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307"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1879263" cy="8910638"/>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07">
          <p15:clr>
            <a:srgbClr val="A4A3A4"/>
          </p15:clr>
        </p15:guide>
        <p15:guide id="2" pos="3742">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itoYqcs1Z2NPALcnOrkCwxqvRc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381BAD-239B-4712-BF1B-19A3B92A6963}">
  <a:tblStyle styleId="{9A381BAD-239B-4712-BF1B-19A3B92A6963}" styleName="Table_0">
    <a:wholeTbl>
      <a:tcTxStyle b="off" i="off">
        <a:font>
          <a:latin typeface="맑은 고딕"/>
          <a:ea typeface="맑은 고딕"/>
          <a:cs typeface="맑은 고딕"/>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A469FD-F43C-44D0-B510-9FF21685FE6D}" styleName="Table_1">
    <a:wholeTbl>
      <a:tcTxStyle b="off" i="off">
        <a:font>
          <a:latin typeface="맑은 고딕"/>
          <a:ea typeface="맑은 고딕"/>
          <a:cs typeface="맑은 고딕"/>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3"/>
          </a:solidFill>
        </a:fill>
      </a:tcStyle>
    </a:lastCol>
    <a:firstCol>
      <a:tcTxStyle b="on" i="off">
        <a:font>
          <a:latin typeface="맑은 고딕"/>
          <a:ea typeface="맑은 고딕"/>
          <a:cs typeface="맑은 고딕"/>
        </a:font>
        <a:schemeClr val="lt1"/>
      </a:tcTxStyle>
      <a:tcStyle>
        <a:tcBdr/>
        <a:fill>
          <a:solidFill>
            <a:schemeClr val="accent3"/>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맑은 고딕"/>
          <a:ea typeface="맑은 고딕"/>
          <a:cs typeface="맑은 고딕"/>
        </a:font>
        <a:schemeClr val="dk1"/>
      </a:tcTxStyle>
      <a:tcStyle>
        <a:tcBdr/>
      </a:tcStyle>
    </a:seCell>
    <a:swCell>
      <a:tcTxStyle b="on" i="off">
        <a:font>
          <a:latin typeface="맑은 고딕"/>
          <a:ea typeface="맑은 고딕"/>
          <a:cs typeface="맑은 고딕"/>
        </a:font>
        <a:schemeClr val="dk1"/>
      </a:tcTxStyle>
      <a:tcStyle>
        <a:tcBdr/>
      </a:tcStyle>
    </a:swCell>
    <a:firstRow>
      <a:tcTxStyle b="on" i="off">
        <a:font>
          <a:latin typeface="맑은 고딕"/>
          <a:ea typeface="맑은 고딕"/>
          <a:cs typeface="맑은 고딕"/>
        </a:font>
        <a:schemeClr val="lt1"/>
      </a:tcTxStyle>
      <a:tcStyle>
        <a:tcBdr>
          <a:bottom>
            <a:ln w="25400" cap="flat" cmpd="sng">
              <a:solidFill>
                <a:schemeClr val="dk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p:cViewPr>
        <p:scale>
          <a:sx n="100" d="100"/>
          <a:sy n="100" d="100"/>
        </p:scale>
        <p:origin x="1002" y="-360"/>
      </p:cViewPr>
      <p:guideLst>
        <p:guide orient="horz" pos="2807"/>
        <p:guide pos="374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753" cy="511026"/>
          </a:xfrm>
          <a:prstGeom prst="rect">
            <a:avLst/>
          </a:prstGeom>
          <a:noFill/>
          <a:ln>
            <a:noFill/>
          </a:ln>
        </p:spPr>
        <p:txBody>
          <a:bodyPr spcFirstLastPara="1" wrap="square" lIns="99075" tIns="49525" rIns="99075" bIns="495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3684" y="0"/>
            <a:ext cx="3078753" cy="511026"/>
          </a:xfrm>
          <a:prstGeom prst="rect">
            <a:avLst/>
          </a:prstGeom>
          <a:noFill/>
          <a:ln>
            <a:noFill/>
          </a:ln>
        </p:spPr>
        <p:txBody>
          <a:bodyPr spcFirstLastPara="1" wrap="square" lIns="99075" tIns="49525" rIns="99075" bIns="495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0733" y="4861795"/>
            <a:ext cx="5682600" cy="4604518"/>
          </a:xfrm>
          <a:prstGeom prst="rect">
            <a:avLst/>
          </a:prstGeom>
          <a:noFill/>
          <a:ln>
            <a:noFill/>
          </a:ln>
        </p:spPr>
        <p:txBody>
          <a:bodyPr spcFirstLastPara="1" wrap="square" lIns="99075" tIns="49525" rIns="99075" bIns="49525" anchor="t" anchorCtr="0">
            <a:noAutofit/>
          </a:bodyPr>
          <a:lstStyle>
            <a:lvl1pPr marL="457200" marR="0" lvl="0"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1pPr>
            <a:lvl2pPr marL="914400" marR="0" lvl="1"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2pPr>
            <a:lvl3pPr marL="1371600" marR="0" lvl="2"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3pPr>
            <a:lvl4pPr marL="1828800" marR="0" lvl="3"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4pPr>
            <a:lvl5pPr marL="2286000" marR="0" lvl="4" indent="-228600" algn="l" rtl="0">
              <a:spcBef>
                <a:spcPts val="468"/>
              </a:spcBef>
              <a:spcAft>
                <a:spcPts val="0"/>
              </a:spcAft>
              <a:buSzPts val="1400"/>
              <a:buNone/>
              <a:defRPr sz="1559" b="0" i="0" u="none" strike="noStrike" cap="none">
                <a:solidFill>
                  <a:schemeClr val="dk1"/>
                </a:solidFill>
                <a:latin typeface="Gulim"/>
                <a:ea typeface="Gulim"/>
                <a:cs typeface="Gulim"/>
                <a:sym typeface="Gulim"/>
              </a:defRPr>
            </a:lvl5pPr>
            <a:lvl6pPr marL="2743200" marR="0" lvl="5"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559"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9721826"/>
            <a:ext cx="3078753" cy="511026"/>
          </a:xfrm>
          <a:prstGeom prst="rect">
            <a:avLst/>
          </a:prstGeom>
          <a:noFill/>
          <a:ln>
            <a:noFill/>
          </a:ln>
        </p:spPr>
        <p:txBody>
          <a:bodyPr spcFirstLastPara="1" wrap="square" lIns="99075" tIns="49525" rIns="99075" bIns="495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3684" y="9721826"/>
            <a:ext cx="3078753" cy="511026"/>
          </a:xfrm>
          <a:prstGeom prst="rect">
            <a:avLst/>
          </a:prstGeom>
          <a:noFill/>
          <a:ln>
            <a:noFill/>
          </a:ln>
        </p:spPr>
        <p:txBody>
          <a:bodyPr spcFirstLastPara="1" wrap="square" lIns="99075" tIns="49525" rIns="99075" bIns="49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 name="Google Shape;28;p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02" name="Google Shape;102;p1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09" name="Google Shape;109;p1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16" name="Google Shape;116;p1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23" name="Google Shape;123;p1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32" name="Google Shape;132;p1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40" name="Google Shape;140;p1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47" name="Google Shape;147;p1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54" name="Google Shape;154;p1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69" name="Google Shape;169;p1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77" name="Google Shape;177;p1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3" name="Google Shape;33;p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85" name="Google Shape;185;p2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194" name="Google Shape;194;p2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08" name="Google Shape;208;p2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15" name="Google Shape;215;p2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23" name="Google Shape;223;p2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30" name="Google Shape;230;p2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45" name="Google Shape;245;p2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60" name="Google Shape;260;p2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67" name="Google Shape;267;p2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74" name="Google Shape;274;p3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0" name="Google Shape;40;p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2" name="Google Shape;282;p3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9" name="Google Shape;289;p3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96" name="Google Shape;296;p3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03" name="Google Shape;303;p3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10" name="Google Shape;310;p3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17" name="Google Shape;317;p3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24" name="Google Shape;324;p3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31" name="Google Shape;331;p3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289" name="Google Shape;289;p3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308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38" name="Google Shape;338;p3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9" name="Google Shape;49;p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45" name="Google Shape;345;p4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53" name="Google Shape;353;p4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2: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61" name="Google Shape;361;p42: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3: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70" name="Google Shape;370;p43: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4: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80" name="Google Shape;380;p44: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87" name="Google Shape;387;p4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394" name="Google Shape;394;p4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02" name="Google Shape;402;p4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12" name="Google Shape;412;p4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19" name="Google Shape;419;p4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5: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58" name="Google Shape;58;p5: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0: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26" name="Google Shape;426;p50: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1: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433" name="Google Shape;433;p51: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67" name="Google Shape;67;p6: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76" name="Google Shape;76;p7: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85" name="Google Shape;85;p8: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txBox="1">
            <a:spLocks noGrp="1"/>
          </p:cNvSpPr>
          <p:nvPr>
            <p:ph type="body" idx="1"/>
          </p:nvPr>
        </p:nvSpPr>
        <p:spPr>
          <a:xfrm>
            <a:off x="710733" y="4861795"/>
            <a:ext cx="5682600" cy="4604518"/>
          </a:xfrm>
          <a:prstGeom prst="rect">
            <a:avLst/>
          </a:prstGeom>
        </p:spPr>
        <p:txBody>
          <a:bodyPr spcFirstLastPara="1" wrap="square" lIns="99075" tIns="49525" rIns="99075" bIns="49525" anchor="t" anchorCtr="0">
            <a:noAutofit/>
          </a:bodyPr>
          <a:lstStyle/>
          <a:p>
            <a:pPr marL="0" lvl="0" indent="0" algn="l" rtl="0">
              <a:spcBef>
                <a:spcPts val="468"/>
              </a:spcBef>
              <a:spcAft>
                <a:spcPts val="0"/>
              </a:spcAft>
              <a:buNone/>
            </a:pPr>
            <a:endParaRPr/>
          </a:p>
        </p:txBody>
      </p:sp>
      <p:sp>
        <p:nvSpPr>
          <p:cNvPr id="94" name="Google Shape;94;p9:notes"/>
          <p:cNvSpPr>
            <a:spLocks noGrp="1" noRot="1" noChangeAspect="1"/>
          </p:cNvSpPr>
          <p:nvPr>
            <p:ph type="sldImg" idx="2"/>
          </p:nvPr>
        </p:nvSpPr>
        <p:spPr>
          <a:xfrm>
            <a:off x="993775" y="768350"/>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890945" y="2768074"/>
            <a:ext cx="10097374" cy="191001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 name="Google Shape;15;p53"/>
          <p:cNvSpPr txBox="1">
            <a:spLocks noGrp="1"/>
          </p:cNvSpPr>
          <p:nvPr>
            <p:ph type="subTitle" idx="1"/>
          </p:nvPr>
        </p:nvSpPr>
        <p:spPr>
          <a:xfrm>
            <a:off x="1781890" y="5049365"/>
            <a:ext cx="8315484" cy="2277163"/>
          </a:xfrm>
          <a:prstGeom prst="rect">
            <a:avLst/>
          </a:prstGeom>
          <a:noFill/>
          <a:ln>
            <a:noFill/>
          </a:ln>
        </p:spPr>
        <p:txBody>
          <a:bodyPr spcFirstLastPara="1" wrap="square" lIns="91425" tIns="45700" rIns="91425" bIns="45700" anchor="t" anchorCtr="0">
            <a:noAutofit/>
          </a:bodyPr>
          <a:lstStyle>
            <a:lvl1pPr lvl="0" algn="ctr">
              <a:spcBef>
                <a:spcPts val="624"/>
              </a:spcBef>
              <a:spcAft>
                <a:spcPts val="0"/>
              </a:spcAft>
              <a:buSzPts val="3119"/>
              <a:buNone/>
              <a:defRPr/>
            </a:lvl1pPr>
            <a:lvl2pPr lvl="1" algn="ctr">
              <a:spcBef>
                <a:spcPts val="520"/>
              </a:spcBef>
              <a:spcAft>
                <a:spcPts val="0"/>
              </a:spcAft>
              <a:buSzPts val="2599"/>
              <a:buNone/>
              <a:defRPr/>
            </a:lvl2pPr>
            <a:lvl3pPr lvl="2" algn="ctr">
              <a:spcBef>
                <a:spcPts val="360"/>
              </a:spcBef>
              <a:spcAft>
                <a:spcPts val="0"/>
              </a:spcAft>
              <a:buSzPts val="1800"/>
              <a:buNone/>
              <a:defRPr/>
            </a:lvl3pPr>
            <a:lvl4pPr lvl="3" algn="ctr">
              <a:spcBef>
                <a:spcPts val="416"/>
              </a:spcBef>
              <a:spcAft>
                <a:spcPts val="0"/>
              </a:spcAft>
              <a:buSzPts val="2080"/>
              <a:buNone/>
              <a:defRPr/>
            </a:lvl4pPr>
            <a:lvl5pPr lvl="4" algn="ctr">
              <a:spcBef>
                <a:spcPts val="364"/>
              </a:spcBef>
              <a:spcAft>
                <a:spcPts val="0"/>
              </a:spcAft>
              <a:buSzPts val="1820"/>
              <a:buNone/>
              <a:defRPr/>
            </a:lvl5pPr>
            <a:lvl6pPr lvl="5" algn="ctr">
              <a:spcBef>
                <a:spcPts val="364"/>
              </a:spcBef>
              <a:spcAft>
                <a:spcPts val="0"/>
              </a:spcAft>
              <a:buSzPts val="1820"/>
              <a:buNone/>
              <a:defRPr/>
            </a:lvl6pPr>
            <a:lvl7pPr lvl="6" algn="ctr">
              <a:spcBef>
                <a:spcPts val="364"/>
              </a:spcBef>
              <a:spcAft>
                <a:spcPts val="0"/>
              </a:spcAft>
              <a:buSzPts val="1820"/>
              <a:buNone/>
              <a:defRPr/>
            </a:lvl7pPr>
            <a:lvl8pPr lvl="7" algn="ctr">
              <a:spcBef>
                <a:spcPts val="364"/>
              </a:spcBef>
              <a:spcAft>
                <a:spcPts val="0"/>
              </a:spcAft>
              <a:buSzPts val="1820"/>
              <a:buNone/>
              <a:defRPr/>
            </a:lvl8pPr>
            <a:lvl9pPr lvl="8" algn="ctr">
              <a:spcBef>
                <a:spcPts val="364"/>
              </a:spcBef>
              <a:spcAft>
                <a:spcPts val="0"/>
              </a:spcAft>
              <a:buSzPts val="1820"/>
              <a:buNone/>
              <a:defRPr/>
            </a:lvl9pPr>
          </a:lstStyle>
          <a:p>
            <a:endParaRPr/>
          </a:p>
        </p:txBody>
      </p:sp>
      <p:sp>
        <p:nvSpPr>
          <p:cNvPr id="16" name="Google Shape;16;p53"/>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82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82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82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82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82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82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82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82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7"/>
        <p:cNvGrpSpPr/>
        <p:nvPr/>
      </p:nvGrpSpPr>
      <p:grpSpPr>
        <a:xfrm>
          <a:off x="0" y="0"/>
          <a:ext cx="0" cy="0"/>
          <a:chOff x="0" y="0"/>
          <a:chExt cx="0" cy="0"/>
        </a:xfrm>
      </p:grpSpPr>
      <p:sp>
        <p:nvSpPr>
          <p:cNvPr id="18" name="Google Shape;18;p5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5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lvl1pPr marL="457200" lvl="0" indent="-426656" algn="l">
              <a:spcBef>
                <a:spcPts val="624"/>
              </a:spcBef>
              <a:spcAft>
                <a:spcPts val="0"/>
              </a:spcAft>
              <a:buSzPts val="3119"/>
              <a:buChar char="∙"/>
              <a:defRPr>
                <a:latin typeface="Arial"/>
                <a:ea typeface="Arial"/>
                <a:cs typeface="Arial"/>
                <a:sym typeface="Arial"/>
              </a:defRPr>
            </a:lvl1pPr>
            <a:lvl2pPr marL="914400" lvl="1" indent="-393636" algn="l">
              <a:spcBef>
                <a:spcPts val="520"/>
              </a:spcBef>
              <a:spcAft>
                <a:spcPts val="0"/>
              </a:spcAft>
              <a:buSzPts val="2599"/>
              <a:buChar char="∙"/>
              <a:defRPr>
                <a:latin typeface="Arial"/>
                <a:ea typeface="Arial"/>
                <a:cs typeface="Arial"/>
                <a:sym typeface="Arial"/>
              </a:defRPr>
            </a:lvl2pPr>
            <a:lvl3pPr marL="1371600" lvl="2" indent="-342900" algn="l">
              <a:spcBef>
                <a:spcPts val="360"/>
              </a:spcBef>
              <a:spcAft>
                <a:spcPts val="0"/>
              </a:spcAft>
              <a:buSzPts val="1800"/>
              <a:buChar char="∙"/>
              <a:defRPr/>
            </a:lvl3pPr>
            <a:lvl4pPr marL="1828800" lvl="3" indent="-360680" algn="l">
              <a:spcBef>
                <a:spcPts val="416"/>
              </a:spcBef>
              <a:spcAft>
                <a:spcPts val="0"/>
              </a:spcAft>
              <a:buSzPts val="2080"/>
              <a:buChar char="∙"/>
              <a:defRPr/>
            </a:lvl4pPr>
            <a:lvl5pPr marL="2286000" lvl="4" indent="-344170" algn="l">
              <a:spcBef>
                <a:spcPts val="364"/>
              </a:spcBef>
              <a:spcAft>
                <a:spcPts val="0"/>
              </a:spcAft>
              <a:buSzPts val="182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 name="Google Shape;20;p5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82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82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82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82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82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82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82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82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21"/>
        <p:cNvGrpSpPr/>
        <p:nvPr/>
      </p:nvGrpSpPr>
      <p:grpSpPr>
        <a:xfrm>
          <a:off x="0" y="0"/>
          <a:ext cx="0" cy="0"/>
          <a:chOff x="0" y="0"/>
          <a:chExt cx="0" cy="0"/>
        </a:xfrm>
      </p:grpSpPr>
      <p:sp>
        <p:nvSpPr>
          <p:cNvPr id="22" name="Google Shape;22;p5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5"/>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a:solidFill>
                  <a:schemeClr val="dk1"/>
                </a:solidFill>
                <a:latin typeface="Arial"/>
                <a:ea typeface="Arial"/>
                <a:cs typeface="Arial"/>
                <a:sym typeface="Arial"/>
              </a:defRPr>
            </a:lvl1pPr>
            <a:lvl2pPr marL="0" lvl="1" indent="0" algn="r">
              <a:spcBef>
                <a:spcPts val="0"/>
              </a:spcBef>
              <a:spcAft>
                <a:spcPts val="0"/>
              </a:spcAft>
              <a:buNone/>
              <a:defRPr sz="1820">
                <a:solidFill>
                  <a:schemeClr val="dk1"/>
                </a:solidFill>
                <a:latin typeface="Arial"/>
                <a:ea typeface="Arial"/>
                <a:cs typeface="Arial"/>
                <a:sym typeface="Arial"/>
              </a:defRPr>
            </a:lvl2pPr>
            <a:lvl3pPr marL="0" lvl="2" indent="0" algn="r">
              <a:spcBef>
                <a:spcPts val="0"/>
              </a:spcBef>
              <a:spcAft>
                <a:spcPts val="0"/>
              </a:spcAft>
              <a:buNone/>
              <a:defRPr sz="1820">
                <a:solidFill>
                  <a:schemeClr val="dk1"/>
                </a:solidFill>
                <a:latin typeface="Arial"/>
                <a:ea typeface="Arial"/>
                <a:cs typeface="Arial"/>
                <a:sym typeface="Arial"/>
              </a:defRPr>
            </a:lvl3pPr>
            <a:lvl4pPr marL="0" lvl="3" indent="0" algn="r">
              <a:spcBef>
                <a:spcPts val="0"/>
              </a:spcBef>
              <a:spcAft>
                <a:spcPts val="0"/>
              </a:spcAft>
              <a:buNone/>
              <a:defRPr sz="1820">
                <a:solidFill>
                  <a:schemeClr val="dk1"/>
                </a:solidFill>
                <a:latin typeface="Arial"/>
                <a:ea typeface="Arial"/>
                <a:cs typeface="Arial"/>
                <a:sym typeface="Arial"/>
              </a:defRPr>
            </a:lvl4pPr>
            <a:lvl5pPr marL="0" lvl="4" indent="0" algn="r">
              <a:spcBef>
                <a:spcPts val="0"/>
              </a:spcBef>
              <a:spcAft>
                <a:spcPts val="0"/>
              </a:spcAft>
              <a:buNone/>
              <a:defRPr sz="1820">
                <a:solidFill>
                  <a:schemeClr val="dk1"/>
                </a:solidFill>
                <a:latin typeface="Arial"/>
                <a:ea typeface="Arial"/>
                <a:cs typeface="Arial"/>
                <a:sym typeface="Arial"/>
              </a:defRPr>
            </a:lvl5pPr>
            <a:lvl6pPr marL="0" lvl="5" indent="0" algn="r">
              <a:spcBef>
                <a:spcPts val="0"/>
              </a:spcBef>
              <a:spcAft>
                <a:spcPts val="0"/>
              </a:spcAft>
              <a:buNone/>
              <a:defRPr sz="1820">
                <a:solidFill>
                  <a:schemeClr val="dk1"/>
                </a:solidFill>
                <a:latin typeface="Arial"/>
                <a:ea typeface="Arial"/>
                <a:cs typeface="Arial"/>
                <a:sym typeface="Arial"/>
              </a:defRPr>
            </a:lvl6pPr>
            <a:lvl7pPr marL="0" lvl="6" indent="0" algn="r">
              <a:spcBef>
                <a:spcPts val="0"/>
              </a:spcBef>
              <a:spcAft>
                <a:spcPts val="0"/>
              </a:spcAft>
              <a:buNone/>
              <a:defRPr sz="1820">
                <a:solidFill>
                  <a:schemeClr val="dk1"/>
                </a:solidFill>
                <a:latin typeface="Arial"/>
                <a:ea typeface="Arial"/>
                <a:cs typeface="Arial"/>
                <a:sym typeface="Arial"/>
              </a:defRPr>
            </a:lvl7pPr>
            <a:lvl8pPr marL="0" lvl="7" indent="0" algn="r">
              <a:spcBef>
                <a:spcPts val="0"/>
              </a:spcBef>
              <a:spcAft>
                <a:spcPts val="0"/>
              </a:spcAft>
              <a:buNone/>
              <a:defRPr sz="1820">
                <a:solidFill>
                  <a:schemeClr val="dk1"/>
                </a:solidFill>
                <a:latin typeface="Arial"/>
                <a:ea typeface="Arial"/>
                <a:cs typeface="Arial"/>
                <a:sym typeface="Arial"/>
              </a:defRPr>
            </a:lvl8pPr>
            <a:lvl9pPr marL="0" lvl="8" indent="0" algn="r">
              <a:spcBef>
                <a:spcPts val="0"/>
              </a:spcBef>
              <a:spcAft>
                <a:spcPts val="0"/>
              </a:spcAft>
              <a:buNone/>
              <a:defRPr sz="182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24"/>
        <p:cNvGrpSpPr/>
        <p:nvPr/>
      </p:nvGrpSpPr>
      <p:grpSpPr>
        <a:xfrm>
          <a:off x="0" y="0"/>
          <a:ext cx="0" cy="0"/>
          <a:chOff x="0" y="0"/>
          <a:chExt cx="0" cy="0"/>
        </a:xfrm>
      </p:grpSpPr>
      <p:sp>
        <p:nvSpPr>
          <p:cNvPr id="25" name="Google Shape;25;p56"/>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20">
                <a:solidFill>
                  <a:schemeClr val="dk1"/>
                </a:solidFill>
                <a:latin typeface="Arial"/>
                <a:ea typeface="Arial"/>
                <a:cs typeface="Arial"/>
                <a:sym typeface="Arial"/>
              </a:defRPr>
            </a:lvl1pPr>
            <a:lvl2pPr marL="0" lvl="1" indent="0" algn="r">
              <a:spcBef>
                <a:spcPts val="0"/>
              </a:spcBef>
              <a:spcAft>
                <a:spcPts val="0"/>
              </a:spcAft>
              <a:buNone/>
              <a:defRPr sz="1820">
                <a:solidFill>
                  <a:schemeClr val="dk1"/>
                </a:solidFill>
                <a:latin typeface="Arial"/>
                <a:ea typeface="Arial"/>
                <a:cs typeface="Arial"/>
                <a:sym typeface="Arial"/>
              </a:defRPr>
            </a:lvl2pPr>
            <a:lvl3pPr marL="0" lvl="2" indent="0" algn="r">
              <a:spcBef>
                <a:spcPts val="0"/>
              </a:spcBef>
              <a:spcAft>
                <a:spcPts val="0"/>
              </a:spcAft>
              <a:buNone/>
              <a:defRPr sz="1820">
                <a:solidFill>
                  <a:schemeClr val="dk1"/>
                </a:solidFill>
                <a:latin typeface="Arial"/>
                <a:ea typeface="Arial"/>
                <a:cs typeface="Arial"/>
                <a:sym typeface="Arial"/>
              </a:defRPr>
            </a:lvl3pPr>
            <a:lvl4pPr marL="0" lvl="3" indent="0" algn="r">
              <a:spcBef>
                <a:spcPts val="0"/>
              </a:spcBef>
              <a:spcAft>
                <a:spcPts val="0"/>
              </a:spcAft>
              <a:buNone/>
              <a:defRPr sz="1820">
                <a:solidFill>
                  <a:schemeClr val="dk1"/>
                </a:solidFill>
                <a:latin typeface="Arial"/>
                <a:ea typeface="Arial"/>
                <a:cs typeface="Arial"/>
                <a:sym typeface="Arial"/>
              </a:defRPr>
            </a:lvl4pPr>
            <a:lvl5pPr marL="0" lvl="4" indent="0" algn="r">
              <a:spcBef>
                <a:spcPts val="0"/>
              </a:spcBef>
              <a:spcAft>
                <a:spcPts val="0"/>
              </a:spcAft>
              <a:buNone/>
              <a:defRPr sz="1820">
                <a:solidFill>
                  <a:schemeClr val="dk1"/>
                </a:solidFill>
                <a:latin typeface="Arial"/>
                <a:ea typeface="Arial"/>
                <a:cs typeface="Arial"/>
                <a:sym typeface="Arial"/>
              </a:defRPr>
            </a:lvl5pPr>
            <a:lvl6pPr marL="0" lvl="5" indent="0" algn="r">
              <a:spcBef>
                <a:spcPts val="0"/>
              </a:spcBef>
              <a:spcAft>
                <a:spcPts val="0"/>
              </a:spcAft>
              <a:buNone/>
              <a:defRPr sz="1820">
                <a:solidFill>
                  <a:schemeClr val="dk1"/>
                </a:solidFill>
                <a:latin typeface="Arial"/>
                <a:ea typeface="Arial"/>
                <a:cs typeface="Arial"/>
                <a:sym typeface="Arial"/>
              </a:defRPr>
            </a:lvl6pPr>
            <a:lvl7pPr marL="0" lvl="6" indent="0" algn="r">
              <a:spcBef>
                <a:spcPts val="0"/>
              </a:spcBef>
              <a:spcAft>
                <a:spcPts val="0"/>
              </a:spcAft>
              <a:buNone/>
              <a:defRPr sz="1820">
                <a:solidFill>
                  <a:schemeClr val="dk1"/>
                </a:solidFill>
                <a:latin typeface="Arial"/>
                <a:ea typeface="Arial"/>
                <a:cs typeface="Arial"/>
                <a:sym typeface="Arial"/>
              </a:defRPr>
            </a:lvl7pPr>
            <a:lvl8pPr marL="0" lvl="7" indent="0" algn="r">
              <a:spcBef>
                <a:spcPts val="0"/>
              </a:spcBef>
              <a:spcAft>
                <a:spcPts val="0"/>
              </a:spcAft>
              <a:buNone/>
              <a:defRPr sz="1820">
                <a:solidFill>
                  <a:schemeClr val="dk1"/>
                </a:solidFill>
                <a:latin typeface="Arial"/>
                <a:ea typeface="Arial"/>
                <a:cs typeface="Arial"/>
                <a:sym typeface="Arial"/>
              </a:defRPr>
            </a:lvl8pPr>
            <a:lvl9pPr marL="0" lvl="8" indent="0" algn="r">
              <a:spcBef>
                <a:spcPts val="0"/>
              </a:spcBef>
              <a:spcAft>
                <a:spcPts val="0"/>
              </a:spcAft>
              <a:buNone/>
              <a:defRPr sz="182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5717"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2pPr>
            <a:lvl3pPr marR="0" lvl="2"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3pPr>
            <a:lvl4pPr marR="0" lvl="3"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4pPr>
            <a:lvl5pPr marR="0" lvl="4"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5pPr>
            <a:lvl6pPr marR="0" lvl="5"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6pPr>
            <a:lvl7pPr marR="0" lvl="6"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7pPr>
            <a:lvl8pPr marR="0" lvl="7"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8pPr>
            <a:lvl9pPr marR="0" lvl="8" algn="ctr" rtl="0">
              <a:spcBef>
                <a:spcPts val="0"/>
              </a:spcBef>
              <a:spcAft>
                <a:spcPts val="0"/>
              </a:spcAft>
              <a:buSzPts val="1400"/>
              <a:buNone/>
              <a:defRPr sz="5197" b="0" i="0" u="none" strike="noStrike" cap="none">
                <a:solidFill>
                  <a:schemeClr val="dk1"/>
                </a:solidFill>
                <a:latin typeface="Comic Sans MS"/>
                <a:ea typeface="Comic Sans MS"/>
                <a:cs typeface="Comic Sans MS"/>
                <a:sym typeface="Comic Sans MS"/>
              </a:defRPr>
            </a:lvl9pPr>
          </a:lstStyle>
          <a:p>
            <a:endParaRPr/>
          </a:p>
        </p:txBody>
      </p:sp>
      <p:sp>
        <p:nvSpPr>
          <p:cNvPr id="11" name="Google Shape;11;p52"/>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lvl1pPr marL="457200" marR="0" lvl="0" indent="-426656" algn="l" rtl="0">
              <a:spcBef>
                <a:spcPts val="624"/>
              </a:spcBef>
              <a:spcAft>
                <a:spcPts val="0"/>
              </a:spcAft>
              <a:buClr>
                <a:schemeClr val="folHlink"/>
              </a:buClr>
              <a:buSzPts val="3119"/>
              <a:buFont typeface="Noto Sans Symbols"/>
              <a:buChar char="∙"/>
              <a:defRPr sz="3119" b="0" i="0" u="none" strike="noStrike" cap="none">
                <a:solidFill>
                  <a:schemeClr val="dk1"/>
                </a:solidFill>
                <a:latin typeface="Arial"/>
                <a:ea typeface="Arial"/>
                <a:cs typeface="Arial"/>
                <a:sym typeface="Arial"/>
              </a:defRPr>
            </a:lvl1pPr>
            <a:lvl2pPr marL="914400" marR="0" lvl="1" indent="-393636" algn="l" rtl="0">
              <a:spcBef>
                <a:spcPts val="520"/>
              </a:spcBef>
              <a:spcAft>
                <a:spcPts val="0"/>
              </a:spcAft>
              <a:buClr>
                <a:schemeClr val="lt2"/>
              </a:buClr>
              <a:buSzPts val="2599"/>
              <a:buFont typeface="Noto Sans Symbols"/>
              <a:buChar char="∙"/>
              <a:defRPr sz="2599"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hlink"/>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60680" algn="l" rtl="0">
              <a:spcBef>
                <a:spcPts val="416"/>
              </a:spcBef>
              <a:spcAft>
                <a:spcPts val="0"/>
              </a:spcAft>
              <a:buClr>
                <a:schemeClr val="hlink"/>
              </a:buClr>
              <a:buSzPts val="2080"/>
              <a:buFont typeface="Noto Sans Symbols"/>
              <a:buChar char="∙"/>
              <a:defRPr sz="2080" b="0" i="0" u="none" strike="noStrike" cap="none">
                <a:solidFill>
                  <a:schemeClr val="dk1"/>
                </a:solidFill>
                <a:latin typeface="Arial"/>
                <a:ea typeface="Arial"/>
                <a:cs typeface="Arial"/>
                <a:sym typeface="Arial"/>
              </a:defRPr>
            </a:lvl4pPr>
            <a:lvl5pPr marL="2286000" marR="0" lvl="4"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Arial"/>
                <a:ea typeface="Arial"/>
                <a:cs typeface="Arial"/>
                <a:sym typeface="Arial"/>
              </a:defRPr>
            </a:lvl5pPr>
            <a:lvl6pPr marL="2743200" marR="0" lvl="5"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6pPr>
            <a:lvl7pPr marL="3200400" marR="0" lvl="6"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7pPr>
            <a:lvl8pPr marL="3657600" marR="0" lvl="7"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8pPr>
            <a:lvl9pPr marL="4114800" marR="0" lvl="8" indent="-344170" algn="l" rtl="0">
              <a:spcBef>
                <a:spcPts val="364"/>
              </a:spcBef>
              <a:spcAft>
                <a:spcPts val="0"/>
              </a:spcAft>
              <a:buClr>
                <a:schemeClr val="hlink"/>
              </a:buClr>
              <a:buSzPts val="1820"/>
              <a:buFont typeface="Noto Sans Symbols"/>
              <a:buChar char="∙"/>
              <a:defRPr sz="182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52"/>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82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82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82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82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82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82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82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82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82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a:spLocks noGrp="1"/>
          </p:cNvSpPr>
          <p:nvPr>
            <p:ph type="ctrTitle"/>
          </p:nvPr>
        </p:nvSpPr>
        <p:spPr>
          <a:xfrm>
            <a:off x="890945" y="2768074"/>
            <a:ext cx="10097374" cy="191001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b="1" dirty="0"/>
              <a:t>02. HTML </a:t>
            </a:r>
            <a:r>
              <a:rPr lang="en-US" b="1" dirty="0" err="1"/>
              <a:t>기본</a:t>
            </a:r>
            <a:r>
              <a:rPr lang="en-US" b="1" dirty="0"/>
              <a:t> </a:t>
            </a:r>
            <a:r>
              <a:rPr lang="en-US" b="1" dirty="0" err="1"/>
              <a:t>요소</a:t>
            </a:r>
            <a:r>
              <a:rPr lang="en-US" b="1" dirty="0"/>
              <a:t/>
            </a:r>
            <a:br>
              <a:rPr lang="en-US" b="1"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서식</a:t>
            </a:r>
            <a:endParaRPr/>
          </a:p>
        </p:txBody>
      </p:sp>
      <p:graphicFrame>
        <p:nvGraphicFramePr>
          <p:cNvPr id="105" name="Google Shape;105;p10"/>
          <p:cNvGraphicFramePr/>
          <p:nvPr/>
        </p:nvGraphicFramePr>
        <p:xfrm>
          <a:off x="504775" y="1732623"/>
          <a:ext cx="10958200" cy="5863600"/>
        </p:xfrm>
        <a:graphic>
          <a:graphicData uri="http://schemas.openxmlformats.org/drawingml/2006/table">
            <a:tbl>
              <a:tblPr firstRow="1" bandRow="1">
                <a:noFill/>
                <a:tableStyleId>{9A381BAD-239B-4712-BF1B-19A3B92A6963}</a:tableStyleId>
              </a:tblPr>
              <a:tblGrid>
                <a:gridCol w="3203100">
                  <a:extLst>
                    <a:ext uri="{9D8B030D-6E8A-4147-A177-3AD203B41FA5}">
                      <a16:colId xmlns:a16="http://schemas.microsoft.com/office/drawing/2014/main" val="20000"/>
                    </a:ext>
                  </a:extLst>
                </a:gridCol>
                <a:gridCol w="7755100">
                  <a:extLst>
                    <a:ext uri="{9D8B030D-6E8A-4147-A177-3AD203B41FA5}">
                      <a16:colId xmlns:a16="http://schemas.microsoft.com/office/drawing/2014/main" val="20001"/>
                    </a:ext>
                  </a:extLst>
                </a:gridCol>
              </a:tblGrid>
              <a:tr h="732950">
                <a:tc>
                  <a:txBody>
                    <a:bodyPr/>
                    <a:lstStyle/>
                    <a:p>
                      <a:pPr marL="0" marR="0" lvl="0" indent="0" algn="ctr" rtl="0">
                        <a:spcBef>
                          <a:spcPts val="0"/>
                        </a:spcBef>
                        <a:spcAft>
                          <a:spcPts val="0"/>
                        </a:spcAft>
                        <a:buNone/>
                      </a:pPr>
                      <a:r>
                        <a:rPr lang="en-US" sz="2300" b="1" u="none" strike="noStrike" cap="none">
                          <a:latin typeface="Arial"/>
                          <a:ea typeface="Arial"/>
                          <a:cs typeface="Arial"/>
                          <a:sym typeface="Arial"/>
                        </a:rPr>
                        <a:t>태그</a:t>
                      </a:r>
                      <a:endParaRPr sz="2300" b="1" u="none" strike="noStrike" cap="none">
                        <a:solidFill>
                          <a:schemeClr val="dk1"/>
                        </a:solidFill>
                        <a:latin typeface="Arial"/>
                        <a:ea typeface="Arial"/>
                        <a:cs typeface="Arial"/>
                        <a:sym typeface="Arial"/>
                      </a:endParaRPr>
                    </a:p>
                  </a:txBody>
                  <a:tcPr marL="118800" marR="118800" marT="59400" marB="59400" anchor="ctr">
                    <a:solidFill>
                      <a:srgbClr val="F2F2F2"/>
                    </a:solidFill>
                  </a:tcPr>
                </a:tc>
                <a:tc>
                  <a:txBody>
                    <a:bodyPr/>
                    <a:lstStyle/>
                    <a:p>
                      <a:pPr marL="0" marR="0" lvl="0" indent="0" algn="ctr" rtl="0">
                        <a:spcBef>
                          <a:spcPts val="0"/>
                        </a:spcBef>
                        <a:spcAft>
                          <a:spcPts val="0"/>
                        </a:spcAft>
                        <a:buNone/>
                      </a:pPr>
                      <a:r>
                        <a:rPr lang="en-US" sz="2300" b="1" u="none" strike="noStrike" cap="none">
                          <a:latin typeface="Arial"/>
                          <a:ea typeface="Arial"/>
                          <a:cs typeface="Arial"/>
                          <a:sym typeface="Arial"/>
                        </a:rPr>
                        <a:t>설명</a:t>
                      </a:r>
                      <a:endParaRPr sz="2300" b="1" u="none" strike="noStrike" cap="none">
                        <a:solidFill>
                          <a:schemeClr val="dk1"/>
                        </a:solidFill>
                        <a:latin typeface="Arial"/>
                        <a:ea typeface="Arial"/>
                        <a:cs typeface="Arial"/>
                        <a:sym typeface="Arial"/>
                      </a:endParaRPr>
                    </a:p>
                  </a:txBody>
                  <a:tcPr marL="118800" marR="118800" marT="59400" marB="59400" anchor="ctr">
                    <a:solidFill>
                      <a:srgbClr val="F2F2F2"/>
                    </a:solidFill>
                  </a:tcPr>
                </a:tc>
                <a:extLst>
                  <a:ext uri="{0D108BD9-81ED-4DB2-BD59-A6C34878D82A}">
                    <a16:rowId xmlns:a16="http://schemas.microsoft.com/office/drawing/2014/main" val="10000"/>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&lt;b&gt;…&lt;/b&gt;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볼드체로 만든다.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1"/>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&lt;i&gt;…&lt;/i&gt;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이탤릭체로 만든다.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2"/>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&lt;strong&gt;…&lt;/strong&gt;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텍스트를 강하게 표시한다.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3"/>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&lt;em&gt;…&lt;/em&gt;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텍스트를 강조한다.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4"/>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&lt;code&gt;…&lt;/code&gt;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텍스트가 코드임을 표시한다.</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5"/>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&lt;sup&gt;…&lt;/sup&gt;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위첨자(superscript)</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6"/>
                  </a:ext>
                </a:extLst>
              </a:tr>
              <a:tr h="732950">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&lt;sub&gt;…&lt;/sub&gt;</a:t>
                      </a:r>
                      <a:endParaRPr sz="230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아래첨자(subscript)</a:t>
                      </a:r>
                      <a:endParaRPr sz="230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7"/>
                  </a:ext>
                </a:extLst>
              </a:tr>
            </a:tbl>
          </a:graphicData>
        </a:graphic>
      </p:graphicFrame>
      <p:sp>
        <p:nvSpPr>
          <p:cNvPr id="106" name="Google Shape;106;p1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서식</a:t>
            </a:r>
            <a:endParaRPr/>
          </a:p>
        </p:txBody>
      </p:sp>
      <p:sp>
        <p:nvSpPr>
          <p:cNvPr id="112" name="Google Shape;112;p11"/>
          <p:cNvSpPr txBox="1"/>
          <p:nvPr/>
        </p:nvSpPr>
        <p:spPr>
          <a:xfrm>
            <a:off x="416303" y="1769754"/>
            <a:ext cx="11092479" cy="490374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&lt;!DOCTYPE 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&lt;p&gt;&lt;b&gt;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bold입니다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&lt;/b&gt;&lt;/p&gt;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&lt;p&gt;&lt;strong&gt;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strong입니다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&lt;/strong&gt;&lt;/p&gt;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a:t>
            </a:r>
            <a:r>
              <a:rPr lang="en-US" sz="2339" b="1" i="0" u="none" strike="noStrike" cap="none" dirty="0" err="1">
                <a:solidFill>
                  <a:srgbClr val="0000FF"/>
                </a:solidFill>
                <a:latin typeface="Arial"/>
                <a:ea typeface="Arial"/>
                <a:cs typeface="Arial"/>
                <a:sym typeface="Arial"/>
              </a:rPr>
              <a:t>i</a:t>
            </a:r>
            <a:r>
              <a:rPr lang="en-US" sz="2339" b="1" i="0" u="none" strike="noStrike" cap="none" dirty="0">
                <a:solidFill>
                  <a:srgbClr val="0000FF"/>
                </a:solidFill>
                <a:latin typeface="Arial"/>
                <a:ea typeface="Arial"/>
                <a:cs typeface="Arial"/>
                <a:sym typeface="Arial"/>
              </a:rPr>
              <a:t>&gt;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italic입니다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a:t>
            </a:r>
            <a:r>
              <a:rPr lang="en-US" sz="2339" b="1" i="0" u="none" strike="noStrike" cap="none" dirty="0" err="1">
                <a:solidFill>
                  <a:srgbClr val="0000FF"/>
                </a:solidFill>
                <a:latin typeface="Arial"/>
                <a:ea typeface="Arial"/>
                <a:cs typeface="Arial"/>
                <a:sym typeface="Arial"/>
              </a:rPr>
              <a:t>i</a:t>
            </a:r>
            <a:r>
              <a:rPr lang="en-US" sz="2339" b="1" i="0" u="none" strike="noStrike" cap="none" dirty="0">
                <a:solidFill>
                  <a:srgbClr val="0000FF"/>
                </a:solidFill>
                <a:latin typeface="Arial"/>
                <a:ea typeface="Arial"/>
                <a:cs typeface="Arial"/>
                <a:sym typeface="Arial"/>
              </a:rPr>
              <a:t>&gt;&lt;/p&gt;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a:t>
            </a:r>
            <a:r>
              <a:rPr lang="en-US" sz="2339" b="1" i="0" u="none" strike="noStrike" cap="none" dirty="0" err="1">
                <a:solidFill>
                  <a:srgbClr val="0000FF"/>
                </a:solidFill>
                <a:latin typeface="Arial"/>
                <a:ea typeface="Arial"/>
                <a:cs typeface="Arial"/>
                <a:sym typeface="Arial"/>
              </a:rPr>
              <a:t>em</a:t>
            </a:r>
            <a:r>
              <a:rPr lang="en-US" sz="2339" b="1" i="0" u="none" strike="noStrike" cap="none" dirty="0">
                <a:solidFill>
                  <a:srgbClr val="0000FF"/>
                </a:solidFill>
                <a:latin typeface="Arial"/>
                <a:ea typeface="Arial"/>
                <a:cs typeface="Arial"/>
                <a:sym typeface="Arial"/>
              </a:rPr>
              <a:t>&gt;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emphasized입니다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a:t>
            </a:r>
            <a:r>
              <a:rPr lang="en-US" sz="2339" b="1" i="0" u="none" strike="noStrike" cap="none" dirty="0" err="1">
                <a:solidFill>
                  <a:srgbClr val="0000FF"/>
                </a:solidFill>
                <a:latin typeface="Arial"/>
                <a:ea typeface="Arial"/>
                <a:cs typeface="Arial"/>
                <a:sym typeface="Arial"/>
              </a:rPr>
              <a:t>em</a:t>
            </a:r>
            <a:r>
              <a:rPr lang="en-US" sz="2339" b="1" i="0" u="none" strike="noStrike" cap="none" dirty="0">
                <a:solidFill>
                  <a:srgbClr val="0000FF"/>
                </a:solidFill>
                <a:latin typeface="Arial"/>
                <a:ea typeface="Arial"/>
                <a:cs typeface="Arial"/>
                <a:sym typeface="Arial"/>
              </a:rPr>
              <a:t>&gt;&lt;/p&gt;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&lt;p&gt;&lt;code&gt;</a:t>
            </a:r>
            <a:r>
              <a:rPr lang="en-US" sz="2339" b="1" i="0" u="none" strike="noStrike" cap="none" dirty="0">
                <a:solidFill>
                  <a:schemeClr val="dk1"/>
                </a:solidFill>
                <a:latin typeface="Arial"/>
                <a:ea typeface="Arial"/>
                <a:cs typeface="Arial"/>
                <a:sym typeface="Arial"/>
              </a:rPr>
              <a:t>이 </a:t>
            </a: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code입니다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&lt;/code&gt;&lt;/p&gt;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&lt;p&gt;&lt;sub&gt;</a:t>
            </a:r>
            <a:r>
              <a:rPr lang="en-US" sz="2339" b="1" i="0" u="none" strike="noStrike" cap="none" dirty="0">
                <a:solidFill>
                  <a:schemeClr val="dk1"/>
                </a:solidFill>
                <a:latin typeface="Arial"/>
                <a:ea typeface="Arial"/>
                <a:cs typeface="Arial"/>
                <a:sym typeface="Arial"/>
              </a:rPr>
              <a:t> subscript</a:t>
            </a:r>
            <a:r>
              <a:rPr lang="en-US" sz="2339" b="1" i="0" u="none" strike="noStrike" cap="none" dirty="0">
                <a:solidFill>
                  <a:srgbClr val="0000FF"/>
                </a:solidFill>
                <a:latin typeface="Arial"/>
                <a:ea typeface="Arial"/>
                <a:cs typeface="Arial"/>
                <a:sym typeface="Arial"/>
              </a:rPr>
              <a:t>&lt;/sub&gt;</a:t>
            </a:r>
            <a:r>
              <a:rPr lang="en-US" sz="2339" b="1" i="0" u="none" strike="noStrike" cap="none" dirty="0" err="1">
                <a:solidFill>
                  <a:schemeClr val="dk1"/>
                </a:solidFill>
                <a:latin typeface="Arial"/>
                <a:ea typeface="Arial"/>
                <a:cs typeface="Arial"/>
                <a:sym typeface="Arial"/>
              </a:rPr>
              <a:t>이고</a:t>
            </a:r>
            <a:r>
              <a:rPr lang="en-US" sz="2339" b="1" i="0" u="none" strike="noStrike" cap="none" dirty="0">
                <a:solidFill>
                  <a:schemeClr val="dk1"/>
                </a:solidFill>
                <a:latin typeface="Arial"/>
                <a:ea typeface="Arial"/>
                <a:cs typeface="Arial"/>
                <a:sym typeface="Arial"/>
              </a:rPr>
              <a:t> </a:t>
            </a:r>
            <a:r>
              <a:rPr lang="en-US" sz="2339" b="1" i="0" u="none" strike="noStrike" cap="none" dirty="0">
                <a:solidFill>
                  <a:srgbClr val="0000FF"/>
                </a:solidFill>
                <a:latin typeface="Arial"/>
                <a:ea typeface="Arial"/>
                <a:cs typeface="Arial"/>
                <a:sym typeface="Arial"/>
              </a:rPr>
              <a:t>&lt;sup&gt;</a:t>
            </a:r>
            <a:r>
              <a:rPr lang="en-US" sz="2339" b="1" i="0" u="none" strike="noStrike" cap="none" dirty="0">
                <a:solidFill>
                  <a:schemeClr val="dk1"/>
                </a:solidFill>
                <a:latin typeface="Arial"/>
                <a:ea typeface="Arial"/>
                <a:cs typeface="Arial"/>
                <a:sym typeface="Arial"/>
              </a:rPr>
              <a:t>superscript</a:t>
            </a:r>
            <a:r>
              <a:rPr lang="en-US" sz="2339" b="1" i="0" u="none" strike="noStrike" cap="none" dirty="0">
                <a:solidFill>
                  <a:srgbClr val="0000FF"/>
                </a:solidFill>
                <a:latin typeface="Arial"/>
                <a:ea typeface="Arial"/>
                <a:cs typeface="Arial"/>
                <a:sym typeface="Arial"/>
              </a:rPr>
              <a:t>&lt;/sup&gt;</a:t>
            </a:r>
            <a:r>
              <a:rPr lang="en-US" sz="2339" b="1" i="0" u="none" strike="noStrike" cap="none" dirty="0" err="1">
                <a:solidFill>
                  <a:schemeClr val="dk1"/>
                </a:solidFill>
                <a:latin typeface="Arial"/>
                <a:ea typeface="Arial"/>
                <a:cs typeface="Arial"/>
                <a:sym typeface="Arial"/>
              </a:rPr>
              <a:t>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&lt;/p&gt;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sz="2339" b="1" i="0" u="none" strike="noStrike" cap="none" dirty="0">
              <a:solidFill>
                <a:srgbClr val="0000FF"/>
              </a:solidFill>
              <a:latin typeface="Arial"/>
              <a:ea typeface="Arial"/>
              <a:cs typeface="Arial"/>
              <a:sym typeface="Arial"/>
            </a:endParaRPr>
          </a:p>
        </p:txBody>
      </p:sp>
      <p:sp>
        <p:nvSpPr>
          <p:cNvPr id="113" name="Google Shape;113;p1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참고</a:t>
            </a:r>
            <a:endParaRPr/>
          </a:p>
        </p:txBody>
      </p:sp>
      <p:sp>
        <p:nvSpPr>
          <p:cNvPr id="119" name="Google Shape;119;p12"/>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a:t>HTML5 </a:t>
            </a:r>
            <a:r>
              <a:rPr lang="en-US" dirty="0" err="1"/>
              <a:t>스펙에</a:t>
            </a:r>
            <a:r>
              <a:rPr lang="en-US" dirty="0"/>
              <a:t> </a:t>
            </a:r>
            <a:r>
              <a:rPr lang="en-US" dirty="0" err="1"/>
              <a:t>따르면</a:t>
            </a:r>
            <a:r>
              <a:rPr lang="en-US" dirty="0"/>
              <a:t> &lt;b&gt;와 &lt;</a:t>
            </a:r>
            <a:r>
              <a:rPr lang="en-US" dirty="0" err="1"/>
              <a:t>i</a:t>
            </a:r>
            <a:r>
              <a:rPr lang="en-US" dirty="0"/>
              <a:t>&gt; </a:t>
            </a:r>
            <a:r>
              <a:rPr lang="en-US" dirty="0" err="1"/>
              <a:t>태그는</a:t>
            </a:r>
            <a:r>
              <a:rPr lang="en-US" dirty="0"/>
              <a:t> </a:t>
            </a:r>
            <a:r>
              <a:rPr lang="en-US" dirty="0" err="1"/>
              <a:t>다른</a:t>
            </a:r>
            <a:r>
              <a:rPr lang="en-US" dirty="0"/>
              <a:t> </a:t>
            </a:r>
            <a:r>
              <a:rPr lang="en-US" dirty="0" err="1"/>
              <a:t>모든</a:t>
            </a:r>
            <a:r>
              <a:rPr lang="en-US" dirty="0"/>
              <a:t> </a:t>
            </a:r>
            <a:r>
              <a:rPr lang="en-US" dirty="0" err="1"/>
              <a:t>태그가</a:t>
            </a:r>
            <a:r>
              <a:rPr lang="en-US" dirty="0"/>
              <a:t> </a:t>
            </a:r>
            <a:r>
              <a:rPr lang="en-US" dirty="0" err="1"/>
              <a:t>적절하지</a:t>
            </a:r>
            <a:r>
              <a:rPr lang="en-US" dirty="0"/>
              <a:t> </a:t>
            </a:r>
            <a:r>
              <a:rPr lang="en-US" dirty="0" err="1"/>
              <a:t>않는</a:t>
            </a:r>
            <a:r>
              <a:rPr lang="en-US" dirty="0"/>
              <a:t> </a:t>
            </a:r>
            <a:r>
              <a:rPr lang="en-US" dirty="0" err="1"/>
              <a:t>경우에만</a:t>
            </a:r>
            <a:r>
              <a:rPr lang="en-US" dirty="0"/>
              <a:t> </a:t>
            </a:r>
            <a:r>
              <a:rPr lang="en-US" dirty="0" err="1"/>
              <a:t>사용되어야</a:t>
            </a:r>
            <a:r>
              <a:rPr lang="en-US" dirty="0"/>
              <a:t> 함</a:t>
            </a:r>
            <a:endParaRPr dirty="0"/>
          </a:p>
          <a:p>
            <a:pPr marL="445549" lvl="0" indent="-445549" algn="l" rtl="0">
              <a:spcBef>
                <a:spcPts val="620"/>
              </a:spcBef>
              <a:spcAft>
                <a:spcPts val="0"/>
              </a:spcAft>
              <a:buSzPts val="3100"/>
              <a:buChar char="∙"/>
            </a:pPr>
            <a:r>
              <a:rPr lang="en-US" dirty="0" err="1"/>
              <a:t>강조해야</a:t>
            </a:r>
            <a:r>
              <a:rPr lang="en-US" dirty="0"/>
              <a:t> </a:t>
            </a:r>
            <a:r>
              <a:rPr lang="en-US" dirty="0" err="1"/>
              <a:t>하는</a:t>
            </a:r>
            <a:r>
              <a:rPr lang="en-US" dirty="0"/>
              <a:t> </a:t>
            </a:r>
            <a:r>
              <a:rPr lang="en-US" dirty="0" err="1"/>
              <a:t>텍스트는</a:t>
            </a:r>
            <a:r>
              <a:rPr lang="en-US" dirty="0"/>
              <a:t> &lt;</a:t>
            </a:r>
            <a:r>
              <a:rPr lang="en-US" dirty="0" err="1"/>
              <a:t>em</a:t>
            </a:r>
            <a:r>
              <a:rPr lang="en-US" dirty="0"/>
              <a:t>&gt;을 </a:t>
            </a:r>
            <a:r>
              <a:rPr lang="en-US" dirty="0" err="1"/>
              <a:t>사용하는</a:t>
            </a:r>
            <a:r>
              <a:rPr lang="en-US" dirty="0"/>
              <a:t> </a:t>
            </a:r>
            <a:r>
              <a:rPr lang="en-US" dirty="0" err="1"/>
              <a:t>편이</a:t>
            </a:r>
            <a:r>
              <a:rPr lang="en-US" dirty="0"/>
              <a:t> </a:t>
            </a:r>
            <a:r>
              <a:rPr lang="en-US" dirty="0" err="1"/>
              <a:t>좋음</a:t>
            </a:r>
            <a:endParaRPr dirty="0"/>
          </a:p>
          <a:p>
            <a:pPr marL="445549" lvl="0" indent="-445549" algn="l" rtl="0">
              <a:spcBef>
                <a:spcPts val="620"/>
              </a:spcBef>
              <a:spcAft>
                <a:spcPts val="0"/>
              </a:spcAft>
              <a:buSzPts val="3100"/>
              <a:buChar char="∙"/>
            </a:pPr>
            <a:r>
              <a:rPr lang="en-US" dirty="0" err="1"/>
              <a:t>중요한</a:t>
            </a:r>
            <a:r>
              <a:rPr lang="en-US" dirty="0"/>
              <a:t> </a:t>
            </a:r>
            <a:r>
              <a:rPr lang="en-US" dirty="0" err="1"/>
              <a:t>텍스트는</a:t>
            </a:r>
            <a:r>
              <a:rPr lang="en-US" dirty="0"/>
              <a:t> &lt;strong&gt; </a:t>
            </a:r>
            <a:r>
              <a:rPr lang="en-US" dirty="0" err="1"/>
              <a:t>태그를</a:t>
            </a:r>
            <a:r>
              <a:rPr lang="en-US" dirty="0"/>
              <a:t> </a:t>
            </a:r>
            <a:r>
              <a:rPr lang="en-US" dirty="0" err="1"/>
              <a:t>사용</a:t>
            </a:r>
            <a:endParaRPr dirty="0"/>
          </a:p>
          <a:p>
            <a:pPr marL="445549" lvl="0" indent="-445549" algn="l" rtl="0">
              <a:spcBef>
                <a:spcPts val="620"/>
              </a:spcBef>
              <a:spcAft>
                <a:spcPts val="0"/>
              </a:spcAft>
              <a:buSzPts val="3100"/>
              <a:buChar char="∙"/>
            </a:pPr>
            <a:r>
              <a:rPr lang="en-US" dirty="0" err="1"/>
              <a:t>하이라이트된</a:t>
            </a:r>
            <a:r>
              <a:rPr lang="en-US" dirty="0"/>
              <a:t> </a:t>
            </a:r>
            <a:r>
              <a:rPr lang="en-US" dirty="0" err="1"/>
              <a:t>텍스트는</a:t>
            </a:r>
            <a:r>
              <a:rPr lang="en-US" dirty="0"/>
              <a:t> &lt;mark&gt; </a:t>
            </a:r>
            <a:r>
              <a:rPr lang="en-US" dirty="0" err="1"/>
              <a:t>태그를</a:t>
            </a:r>
            <a:r>
              <a:rPr lang="en-US" dirty="0"/>
              <a:t> </a:t>
            </a:r>
            <a:r>
              <a:rPr lang="en-US" dirty="0" err="1"/>
              <a:t>사용</a:t>
            </a:r>
            <a:endParaRPr dirty="0"/>
          </a:p>
          <a:p>
            <a:pPr marL="445549" lvl="0" indent="-445549" algn="l" rtl="0">
              <a:spcBef>
                <a:spcPts val="620"/>
              </a:spcBef>
              <a:spcAft>
                <a:spcPts val="0"/>
              </a:spcAft>
              <a:buSzPts val="3100"/>
              <a:buChar char="∙"/>
            </a:pPr>
            <a:r>
              <a:rPr lang="en-US" dirty="0" err="1"/>
              <a:t>모든</a:t>
            </a:r>
            <a:r>
              <a:rPr lang="en-US" dirty="0"/>
              <a:t> </a:t>
            </a:r>
            <a:r>
              <a:rPr lang="en-US" dirty="0" err="1"/>
              <a:t>텍스트</a:t>
            </a:r>
            <a:r>
              <a:rPr lang="en-US" dirty="0"/>
              <a:t> </a:t>
            </a:r>
            <a:r>
              <a:rPr lang="en-US" dirty="0" err="1"/>
              <a:t>스타일은</a:t>
            </a:r>
            <a:r>
              <a:rPr lang="en-US" dirty="0"/>
              <a:t> </a:t>
            </a:r>
            <a:r>
              <a:rPr lang="en-US" dirty="0" err="1"/>
              <a:t>CSS를</a:t>
            </a:r>
            <a:r>
              <a:rPr lang="en-US" dirty="0"/>
              <a:t> </a:t>
            </a:r>
            <a:r>
              <a:rPr lang="en-US" dirty="0" err="1"/>
              <a:t>이용하는</a:t>
            </a:r>
            <a:r>
              <a:rPr lang="en-US" dirty="0"/>
              <a:t> </a:t>
            </a:r>
            <a:r>
              <a:rPr lang="en-US" dirty="0" err="1"/>
              <a:t>것이</a:t>
            </a:r>
            <a:r>
              <a:rPr lang="en-US" dirty="0"/>
              <a:t> </a:t>
            </a:r>
            <a:r>
              <a:rPr lang="en-US" dirty="0" err="1"/>
              <a:t>원칙</a:t>
            </a:r>
            <a:endParaRPr dirty="0"/>
          </a:p>
          <a:p>
            <a:pPr marL="445549" lvl="0" indent="-445549" algn="l" rtl="0">
              <a:spcBef>
                <a:spcPts val="620"/>
              </a:spcBef>
              <a:spcAft>
                <a:spcPts val="0"/>
              </a:spcAft>
              <a:buSzPts val="3100"/>
              <a:buChar char="∙"/>
            </a:pPr>
            <a:r>
              <a:rPr lang="en-US" dirty="0" err="1"/>
              <a:t>볼드</a:t>
            </a:r>
            <a:r>
              <a:rPr lang="en-US" dirty="0"/>
              <a:t> </a:t>
            </a:r>
            <a:r>
              <a:rPr lang="en-US" dirty="0" err="1"/>
              <a:t>텍스트를</a:t>
            </a:r>
            <a:r>
              <a:rPr lang="en-US" dirty="0"/>
              <a:t> </a:t>
            </a:r>
            <a:r>
              <a:rPr lang="en-US" dirty="0" err="1"/>
              <a:t>만들려면</a:t>
            </a:r>
            <a:r>
              <a:rPr lang="en-US" dirty="0"/>
              <a:t> </a:t>
            </a:r>
            <a:r>
              <a:rPr lang="en-US" dirty="0" err="1"/>
              <a:t>CSS의</a:t>
            </a:r>
            <a:r>
              <a:rPr lang="en-US" dirty="0"/>
              <a:t> font-weight </a:t>
            </a:r>
            <a:r>
              <a:rPr lang="en-US" dirty="0" err="1"/>
              <a:t>속성을</a:t>
            </a:r>
            <a:r>
              <a:rPr lang="en-US" dirty="0"/>
              <a:t> </a:t>
            </a:r>
            <a:r>
              <a:rPr lang="en-US" dirty="0" err="1"/>
              <a:t>사용</a:t>
            </a:r>
            <a:endParaRPr dirty="0"/>
          </a:p>
          <a:p>
            <a:pPr marL="445549" lvl="0" indent="-445549" algn="l" rtl="0">
              <a:spcBef>
                <a:spcPts val="620"/>
              </a:spcBef>
              <a:spcAft>
                <a:spcPts val="0"/>
              </a:spcAft>
              <a:buSzPts val="3100"/>
              <a:buChar char="∙"/>
            </a:pPr>
            <a:r>
              <a:rPr lang="en-US" dirty="0"/>
              <a:t>&lt;style&gt;</a:t>
            </a:r>
            <a:endParaRPr dirty="0"/>
          </a:p>
          <a:p>
            <a:pPr marL="445549" lvl="0" indent="-445549" algn="l" rtl="0">
              <a:spcBef>
                <a:spcPts val="620"/>
              </a:spcBef>
              <a:spcAft>
                <a:spcPts val="0"/>
              </a:spcAft>
              <a:buSzPts val="3100"/>
              <a:buChar char="∙"/>
            </a:pPr>
            <a:r>
              <a:rPr lang="en-US" dirty="0"/>
              <a:t>  span{ font-weight : bold;  }</a:t>
            </a:r>
            <a:endParaRPr dirty="0"/>
          </a:p>
          <a:p>
            <a:pPr marL="445549" lvl="0" indent="-445549" algn="l" rtl="0">
              <a:spcBef>
                <a:spcPts val="620"/>
              </a:spcBef>
              <a:spcAft>
                <a:spcPts val="0"/>
              </a:spcAft>
              <a:buSzPts val="3100"/>
              <a:buChar char="∙"/>
            </a:pPr>
            <a:r>
              <a:rPr lang="en-US" dirty="0"/>
              <a:t>&lt;/style&gt;</a:t>
            </a:r>
            <a:endParaRPr dirty="0"/>
          </a:p>
        </p:txBody>
      </p:sp>
      <p:sp>
        <p:nvSpPr>
          <p:cNvPr id="120" name="Google Shape;120;p1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&lt;hr&gt;</a:t>
            </a:r>
            <a:endParaRPr/>
          </a:p>
        </p:txBody>
      </p:sp>
      <p:sp>
        <p:nvSpPr>
          <p:cNvPr id="126" name="Google Shape;126;p13"/>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&lt;hr&gt; 태그를 사용하면 수평선을 그릴 수 있다. </a:t>
            </a:r>
            <a:endParaRPr/>
          </a:p>
        </p:txBody>
      </p:sp>
      <p:sp>
        <p:nvSpPr>
          <p:cNvPr id="127" name="Google Shape;127;p13"/>
          <p:cNvSpPr txBox="1"/>
          <p:nvPr/>
        </p:nvSpPr>
        <p:spPr>
          <a:xfrm>
            <a:off x="542698" y="2417861"/>
            <a:ext cx="10865157" cy="361103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    이것이 수평선입니다.</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    </a:t>
            </a:r>
            <a:r>
              <a:rPr lang="en-US" sz="2339" b="1" i="0" u="none" strike="noStrike" cap="none">
                <a:solidFill>
                  <a:srgbClr val="0000FF"/>
                </a:solidFill>
                <a:latin typeface="Arial"/>
                <a:ea typeface="Arial"/>
                <a:cs typeface="Arial"/>
                <a:sym typeface="Arial"/>
              </a:rPr>
              <a:t>&lt;hr&gt;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    수평선이었습니다.</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128" name="Google Shape;128;p13" descr="EMB00000700b1d3"/>
          <p:cNvPicPr preferRelativeResize="0"/>
          <p:nvPr/>
        </p:nvPicPr>
        <p:blipFill rotWithShape="1">
          <a:blip r:embed="rId3">
            <a:alphaModFix/>
          </a:blip>
          <a:srcRect/>
          <a:stretch/>
        </p:blipFill>
        <p:spPr>
          <a:xfrm>
            <a:off x="4218719" y="4377261"/>
            <a:ext cx="9401836" cy="2772198"/>
          </a:xfrm>
          <a:prstGeom prst="rect">
            <a:avLst/>
          </a:prstGeom>
          <a:noFill/>
          <a:ln>
            <a:noFill/>
          </a:ln>
        </p:spPr>
      </p:pic>
      <p:sp>
        <p:nvSpPr>
          <p:cNvPr id="129" name="Google Shape;129;p1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특수문자</a:t>
            </a:r>
            <a:endParaRPr/>
          </a:p>
        </p:txBody>
      </p:sp>
      <p:sp>
        <p:nvSpPr>
          <p:cNvPr id="135" name="Google Shape;135;p1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‘&lt;’와 ‘&gt;’ 같은 문자를 화면에 표시하기 위하여 필요하다.</a:t>
            </a:r>
            <a:endParaRPr/>
          </a:p>
          <a:p>
            <a:pPr marL="445549" lvl="0" indent="-445549" algn="l" rtl="0">
              <a:spcBef>
                <a:spcPts val="620"/>
              </a:spcBef>
              <a:spcAft>
                <a:spcPts val="0"/>
              </a:spcAft>
              <a:buSzPts val="3100"/>
              <a:buChar char="∙"/>
            </a:pPr>
            <a:r>
              <a:rPr lang="en-US"/>
              <a:t> HTML은 여러 개의 공백이 이웃해 있더라도 하나의 공백으로 간주한다. 따라서 불가피하게 여러 개의 공백을 나타내고자 할 때는 &amp;nbsp;를 여러 개 사용해야 한다.</a:t>
            </a:r>
            <a:endParaRPr/>
          </a:p>
        </p:txBody>
      </p:sp>
      <p:graphicFrame>
        <p:nvGraphicFramePr>
          <p:cNvPr id="136" name="Google Shape;136;p14"/>
          <p:cNvGraphicFramePr/>
          <p:nvPr/>
        </p:nvGraphicFramePr>
        <p:xfrm>
          <a:off x="669084" y="3895361"/>
          <a:ext cx="10465250" cy="3940950"/>
        </p:xfrm>
        <a:graphic>
          <a:graphicData uri="http://schemas.openxmlformats.org/drawingml/2006/table">
            <a:tbl>
              <a:tblPr firstRow="1" bandRow="1">
                <a:noFill/>
                <a:tableStyleId>{9A381BAD-239B-4712-BF1B-19A3B92A6963}</a:tableStyleId>
              </a:tblPr>
              <a:tblGrid>
                <a:gridCol w="3416675">
                  <a:extLst>
                    <a:ext uri="{9D8B030D-6E8A-4147-A177-3AD203B41FA5}">
                      <a16:colId xmlns:a16="http://schemas.microsoft.com/office/drawing/2014/main" val="20000"/>
                    </a:ext>
                  </a:extLst>
                </a:gridCol>
                <a:gridCol w="7048575">
                  <a:extLst>
                    <a:ext uri="{9D8B030D-6E8A-4147-A177-3AD203B41FA5}">
                      <a16:colId xmlns:a16="http://schemas.microsoft.com/office/drawing/2014/main" val="20001"/>
                    </a:ext>
                  </a:extLst>
                </a:gridCol>
              </a:tblGrid>
              <a:tr h="656825">
                <a:tc>
                  <a:txBody>
                    <a:bodyPr/>
                    <a:lstStyle/>
                    <a:p>
                      <a:pPr marL="0" marR="0" lvl="0" indent="0" algn="ctr" rtl="0">
                        <a:spcBef>
                          <a:spcPts val="0"/>
                        </a:spcBef>
                        <a:spcAft>
                          <a:spcPts val="0"/>
                        </a:spcAft>
                        <a:buNone/>
                      </a:pPr>
                      <a:r>
                        <a:rPr lang="en-US" sz="2300" b="1" i="0" u="none" strike="noStrike" cap="none">
                          <a:latin typeface="Arial"/>
                          <a:ea typeface="Arial"/>
                          <a:cs typeface="Arial"/>
                          <a:sym typeface="Arial"/>
                        </a:rPr>
                        <a:t>특수 문자</a:t>
                      </a:r>
                      <a:endParaRPr sz="2300" b="1" i="0" u="none" strike="noStrike" cap="none">
                        <a:solidFill>
                          <a:schemeClr val="dk1"/>
                        </a:solidFill>
                        <a:latin typeface="Arial"/>
                        <a:ea typeface="Arial"/>
                        <a:cs typeface="Arial"/>
                        <a:sym typeface="Arial"/>
                      </a:endParaRPr>
                    </a:p>
                  </a:txBody>
                  <a:tcPr marL="118800" marR="118800" marT="59400" marB="59400" anchor="ctr">
                    <a:solidFill>
                      <a:srgbClr val="F2F2F2"/>
                    </a:solidFill>
                  </a:tcPr>
                </a:tc>
                <a:tc>
                  <a:txBody>
                    <a:bodyPr/>
                    <a:lstStyle/>
                    <a:p>
                      <a:pPr marL="0" marR="0" lvl="0" indent="0" algn="ctr" rtl="0">
                        <a:spcBef>
                          <a:spcPts val="0"/>
                        </a:spcBef>
                        <a:spcAft>
                          <a:spcPts val="0"/>
                        </a:spcAft>
                        <a:buNone/>
                      </a:pPr>
                      <a:r>
                        <a:rPr lang="en-US" sz="2300" b="1" i="0" u="none" strike="noStrike" cap="none">
                          <a:latin typeface="Arial"/>
                          <a:ea typeface="Arial"/>
                          <a:cs typeface="Arial"/>
                          <a:sym typeface="Arial"/>
                        </a:rPr>
                        <a:t>설명</a:t>
                      </a:r>
                      <a:endParaRPr sz="2300" b="1" i="0" u="none" strike="noStrike" cap="none">
                        <a:solidFill>
                          <a:schemeClr val="dk1"/>
                        </a:solidFill>
                        <a:latin typeface="Arial"/>
                        <a:ea typeface="Arial"/>
                        <a:cs typeface="Arial"/>
                        <a:sym typeface="Arial"/>
                      </a:endParaRPr>
                    </a:p>
                  </a:txBody>
                  <a:tcPr marL="118800" marR="118800" marT="59400" marB="59400" anchor="ctr">
                    <a:solidFill>
                      <a:srgbClr val="F2F2F2"/>
                    </a:solidFill>
                  </a:tcPr>
                </a:tc>
                <a:extLst>
                  <a:ext uri="{0D108BD9-81ED-4DB2-BD59-A6C34878D82A}">
                    <a16:rowId xmlns:a16="http://schemas.microsoft.com/office/drawing/2014/main" val="10000"/>
                  </a:ext>
                </a:extLst>
              </a:tr>
              <a:tr h="656825">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&amp;nbsp;</a:t>
                      </a:r>
                      <a:endParaRPr sz="2300"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non-breaking space의 약자로 공백 문자 한 개</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1"/>
                  </a:ext>
                </a:extLst>
              </a:tr>
              <a:tr h="656825">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&amp;lt;</a:t>
                      </a:r>
                      <a:endParaRPr sz="2300"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&lt;</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2"/>
                  </a:ext>
                </a:extLst>
              </a:tr>
              <a:tr h="656825">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&amp;gt;</a:t>
                      </a:r>
                      <a:endParaRPr sz="2300"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&gt;</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3"/>
                  </a:ext>
                </a:extLst>
              </a:tr>
              <a:tr h="656825">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&amp;quot;</a:t>
                      </a:r>
                      <a:endParaRPr sz="2300"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4"/>
                  </a:ext>
                </a:extLst>
              </a:tr>
              <a:tr h="656825">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&amp;amp;</a:t>
                      </a:r>
                      <a:endParaRPr sz="2300"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u="none" strike="noStrike" cap="none">
                          <a:latin typeface="Arial"/>
                          <a:ea typeface="Arial"/>
                          <a:cs typeface="Arial"/>
                          <a:sym typeface="Arial"/>
                        </a:rPr>
                        <a:t>&amp;</a:t>
                      </a:r>
                      <a:endParaRPr sz="2300"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5"/>
                  </a:ext>
                </a:extLst>
              </a:tr>
            </a:tbl>
          </a:graphicData>
        </a:graphic>
      </p:graphicFrame>
      <p:sp>
        <p:nvSpPr>
          <p:cNvPr id="137" name="Google Shape;137;p1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커피 전문점 웹 페이지</a:t>
            </a:r>
            <a:endParaRPr/>
          </a:p>
        </p:txBody>
      </p:sp>
      <p:pic>
        <p:nvPicPr>
          <p:cNvPr id="143" name="Google Shape;143;p15"/>
          <p:cNvPicPr preferRelativeResize="0"/>
          <p:nvPr/>
        </p:nvPicPr>
        <p:blipFill rotWithShape="1">
          <a:blip r:embed="rId3">
            <a:alphaModFix/>
          </a:blip>
          <a:srcRect/>
          <a:stretch/>
        </p:blipFill>
        <p:spPr>
          <a:xfrm>
            <a:off x="409106" y="1551112"/>
            <a:ext cx="10920219" cy="6517966"/>
          </a:xfrm>
          <a:prstGeom prst="rect">
            <a:avLst/>
          </a:prstGeom>
          <a:noFill/>
          <a:ln>
            <a:noFill/>
          </a:ln>
        </p:spPr>
      </p:pic>
      <p:sp>
        <p:nvSpPr>
          <p:cNvPr id="144" name="Google Shape;144;p1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HTML 소스 </a:t>
            </a:r>
            <a:endParaRPr/>
          </a:p>
        </p:txBody>
      </p:sp>
      <p:sp>
        <p:nvSpPr>
          <p:cNvPr id="150" name="Google Shape;150;p16"/>
          <p:cNvSpPr txBox="1"/>
          <p:nvPr/>
        </p:nvSpPr>
        <p:spPr>
          <a:xfrm>
            <a:off x="477741" y="1551111"/>
            <a:ext cx="11031038" cy="657589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&lt;head&gt;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&lt;title&gt;</a:t>
            </a:r>
            <a:r>
              <a:rPr lang="en-US" sz="2339" b="1" i="0" u="none" strike="noStrike" cap="none">
                <a:solidFill>
                  <a:schemeClr val="dk1"/>
                </a:solidFill>
                <a:latin typeface="Arial"/>
                <a:ea typeface="Arial"/>
                <a:cs typeface="Arial"/>
                <a:sym typeface="Arial"/>
              </a:rPr>
              <a:t>Web Coffee</a:t>
            </a:r>
            <a:r>
              <a:rPr lang="en-US" sz="2339" b="1" i="0" u="none" strike="noStrike" cap="none">
                <a:solidFill>
                  <a:srgbClr val="0000FF"/>
                </a:solidFill>
                <a:latin typeface="Arial"/>
                <a:ea typeface="Arial"/>
                <a:cs typeface="Arial"/>
                <a:sym typeface="Arial"/>
              </a:rPr>
              <a:t>&lt;/title&gt;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&lt;/head&gt;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&lt;h1&gt;</a:t>
            </a:r>
            <a:r>
              <a:rPr lang="en-US" sz="2339" b="1" i="0" u="none" strike="noStrike" cap="none">
                <a:solidFill>
                  <a:schemeClr val="dk1"/>
                </a:solidFill>
                <a:latin typeface="Arial"/>
                <a:ea typeface="Arial"/>
                <a:cs typeface="Arial"/>
                <a:sym typeface="Arial"/>
              </a:rPr>
              <a:t>Web 커피 메뉴</a:t>
            </a:r>
            <a:r>
              <a:rPr lang="en-US" sz="2339" b="1" i="0" u="none" strike="noStrike" cap="none">
                <a:solidFill>
                  <a:srgbClr val="0000FF"/>
                </a:solidFill>
                <a:latin typeface="Arial"/>
                <a:ea typeface="Arial"/>
                <a:cs typeface="Arial"/>
                <a:sym typeface="Arial"/>
              </a:rPr>
              <a:t>&lt;/h1&gt;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&lt;h2&gt;</a:t>
            </a:r>
            <a:r>
              <a:rPr lang="en-US" sz="2339" b="1" i="0" u="none" strike="noStrike" cap="none">
                <a:solidFill>
                  <a:schemeClr val="dk1"/>
                </a:solidFill>
                <a:latin typeface="Arial"/>
                <a:ea typeface="Arial"/>
                <a:cs typeface="Arial"/>
                <a:sym typeface="Arial"/>
              </a:rPr>
              <a:t>아메리카노 5000원</a:t>
            </a:r>
            <a:r>
              <a:rPr lang="en-US" sz="2339" b="1" i="0" u="none" strike="noStrike" cap="none">
                <a:solidFill>
                  <a:srgbClr val="0000FF"/>
                </a:solidFill>
                <a:latin typeface="Arial"/>
                <a:ea typeface="Arial"/>
                <a:cs typeface="Arial"/>
                <a:sym typeface="Arial"/>
              </a:rPr>
              <a:t>&lt;/h2&gt;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에스프레소에 물을 추가한 것입니다.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&lt;h2&gt;</a:t>
            </a:r>
            <a:r>
              <a:rPr lang="en-US" sz="2339" b="1" i="0" u="none" strike="noStrike" cap="none">
                <a:solidFill>
                  <a:schemeClr val="dk1"/>
                </a:solidFill>
                <a:latin typeface="Arial"/>
                <a:ea typeface="Arial"/>
                <a:cs typeface="Arial"/>
                <a:sym typeface="Arial"/>
              </a:rPr>
              <a:t>카페오레 6000원</a:t>
            </a:r>
            <a:r>
              <a:rPr lang="en-US" sz="2339" b="1" i="0" u="none" strike="noStrike" cap="none">
                <a:solidFill>
                  <a:srgbClr val="0000FF"/>
                </a:solidFill>
                <a:latin typeface="Arial"/>
                <a:ea typeface="Arial"/>
                <a:cs typeface="Arial"/>
                <a:sym typeface="Arial"/>
              </a:rPr>
              <a:t>&lt;/h2&gt;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에스프레소에 우유를 넣은 커피입니다.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&lt;h2&gt;</a:t>
            </a:r>
            <a:r>
              <a:rPr lang="en-US" sz="2339" b="1" i="0" u="none" strike="noStrike" cap="none">
                <a:solidFill>
                  <a:schemeClr val="dk1"/>
                </a:solidFill>
                <a:latin typeface="Arial"/>
                <a:ea typeface="Arial"/>
                <a:cs typeface="Arial"/>
                <a:sym typeface="Arial"/>
              </a:rPr>
              <a:t>카푸치노 6000원</a:t>
            </a:r>
            <a:r>
              <a:rPr lang="en-US" sz="2339" b="1" i="0" u="none" strike="noStrike" cap="none">
                <a:solidFill>
                  <a:srgbClr val="0000FF"/>
                </a:solidFill>
                <a:latin typeface="Arial"/>
                <a:ea typeface="Arial"/>
                <a:cs typeface="Arial"/>
                <a:sym typeface="Arial"/>
              </a:rPr>
              <a:t>&lt;/h2&gt;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커피 위에 우유거품을 얹은 커피입니다.</a:t>
            </a:r>
            <a:r>
              <a:rPr lang="en-US" sz="2339" b="1" i="0" u="none" strike="noStrike" cap="none">
                <a:solidFill>
                  <a:srgbClr val="0000FF"/>
                </a:solidFill>
                <a:latin typeface="Arial"/>
                <a:ea typeface="Arial"/>
                <a:cs typeface="Arial"/>
                <a:sym typeface="Arial"/>
              </a:rPr>
              <a:t>&lt;/p&gt;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sp>
        <p:nvSpPr>
          <p:cNvPr id="151" name="Google Shape;151;p1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리스트</a:t>
            </a:r>
            <a:endParaRPr/>
          </a:p>
        </p:txBody>
      </p:sp>
      <p:sp>
        <p:nvSpPr>
          <p:cNvPr id="157" name="Google Shape;157;p17"/>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err="1"/>
              <a:t>리스트</a:t>
            </a:r>
            <a:r>
              <a:rPr lang="en-US" dirty="0"/>
              <a:t>: </a:t>
            </a:r>
            <a:r>
              <a:rPr lang="en-US" dirty="0" err="1"/>
              <a:t>항목들을</a:t>
            </a:r>
            <a:r>
              <a:rPr lang="en-US" dirty="0"/>
              <a:t> </a:t>
            </a:r>
            <a:r>
              <a:rPr lang="en-US" dirty="0" err="1"/>
              <a:t>나열하는데</a:t>
            </a:r>
            <a:r>
              <a:rPr lang="en-US" dirty="0"/>
              <a:t> </a:t>
            </a:r>
            <a:r>
              <a:rPr lang="en-US" dirty="0" err="1"/>
              <a:t>사용</a:t>
            </a:r>
            <a:endParaRPr dirty="0"/>
          </a:p>
          <a:p>
            <a:pPr marL="965359" lvl="1" indent="-371292" algn="l" rtl="0">
              <a:spcBef>
                <a:spcPts val="500"/>
              </a:spcBef>
              <a:spcAft>
                <a:spcPts val="0"/>
              </a:spcAft>
              <a:buSzPts val="2500"/>
              <a:buChar char="∙"/>
            </a:pPr>
            <a:r>
              <a:rPr lang="en-US" dirty="0" err="1"/>
              <a:t>번호없는</a:t>
            </a:r>
            <a:r>
              <a:rPr lang="en-US" dirty="0"/>
              <a:t> </a:t>
            </a:r>
            <a:r>
              <a:rPr lang="en-US" dirty="0" err="1"/>
              <a:t>리스트</a:t>
            </a:r>
            <a:r>
              <a:rPr lang="en-US" dirty="0"/>
              <a:t>(unordered list) : &lt;</a:t>
            </a:r>
            <a:r>
              <a:rPr lang="en-US" dirty="0" err="1"/>
              <a:t>ul</a:t>
            </a:r>
            <a:r>
              <a:rPr lang="en-US" dirty="0"/>
              <a:t>&gt;</a:t>
            </a:r>
            <a:endParaRPr dirty="0"/>
          </a:p>
          <a:p>
            <a:pPr marL="965359" lvl="1" indent="-371292" algn="l" rtl="0">
              <a:spcBef>
                <a:spcPts val="500"/>
              </a:spcBef>
              <a:spcAft>
                <a:spcPts val="0"/>
              </a:spcAft>
              <a:buSzPts val="2500"/>
              <a:buChar char="∙"/>
            </a:pPr>
            <a:r>
              <a:rPr lang="en-US" dirty="0" err="1"/>
              <a:t>번호있는</a:t>
            </a:r>
            <a:r>
              <a:rPr lang="en-US" dirty="0"/>
              <a:t> </a:t>
            </a:r>
            <a:r>
              <a:rPr lang="en-US" dirty="0" err="1"/>
              <a:t>리스트</a:t>
            </a:r>
            <a:r>
              <a:rPr lang="en-US" dirty="0"/>
              <a:t>(ordered list) : &lt;</a:t>
            </a:r>
            <a:r>
              <a:rPr lang="en-US" dirty="0" err="1"/>
              <a:t>ol</a:t>
            </a:r>
            <a:r>
              <a:rPr lang="en-US" dirty="0"/>
              <a:t>&gt;</a:t>
            </a:r>
            <a:endParaRPr dirty="0"/>
          </a:p>
          <a:p>
            <a:pPr marL="965359" lvl="1" indent="-371292" algn="l" rtl="0">
              <a:spcBef>
                <a:spcPts val="500"/>
              </a:spcBef>
              <a:spcAft>
                <a:spcPts val="0"/>
              </a:spcAft>
              <a:buSzPts val="2500"/>
              <a:buChar char="∙"/>
            </a:pPr>
            <a:r>
              <a:rPr lang="en-US" dirty="0" err="1"/>
              <a:t>정의</a:t>
            </a:r>
            <a:r>
              <a:rPr lang="en-US" dirty="0"/>
              <a:t> </a:t>
            </a:r>
            <a:r>
              <a:rPr lang="en-US" dirty="0" err="1"/>
              <a:t>리스트</a:t>
            </a:r>
            <a:r>
              <a:rPr lang="en-US" dirty="0"/>
              <a:t>(definition list) : &lt;dl&gt;</a:t>
            </a:r>
            <a:endParaRPr dirty="0"/>
          </a:p>
          <a:p>
            <a:pPr marL="965359" lvl="1" indent="-371292" algn="l" rtl="0">
              <a:spcBef>
                <a:spcPts val="500"/>
              </a:spcBef>
              <a:spcAft>
                <a:spcPts val="0"/>
              </a:spcAft>
              <a:buSzPts val="2500"/>
              <a:buChar char="∙"/>
            </a:pPr>
            <a:r>
              <a:rPr lang="en-US" dirty="0" err="1"/>
              <a:t>리스트</a:t>
            </a:r>
            <a:r>
              <a:rPr lang="en-US" dirty="0"/>
              <a:t> </a:t>
            </a:r>
            <a:r>
              <a:rPr lang="en-US" dirty="0" err="1"/>
              <a:t>항목</a:t>
            </a:r>
            <a:r>
              <a:rPr lang="en-US" dirty="0"/>
              <a:t> </a:t>
            </a:r>
            <a:r>
              <a:rPr lang="en-US" dirty="0" err="1"/>
              <a:t>안에도</a:t>
            </a:r>
            <a:r>
              <a:rPr lang="en-US" dirty="0"/>
              <a:t> </a:t>
            </a:r>
            <a:r>
              <a:rPr lang="en-US" dirty="0" err="1"/>
              <a:t>텍스트</a:t>
            </a:r>
            <a:r>
              <a:rPr lang="en-US" dirty="0"/>
              <a:t>, </a:t>
            </a:r>
            <a:r>
              <a:rPr lang="en-US" dirty="0" err="1"/>
              <a:t>이미지</a:t>
            </a:r>
            <a:r>
              <a:rPr lang="en-US" dirty="0"/>
              <a:t>, </a:t>
            </a:r>
            <a:r>
              <a:rPr lang="en-US" dirty="0" err="1"/>
              <a:t>링크</a:t>
            </a:r>
            <a:r>
              <a:rPr lang="en-US" dirty="0"/>
              <a:t>, </a:t>
            </a:r>
            <a:r>
              <a:rPr lang="en-US" dirty="0" err="1"/>
              <a:t>다른</a:t>
            </a:r>
            <a:r>
              <a:rPr lang="en-US" dirty="0"/>
              <a:t> </a:t>
            </a:r>
            <a:r>
              <a:rPr lang="en-US" dirty="0" err="1"/>
              <a:t>리스트를</a:t>
            </a:r>
            <a:r>
              <a:rPr lang="en-US" dirty="0"/>
              <a:t> </a:t>
            </a:r>
            <a:r>
              <a:rPr lang="en-US" dirty="0" err="1"/>
              <a:t>넣을</a:t>
            </a:r>
            <a:r>
              <a:rPr lang="en-US" dirty="0"/>
              <a:t> 수 </a:t>
            </a:r>
            <a:r>
              <a:rPr lang="en-US" dirty="0" err="1"/>
              <a:t>있다</a:t>
            </a:r>
            <a:r>
              <a:rPr lang="en-US" dirty="0"/>
              <a:t>.</a:t>
            </a:r>
            <a:endParaRPr dirty="0"/>
          </a:p>
          <a:p>
            <a:pPr marL="965359" lvl="1" indent="-206255" algn="l" rtl="0">
              <a:spcBef>
                <a:spcPts val="520"/>
              </a:spcBef>
              <a:spcAft>
                <a:spcPts val="0"/>
              </a:spcAft>
              <a:buSzPts val="2599"/>
              <a:buNone/>
            </a:pPr>
            <a:endParaRPr dirty="0"/>
          </a:p>
          <a:p>
            <a:pPr marL="445549" lvl="0" indent="-247493" algn="l" rtl="0">
              <a:spcBef>
                <a:spcPts val="624"/>
              </a:spcBef>
              <a:spcAft>
                <a:spcPts val="0"/>
              </a:spcAft>
              <a:buSzPts val="3119"/>
              <a:buNone/>
            </a:pPr>
            <a:endParaRPr dirty="0"/>
          </a:p>
        </p:txBody>
      </p:sp>
      <p:sp>
        <p:nvSpPr>
          <p:cNvPr id="158" name="Google Shape;158;p17"/>
          <p:cNvSpPr txBox="1"/>
          <p:nvPr/>
        </p:nvSpPr>
        <p:spPr>
          <a:xfrm>
            <a:off x="4116866" y="4882768"/>
            <a:ext cx="6542102" cy="218360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 </a:t>
            </a:r>
            <a:endParaRPr sz="2339" b="1" i="0" u="none" strike="noStrike" cap="none">
              <a:solidFill>
                <a:srgbClr val="0000FF"/>
              </a:solidFill>
              <a:latin typeface="Arial"/>
              <a:ea typeface="Arial"/>
              <a:cs typeface="Arial"/>
              <a:sym typeface="Arial"/>
            </a:endParaRPr>
          </a:p>
        </p:txBody>
      </p:sp>
      <p:sp>
        <p:nvSpPr>
          <p:cNvPr id="159" name="Google Shape;159;p17"/>
          <p:cNvSpPr txBox="1"/>
          <p:nvPr/>
        </p:nvSpPr>
        <p:spPr>
          <a:xfrm>
            <a:off x="956275" y="4882768"/>
            <a:ext cx="2228010"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리스트의 시작</a:t>
            </a:r>
            <a:endParaRPr sz="1800" b="1" i="0" u="none" strike="noStrike" cap="none">
              <a:solidFill>
                <a:schemeClr val="dk1"/>
              </a:solidFill>
              <a:latin typeface="Arial"/>
              <a:ea typeface="Arial"/>
              <a:cs typeface="Arial"/>
              <a:sym typeface="Arial"/>
            </a:endParaRPr>
          </a:p>
        </p:txBody>
      </p:sp>
      <p:sp>
        <p:nvSpPr>
          <p:cNvPr id="160" name="Google Shape;160;p17"/>
          <p:cNvSpPr txBox="1"/>
          <p:nvPr/>
        </p:nvSpPr>
        <p:spPr>
          <a:xfrm>
            <a:off x="956275" y="6569409"/>
            <a:ext cx="2228010"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리스트의 시작</a:t>
            </a:r>
            <a:endParaRPr sz="1800" b="1" i="0" u="none" strike="noStrike" cap="none">
              <a:solidFill>
                <a:schemeClr val="dk1"/>
              </a:solidFill>
              <a:latin typeface="Arial"/>
              <a:ea typeface="Arial"/>
              <a:cs typeface="Arial"/>
              <a:sym typeface="Arial"/>
            </a:endParaRPr>
          </a:p>
        </p:txBody>
      </p:sp>
      <p:cxnSp>
        <p:nvCxnSpPr>
          <p:cNvPr id="161" name="Google Shape;161;p17"/>
          <p:cNvCxnSpPr>
            <a:stCxn id="159" idx="3"/>
          </p:cNvCxnSpPr>
          <p:nvPr/>
        </p:nvCxnSpPr>
        <p:spPr>
          <a:xfrm>
            <a:off x="3184285" y="5067434"/>
            <a:ext cx="1011000" cy="552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162" name="Google Shape;162;p17"/>
          <p:cNvCxnSpPr>
            <a:stCxn id="160" idx="3"/>
          </p:cNvCxnSpPr>
          <p:nvPr/>
        </p:nvCxnSpPr>
        <p:spPr>
          <a:xfrm>
            <a:off x="3184285" y="6754075"/>
            <a:ext cx="1036500" cy="552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163" name="Google Shape;163;p17"/>
          <p:cNvSpPr txBox="1"/>
          <p:nvPr/>
        </p:nvSpPr>
        <p:spPr>
          <a:xfrm>
            <a:off x="7004924" y="5256984"/>
            <a:ext cx="312938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 항목(list item)</a:t>
            </a:r>
            <a:endParaRPr sz="1800" b="1" i="0" u="none" strike="noStrike" cap="none">
              <a:solidFill>
                <a:schemeClr val="dk1"/>
              </a:solidFill>
              <a:latin typeface="Arial"/>
              <a:ea typeface="Arial"/>
              <a:cs typeface="Arial"/>
              <a:sym typeface="Arial"/>
            </a:endParaRPr>
          </a:p>
        </p:txBody>
      </p:sp>
      <p:sp>
        <p:nvSpPr>
          <p:cNvPr id="164" name="Google Shape;164;p17"/>
          <p:cNvSpPr txBox="1"/>
          <p:nvPr/>
        </p:nvSpPr>
        <p:spPr>
          <a:xfrm>
            <a:off x="7004924" y="5732363"/>
            <a:ext cx="312938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 항목(list item)</a:t>
            </a:r>
            <a:endParaRPr sz="1800" b="1" i="0" u="none" strike="noStrike" cap="none">
              <a:solidFill>
                <a:schemeClr val="dk1"/>
              </a:solidFill>
              <a:latin typeface="Arial"/>
              <a:ea typeface="Arial"/>
              <a:cs typeface="Arial"/>
              <a:sym typeface="Arial"/>
            </a:endParaRPr>
          </a:p>
        </p:txBody>
      </p:sp>
      <p:sp>
        <p:nvSpPr>
          <p:cNvPr id="165" name="Google Shape;165;p17"/>
          <p:cNvSpPr txBox="1"/>
          <p:nvPr/>
        </p:nvSpPr>
        <p:spPr>
          <a:xfrm>
            <a:off x="7004924" y="6215631"/>
            <a:ext cx="3129388"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Arial"/>
                <a:ea typeface="Arial"/>
                <a:cs typeface="Arial"/>
                <a:sym typeface="Arial"/>
              </a:rPr>
              <a:t>리스트 항목(list item)</a:t>
            </a:r>
            <a:endParaRPr sz="1800" b="1" i="0" u="none" strike="noStrike" cap="none">
              <a:solidFill>
                <a:schemeClr val="dk1"/>
              </a:solidFill>
              <a:latin typeface="Arial"/>
              <a:ea typeface="Arial"/>
              <a:cs typeface="Arial"/>
              <a:sym typeface="Arial"/>
            </a:endParaRPr>
          </a:p>
        </p:txBody>
      </p:sp>
      <p:sp>
        <p:nvSpPr>
          <p:cNvPr id="166" name="Google Shape;166;p1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&lt;ul&gt;</a:t>
            </a:r>
            <a:endParaRPr/>
          </a:p>
        </p:txBody>
      </p:sp>
      <p:sp>
        <p:nvSpPr>
          <p:cNvPr id="172" name="Google Shape;172;p18"/>
          <p:cNvSpPr txBox="1"/>
          <p:nvPr/>
        </p:nvSpPr>
        <p:spPr>
          <a:xfrm>
            <a:off x="516930" y="2063165"/>
            <a:ext cx="10581382" cy="218360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에스프레소</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아메리카노</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&lt;li&gt;</a:t>
            </a:r>
            <a:r>
              <a:rPr lang="en-US" sz="2339" b="1" i="0" u="none" strike="noStrike" cap="none">
                <a:solidFill>
                  <a:schemeClr val="dk1"/>
                </a:solidFill>
                <a:latin typeface="Arial"/>
                <a:ea typeface="Arial"/>
                <a:cs typeface="Arial"/>
                <a:sym typeface="Arial"/>
              </a:rPr>
              <a:t>카페라떼</a:t>
            </a:r>
            <a:r>
              <a:rPr lang="en-US" sz="2339" b="1" i="0" u="none" strike="noStrike" cap="none">
                <a:solidFill>
                  <a:srgbClr val="0000FF"/>
                </a:solidFill>
                <a:latin typeface="Arial"/>
                <a:ea typeface="Arial"/>
                <a:cs typeface="Arial"/>
                <a:sym typeface="Arial"/>
              </a:rPr>
              <a:t>&lt;/li&gt;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&lt;/ul&gt; </a:t>
            </a:r>
            <a:endParaRPr sz="2339" b="1" i="0" u="none" strike="noStrike" cap="none">
              <a:solidFill>
                <a:srgbClr val="0000FF"/>
              </a:solidFill>
              <a:latin typeface="Arial"/>
              <a:ea typeface="Arial"/>
              <a:cs typeface="Arial"/>
              <a:sym typeface="Arial"/>
            </a:endParaRPr>
          </a:p>
        </p:txBody>
      </p:sp>
      <p:pic>
        <p:nvPicPr>
          <p:cNvPr id="173" name="Google Shape;173;p18" descr="EMB00000700b1df"/>
          <p:cNvPicPr preferRelativeResize="0"/>
          <p:nvPr/>
        </p:nvPicPr>
        <p:blipFill rotWithShape="1">
          <a:blip r:embed="rId3">
            <a:alphaModFix/>
          </a:blip>
          <a:srcRect/>
          <a:stretch/>
        </p:blipFill>
        <p:spPr>
          <a:xfrm>
            <a:off x="576870" y="4587137"/>
            <a:ext cx="8457512" cy="3866965"/>
          </a:xfrm>
          <a:prstGeom prst="rect">
            <a:avLst/>
          </a:prstGeom>
          <a:noFill/>
          <a:ln>
            <a:noFill/>
          </a:ln>
        </p:spPr>
      </p:pic>
      <p:sp>
        <p:nvSpPr>
          <p:cNvPr id="174" name="Google Shape;174;p1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a:t>&lt;</a:t>
            </a:r>
            <a:r>
              <a:rPr lang="en-US" dirty="0" err="1"/>
              <a:t>ol</a:t>
            </a:r>
            <a:r>
              <a:rPr lang="en-US" dirty="0"/>
              <a:t>&gt;</a:t>
            </a:r>
            <a:endParaRPr dirty="0"/>
          </a:p>
        </p:txBody>
      </p:sp>
      <p:sp>
        <p:nvSpPr>
          <p:cNvPr id="180" name="Google Shape;180;p19"/>
          <p:cNvSpPr txBox="1"/>
          <p:nvPr/>
        </p:nvSpPr>
        <p:spPr>
          <a:xfrm>
            <a:off x="744569" y="1714499"/>
            <a:ext cx="10581382" cy="2431345"/>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1800" b="1" i="0" u="none" strike="noStrike" cap="none" dirty="0">
                <a:solidFill>
                  <a:srgbClr val="0000FF"/>
                </a:solidFill>
                <a:sym typeface="Arial"/>
              </a:rPr>
              <a:t>&lt;</a:t>
            </a:r>
            <a:r>
              <a:rPr lang="en-US" sz="1800" b="1" i="0" u="none" strike="noStrike" cap="none" dirty="0" err="1">
                <a:solidFill>
                  <a:srgbClr val="0000FF"/>
                </a:solidFill>
                <a:sym typeface="Arial"/>
              </a:rPr>
              <a:t>ol</a:t>
            </a:r>
            <a:r>
              <a:rPr lang="en-US" sz="1800" b="1" i="0" u="none" strike="noStrike" cap="none" dirty="0">
                <a:solidFill>
                  <a:srgbClr val="0000FF"/>
                </a:solidFill>
                <a:sym typeface="Arial"/>
              </a:rPr>
              <a:t>&gt;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    &lt;li&gt;</a:t>
            </a:r>
            <a:r>
              <a:rPr lang="en-US" sz="1800" b="1" i="0" u="none" strike="noStrike" cap="none" dirty="0" err="1">
                <a:solidFill>
                  <a:schemeClr val="dk1"/>
                </a:solidFill>
                <a:sym typeface="Arial"/>
              </a:rPr>
              <a:t>에스프레소</a:t>
            </a:r>
            <a:r>
              <a:rPr lang="en-US" sz="1800" b="1" i="0" u="none" strike="noStrike" cap="none" dirty="0">
                <a:solidFill>
                  <a:srgbClr val="0000FF"/>
                </a:solidFill>
                <a:sym typeface="Arial"/>
              </a:rPr>
              <a:t>&lt;/li&gt;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    &lt;li&gt;</a:t>
            </a:r>
            <a:r>
              <a:rPr lang="en-US" sz="1800" b="1" i="0" u="none" strike="noStrike" cap="none" dirty="0" err="1">
                <a:solidFill>
                  <a:schemeClr val="dk1"/>
                </a:solidFill>
                <a:sym typeface="Arial"/>
              </a:rPr>
              <a:t>아메리카노</a:t>
            </a:r>
            <a:r>
              <a:rPr lang="en-US" sz="1800" b="1" i="0" u="none" strike="noStrike" cap="none" dirty="0">
                <a:solidFill>
                  <a:srgbClr val="0000FF"/>
                </a:solidFill>
                <a:sym typeface="Arial"/>
              </a:rPr>
              <a:t>&lt;/li&gt;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    &lt;li&gt;</a:t>
            </a:r>
            <a:r>
              <a:rPr lang="en-US" sz="1800" b="1" i="0" u="none" strike="noStrike" cap="none" dirty="0" err="1">
                <a:solidFill>
                  <a:schemeClr val="dk1"/>
                </a:solidFill>
                <a:sym typeface="Arial"/>
              </a:rPr>
              <a:t>카페라떼</a:t>
            </a:r>
            <a:r>
              <a:rPr lang="en-US" sz="1800" b="1" i="0" u="none" strike="noStrike" cap="none" dirty="0">
                <a:solidFill>
                  <a:srgbClr val="0000FF"/>
                </a:solidFill>
                <a:sym typeface="Arial"/>
              </a:rPr>
              <a:t>&lt;/li&gt;</a:t>
            </a:r>
            <a:endParaRPr sz="1800" dirty="0"/>
          </a:p>
          <a:p>
            <a:pPr marL="0" marR="0" lvl="0" indent="0" algn="l" rtl="0">
              <a:spcBef>
                <a:spcPts val="468"/>
              </a:spcBef>
              <a:spcAft>
                <a:spcPts val="0"/>
              </a:spcAft>
              <a:buClr>
                <a:schemeClr val="folHlink"/>
              </a:buClr>
              <a:buSzPts val="2339"/>
              <a:buFont typeface="Noto Sans Symbols"/>
              <a:buNone/>
            </a:pPr>
            <a:r>
              <a:rPr lang="en-US" sz="1800" b="1" i="0" u="none" strike="noStrike" cap="none" dirty="0">
                <a:solidFill>
                  <a:srgbClr val="0000FF"/>
                </a:solidFill>
                <a:sym typeface="Arial"/>
              </a:rPr>
              <a:t>&lt;/</a:t>
            </a:r>
            <a:r>
              <a:rPr lang="en-US" sz="1800" b="1" i="0" u="none" strike="noStrike" cap="none" dirty="0" err="1">
                <a:solidFill>
                  <a:srgbClr val="0000FF"/>
                </a:solidFill>
                <a:sym typeface="Arial"/>
              </a:rPr>
              <a:t>ol</a:t>
            </a:r>
            <a:r>
              <a:rPr lang="en-US" sz="1800" b="1" i="0" u="none" strike="noStrike" cap="none" dirty="0" smtClean="0">
                <a:solidFill>
                  <a:srgbClr val="0000FF"/>
                </a:solidFill>
                <a:sym typeface="Arial"/>
              </a:rPr>
              <a:t>&gt;</a:t>
            </a:r>
          </a:p>
          <a:p>
            <a:pPr marL="0" marR="0" lvl="0" indent="0" algn="l" rtl="0">
              <a:spcBef>
                <a:spcPts val="468"/>
              </a:spcBef>
              <a:spcAft>
                <a:spcPts val="0"/>
              </a:spcAft>
              <a:buClr>
                <a:schemeClr val="folHlink"/>
              </a:buClr>
              <a:buSzPts val="2339"/>
              <a:buFont typeface="Noto Sans Symbols"/>
              <a:buNone/>
            </a:pPr>
            <a:endParaRPr lang="en-US" sz="1800" b="1" dirty="0">
              <a:solidFill>
                <a:srgbClr val="0000FF"/>
              </a:solidFill>
            </a:endParaRPr>
          </a:p>
          <a:p>
            <a:pPr marL="0" marR="0" lvl="0" indent="0" algn="l" rtl="0">
              <a:spcBef>
                <a:spcPts val="468"/>
              </a:spcBef>
              <a:spcAft>
                <a:spcPts val="0"/>
              </a:spcAft>
              <a:buClr>
                <a:schemeClr val="folHlink"/>
              </a:buClr>
              <a:buSzPts val="2339"/>
              <a:buFont typeface="Noto Sans Symbols"/>
              <a:buNone/>
            </a:pPr>
            <a:r>
              <a:rPr lang="en-US" sz="1800" b="1" i="0" u="none" strike="noStrike" cap="none" dirty="0" smtClean="0">
                <a:solidFill>
                  <a:srgbClr val="0000FF"/>
                </a:solidFill>
                <a:sym typeface="Arial"/>
              </a:rPr>
              <a:t>* type, start </a:t>
            </a:r>
            <a:r>
              <a:rPr lang="ko-KR" altLang="en-US" sz="1800" b="1" i="0" u="none" strike="noStrike" cap="none" dirty="0" smtClean="0">
                <a:solidFill>
                  <a:srgbClr val="0000FF"/>
                </a:solidFill>
                <a:sym typeface="Arial"/>
              </a:rPr>
              <a:t>속성</a:t>
            </a:r>
            <a:endParaRPr sz="1800" b="1" i="0" u="none" strike="noStrike" cap="none" dirty="0">
              <a:solidFill>
                <a:srgbClr val="0000FF"/>
              </a:solidFill>
              <a:sym typeface="Arial"/>
            </a:endParaRPr>
          </a:p>
        </p:txBody>
      </p:sp>
      <p:pic>
        <p:nvPicPr>
          <p:cNvPr id="181" name="Google Shape;181;p19" descr="EMB00000700b1e4"/>
          <p:cNvPicPr preferRelativeResize="0"/>
          <p:nvPr/>
        </p:nvPicPr>
        <p:blipFill rotWithShape="1">
          <a:blip r:embed="rId3">
            <a:alphaModFix/>
          </a:blip>
          <a:srcRect/>
          <a:stretch/>
        </p:blipFill>
        <p:spPr>
          <a:xfrm>
            <a:off x="744569" y="4462878"/>
            <a:ext cx="9034396" cy="4130729"/>
          </a:xfrm>
          <a:prstGeom prst="rect">
            <a:avLst/>
          </a:prstGeom>
          <a:noFill/>
          <a:ln>
            <a:noFill/>
          </a:ln>
        </p:spPr>
      </p:pic>
      <p:sp>
        <p:nvSpPr>
          <p:cNvPr id="182" name="Google Shape;182;p1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이번 장의 목표</a:t>
            </a:r>
            <a:endParaRPr/>
          </a:p>
        </p:txBody>
      </p:sp>
      <p:pic>
        <p:nvPicPr>
          <p:cNvPr id="36" name="Google Shape;36;p2"/>
          <p:cNvPicPr preferRelativeResize="0"/>
          <p:nvPr/>
        </p:nvPicPr>
        <p:blipFill rotWithShape="1">
          <a:blip r:embed="rId3">
            <a:alphaModFix/>
          </a:blip>
          <a:srcRect/>
          <a:stretch/>
        </p:blipFill>
        <p:spPr>
          <a:xfrm>
            <a:off x="205740" y="1551114"/>
            <a:ext cx="11460070" cy="6115749"/>
          </a:xfrm>
          <a:prstGeom prst="rect">
            <a:avLst/>
          </a:prstGeom>
          <a:noFill/>
          <a:ln>
            <a:noFill/>
          </a:ln>
        </p:spPr>
      </p:pic>
      <p:sp>
        <p:nvSpPr>
          <p:cNvPr id="37" name="Google Shape;37;p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&lt;dl&gt;</a:t>
            </a:r>
            <a:endParaRPr/>
          </a:p>
        </p:txBody>
      </p:sp>
      <p:sp>
        <p:nvSpPr>
          <p:cNvPr id="188" name="Google Shape;188;p20"/>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b="1"/>
              <a:t>정의 리스트(definition list):</a:t>
            </a:r>
            <a:r>
              <a:rPr lang="en-US"/>
              <a:t> 항목들과 함께 항목들의 정의(설명)가 표시되는 리스트</a:t>
            </a:r>
            <a:endParaRPr/>
          </a:p>
          <a:p>
            <a:pPr marL="445549" lvl="0" indent="-247493" algn="l" rtl="0">
              <a:spcBef>
                <a:spcPts val="624"/>
              </a:spcBef>
              <a:spcAft>
                <a:spcPts val="0"/>
              </a:spcAft>
              <a:buSzPts val="3119"/>
              <a:buNone/>
            </a:pPr>
            <a:endParaRPr/>
          </a:p>
        </p:txBody>
      </p:sp>
      <p:sp>
        <p:nvSpPr>
          <p:cNvPr id="189" name="Google Shape;189;p20"/>
          <p:cNvSpPr txBox="1"/>
          <p:nvPr/>
        </p:nvSpPr>
        <p:spPr>
          <a:xfrm>
            <a:off x="637595" y="2797982"/>
            <a:ext cx="10581382" cy="343314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&lt;dl&gt;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&lt;dt&gt;</a:t>
            </a:r>
            <a:r>
              <a:rPr lang="en-US" sz="2339" b="1" i="0" u="none" strike="noStrike" cap="none">
                <a:solidFill>
                  <a:schemeClr val="dk1"/>
                </a:solidFill>
                <a:latin typeface="Arial"/>
                <a:ea typeface="Arial"/>
                <a:cs typeface="Arial"/>
                <a:sym typeface="Arial"/>
              </a:rPr>
              <a:t>에스프레소</a:t>
            </a:r>
            <a:r>
              <a:rPr lang="en-US" sz="2339" b="1" i="0" u="none" strike="noStrike" cap="none">
                <a:solidFill>
                  <a:srgbClr val="0000FF"/>
                </a:solidFill>
                <a:latin typeface="Arial"/>
                <a:ea typeface="Arial"/>
                <a:cs typeface="Arial"/>
                <a:sym typeface="Arial"/>
              </a:rPr>
              <a:t>&lt;/dt&gt;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&lt;dd&gt;</a:t>
            </a:r>
            <a:r>
              <a:rPr lang="en-US" sz="2339" b="1" i="0" u="none" strike="noStrike" cap="none">
                <a:solidFill>
                  <a:schemeClr val="dk1"/>
                </a:solidFill>
                <a:latin typeface="Arial"/>
                <a:ea typeface="Arial"/>
                <a:cs typeface="Arial"/>
                <a:sym typeface="Arial"/>
              </a:rPr>
              <a:t>- 커피의 기본, 커피의 원액이다.</a:t>
            </a:r>
            <a:r>
              <a:rPr lang="en-US" sz="2339" b="1" i="0" u="none" strike="noStrike" cap="none">
                <a:solidFill>
                  <a:srgbClr val="0000FF"/>
                </a:solidFill>
                <a:latin typeface="Arial"/>
                <a:ea typeface="Arial"/>
                <a:cs typeface="Arial"/>
                <a:sym typeface="Arial"/>
              </a:rPr>
              <a:t>&lt;/dd&gt;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&lt;dt&gt;</a:t>
            </a:r>
            <a:r>
              <a:rPr lang="en-US" sz="2339" b="1" i="0" u="none" strike="noStrike" cap="none">
                <a:solidFill>
                  <a:schemeClr val="dk1"/>
                </a:solidFill>
                <a:latin typeface="Arial"/>
                <a:ea typeface="Arial"/>
                <a:cs typeface="Arial"/>
                <a:sym typeface="Arial"/>
              </a:rPr>
              <a:t>아메리카노</a:t>
            </a:r>
            <a:r>
              <a:rPr lang="en-US" sz="2339" b="1" i="0" u="none" strike="noStrike" cap="none">
                <a:solidFill>
                  <a:srgbClr val="0000FF"/>
                </a:solidFill>
                <a:latin typeface="Arial"/>
                <a:ea typeface="Arial"/>
                <a:cs typeface="Arial"/>
                <a:sym typeface="Arial"/>
              </a:rPr>
              <a:t>&lt;/dt&gt;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&lt;dd&gt;</a:t>
            </a:r>
            <a:r>
              <a:rPr lang="en-US" sz="2339" b="1" i="0" u="none" strike="noStrike" cap="none">
                <a:solidFill>
                  <a:schemeClr val="dk1"/>
                </a:solidFill>
                <a:latin typeface="Arial"/>
                <a:ea typeface="Arial"/>
                <a:cs typeface="Arial"/>
                <a:sym typeface="Arial"/>
              </a:rPr>
              <a:t>- 에스프레소에 물을 넣은 것</a:t>
            </a:r>
            <a:r>
              <a:rPr lang="en-US" sz="2339" b="1" i="0" u="none" strike="noStrike" cap="none">
                <a:solidFill>
                  <a:srgbClr val="0000FF"/>
                </a:solidFill>
                <a:latin typeface="Arial"/>
                <a:ea typeface="Arial"/>
                <a:cs typeface="Arial"/>
                <a:sym typeface="Arial"/>
              </a:rPr>
              <a:t>&lt;/dd&gt;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&lt;dt&gt;</a:t>
            </a:r>
            <a:r>
              <a:rPr lang="en-US" sz="2339" b="1" i="0" u="none" strike="noStrike" cap="none">
                <a:solidFill>
                  <a:schemeClr val="dk1"/>
                </a:solidFill>
                <a:latin typeface="Arial"/>
                <a:ea typeface="Arial"/>
                <a:cs typeface="Arial"/>
                <a:sym typeface="Arial"/>
              </a:rPr>
              <a:t>카페라떼</a:t>
            </a:r>
            <a:r>
              <a:rPr lang="en-US" sz="2339" b="1" i="0" u="none" strike="noStrike" cap="none">
                <a:solidFill>
                  <a:srgbClr val="0000FF"/>
                </a:solidFill>
                <a:latin typeface="Arial"/>
                <a:ea typeface="Arial"/>
                <a:cs typeface="Arial"/>
                <a:sym typeface="Arial"/>
              </a:rPr>
              <a:t>&lt;/dt&gt;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&lt;dd&gt;</a:t>
            </a:r>
            <a:r>
              <a:rPr lang="en-US" sz="2339" b="1" i="0" u="none" strike="noStrike" cap="none">
                <a:solidFill>
                  <a:schemeClr val="dk1"/>
                </a:solidFill>
                <a:latin typeface="Arial"/>
                <a:ea typeface="Arial"/>
                <a:cs typeface="Arial"/>
                <a:sym typeface="Arial"/>
              </a:rPr>
              <a:t>- 커피에 우유를 섞은 것</a:t>
            </a:r>
            <a:r>
              <a:rPr lang="en-US" sz="2339" b="1" i="0" u="none" strike="noStrike" cap="none">
                <a:solidFill>
                  <a:srgbClr val="0000FF"/>
                </a:solidFill>
                <a:latin typeface="Arial"/>
                <a:ea typeface="Arial"/>
                <a:cs typeface="Arial"/>
                <a:sym typeface="Arial"/>
              </a:rPr>
              <a:t>&lt;/dd&gt;</a:t>
            </a:r>
            <a:endParaRPr sz="2339" b="1" i="0" u="none" strike="noStrike" cap="none">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&lt;/dl&gt;</a:t>
            </a:r>
            <a:endParaRPr sz="2339" b="1" i="0" u="none" strike="noStrike" cap="none">
              <a:solidFill>
                <a:srgbClr val="0000FF"/>
              </a:solidFill>
              <a:latin typeface="Arial"/>
              <a:ea typeface="Arial"/>
              <a:cs typeface="Arial"/>
              <a:sym typeface="Arial"/>
            </a:endParaRPr>
          </a:p>
        </p:txBody>
      </p:sp>
      <p:pic>
        <p:nvPicPr>
          <p:cNvPr id="190" name="Google Shape;190;p20" descr="EMB00000700b1e9"/>
          <p:cNvPicPr preferRelativeResize="0"/>
          <p:nvPr/>
        </p:nvPicPr>
        <p:blipFill rotWithShape="1">
          <a:blip r:embed="rId3">
            <a:alphaModFix/>
          </a:blip>
          <a:srcRect/>
          <a:stretch/>
        </p:blipFill>
        <p:spPr>
          <a:xfrm>
            <a:off x="3225685" y="5033992"/>
            <a:ext cx="7472796" cy="3416730"/>
          </a:xfrm>
          <a:prstGeom prst="rect">
            <a:avLst/>
          </a:prstGeom>
          <a:noFill/>
          <a:ln>
            <a:noFill/>
          </a:ln>
        </p:spPr>
      </p:pic>
      <p:sp>
        <p:nvSpPr>
          <p:cNvPr id="191" name="Google Shape;191;p2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&lt;a&gt;</a:t>
            </a:r>
            <a:endParaRPr/>
          </a:p>
        </p:txBody>
      </p:sp>
      <p:sp>
        <p:nvSpPr>
          <p:cNvPr id="197" name="Google Shape;197;p21"/>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b="1"/>
              <a:t>하이퍼링크(또는 링크)</a:t>
            </a:r>
            <a:r>
              <a:rPr lang="en-US"/>
              <a:t>는 다른 문서로 점프할 수 있는 단어나 이미지</a:t>
            </a:r>
            <a:endParaRPr/>
          </a:p>
          <a:p>
            <a:pPr marL="445549" lvl="0" indent="-247493" algn="l" rtl="0">
              <a:spcBef>
                <a:spcPts val="624"/>
              </a:spcBef>
              <a:spcAft>
                <a:spcPts val="0"/>
              </a:spcAft>
              <a:buSzPts val="3119"/>
              <a:buNone/>
            </a:pPr>
            <a:endParaRPr/>
          </a:p>
        </p:txBody>
      </p:sp>
      <p:sp>
        <p:nvSpPr>
          <p:cNvPr id="198" name="Google Shape;198;p21"/>
          <p:cNvSpPr txBox="1"/>
          <p:nvPr/>
        </p:nvSpPr>
        <p:spPr>
          <a:xfrm>
            <a:off x="1312388" y="4602163"/>
            <a:ext cx="9346581" cy="71288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&lt;a</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rgbClr val="FF0000"/>
                </a:solidFill>
                <a:latin typeface="Arial"/>
                <a:ea typeface="Arial"/>
                <a:cs typeface="Arial"/>
                <a:sym typeface="Arial"/>
              </a:rPr>
              <a:t>href</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6600FF"/>
                </a:solidFill>
                <a:latin typeface="Arial"/>
                <a:ea typeface="Arial"/>
                <a:cs typeface="Arial"/>
                <a:sym typeface="Arial"/>
              </a:rPr>
              <a:t>"http://www.google.com"</a:t>
            </a:r>
            <a:r>
              <a:rPr lang="en-US" sz="2339" b="1" i="0" u="none" strike="noStrike" cap="none" dirty="0">
                <a:solidFill>
                  <a:schemeClr val="dk1"/>
                </a:solidFill>
                <a:latin typeface="Arial"/>
                <a:ea typeface="Arial"/>
                <a:cs typeface="Arial"/>
                <a:sym typeface="Arial"/>
              </a:rPr>
              <a:t> </a:t>
            </a:r>
            <a:r>
              <a:rPr lang="en-US" sz="2339" b="1" i="0" u="none" strike="noStrike" cap="none" dirty="0">
                <a:solidFill>
                  <a:srgbClr val="FF0000"/>
                </a:solidFill>
                <a:latin typeface="Arial"/>
                <a:ea typeface="Arial"/>
                <a:cs typeface="Arial"/>
                <a:sym typeface="Arial"/>
              </a:rPr>
              <a:t>target</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6600FF"/>
                </a:solidFill>
                <a:latin typeface="Arial"/>
                <a:ea typeface="Arial"/>
                <a:cs typeface="Arial"/>
                <a:sym typeface="Arial"/>
              </a:rPr>
              <a:t>"_blank"</a:t>
            </a:r>
            <a:r>
              <a:rPr lang="en-US" sz="2339" b="1" i="0" u="none" strike="noStrike" cap="none" dirty="0">
                <a:solidFill>
                  <a:srgbClr val="0000FF"/>
                </a:solidFill>
                <a:latin typeface="Arial"/>
                <a:ea typeface="Arial"/>
                <a:cs typeface="Arial"/>
                <a:sym typeface="Arial"/>
              </a:rPr>
              <a:t>&gt;</a:t>
            </a:r>
            <a:r>
              <a:rPr lang="en-US" sz="2339" b="1" i="0" u="none" strike="noStrike" cap="none" dirty="0" err="1">
                <a:solidFill>
                  <a:schemeClr val="dk1"/>
                </a:solidFill>
                <a:latin typeface="Arial"/>
                <a:ea typeface="Arial"/>
                <a:cs typeface="Arial"/>
                <a:sym typeface="Arial"/>
              </a:rPr>
              <a:t>구글</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방문</a:t>
            </a:r>
            <a:r>
              <a:rPr lang="en-US" sz="2339" b="1" i="0" u="none" strike="noStrike" cap="none" dirty="0">
                <a:solidFill>
                  <a:srgbClr val="0000FF"/>
                </a:solidFill>
                <a:latin typeface="Arial"/>
                <a:ea typeface="Arial"/>
                <a:cs typeface="Arial"/>
                <a:sym typeface="Arial"/>
              </a:rPr>
              <a:t>&lt;/a&gt;</a:t>
            </a:r>
            <a:endParaRPr dirty="0"/>
          </a:p>
        </p:txBody>
      </p:sp>
      <p:sp>
        <p:nvSpPr>
          <p:cNvPr id="199" name="Google Shape;199;p21"/>
          <p:cNvSpPr txBox="1"/>
          <p:nvPr/>
        </p:nvSpPr>
        <p:spPr>
          <a:xfrm>
            <a:off x="442931" y="3163580"/>
            <a:ext cx="4322606"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&lt;a&gt; 링크는 다른 페이지로 링크를 생성할 때 사용한다.</a:t>
            </a:r>
            <a:endParaRPr sz="1800" b="1">
              <a:solidFill>
                <a:schemeClr val="dk1"/>
              </a:solidFill>
              <a:latin typeface="Arial"/>
              <a:ea typeface="Arial"/>
              <a:cs typeface="Arial"/>
              <a:sym typeface="Arial"/>
            </a:endParaRPr>
          </a:p>
        </p:txBody>
      </p:sp>
      <p:sp>
        <p:nvSpPr>
          <p:cNvPr id="200" name="Google Shape;200;p21"/>
          <p:cNvSpPr txBox="1"/>
          <p:nvPr/>
        </p:nvSpPr>
        <p:spPr>
          <a:xfrm>
            <a:off x="1312387" y="6006561"/>
            <a:ext cx="3709606"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href 속성은 링크의 목적지를 나타낸다.</a:t>
            </a:r>
            <a:endParaRPr sz="1800" b="1">
              <a:solidFill>
                <a:schemeClr val="dk1"/>
              </a:solidFill>
              <a:latin typeface="Arial"/>
              <a:ea typeface="Arial"/>
              <a:cs typeface="Arial"/>
              <a:sym typeface="Arial"/>
            </a:endParaRPr>
          </a:p>
        </p:txBody>
      </p:sp>
      <p:sp>
        <p:nvSpPr>
          <p:cNvPr id="201" name="Google Shape;201;p21"/>
          <p:cNvSpPr txBox="1"/>
          <p:nvPr/>
        </p:nvSpPr>
        <p:spPr>
          <a:xfrm>
            <a:off x="5273617" y="3163580"/>
            <a:ext cx="6286731"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링크 텍스트이다. 클릭할 수 있다는 것을 나타내기 위하여 화면에서 밑줄이 그려지고 마우스 커서도 손모양으로 바뀐다.</a:t>
            </a:r>
            <a:endParaRPr sz="1800" b="1">
              <a:solidFill>
                <a:schemeClr val="dk1"/>
              </a:solidFill>
              <a:latin typeface="Arial"/>
              <a:ea typeface="Arial"/>
              <a:cs typeface="Arial"/>
              <a:sym typeface="Arial"/>
            </a:endParaRPr>
          </a:p>
        </p:txBody>
      </p:sp>
      <p:cxnSp>
        <p:nvCxnSpPr>
          <p:cNvPr id="202" name="Google Shape;202;p21"/>
          <p:cNvCxnSpPr>
            <a:stCxn id="199" idx="2"/>
          </p:cNvCxnSpPr>
          <p:nvPr/>
        </p:nvCxnSpPr>
        <p:spPr>
          <a:xfrm flipH="1">
            <a:off x="1668834" y="3809911"/>
            <a:ext cx="935400" cy="9564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03" name="Google Shape;203;p21"/>
          <p:cNvCxnSpPr>
            <a:stCxn id="200" idx="0"/>
          </p:cNvCxnSpPr>
          <p:nvPr/>
        </p:nvCxnSpPr>
        <p:spPr>
          <a:xfrm rot="10800000">
            <a:off x="2261490" y="5144061"/>
            <a:ext cx="905700" cy="8625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04" name="Google Shape;204;p21"/>
          <p:cNvCxnSpPr>
            <a:stCxn id="201" idx="2"/>
          </p:cNvCxnSpPr>
          <p:nvPr/>
        </p:nvCxnSpPr>
        <p:spPr>
          <a:xfrm>
            <a:off x="8416983" y="3809911"/>
            <a:ext cx="657300" cy="9564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205" name="Google Shape;205;p2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링크 예제</a:t>
            </a:r>
            <a:endParaRPr/>
          </a:p>
        </p:txBody>
      </p:sp>
      <p:sp>
        <p:nvSpPr>
          <p:cNvPr id="211" name="Google Shape;211;p22"/>
          <p:cNvSpPr txBox="1"/>
          <p:nvPr/>
        </p:nvSpPr>
        <p:spPr>
          <a:xfrm>
            <a:off x="408137" y="1756852"/>
            <a:ext cx="10991630" cy="483085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href</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"http://www.google.com"</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target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"_blank"</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google.com 방문</a:t>
            </a:r>
            <a:r>
              <a:rPr lang="en-US" sz="2339" b="1">
                <a:solidFill>
                  <a:srgbClr val="0000FF"/>
                </a:solidFill>
                <a:latin typeface="Arial"/>
                <a:ea typeface="Arial"/>
                <a:cs typeface="Arial"/>
                <a:sym typeface="Arial"/>
              </a:rPr>
              <a:t>&lt;/a&gt;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target 속성이 "_blank"이므로 , 링크는 새로운 탭에서 열립니다.</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212" name="Google Shape;212;p2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target 속성 </a:t>
            </a:r>
            <a:endParaRPr/>
          </a:p>
        </p:txBody>
      </p:sp>
      <p:sp>
        <p:nvSpPr>
          <p:cNvPr id="218" name="Google Shape;218;p23"/>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target 속성은 각 링크가 클릭되었을 때, 새로운 페이지가 어디에 열리는 지를 지정 </a:t>
            </a:r>
            <a:endParaRPr/>
          </a:p>
          <a:p>
            <a:pPr marL="445549" lvl="0" indent="-247493" algn="l" rtl="0">
              <a:spcBef>
                <a:spcPts val="624"/>
              </a:spcBef>
              <a:spcAft>
                <a:spcPts val="0"/>
              </a:spcAft>
              <a:buSzPts val="3119"/>
              <a:buNone/>
            </a:pPr>
            <a:endParaRPr/>
          </a:p>
        </p:txBody>
      </p:sp>
      <p:graphicFrame>
        <p:nvGraphicFramePr>
          <p:cNvPr id="219" name="Google Shape;219;p23"/>
          <p:cNvGraphicFramePr/>
          <p:nvPr/>
        </p:nvGraphicFramePr>
        <p:xfrm>
          <a:off x="619823" y="3120924"/>
          <a:ext cx="10616925" cy="3931775"/>
        </p:xfrm>
        <a:graphic>
          <a:graphicData uri="http://schemas.openxmlformats.org/drawingml/2006/table">
            <a:tbl>
              <a:tblPr firstRow="1" bandRow="1">
                <a:noFill/>
                <a:tableStyleId>{F0A469FD-F43C-44D0-B510-9FF21685FE6D}</a:tableStyleId>
              </a:tblPr>
              <a:tblGrid>
                <a:gridCol w="2665575">
                  <a:extLst>
                    <a:ext uri="{9D8B030D-6E8A-4147-A177-3AD203B41FA5}">
                      <a16:colId xmlns:a16="http://schemas.microsoft.com/office/drawing/2014/main" val="20000"/>
                    </a:ext>
                  </a:extLst>
                </a:gridCol>
                <a:gridCol w="7951350">
                  <a:extLst>
                    <a:ext uri="{9D8B030D-6E8A-4147-A177-3AD203B41FA5}">
                      <a16:colId xmlns:a16="http://schemas.microsoft.com/office/drawing/2014/main" val="20001"/>
                    </a:ext>
                  </a:extLst>
                </a:gridCol>
              </a:tblGrid>
              <a:tr h="684100">
                <a:tc>
                  <a:txBody>
                    <a:bodyPr/>
                    <a:lstStyle/>
                    <a:p>
                      <a:pPr marL="0" marR="0" lvl="0" indent="0" algn="ctr" rtl="0">
                        <a:spcBef>
                          <a:spcPts val="0"/>
                        </a:spcBef>
                        <a:spcAft>
                          <a:spcPts val="0"/>
                        </a:spcAft>
                        <a:buNone/>
                      </a:pPr>
                      <a:r>
                        <a:rPr lang="en-US" sz="2300" b="1" u="none" strike="noStrike" cap="none">
                          <a:solidFill>
                            <a:schemeClr val="dk1"/>
                          </a:solidFill>
                          <a:latin typeface="Arial"/>
                          <a:ea typeface="Arial"/>
                          <a:cs typeface="Arial"/>
                          <a:sym typeface="Arial"/>
                        </a:rPr>
                        <a:t>target</a:t>
                      </a:r>
                      <a:endParaRPr sz="2300" b="1" u="none" strike="noStrike" cap="none">
                        <a:solidFill>
                          <a:schemeClr val="dk1"/>
                        </a:solidFill>
                        <a:latin typeface="Arial"/>
                        <a:ea typeface="Arial"/>
                        <a:cs typeface="Arial"/>
                        <a:sym typeface="Arial"/>
                      </a:endParaRPr>
                    </a:p>
                  </a:txBody>
                  <a:tcPr marL="118800" marR="118800" marT="59400" marB="59400" anchor="ctr"/>
                </a:tc>
                <a:tc>
                  <a:txBody>
                    <a:bodyPr/>
                    <a:lstStyle/>
                    <a:p>
                      <a:pPr marL="0" marR="0" lvl="0" indent="0" algn="ctr" rtl="0">
                        <a:spcBef>
                          <a:spcPts val="0"/>
                        </a:spcBef>
                        <a:spcAft>
                          <a:spcPts val="0"/>
                        </a:spcAft>
                        <a:buNone/>
                      </a:pPr>
                      <a:r>
                        <a:rPr lang="en-US" sz="2300" b="1" u="none" strike="noStrike" cap="none">
                          <a:solidFill>
                            <a:schemeClr val="dk1"/>
                          </a:solidFill>
                          <a:latin typeface="Arial"/>
                          <a:ea typeface="Arial"/>
                          <a:cs typeface="Arial"/>
                          <a:sym typeface="Arial"/>
                        </a:rPr>
                        <a:t>설명</a:t>
                      </a:r>
                      <a:endParaRPr sz="2300" b="1" u="none" strike="noStrike" cap="none">
                        <a:solidFill>
                          <a:schemeClr val="dk1"/>
                        </a:solidFill>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0"/>
                  </a:ext>
                </a:extLst>
              </a:tr>
              <a:tr h="684100">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_blank</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새로운 윈도우에서 새로운 페이지를 연다.</a:t>
                      </a:r>
                      <a:endParaRPr sz="2300" b="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1"/>
                  </a:ext>
                </a:extLst>
              </a:tr>
              <a:tr h="684100">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_self</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현재 윈도우에 새로운 페이지를 적재한다.</a:t>
                      </a:r>
                      <a:endParaRPr sz="2300" b="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2"/>
                  </a:ext>
                </a:extLst>
              </a:tr>
              <a:tr h="684100">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_parent</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부모 프레임에 새로운 페이지를 적재한다.</a:t>
                      </a:r>
                      <a:endParaRPr sz="2300" b="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3"/>
                  </a:ext>
                </a:extLst>
              </a:tr>
              <a:tr h="1195375">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_top</a:t>
                      </a:r>
                      <a:endParaRPr sz="2300" b="0" u="none" strike="noStrike" cap="none">
                        <a:latin typeface="Arial"/>
                        <a:ea typeface="Arial"/>
                        <a:cs typeface="Arial"/>
                        <a:sym typeface="Arial"/>
                      </a:endParaRPr>
                    </a:p>
                  </a:txBody>
                  <a:tcPr marL="118800" marR="118800" marT="59400" marB="59400" anchor="ctr"/>
                </a:tc>
                <a:tc>
                  <a:txBody>
                    <a:bodyPr/>
                    <a:lstStyle/>
                    <a:p>
                      <a:pPr marL="0" marR="0" lvl="0" indent="0" algn="l" rtl="0">
                        <a:spcBef>
                          <a:spcPts val="0"/>
                        </a:spcBef>
                        <a:spcAft>
                          <a:spcPts val="0"/>
                        </a:spcAft>
                        <a:buNone/>
                      </a:pPr>
                      <a:r>
                        <a:rPr lang="en-US" sz="2300" b="0" u="none" strike="noStrike" cap="none">
                          <a:latin typeface="Arial"/>
                          <a:ea typeface="Arial"/>
                          <a:cs typeface="Arial"/>
                          <a:sym typeface="Arial"/>
                        </a:rPr>
                        <a:t>현재 윈도우에 새로운 페이지를 적재하고 모든 프레임을 취소한다.</a:t>
                      </a:r>
                      <a:endParaRPr sz="2300" b="0" u="none" strike="noStrike" cap="none">
                        <a:latin typeface="Arial"/>
                        <a:ea typeface="Arial"/>
                        <a:cs typeface="Arial"/>
                        <a:sym typeface="Arial"/>
                      </a:endParaRPr>
                    </a:p>
                  </a:txBody>
                  <a:tcPr marL="118800" marR="118800" marT="59400" marB="59400" anchor="ctr"/>
                </a:tc>
                <a:extLst>
                  <a:ext uri="{0D108BD9-81ED-4DB2-BD59-A6C34878D82A}">
                    <a16:rowId xmlns:a16="http://schemas.microsoft.com/office/drawing/2014/main" val="10004"/>
                  </a:ext>
                </a:extLst>
              </a:tr>
            </a:tbl>
          </a:graphicData>
        </a:graphic>
      </p:graphicFrame>
      <p:sp>
        <p:nvSpPr>
          <p:cNvPr id="220" name="Google Shape;220;p2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예제</a:t>
            </a:r>
            <a:endParaRPr/>
          </a:p>
        </p:txBody>
      </p:sp>
      <p:sp>
        <p:nvSpPr>
          <p:cNvPr id="226" name="Google Shape;226;p24"/>
          <p:cNvSpPr txBox="1"/>
          <p:nvPr/>
        </p:nvSpPr>
        <p:spPr>
          <a:xfrm>
            <a:off x="345733" y="1551112"/>
            <a:ext cx="11237304" cy="4504824"/>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href</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"http://www.google.com"</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target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"_self"</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google.com 방문1</a:t>
            </a:r>
            <a:r>
              <a:rPr lang="en-US" sz="2339" b="1">
                <a:solidFill>
                  <a:srgbClr val="0000FF"/>
                </a:solidFill>
                <a:latin typeface="Arial"/>
                <a:ea typeface="Arial"/>
                <a:cs typeface="Arial"/>
                <a:sym typeface="Arial"/>
              </a:rPr>
              <a:t>&lt;/a&gt;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&lt;br&gt;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href</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"http://www.google.com"</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target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"_blank"</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google.com 방문2</a:t>
            </a:r>
            <a:r>
              <a:rPr lang="en-US" sz="2339" b="1">
                <a:solidFill>
                  <a:srgbClr val="0000FF"/>
                </a:solidFill>
                <a:latin typeface="Arial"/>
                <a:ea typeface="Arial"/>
                <a:cs typeface="Arial"/>
                <a:sym typeface="Arial"/>
              </a:rPr>
              <a:t>&lt;/a&gt;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227" name="Google Shape;227;p2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id 속성</a:t>
            </a:r>
            <a:endParaRPr/>
          </a:p>
        </p:txBody>
      </p:sp>
      <p:sp>
        <p:nvSpPr>
          <p:cNvPr id="233" name="Google Shape;233;p25"/>
          <p:cNvSpPr txBox="1"/>
          <p:nvPr/>
        </p:nvSpPr>
        <p:spPr>
          <a:xfrm>
            <a:off x="435718" y="1551113"/>
            <a:ext cx="11001966" cy="6660861"/>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href</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"#section1"</a:t>
            </a:r>
            <a:r>
              <a:rPr lang="en-US" sz="2339" b="1">
                <a:solidFill>
                  <a:srgbClr val="0000FF"/>
                </a:solidFill>
                <a:latin typeface="Arial"/>
                <a:ea typeface="Arial"/>
                <a:cs typeface="Arial"/>
                <a:sym typeface="Arial"/>
              </a:rPr>
              <a:t>&gt;</a:t>
            </a:r>
            <a:r>
              <a:rPr lang="en-US" sz="2339" b="1">
                <a:solidFill>
                  <a:schemeClr val="dk1"/>
                </a:solidFill>
                <a:latin typeface="Arial"/>
                <a:ea typeface="Arial"/>
                <a:cs typeface="Arial"/>
                <a:sym typeface="Arial"/>
              </a:rPr>
              <a:t>참고 사항으로 가려면 여기를 클릭하세요.</a:t>
            </a:r>
            <a:r>
              <a:rPr lang="en-US" sz="2339" b="1">
                <a:solidFill>
                  <a:srgbClr val="0000FF"/>
                </a:solidFill>
                <a:latin typeface="Arial"/>
                <a:ea typeface="Arial"/>
                <a:cs typeface="Arial"/>
                <a:sym typeface="Arial"/>
              </a:rPr>
              <a:t>&lt;/a&gt;</a:t>
            </a:r>
            <a:endParaRPr sz="2339" b="1">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r>
              <a:rPr lang="en-US" sz="2339" b="1">
                <a:solidFill>
                  <a:schemeClr val="dk1"/>
                </a:solidFill>
                <a:latin typeface="Arial"/>
                <a:ea typeface="Arial"/>
                <a:cs typeface="Arial"/>
                <a:sym typeface="Arial"/>
              </a:rPr>
              <a:t> Hello World!</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r>
              <a:rPr lang="en-US" sz="2339" b="1">
                <a:solidFill>
                  <a:schemeClr val="dk1"/>
                </a:solidFill>
                <a:latin typeface="Arial"/>
                <a:ea typeface="Arial"/>
                <a:cs typeface="Arial"/>
                <a:sym typeface="Arial"/>
              </a:rPr>
              <a:t> Hello World!</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r>
              <a:rPr lang="en-US" sz="2339" b="1">
                <a:solidFill>
                  <a:schemeClr val="dk1"/>
                </a:solidFill>
                <a:latin typeface="Arial"/>
                <a:ea typeface="Arial"/>
                <a:cs typeface="Arial"/>
                <a:sym typeface="Arial"/>
              </a:rPr>
              <a:t> Hello World!</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&lt;br&gt;&lt;br&gt;&lt;br&gt;&lt;br&gt;&lt;br&gt;&lt;br&gt;&lt;br&gt;&lt;br&gt;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&lt;br&gt;&lt;br&gt;&lt;br&gt;&lt;br&gt;&lt;br&gt;&lt;br&gt;&lt;br&gt;&lt;br&gt;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&lt;hr&gt;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&lt;a</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id</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"section1"</a:t>
            </a:r>
            <a:r>
              <a:rPr lang="en-US" sz="2339" b="1">
                <a:solidFill>
                  <a:srgbClr val="0000FF"/>
                </a:solidFill>
                <a:latin typeface="Arial"/>
                <a:ea typeface="Arial"/>
                <a:cs typeface="Arial"/>
                <a:sym typeface="Arial"/>
              </a:rPr>
              <a:t>&gt;</a:t>
            </a:r>
            <a:r>
              <a:rPr lang="en-US" sz="2339" b="1">
                <a:solidFill>
                  <a:schemeClr val="dk1"/>
                </a:solidFill>
                <a:latin typeface="Arial"/>
                <a:ea typeface="Arial"/>
                <a:cs typeface="Arial"/>
                <a:sym typeface="Arial"/>
              </a:rPr>
              <a:t>참고 사항</a:t>
            </a:r>
            <a:r>
              <a:rPr lang="en-US" sz="2339" b="1">
                <a:solidFill>
                  <a:srgbClr val="0000FF"/>
                </a:solidFill>
                <a:latin typeface="Arial"/>
                <a:ea typeface="Arial"/>
                <a:cs typeface="Arial"/>
                <a:sym typeface="Arial"/>
              </a:rPr>
              <a:t>&lt;/a&gt;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&lt;hr&gt;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r>
              <a:rPr lang="en-US" sz="2339" b="1">
                <a:solidFill>
                  <a:schemeClr val="dk1"/>
                </a:solidFill>
                <a:latin typeface="Arial"/>
                <a:ea typeface="Arial"/>
                <a:cs typeface="Arial"/>
                <a:sym typeface="Arial"/>
              </a:rPr>
              <a:t> 동일한 페이지 안에서도 점프할 수 있습니다. </a:t>
            </a:r>
            <a:r>
              <a:rPr lang="en-US" sz="2339" b="1">
                <a:solidFill>
                  <a:srgbClr val="0000FF"/>
                </a:solidFill>
                <a:latin typeface="Arial"/>
                <a:ea typeface="Arial"/>
                <a:cs typeface="Arial"/>
                <a:sym typeface="Arial"/>
              </a:rPr>
              <a:t>&lt;/p&gt;</a:t>
            </a:r>
            <a:endParaRPr sz="2339" b="1">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234" name="Google Shape;234;p2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&lt;img&gt;</a:t>
            </a:r>
            <a:endParaRPr/>
          </a:p>
        </p:txBody>
      </p:sp>
      <p:sp>
        <p:nvSpPr>
          <p:cNvPr id="248" name="Google Shape;248;p27"/>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이미지 : &lt;img&gt; 태그 사용</a:t>
            </a:r>
            <a:endParaRPr/>
          </a:p>
        </p:txBody>
      </p:sp>
      <p:sp>
        <p:nvSpPr>
          <p:cNvPr id="249" name="Google Shape;249;p27"/>
          <p:cNvSpPr txBox="1"/>
          <p:nvPr/>
        </p:nvSpPr>
        <p:spPr>
          <a:xfrm>
            <a:off x="1756056" y="4473658"/>
            <a:ext cx="7900796" cy="71288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dirty="0">
                <a:solidFill>
                  <a:srgbClr val="0000FF"/>
                </a:solidFill>
                <a:latin typeface="Arial"/>
                <a:ea typeface="Arial"/>
                <a:cs typeface="Arial"/>
                <a:sym typeface="Arial"/>
              </a:rPr>
              <a:t>&lt;</a:t>
            </a:r>
            <a:r>
              <a:rPr lang="en-US" sz="2339" b="1" dirty="0" err="1">
                <a:solidFill>
                  <a:srgbClr val="0000FF"/>
                </a:solidFill>
                <a:latin typeface="Arial"/>
                <a:ea typeface="Arial"/>
                <a:cs typeface="Arial"/>
                <a:sym typeface="Arial"/>
              </a:rPr>
              <a:t>img</a:t>
            </a:r>
            <a:r>
              <a:rPr lang="en-US" sz="2339" b="1" dirty="0">
                <a:solidFill>
                  <a:schemeClr val="dk1"/>
                </a:solidFill>
                <a:latin typeface="Arial"/>
                <a:ea typeface="Arial"/>
                <a:cs typeface="Arial"/>
                <a:sym typeface="Arial"/>
              </a:rPr>
              <a:t> </a:t>
            </a:r>
            <a:r>
              <a:rPr lang="en-US" sz="2339" b="1" dirty="0" err="1">
                <a:solidFill>
                  <a:srgbClr val="FF0000"/>
                </a:solidFill>
                <a:latin typeface="Arial"/>
                <a:ea typeface="Arial"/>
                <a:cs typeface="Arial"/>
                <a:sym typeface="Arial"/>
              </a:rPr>
              <a:t>src</a:t>
            </a:r>
            <a:r>
              <a:rPr lang="en-US" sz="2339" b="1" dirty="0">
                <a:solidFill>
                  <a:schemeClr val="dk1"/>
                </a:solidFill>
                <a:latin typeface="Arial"/>
                <a:ea typeface="Arial"/>
                <a:cs typeface="Arial"/>
                <a:sym typeface="Arial"/>
              </a:rPr>
              <a:t>=</a:t>
            </a:r>
            <a:r>
              <a:rPr lang="en-US" sz="2339" b="1" dirty="0">
                <a:solidFill>
                  <a:srgbClr val="6600FF"/>
                </a:solidFill>
                <a:latin typeface="Arial"/>
                <a:ea typeface="Arial"/>
                <a:cs typeface="Arial"/>
                <a:sym typeface="Arial"/>
              </a:rPr>
              <a:t>"seolak.jpg"</a:t>
            </a:r>
            <a:r>
              <a:rPr lang="en-US" sz="2339" b="1" dirty="0">
                <a:solidFill>
                  <a:schemeClr val="dk1"/>
                </a:solidFill>
                <a:latin typeface="Arial"/>
                <a:ea typeface="Arial"/>
                <a:cs typeface="Arial"/>
                <a:sym typeface="Arial"/>
              </a:rPr>
              <a:t> </a:t>
            </a:r>
            <a:r>
              <a:rPr lang="en-US" sz="2339" b="1" dirty="0">
                <a:solidFill>
                  <a:srgbClr val="FF0000"/>
                </a:solidFill>
                <a:latin typeface="Arial"/>
                <a:ea typeface="Arial"/>
                <a:cs typeface="Arial"/>
                <a:sym typeface="Arial"/>
              </a:rPr>
              <a:t>width</a:t>
            </a:r>
            <a:r>
              <a:rPr lang="en-US" sz="2339" b="1" dirty="0">
                <a:solidFill>
                  <a:schemeClr val="dk1"/>
                </a:solidFill>
                <a:latin typeface="Arial"/>
                <a:ea typeface="Arial"/>
                <a:cs typeface="Arial"/>
                <a:sym typeface="Arial"/>
              </a:rPr>
              <a:t>=</a:t>
            </a:r>
            <a:r>
              <a:rPr lang="en-US" sz="2339" b="1" dirty="0">
                <a:solidFill>
                  <a:srgbClr val="6600FF"/>
                </a:solidFill>
                <a:latin typeface="Arial"/>
                <a:ea typeface="Arial"/>
                <a:cs typeface="Arial"/>
                <a:sym typeface="Arial"/>
              </a:rPr>
              <a:t>"300" </a:t>
            </a:r>
            <a:r>
              <a:rPr lang="en-US" sz="2339" b="1" dirty="0">
                <a:solidFill>
                  <a:srgbClr val="FF0000"/>
                </a:solidFill>
                <a:latin typeface="Arial"/>
                <a:ea typeface="Arial"/>
                <a:cs typeface="Arial"/>
                <a:sym typeface="Arial"/>
              </a:rPr>
              <a:t>height</a:t>
            </a:r>
            <a:r>
              <a:rPr lang="en-US" sz="2339" b="1" dirty="0">
                <a:solidFill>
                  <a:schemeClr val="dk1"/>
                </a:solidFill>
                <a:latin typeface="Arial"/>
                <a:ea typeface="Arial"/>
                <a:cs typeface="Arial"/>
                <a:sym typeface="Arial"/>
              </a:rPr>
              <a:t>=</a:t>
            </a:r>
            <a:r>
              <a:rPr lang="en-US" sz="2339" b="1" dirty="0">
                <a:solidFill>
                  <a:srgbClr val="6600FF"/>
                </a:solidFill>
                <a:latin typeface="Arial"/>
                <a:ea typeface="Arial"/>
                <a:cs typeface="Arial"/>
                <a:sym typeface="Arial"/>
              </a:rPr>
              <a:t>"230"</a:t>
            </a:r>
            <a:r>
              <a:rPr lang="en-US" sz="2339" b="1" dirty="0">
                <a:solidFill>
                  <a:srgbClr val="0000FF"/>
                </a:solidFill>
                <a:latin typeface="Arial"/>
                <a:ea typeface="Arial"/>
                <a:cs typeface="Arial"/>
                <a:sym typeface="Arial"/>
              </a:rPr>
              <a:t>&gt;</a:t>
            </a:r>
            <a:endParaRPr dirty="0"/>
          </a:p>
        </p:txBody>
      </p:sp>
      <p:sp>
        <p:nvSpPr>
          <p:cNvPr id="250" name="Google Shape;250;p27"/>
          <p:cNvSpPr txBox="1"/>
          <p:nvPr/>
        </p:nvSpPr>
        <p:spPr>
          <a:xfrm>
            <a:off x="525904" y="2732447"/>
            <a:ext cx="4225642"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&lt;img&gt; 태그는 이미지를 웹페이지에 삽입할 때 사용한다.</a:t>
            </a:r>
            <a:endParaRPr sz="1800" b="1">
              <a:solidFill>
                <a:schemeClr val="dk1"/>
              </a:solidFill>
              <a:latin typeface="Arial"/>
              <a:ea typeface="Arial"/>
              <a:cs typeface="Arial"/>
              <a:sym typeface="Arial"/>
            </a:endParaRPr>
          </a:p>
        </p:txBody>
      </p:sp>
      <p:sp>
        <p:nvSpPr>
          <p:cNvPr id="251" name="Google Shape;251;p27"/>
          <p:cNvSpPr txBox="1"/>
          <p:nvPr/>
        </p:nvSpPr>
        <p:spPr>
          <a:xfrm>
            <a:off x="981554" y="6334629"/>
            <a:ext cx="5397007"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src 속성은 이미지 파일 이름을 지정한다.</a:t>
            </a:r>
            <a:endParaRPr sz="1800" b="1">
              <a:solidFill>
                <a:schemeClr val="dk1"/>
              </a:solidFill>
              <a:latin typeface="Arial"/>
              <a:ea typeface="Arial"/>
              <a:cs typeface="Arial"/>
              <a:sym typeface="Arial"/>
            </a:endParaRPr>
          </a:p>
        </p:txBody>
      </p:sp>
      <p:sp>
        <p:nvSpPr>
          <p:cNvPr id="252" name="Google Shape;252;p27"/>
          <p:cNvSpPr txBox="1"/>
          <p:nvPr/>
        </p:nvSpPr>
        <p:spPr>
          <a:xfrm>
            <a:off x="5870882" y="2657997"/>
            <a:ext cx="5641298" cy="6463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chemeClr val="dk1"/>
                </a:solidFill>
                <a:latin typeface="Arial"/>
                <a:ea typeface="Arial"/>
                <a:cs typeface="Arial"/>
                <a:sym typeface="Arial"/>
              </a:rPr>
              <a:t>width</a:t>
            </a:r>
            <a:r>
              <a:rPr lang="en-US" sz="1800" b="1">
                <a:solidFill>
                  <a:schemeClr val="dk1"/>
                </a:solidFill>
                <a:latin typeface="Arial"/>
                <a:ea typeface="Arial"/>
                <a:cs typeface="Arial"/>
                <a:sym typeface="Arial"/>
              </a:rPr>
              <a:t>, </a:t>
            </a:r>
            <a:r>
              <a:rPr lang="en-US" sz="1800" b="1" u="sng">
                <a:solidFill>
                  <a:schemeClr val="dk1"/>
                </a:solidFill>
                <a:latin typeface="Arial"/>
                <a:ea typeface="Arial"/>
                <a:cs typeface="Arial"/>
                <a:sym typeface="Arial"/>
              </a:rPr>
              <a:t>height</a:t>
            </a:r>
            <a:r>
              <a:rPr lang="en-US" sz="1800" b="1">
                <a:solidFill>
                  <a:schemeClr val="dk1"/>
                </a:solidFill>
                <a:latin typeface="Arial"/>
                <a:ea typeface="Arial"/>
                <a:cs typeface="Arial"/>
                <a:sym typeface="Arial"/>
              </a:rPr>
              <a:t> 속성은 각각 이미지의 가로, 세로 크기를 나타낸다.</a:t>
            </a:r>
            <a:endParaRPr sz="1800" b="1">
              <a:solidFill>
                <a:schemeClr val="dk1"/>
              </a:solidFill>
              <a:latin typeface="Arial"/>
              <a:ea typeface="Arial"/>
              <a:cs typeface="Arial"/>
              <a:sym typeface="Arial"/>
            </a:endParaRPr>
          </a:p>
        </p:txBody>
      </p:sp>
      <p:cxnSp>
        <p:nvCxnSpPr>
          <p:cNvPr id="253" name="Google Shape;253;p27"/>
          <p:cNvCxnSpPr>
            <a:stCxn id="250" idx="2"/>
          </p:cNvCxnSpPr>
          <p:nvPr/>
        </p:nvCxnSpPr>
        <p:spPr>
          <a:xfrm flipH="1">
            <a:off x="2324925" y="3378778"/>
            <a:ext cx="313800" cy="1348200"/>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54" name="Google Shape;254;p27"/>
          <p:cNvCxnSpPr/>
          <p:nvPr/>
        </p:nvCxnSpPr>
        <p:spPr>
          <a:xfrm>
            <a:off x="7266749" y="3046050"/>
            <a:ext cx="126393" cy="1630457"/>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55" name="Google Shape;255;p27"/>
          <p:cNvCxnSpPr/>
          <p:nvPr/>
        </p:nvCxnSpPr>
        <p:spPr>
          <a:xfrm flipH="1">
            <a:off x="5648930" y="3046050"/>
            <a:ext cx="729630" cy="1630457"/>
          </a:xfrm>
          <a:prstGeom prst="straightConnector1">
            <a:avLst/>
          </a:prstGeom>
          <a:solidFill>
            <a:schemeClr val="accent1"/>
          </a:solidFill>
          <a:ln w="9525" cap="flat" cmpd="sng">
            <a:solidFill>
              <a:schemeClr val="dk2"/>
            </a:solidFill>
            <a:prstDash val="solid"/>
            <a:round/>
            <a:headEnd type="none" w="sm" len="sm"/>
            <a:tailEnd type="triangle" w="med" len="med"/>
          </a:ln>
        </p:spPr>
      </p:cxnSp>
      <p:cxnSp>
        <p:nvCxnSpPr>
          <p:cNvPr id="256" name="Google Shape;256;p27"/>
          <p:cNvCxnSpPr>
            <a:stCxn id="251" idx="0"/>
          </p:cNvCxnSpPr>
          <p:nvPr/>
        </p:nvCxnSpPr>
        <p:spPr>
          <a:xfrm rot="10800000">
            <a:off x="2893457" y="5017629"/>
            <a:ext cx="786600" cy="13170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257" name="Google Shape;257;p2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예제</a:t>
            </a:r>
            <a:endParaRPr/>
          </a:p>
        </p:txBody>
      </p:sp>
      <p:sp>
        <p:nvSpPr>
          <p:cNvPr id="263" name="Google Shape;263;p28"/>
          <p:cNvSpPr txBox="1"/>
          <p:nvPr/>
        </p:nvSpPr>
        <p:spPr>
          <a:xfrm>
            <a:off x="398043" y="1770015"/>
            <a:ext cx="11052282" cy="361428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&lt;h2&gt;</a:t>
            </a:r>
            <a:r>
              <a:rPr lang="en-US" sz="2339" b="1">
                <a:solidFill>
                  <a:schemeClr val="dk1"/>
                </a:solidFill>
                <a:latin typeface="Arial"/>
                <a:ea typeface="Arial"/>
                <a:cs typeface="Arial"/>
                <a:sym typeface="Arial"/>
              </a:rPr>
              <a:t>설악산</a:t>
            </a:r>
            <a:r>
              <a:rPr lang="en-US" sz="2339" b="1">
                <a:solidFill>
                  <a:srgbClr val="0000FF"/>
                </a:solidFill>
                <a:latin typeface="Arial"/>
                <a:ea typeface="Arial"/>
                <a:cs typeface="Arial"/>
                <a:sym typeface="Arial"/>
              </a:rPr>
              <a:t>&lt;/h2&gt;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&lt;img</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"0"</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src</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"seolak.jpg"</a:t>
            </a:r>
            <a:endParaRPr/>
          </a:p>
          <a:p>
            <a:pPr marL="0" marR="0" lvl="0" indent="0" algn="l" rtl="0">
              <a:spcBef>
                <a:spcPts val="468"/>
              </a:spcBef>
              <a:spcAft>
                <a:spcPts val="0"/>
              </a:spcAft>
              <a:buClr>
                <a:schemeClr val="folHlink"/>
              </a:buClr>
              <a:buSzPts val="2339"/>
              <a:buFont typeface="Noto Sans Symbols"/>
              <a:buNone/>
            </a:pPr>
            <a:r>
              <a:rPr lang="en-US" sz="2339" b="1">
                <a:solidFill>
                  <a:srgbClr val="6600FF"/>
                </a:solidFill>
                <a:latin typeface="Arial"/>
                <a:ea typeface="Arial"/>
                <a:cs typeface="Arial"/>
                <a:sym typeface="Arial"/>
              </a:rPr>
              <a:t>   </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alt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"설악산"</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width</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"300"</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height</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"230"</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p:txBody>
      </p:sp>
      <p:sp>
        <p:nvSpPr>
          <p:cNvPr id="264" name="Google Shape;264;p2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956941" y="561043"/>
            <a:ext cx="9701398" cy="990071"/>
          </a:xfrm>
          <a:prstGeom prst="rect">
            <a:avLst/>
          </a:prstGeom>
          <a:noFill/>
          <a:ln>
            <a:noFill/>
          </a:ln>
        </p:spPr>
        <p:txBody>
          <a:bodyPr spcFirstLastPara="1" wrap="square" lIns="118800" tIns="59400" rIns="118800" bIns="59400" anchor="b" anchorCtr="0">
            <a:noAutofit/>
          </a:bodyPr>
          <a:lstStyle/>
          <a:p>
            <a:pPr marL="0" lvl="2" indent="0" algn="ctr" rtl="0">
              <a:spcBef>
                <a:spcPts val="0"/>
              </a:spcBef>
              <a:spcAft>
                <a:spcPts val="0"/>
              </a:spcAft>
              <a:buNone/>
            </a:pPr>
            <a:r>
              <a:rPr lang="en-US" sz="5717">
                <a:latin typeface="Arial"/>
                <a:ea typeface="Arial"/>
                <a:cs typeface="Arial"/>
                <a:sym typeface="Arial"/>
              </a:rPr>
              <a:t>width와 height 속성</a:t>
            </a:r>
            <a:endParaRPr/>
          </a:p>
        </p:txBody>
      </p:sp>
      <p:pic>
        <p:nvPicPr>
          <p:cNvPr id="270" name="Google Shape;270;p29"/>
          <p:cNvPicPr preferRelativeResize="0"/>
          <p:nvPr/>
        </p:nvPicPr>
        <p:blipFill rotWithShape="1">
          <a:blip r:embed="rId3">
            <a:alphaModFix/>
          </a:blip>
          <a:srcRect/>
          <a:stretch/>
        </p:blipFill>
        <p:spPr>
          <a:xfrm>
            <a:off x="470964" y="2523936"/>
            <a:ext cx="10901157" cy="2242097"/>
          </a:xfrm>
          <a:prstGeom prst="rect">
            <a:avLst/>
          </a:prstGeom>
          <a:noFill/>
          <a:ln w="9525" cap="flat" cmpd="sng">
            <a:solidFill>
              <a:schemeClr val="dk1"/>
            </a:solidFill>
            <a:prstDash val="solid"/>
            <a:miter lim="800000"/>
            <a:headEnd type="none" w="sm" len="sm"/>
            <a:tailEnd type="none" w="sm" len="sm"/>
          </a:ln>
        </p:spPr>
      </p:pic>
      <p:sp>
        <p:nvSpPr>
          <p:cNvPr id="271" name="Google Shape;271;p2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alt 속성 </a:t>
            </a:r>
            <a:endParaRPr/>
          </a:p>
        </p:txBody>
      </p:sp>
      <p:sp>
        <p:nvSpPr>
          <p:cNvPr id="277" name="Google Shape;277;p30"/>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브라우저가 어떤 이유로 이미지를 화면에 표시하지 못했을 경우에, 표시되는 대체 텍스트(alternate text)를 지정</a:t>
            </a:r>
            <a:endParaRPr/>
          </a:p>
          <a:p>
            <a:pPr marL="445549" lvl="0" indent="-247493" algn="l" rtl="0">
              <a:spcBef>
                <a:spcPts val="624"/>
              </a:spcBef>
              <a:spcAft>
                <a:spcPts val="0"/>
              </a:spcAft>
              <a:buSzPts val="3119"/>
              <a:buNone/>
            </a:pPr>
            <a:endParaRPr/>
          </a:p>
        </p:txBody>
      </p:sp>
      <p:pic>
        <p:nvPicPr>
          <p:cNvPr id="278" name="Google Shape;278;p30"/>
          <p:cNvPicPr preferRelativeResize="0"/>
          <p:nvPr/>
        </p:nvPicPr>
        <p:blipFill rotWithShape="1">
          <a:blip r:embed="rId3">
            <a:alphaModFix/>
          </a:blip>
          <a:srcRect/>
          <a:stretch/>
        </p:blipFill>
        <p:spPr>
          <a:xfrm>
            <a:off x="367597" y="2970215"/>
            <a:ext cx="11313992" cy="4719337"/>
          </a:xfrm>
          <a:prstGeom prst="rect">
            <a:avLst/>
          </a:prstGeom>
          <a:noFill/>
          <a:ln>
            <a:noFill/>
          </a:ln>
        </p:spPr>
      </p:pic>
      <p:sp>
        <p:nvSpPr>
          <p:cNvPr id="279" name="Google Shape;279;p3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표시</a:t>
            </a:r>
            <a:endParaRPr/>
          </a:p>
        </p:txBody>
      </p:sp>
      <p:sp>
        <p:nvSpPr>
          <p:cNvPr id="43" name="Google Shape;43;p3"/>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텍스트는 특별한 태그없이도 &lt;body&gt;...&lt;/body&gt; 안에서 표시할 수 있다. </a:t>
            </a:r>
            <a:endParaRPr/>
          </a:p>
          <a:p>
            <a:pPr marL="445549" lvl="0" indent="-445549" algn="l" rtl="0">
              <a:spcBef>
                <a:spcPts val="620"/>
              </a:spcBef>
              <a:spcAft>
                <a:spcPts val="0"/>
              </a:spcAft>
              <a:buSzPts val="3100"/>
              <a:buChar char="∙"/>
            </a:pPr>
            <a:r>
              <a:rPr lang="en-US"/>
              <a:t>하지만 단락을 생성하지 않으면 모든 텍스트가 연결되어서 하나의 긴 줄로 표시된다. </a:t>
            </a:r>
            <a:endParaRPr/>
          </a:p>
          <a:p>
            <a:pPr marL="445549" lvl="0" indent="-247493" algn="l" rtl="0">
              <a:spcBef>
                <a:spcPts val="624"/>
              </a:spcBef>
              <a:spcAft>
                <a:spcPts val="0"/>
              </a:spcAft>
              <a:buSzPts val="3119"/>
              <a:buNone/>
            </a:pPr>
            <a:endParaRPr/>
          </a:p>
        </p:txBody>
      </p:sp>
      <p:sp>
        <p:nvSpPr>
          <p:cNvPr id="44" name="Google Shape;44;p3"/>
          <p:cNvSpPr txBox="1"/>
          <p:nvPr/>
        </p:nvSpPr>
        <p:spPr>
          <a:xfrm>
            <a:off x="479497" y="3867599"/>
            <a:ext cx="10930277" cy="358953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&lt;!DOCTYPE 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err="1">
                <a:solidFill>
                  <a:schemeClr val="dk1"/>
                </a:solidFill>
                <a:latin typeface="Arial"/>
                <a:ea typeface="Arial"/>
                <a:cs typeface="Arial"/>
                <a:sym typeface="Arial"/>
              </a:rPr>
              <a:t>안녕하세요</a:t>
            </a:r>
            <a:r>
              <a:rPr lang="en-US" sz="2339" b="1" i="0" u="none" strike="noStrike" cap="none" dirty="0">
                <a:solidFill>
                  <a:schemeClr val="dk1"/>
                </a:solidFill>
                <a:latin typeface="Arial"/>
                <a:ea typeface="Arial"/>
                <a:cs typeface="Arial"/>
                <a:sym typeface="Arial"/>
              </a:rPr>
              <a: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err="1">
                <a:solidFill>
                  <a:schemeClr val="dk1"/>
                </a:solidFill>
                <a:latin typeface="Arial"/>
                <a:ea typeface="Arial"/>
                <a:cs typeface="Arial"/>
                <a:sym typeface="Arial"/>
              </a:rPr>
              <a:t>텍스트는</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body태그</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안에</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특별한</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태그</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없이</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입력할</a:t>
            </a:r>
            <a:r>
              <a:rPr lang="en-US" sz="2339" b="1" i="0" u="none" strike="noStrike" cap="none" dirty="0">
                <a:solidFill>
                  <a:schemeClr val="dk1"/>
                </a:solidFill>
                <a:latin typeface="Arial"/>
                <a:ea typeface="Arial"/>
                <a:cs typeface="Arial"/>
                <a:sym typeface="Arial"/>
              </a:rPr>
              <a:t> 수 </a:t>
            </a:r>
            <a:r>
              <a:rPr lang="en-US" sz="2339" b="1" i="0" u="none" strike="noStrike" cap="none" dirty="0" err="1">
                <a:solidFill>
                  <a:schemeClr val="dk1"/>
                </a:solidFill>
                <a:latin typeface="Arial"/>
                <a:ea typeface="Arial"/>
                <a:cs typeface="Arial"/>
                <a:sym typeface="Arial"/>
              </a:rPr>
              <a:t>있지만</a:t>
            </a:r>
            <a:r>
              <a:rPr lang="en-US" sz="2339" b="1" i="0" u="none" strike="noStrike" cap="none" dirty="0">
                <a:solidFill>
                  <a:schemeClr val="dk1"/>
                </a:solidFill>
                <a:latin typeface="Arial"/>
                <a:ea typeface="Arial"/>
                <a:cs typeface="Arial"/>
                <a:sym typeface="Arial"/>
              </a:rPr>
              <a:t> </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err="1">
                <a:solidFill>
                  <a:schemeClr val="dk1"/>
                </a:solidFill>
                <a:latin typeface="Arial"/>
                <a:ea typeface="Arial"/>
                <a:cs typeface="Arial"/>
                <a:sym typeface="Arial"/>
              </a:rPr>
              <a:t>단락을</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사용하지</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않으면</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전체가</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연결되어서</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한줄로</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표시됩니다</a:t>
            </a:r>
            <a:r>
              <a:rPr lang="en-US" sz="2339" b="1" i="0" u="none" strike="noStrike" cap="none" dirty="0">
                <a:solidFill>
                  <a:schemeClr val="dk1"/>
                </a:solidFill>
                <a:latin typeface="Arial"/>
                <a:ea typeface="Arial"/>
                <a:cs typeface="Arial"/>
                <a:sym typeface="Arial"/>
              </a:rPr>
              <a: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sz="2339" b="1" i="0" u="none" strike="noStrike" cap="none" dirty="0">
              <a:solidFill>
                <a:srgbClr val="0000FF"/>
              </a:solidFill>
              <a:latin typeface="Arial"/>
              <a:ea typeface="Arial"/>
              <a:cs typeface="Arial"/>
              <a:sym typeface="Arial"/>
            </a:endParaRPr>
          </a:p>
        </p:txBody>
      </p:sp>
      <p:pic>
        <p:nvPicPr>
          <p:cNvPr id="45" name="Google Shape;45;p3" descr="EMB00000700b1a3"/>
          <p:cNvPicPr preferRelativeResize="0"/>
          <p:nvPr/>
        </p:nvPicPr>
        <p:blipFill rotWithShape="1">
          <a:blip r:embed="rId3">
            <a:alphaModFix/>
          </a:blip>
          <a:srcRect/>
          <a:stretch/>
        </p:blipFill>
        <p:spPr>
          <a:xfrm>
            <a:off x="4580352" y="3760513"/>
            <a:ext cx="6711855" cy="1872884"/>
          </a:xfrm>
          <a:prstGeom prst="rect">
            <a:avLst/>
          </a:prstGeom>
          <a:noFill/>
          <a:ln>
            <a:noFill/>
          </a:ln>
        </p:spPr>
      </p:pic>
      <p:sp>
        <p:nvSpPr>
          <p:cNvPr id="46" name="Google Shape;46;p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956941" y="561043"/>
            <a:ext cx="9701398" cy="990071"/>
          </a:xfrm>
          <a:prstGeom prst="rect">
            <a:avLst/>
          </a:prstGeom>
          <a:noFill/>
          <a:ln>
            <a:noFill/>
          </a:ln>
        </p:spPr>
        <p:txBody>
          <a:bodyPr spcFirstLastPara="1" wrap="square" lIns="118800" tIns="59400" rIns="118800" bIns="59400" anchor="b" anchorCtr="0">
            <a:noAutofit/>
          </a:bodyPr>
          <a:lstStyle/>
          <a:p>
            <a:pPr marL="0" lvl="2" indent="0" algn="ctr" rtl="0">
              <a:spcBef>
                <a:spcPts val="0"/>
              </a:spcBef>
              <a:spcAft>
                <a:spcPts val="0"/>
              </a:spcAft>
              <a:buNone/>
            </a:pPr>
            <a:r>
              <a:rPr lang="en-US" sz="5717">
                <a:latin typeface="Arial"/>
                <a:ea typeface="Arial"/>
                <a:cs typeface="Arial"/>
                <a:sym typeface="Arial"/>
              </a:rPr>
              <a:t>이미지 처리 방법</a:t>
            </a:r>
            <a:endParaRPr/>
          </a:p>
        </p:txBody>
      </p:sp>
      <p:pic>
        <p:nvPicPr>
          <p:cNvPr id="285" name="Google Shape;285;p31"/>
          <p:cNvPicPr preferRelativeResize="0"/>
          <p:nvPr/>
        </p:nvPicPr>
        <p:blipFill rotWithShape="1">
          <a:blip r:embed="rId3">
            <a:alphaModFix/>
          </a:blip>
          <a:srcRect/>
          <a:stretch/>
        </p:blipFill>
        <p:spPr>
          <a:xfrm>
            <a:off x="331974" y="2413298"/>
            <a:ext cx="11224206" cy="5210249"/>
          </a:xfrm>
          <a:prstGeom prst="rect">
            <a:avLst/>
          </a:prstGeom>
          <a:noFill/>
          <a:ln>
            <a:noFill/>
          </a:ln>
        </p:spPr>
      </p:pic>
      <p:sp>
        <p:nvSpPr>
          <p:cNvPr id="286" name="Google Shape;286;p3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이미지의 종류</a:t>
            </a:r>
            <a:endParaRPr/>
          </a:p>
        </p:txBody>
      </p:sp>
      <p:sp>
        <p:nvSpPr>
          <p:cNvPr id="292" name="Google Shape;292;p32"/>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a:t>JPEG(JPG) </a:t>
            </a:r>
            <a:endParaRPr dirty="0"/>
          </a:p>
          <a:p>
            <a:pPr marL="965359" lvl="1" indent="-371292" algn="l" rtl="0">
              <a:spcBef>
                <a:spcPts val="500"/>
              </a:spcBef>
              <a:spcAft>
                <a:spcPts val="0"/>
              </a:spcAft>
              <a:buSzPts val="2500"/>
              <a:buChar char="∙"/>
            </a:pPr>
            <a:r>
              <a:rPr lang="en-US" dirty="0" err="1"/>
              <a:t>실사사진과</a:t>
            </a:r>
            <a:r>
              <a:rPr lang="en-US" dirty="0"/>
              <a:t> </a:t>
            </a:r>
            <a:r>
              <a:rPr lang="en-US" dirty="0" err="1"/>
              <a:t>같이</a:t>
            </a:r>
            <a:r>
              <a:rPr lang="en-US" dirty="0"/>
              <a:t> </a:t>
            </a:r>
            <a:r>
              <a:rPr lang="en-US" dirty="0" err="1"/>
              <a:t>복잡하고</a:t>
            </a:r>
            <a:r>
              <a:rPr lang="en-US" dirty="0"/>
              <a:t> </a:t>
            </a:r>
            <a:r>
              <a:rPr lang="en-US" dirty="0" err="1"/>
              <a:t>많은</a:t>
            </a:r>
            <a:r>
              <a:rPr lang="en-US" dirty="0"/>
              <a:t> </a:t>
            </a:r>
            <a:r>
              <a:rPr lang="en-US" dirty="0" err="1"/>
              <a:t>색상으로</a:t>
            </a:r>
            <a:r>
              <a:rPr lang="en-US" dirty="0"/>
              <a:t> </a:t>
            </a:r>
            <a:r>
              <a:rPr lang="en-US" dirty="0" err="1"/>
              <a:t>이루어진</a:t>
            </a:r>
            <a:r>
              <a:rPr lang="en-US" dirty="0"/>
              <a:t> </a:t>
            </a:r>
            <a:r>
              <a:rPr lang="en-US" dirty="0" err="1"/>
              <a:t>이미지에</a:t>
            </a:r>
            <a:r>
              <a:rPr lang="en-US" dirty="0"/>
              <a:t> </a:t>
            </a:r>
            <a:r>
              <a:rPr lang="en-US" dirty="0" err="1"/>
              <a:t>적합</a:t>
            </a:r>
            <a:endParaRPr dirty="0"/>
          </a:p>
          <a:p>
            <a:pPr marL="965359" lvl="1" indent="-371292" algn="l" rtl="0">
              <a:spcBef>
                <a:spcPts val="500"/>
              </a:spcBef>
              <a:spcAft>
                <a:spcPts val="0"/>
              </a:spcAft>
              <a:buSzPts val="2500"/>
              <a:buChar char="∙"/>
            </a:pPr>
            <a:r>
              <a:rPr lang="en-US" dirty="0"/>
              <a:t>1600만개의 </a:t>
            </a:r>
            <a:r>
              <a:rPr lang="en-US" dirty="0" err="1"/>
              <a:t>색상을</a:t>
            </a:r>
            <a:r>
              <a:rPr lang="en-US" dirty="0"/>
              <a:t> </a:t>
            </a:r>
            <a:r>
              <a:rPr lang="en-US" dirty="0" err="1"/>
              <a:t>사용</a:t>
            </a:r>
            <a:endParaRPr dirty="0"/>
          </a:p>
          <a:p>
            <a:pPr marL="965359" lvl="1" indent="-371292" algn="l" rtl="0">
              <a:spcBef>
                <a:spcPts val="500"/>
              </a:spcBef>
              <a:spcAft>
                <a:spcPts val="0"/>
              </a:spcAft>
              <a:buSzPts val="2500"/>
              <a:buChar char="∙"/>
            </a:pPr>
            <a:r>
              <a:rPr lang="en-US" dirty="0"/>
              <a:t> </a:t>
            </a:r>
            <a:r>
              <a:rPr lang="en-US" dirty="0" err="1"/>
              <a:t>손실</a:t>
            </a:r>
            <a:r>
              <a:rPr lang="en-US" dirty="0"/>
              <a:t> </a:t>
            </a:r>
            <a:r>
              <a:rPr lang="en-US" dirty="0" err="1"/>
              <a:t>압축</a:t>
            </a:r>
            <a:r>
              <a:rPr lang="en-US" dirty="0"/>
              <a:t> </a:t>
            </a:r>
            <a:r>
              <a:rPr lang="en-US" dirty="0" err="1"/>
              <a:t>방식을</a:t>
            </a:r>
            <a:r>
              <a:rPr lang="en-US" dirty="0"/>
              <a:t> </a:t>
            </a:r>
            <a:r>
              <a:rPr lang="en-US" dirty="0" err="1"/>
              <a:t>사용한다</a:t>
            </a:r>
            <a:r>
              <a:rPr lang="en-US" dirty="0"/>
              <a:t>.- </a:t>
            </a:r>
            <a:r>
              <a:rPr lang="en-US" dirty="0" err="1"/>
              <a:t>압축과정에서</a:t>
            </a:r>
            <a:r>
              <a:rPr lang="en-US" dirty="0"/>
              <a:t> </a:t>
            </a:r>
            <a:r>
              <a:rPr lang="en-US" dirty="0" err="1"/>
              <a:t>약간의</a:t>
            </a:r>
            <a:r>
              <a:rPr lang="en-US" dirty="0"/>
              <a:t> </a:t>
            </a:r>
            <a:r>
              <a:rPr lang="en-US" dirty="0" err="1"/>
              <a:t>데이터는</a:t>
            </a:r>
            <a:r>
              <a:rPr lang="en-US" dirty="0"/>
              <a:t> </a:t>
            </a:r>
            <a:r>
              <a:rPr lang="en-US" dirty="0" err="1"/>
              <a:t>영구히</a:t>
            </a:r>
            <a:r>
              <a:rPr lang="en-US" dirty="0"/>
              <a:t> </a:t>
            </a:r>
            <a:r>
              <a:rPr lang="en-US" dirty="0" err="1"/>
              <a:t>사라진다</a:t>
            </a:r>
            <a:r>
              <a:rPr lang="en-US" dirty="0"/>
              <a:t> . </a:t>
            </a:r>
            <a:endParaRPr dirty="0"/>
          </a:p>
          <a:p>
            <a:pPr marL="445549" lvl="0" indent="-445549" algn="l" rtl="0">
              <a:spcBef>
                <a:spcPts val="620"/>
              </a:spcBef>
              <a:spcAft>
                <a:spcPts val="0"/>
              </a:spcAft>
              <a:buSzPts val="3100"/>
              <a:buChar char="∙"/>
            </a:pPr>
            <a:r>
              <a:rPr lang="en-US" dirty="0"/>
              <a:t>PNG </a:t>
            </a:r>
            <a:endParaRPr dirty="0"/>
          </a:p>
          <a:p>
            <a:pPr marL="965359" lvl="1" indent="-371292" algn="l" rtl="0">
              <a:spcBef>
                <a:spcPts val="500"/>
              </a:spcBef>
              <a:spcAft>
                <a:spcPts val="0"/>
              </a:spcAft>
              <a:buSzPts val="2500"/>
              <a:buChar char="∙"/>
            </a:pPr>
            <a:r>
              <a:rPr lang="en-US" dirty="0" err="1"/>
              <a:t>클립</a:t>
            </a:r>
            <a:r>
              <a:rPr lang="en-US" dirty="0"/>
              <a:t> </a:t>
            </a:r>
            <a:r>
              <a:rPr lang="en-US" dirty="0" err="1"/>
              <a:t>아트와</a:t>
            </a:r>
            <a:r>
              <a:rPr lang="en-US" dirty="0"/>
              <a:t> </a:t>
            </a:r>
            <a:r>
              <a:rPr lang="en-US" dirty="0" err="1"/>
              <a:t>같이</a:t>
            </a:r>
            <a:r>
              <a:rPr lang="en-US" dirty="0"/>
              <a:t> </a:t>
            </a:r>
            <a:r>
              <a:rPr lang="en-US" dirty="0" err="1"/>
              <a:t>적은</a:t>
            </a:r>
            <a:r>
              <a:rPr lang="en-US" dirty="0"/>
              <a:t> </a:t>
            </a:r>
            <a:r>
              <a:rPr lang="en-US" dirty="0" err="1"/>
              <a:t>수의</a:t>
            </a:r>
            <a:r>
              <a:rPr lang="en-US" dirty="0"/>
              <a:t> </a:t>
            </a:r>
            <a:r>
              <a:rPr lang="en-US" dirty="0" err="1"/>
              <a:t>색상을</a:t>
            </a:r>
            <a:r>
              <a:rPr lang="en-US" dirty="0"/>
              <a:t> </a:t>
            </a:r>
            <a:r>
              <a:rPr lang="en-US" dirty="0" err="1"/>
              <a:t>가진</a:t>
            </a:r>
            <a:r>
              <a:rPr lang="en-US" dirty="0"/>
              <a:t> </a:t>
            </a:r>
            <a:r>
              <a:rPr lang="en-US" dirty="0" err="1"/>
              <a:t>이미지에</a:t>
            </a:r>
            <a:r>
              <a:rPr lang="en-US" dirty="0"/>
              <a:t> </a:t>
            </a:r>
            <a:r>
              <a:rPr lang="en-US" dirty="0" err="1"/>
              <a:t>적합</a:t>
            </a:r>
            <a:endParaRPr dirty="0"/>
          </a:p>
          <a:p>
            <a:pPr marL="965359" lvl="1" indent="-371292" algn="l" rtl="0">
              <a:spcBef>
                <a:spcPts val="500"/>
              </a:spcBef>
              <a:spcAft>
                <a:spcPts val="0"/>
              </a:spcAft>
              <a:buSzPts val="2500"/>
              <a:buChar char="∙"/>
            </a:pPr>
            <a:r>
              <a:rPr lang="en-US" dirty="0" err="1"/>
              <a:t>무손실</a:t>
            </a:r>
            <a:r>
              <a:rPr lang="en-US" dirty="0"/>
              <a:t> </a:t>
            </a:r>
            <a:r>
              <a:rPr lang="en-US" dirty="0" err="1"/>
              <a:t>압축</a:t>
            </a:r>
            <a:r>
              <a:rPr lang="en-US" dirty="0"/>
              <a:t> </a:t>
            </a:r>
            <a:r>
              <a:rPr lang="en-US" dirty="0" err="1"/>
              <a:t>방식</a:t>
            </a:r>
            <a:r>
              <a:rPr lang="en-US" dirty="0"/>
              <a:t>, </a:t>
            </a:r>
            <a:r>
              <a:rPr lang="en-US" dirty="0" err="1"/>
              <a:t>투명배경을</a:t>
            </a:r>
            <a:r>
              <a:rPr lang="en-US" dirty="0"/>
              <a:t> </a:t>
            </a:r>
            <a:r>
              <a:rPr lang="en-US" dirty="0" err="1"/>
              <a:t>지원</a:t>
            </a:r>
            <a:r>
              <a:rPr lang="en-US" dirty="0"/>
              <a:t> </a:t>
            </a:r>
            <a:endParaRPr dirty="0"/>
          </a:p>
          <a:p>
            <a:pPr marL="445549" lvl="0" indent="-445549" algn="l" rtl="0">
              <a:spcBef>
                <a:spcPts val="620"/>
              </a:spcBef>
              <a:spcAft>
                <a:spcPts val="0"/>
              </a:spcAft>
              <a:buSzPts val="3100"/>
              <a:buChar char="∙"/>
            </a:pPr>
            <a:r>
              <a:rPr lang="en-US" dirty="0"/>
              <a:t>GIF</a:t>
            </a:r>
            <a:endParaRPr dirty="0"/>
          </a:p>
          <a:p>
            <a:pPr marL="965359" lvl="1" indent="-371292" algn="l" rtl="0">
              <a:spcBef>
                <a:spcPts val="500"/>
              </a:spcBef>
              <a:spcAft>
                <a:spcPts val="0"/>
              </a:spcAft>
              <a:buSzPts val="2500"/>
              <a:buChar char="∙"/>
            </a:pPr>
            <a:r>
              <a:rPr lang="en-US" dirty="0" err="1"/>
              <a:t>로고나</a:t>
            </a:r>
            <a:r>
              <a:rPr lang="en-US" dirty="0"/>
              <a:t> </a:t>
            </a:r>
            <a:r>
              <a:rPr lang="en-US" dirty="0" err="1"/>
              <a:t>클립아트</a:t>
            </a:r>
            <a:r>
              <a:rPr lang="en-US" dirty="0"/>
              <a:t> </a:t>
            </a:r>
            <a:r>
              <a:rPr lang="en-US" dirty="0" err="1"/>
              <a:t>형태의</a:t>
            </a:r>
            <a:r>
              <a:rPr lang="en-US" dirty="0"/>
              <a:t> </a:t>
            </a:r>
            <a:r>
              <a:rPr lang="en-US" dirty="0" err="1"/>
              <a:t>이미지에</a:t>
            </a:r>
            <a:r>
              <a:rPr lang="en-US" dirty="0"/>
              <a:t> </a:t>
            </a:r>
            <a:r>
              <a:rPr lang="en-US" dirty="0" err="1"/>
              <a:t>적합</a:t>
            </a:r>
            <a:endParaRPr dirty="0"/>
          </a:p>
          <a:p>
            <a:pPr marL="965359" lvl="1" indent="-371292" algn="l" rtl="0">
              <a:spcBef>
                <a:spcPts val="500"/>
              </a:spcBef>
              <a:spcAft>
                <a:spcPts val="0"/>
              </a:spcAft>
              <a:buSzPts val="2500"/>
              <a:buChar char="∙"/>
            </a:pPr>
            <a:r>
              <a:rPr lang="en-US" dirty="0"/>
              <a:t>256 </a:t>
            </a:r>
            <a:r>
              <a:rPr lang="en-US" dirty="0" err="1"/>
              <a:t>색상만을</a:t>
            </a:r>
            <a:r>
              <a:rPr lang="en-US" dirty="0"/>
              <a:t> </a:t>
            </a:r>
            <a:r>
              <a:rPr lang="en-US" dirty="0" err="1"/>
              <a:t>지원</a:t>
            </a:r>
            <a:endParaRPr dirty="0"/>
          </a:p>
          <a:p>
            <a:pPr marL="965359" lvl="1" indent="-371292" algn="l" rtl="0">
              <a:spcBef>
                <a:spcPts val="500"/>
              </a:spcBef>
              <a:spcAft>
                <a:spcPts val="0"/>
              </a:spcAft>
              <a:buSzPts val="2500"/>
              <a:buChar char="∙"/>
            </a:pPr>
            <a:r>
              <a:rPr lang="en-US" dirty="0" err="1"/>
              <a:t>투명</a:t>
            </a:r>
            <a:r>
              <a:rPr lang="en-US" dirty="0"/>
              <a:t> </a:t>
            </a:r>
            <a:r>
              <a:rPr lang="en-US" dirty="0" err="1"/>
              <a:t>배경과</a:t>
            </a:r>
            <a:r>
              <a:rPr lang="en-US" dirty="0"/>
              <a:t> </a:t>
            </a:r>
            <a:r>
              <a:rPr lang="en-US" dirty="0" err="1"/>
              <a:t>애니메이션을</a:t>
            </a:r>
            <a:r>
              <a:rPr lang="en-US" dirty="0"/>
              <a:t> </a:t>
            </a:r>
            <a:r>
              <a:rPr lang="en-US" dirty="0" err="1"/>
              <a:t>지원한다</a:t>
            </a:r>
            <a:r>
              <a:rPr lang="en-US" dirty="0"/>
              <a:t>. </a:t>
            </a:r>
            <a:endParaRPr dirty="0"/>
          </a:p>
          <a:p>
            <a:pPr marL="445549" lvl="0" indent="-247493" algn="l" rtl="0">
              <a:spcBef>
                <a:spcPts val="624"/>
              </a:spcBef>
              <a:spcAft>
                <a:spcPts val="0"/>
              </a:spcAft>
              <a:buSzPts val="3119"/>
              <a:buNone/>
            </a:pPr>
            <a:endParaRPr dirty="0"/>
          </a:p>
        </p:txBody>
      </p:sp>
      <p:sp>
        <p:nvSpPr>
          <p:cNvPr id="293" name="Google Shape;293;p3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연습</a:t>
            </a:r>
            <a:endParaRPr/>
          </a:p>
        </p:txBody>
      </p:sp>
      <p:pic>
        <p:nvPicPr>
          <p:cNvPr id="299" name="Google Shape;299;p33" descr="EMB00001a1c115e"/>
          <p:cNvPicPr preferRelativeResize="0"/>
          <p:nvPr/>
        </p:nvPicPr>
        <p:blipFill rotWithShape="1">
          <a:blip r:embed="rId3">
            <a:alphaModFix/>
          </a:blip>
          <a:srcRect/>
          <a:stretch/>
        </p:blipFill>
        <p:spPr>
          <a:xfrm>
            <a:off x="774764" y="1831632"/>
            <a:ext cx="10412245" cy="6251210"/>
          </a:xfrm>
          <a:prstGeom prst="rect">
            <a:avLst/>
          </a:prstGeom>
          <a:noFill/>
          <a:ln>
            <a:noFill/>
          </a:ln>
        </p:spPr>
      </p:pic>
      <p:sp>
        <p:nvSpPr>
          <p:cNvPr id="300" name="Google Shape;300;p3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04"/>
        <p:cNvGrpSpPr/>
        <p:nvPr/>
      </p:nvGrpSpPr>
      <p:grpSpPr>
        <a:xfrm>
          <a:off x="0" y="0"/>
          <a:ext cx="0" cy="0"/>
          <a:chOff x="0" y="0"/>
          <a:chExt cx="0" cy="0"/>
        </a:xfrm>
      </p:grpSpPr>
      <p:sp>
        <p:nvSpPr>
          <p:cNvPr id="305" name="Google Shape;305;p3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HTML 소스 </a:t>
            </a:r>
            <a:endParaRPr/>
          </a:p>
        </p:txBody>
      </p:sp>
      <p:sp>
        <p:nvSpPr>
          <p:cNvPr id="306" name="Google Shape;306;p34"/>
          <p:cNvSpPr txBox="1"/>
          <p:nvPr/>
        </p:nvSpPr>
        <p:spPr>
          <a:xfrm>
            <a:off x="428238" y="1485109"/>
            <a:ext cx="11154798" cy="6780931"/>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&lt;head&gt;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&lt;title&gt;</a:t>
            </a:r>
            <a:r>
              <a:rPr lang="en-US" sz="2339" b="1">
                <a:solidFill>
                  <a:schemeClr val="dk1"/>
                </a:solidFill>
                <a:latin typeface="Arial"/>
                <a:ea typeface="Arial"/>
                <a:cs typeface="Arial"/>
                <a:sym typeface="Arial"/>
              </a:rPr>
              <a:t>Web Programming</a:t>
            </a:r>
            <a:r>
              <a:rPr lang="en-US" sz="2339" b="1">
                <a:solidFill>
                  <a:srgbClr val="0000FF"/>
                </a:solidFill>
                <a:latin typeface="Arial"/>
                <a:ea typeface="Arial"/>
                <a:cs typeface="Arial"/>
                <a:sym typeface="Arial"/>
              </a:rPr>
              <a:t>&lt;/title&gt;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&lt;/head&gt;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&lt;h1&gt;</a:t>
            </a:r>
            <a:r>
              <a:rPr lang="en-US" sz="2339" b="1">
                <a:solidFill>
                  <a:schemeClr val="dk1"/>
                </a:solidFill>
                <a:latin typeface="Arial"/>
                <a:ea typeface="Arial"/>
                <a:cs typeface="Arial"/>
                <a:sym typeface="Arial"/>
              </a:rPr>
              <a:t>Welcome to Web Coffee!</a:t>
            </a:r>
            <a:r>
              <a:rPr lang="en-US" sz="2339" b="1">
                <a:solidFill>
                  <a:srgbClr val="0000FF"/>
                </a:solidFill>
                <a:latin typeface="Arial"/>
                <a:ea typeface="Arial"/>
                <a:cs typeface="Arial"/>
                <a:sym typeface="Arial"/>
              </a:rPr>
              <a:t>&lt;/h1&gt;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&lt;img</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src</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"coffee.gif"</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하우스 로스팅 원두의 신선한 커피를 맛보고 싶다면</a:t>
            </a:r>
            <a:r>
              <a:rPr lang="en-US" sz="2339" b="1">
                <a:solidFill>
                  <a:srgbClr val="0000FF"/>
                </a:solidFill>
                <a:latin typeface="Arial"/>
                <a:ea typeface="Arial"/>
                <a:cs typeface="Arial"/>
                <a:sym typeface="Arial"/>
              </a:rPr>
              <a:t>&lt;em&gt;</a:t>
            </a:r>
            <a:r>
              <a:rPr lang="en-US" sz="2339" b="1">
                <a:solidFill>
                  <a:schemeClr val="dk1"/>
                </a:solidFill>
                <a:latin typeface="Arial"/>
                <a:ea typeface="Arial"/>
                <a:cs typeface="Arial"/>
                <a:sym typeface="Arial"/>
              </a:rPr>
              <a:t>공인 1급 바리스타</a:t>
            </a:r>
            <a:r>
              <a:rPr lang="en-US" sz="2339" b="1">
                <a:solidFill>
                  <a:srgbClr val="0000FF"/>
                </a:solidFill>
                <a:latin typeface="Arial"/>
                <a:ea typeface="Arial"/>
                <a:cs typeface="Arial"/>
                <a:sym typeface="Arial"/>
              </a:rPr>
              <a:t>&lt;/em&gt;</a:t>
            </a:r>
            <a:r>
              <a:rPr lang="en-US" sz="2339" b="1">
                <a:solidFill>
                  <a:schemeClr val="dk1"/>
                </a:solidFill>
                <a:latin typeface="Arial"/>
                <a:ea typeface="Arial"/>
                <a:cs typeface="Arial"/>
                <a:sym typeface="Arial"/>
              </a:rPr>
              <a:t>가 최고급 원두만을 직접 엄선하여 사용합니다.</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&lt;h2&gt;메뉴&lt;/h2&gt;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&lt;p&gt;</a:t>
            </a:r>
            <a:r>
              <a:rPr lang="en-US" sz="2339" b="1">
                <a:solidFill>
                  <a:schemeClr val="dk1"/>
                </a:solidFill>
                <a:latin typeface="Arial"/>
                <a:ea typeface="Arial"/>
                <a:cs typeface="Arial"/>
                <a:sym typeface="Arial"/>
              </a:rPr>
              <a:t>아메리카노,카페라떼,카푸치노,카페모카, ...</a:t>
            </a:r>
            <a:r>
              <a:rPr lang="en-US" sz="2339" b="1">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p:txBody>
      </p:sp>
      <p:sp>
        <p:nvSpPr>
          <p:cNvPr id="307" name="Google Shape;307;p3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썸네일 예제</a:t>
            </a:r>
            <a:endParaRPr/>
          </a:p>
        </p:txBody>
      </p:sp>
      <p:pic>
        <p:nvPicPr>
          <p:cNvPr id="313" name="Google Shape;313;p35"/>
          <p:cNvPicPr preferRelativeResize="0"/>
          <p:nvPr/>
        </p:nvPicPr>
        <p:blipFill rotWithShape="1">
          <a:blip r:embed="rId3">
            <a:alphaModFix/>
          </a:blip>
          <a:srcRect/>
          <a:stretch/>
        </p:blipFill>
        <p:spPr>
          <a:xfrm>
            <a:off x="2561550" y="190878"/>
            <a:ext cx="15746574" cy="8528875"/>
          </a:xfrm>
          <a:prstGeom prst="rect">
            <a:avLst/>
          </a:prstGeom>
          <a:noFill/>
          <a:ln>
            <a:noFill/>
          </a:ln>
        </p:spPr>
      </p:pic>
      <p:sp>
        <p:nvSpPr>
          <p:cNvPr id="314" name="Google Shape;314;p3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thumnail.html</a:t>
            </a:r>
            <a:endParaRPr/>
          </a:p>
        </p:txBody>
      </p:sp>
      <p:sp>
        <p:nvSpPr>
          <p:cNvPr id="320" name="Google Shape;320;p36"/>
          <p:cNvSpPr txBox="1">
            <a:spLocks noGrp="1"/>
          </p:cNvSpPr>
          <p:nvPr>
            <p:ph type="body" idx="1"/>
          </p:nvPr>
        </p:nvSpPr>
        <p:spPr>
          <a:xfrm>
            <a:off x="365744" y="1551112"/>
            <a:ext cx="11079007" cy="674020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988"/>
              <a:buNone/>
            </a:pPr>
            <a:r>
              <a:rPr lang="en-US" sz="1988" b="1" dirty="0">
                <a:latin typeface="Arial"/>
                <a:ea typeface="Arial"/>
                <a:cs typeface="Arial"/>
                <a:sym typeface="Arial"/>
              </a:rPr>
              <a:t>&lt;!DOCTYPE html&gt;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&lt;html&gt;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&lt;head&gt;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&lt;title&gt;</a:t>
            </a:r>
            <a:r>
              <a:rPr lang="en-US" sz="1988" b="1" dirty="0">
                <a:latin typeface="Arial"/>
                <a:ea typeface="Arial"/>
                <a:cs typeface="Arial"/>
                <a:sym typeface="Arial"/>
              </a:rPr>
              <a:t>NASA </a:t>
            </a:r>
            <a:r>
              <a:rPr lang="en-US" sz="1988" b="1" dirty="0" err="1">
                <a:latin typeface="Arial"/>
                <a:ea typeface="Arial"/>
                <a:cs typeface="Arial"/>
                <a:sym typeface="Arial"/>
              </a:rPr>
              <a:t>이미지들</a:t>
            </a:r>
            <a:r>
              <a:rPr lang="en-US" sz="1988" b="1" dirty="0">
                <a:solidFill>
                  <a:srgbClr val="0000FF"/>
                </a:solidFill>
                <a:latin typeface="Arial"/>
                <a:ea typeface="Arial"/>
                <a:cs typeface="Arial"/>
                <a:sym typeface="Arial"/>
              </a:rPr>
              <a:t>&lt;/title&gt;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&lt;/head&gt;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&lt;body&gt;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&lt;h1&gt;</a:t>
            </a:r>
            <a:r>
              <a:rPr lang="en-US" sz="1988" b="1" dirty="0" err="1">
                <a:latin typeface="Arial"/>
                <a:ea typeface="Arial"/>
                <a:cs typeface="Arial"/>
                <a:sym typeface="Arial"/>
              </a:rPr>
              <a:t>NASA가</a:t>
            </a:r>
            <a:r>
              <a:rPr lang="en-US" sz="1988" b="1" dirty="0">
                <a:latin typeface="Arial"/>
                <a:ea typeface="Arial"/>
                <a:cs typeface="Arial"/>
                <a:sym typeface="Arial"/>
              </a:rPr>
              <a:t> </a:t>
            </a:r>
            <a:r>
              <a:rPr lang="en-US" sz="1988" b="1" dirty="0" err="1">
                <a:latin typeface="Arial"/>
                <a:ea typeface="Arial"/>
                <a:cs typeface="Arial"/>
                <a:sym typeface="Arial"/>
              </a:rPr>
              <a:t>제공하는</a:t>
            </a:r>
            <a:r>
              <a:rPr lang="en-US" sz="1988" b="1" dirty="0">
                <a:latin typeface="Arial"/>
                <a:ea typeface="Arial"/>
                <a:cs typeface="Arial"/>
                <a:sym typeface="Arial"/>
              </a:rPr>
              <a:t> </a:t>
            </a:r>
            <a:r>
              <a:rPr lang="en-US" sz="1988" b="1" dirty="0" err="1">
                <a:latin typeface="Arial"/>
                <a:ea typeface="Arial"/>
                <a:cs typeface="Arial"/>
                <a:sym typeface="Arial"/>
              </a:rPr>
              <a:t>이미지들</a:t>
            </a:r>
            <a:r>
              <a:rPr lang="en-US" sz="1988" b="1" dirty="0">
                <a:solidFill>
                  <a:srgbClr val="0000FF"/>
                </a:solidFill>
                <a:latin typeface="Arial"/>
                <a:ea typeface="Arial"/>
                <a:cs typeface="Arial"/>
                <a:sym typeface="Arial"/>
              </a:rPr>
              <a:t>&lt;/h1&gt;</a:t>
            </a:r>
            <a:endParaRPr sz="1988" b="1" dirty="0">
              <a:solidFill>
                <a:srgbClr val="0000FF"/>
              </a:solidFill>
              <a:latin typeface="Arial"/>
              <a:ea typeface="Arial"/>
              <a:cs typeface="Arial"/>
              <a:sym typeface="Arial"/>
            </a:endParaRPr>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r>
              <a:rPr lang="en-US" sz="1988" b="1" dirty="0" err="1">
                <a:latin typeface="Arial"/>
                <a:ea typeface="Arial"/>
                <a:cs typeface="Arial"/>
                <a:sym typeface="Arial"/>
              </a:rPr>
              <a:t>미국의</a:t>
            </a:r>
            <a:r>
              <a:rPr lang="en-US" sz="1988" b="1" dirty="0">
                <a:latin typeface="Arial"/>
                <a:ea typeface="Arial"/>
                <a:cs typeface="Arial"/>
                <a:sym typeface="Arial"/>
              </a:rPr>
              <a:t> </a:t>
            </a:r>
            <a:r>
              <a:rPr lang="en-US" sz="1988" b="1" dirty="0" err="1">
                <a:latin typeface="Arial"/>
                <a:ea typeface="Arial"/>
                <a:cs typeface="Arial"/>
                <a:sym typeface="Arial"/>
              </a:rPr>
              <a:t>NASA는</a:t>
            </a:r>
            <a:r>
              <a:rPr lang="en-US" sz="1988" b="1" dirty="0">
                <a:latin typeface="Arial"/>
                <a:ea typeface="Arial"/>
                <a:cs typeface="Arial"/>
                <a:sym typeface="Arial"/>
              </a:rPr>
              <a:t> </a:t>
            </a:r>
            <a:r>
              <a:rPr lang="en-US" sz="1988" b="1" dirty="0" err="1">
                <a:latin typeface="Arial"/>
                <a:ea typeface="Arial"/>
                <a:cs typeface="Arial"/>
                <a:sym typeface="Arial"/>
              </a:rPr>
              <a:t>우주에</a:t>
            </a:r>
            <a:r>
              <a:rPr lang="en-US" sz="1988" b="1" dirty="0">
                <a:latin typeface="Arial"/>
                <a:ea typeface="Arial"/>
                <a:cs typeface="Arial"/>
                <a:sym typeface="Arial"/>
              </a:rPr>
              <a:t> </a:t>
            </a:r>
            <a:r>
              <a:rPr lang="en-US" sz="1988" b="1" dirty="0" err="1">
                <a:latin typeface="Arial"/>
                <a:ea typeface="Arial"/>
                <a:cs typeface="Arial"/>
                <a:sym typeface="Arial"/>
              </a:rPr>
              <a:t>대한</a:t>
            </a:r>
            <a:r>
              <a:rPr lang="en-US" sz="1988" b="1" dirty="0">
                <a:latin typeface="Arial"/>
                <a:ea typeface="Arial"/>
                <a:cs typeface="Arial"/>
                <a:sym typeface="Arial"/>
              </a:rPr>
              <a:t> </a:t>
            </a:r>
            <a:r>
              <a:rPr lang="en-US" sz="1988" b="1" dirty="0" err="1">
                <a:latin typeface="Arial"/>
                <a:ea typeface="Arial"/>
                <a:cs typeface="Arial"/>
                <a:sym typeface="Arial"/>
              </a:rPr>
              <a:t>고해상도</a:t>
            </a:r>
            <a:r>
              <a:rPr lang="en-US" sz="1988" b="1" dirty="0">
                <a:latin typeface="Arial"/>
                <a:ea typeface="Arial"/>
                <a:cs typeface="Arial"/>
                <a:sym typeface="Arial"/>
              </a:rPr>
              <a:t> </a:t>
            </a:r>
            <a:r>
              <a:rPr lang="en-US" sz="1988" b="1" dirty="0" err="1">
                <a:latin typeface="Arial"/>
                <a:ea typeface="Arial"/>
                <a:cs typeface="Arial"/>
                <a:sym typeface="Arial"/>
              </a:rPr>
              <a:t>이미지들을</a:t>
            </a:r>
            <a:r>
              <a:rPr lang="en-US" sz="1988" b="1" dirty="0">
                <a:latin typeface="Arial"/>
                <a:ea typeface="Arial"/>
                <a:cs typeface="Arial"/>
                <a:sym typeface="Arial"/>
              </a:rPr>
              <a:t> </a:t>
            </a:r>
            <a:r>
              <a:rPr lang="en-US" sz="1988" b="1" dirty="0" err="1">
                <a:latin typeface="Arial"/>
                <a:ea typeface="Arial"/>
                <a:cs typeface="Arial"/>
                <a:sym typeface="Arial"/>
              </a:rPr>
              <a:t>제공하고</a:t>
            </a:r>
            <a:r>
              <a:rPr lang="en-US" sz="1988" b="1" dirty="0">
                <a:latin typeface="Arial"/>
                <a:ea typeface="Arial"/>
                <a:cs typeface="Arial"/>
                <a:sym typeface="Arial"/>
              </a:rPr>
              <a:t> </a:t>
            </a:r>
            <a:r>
              <a:rPr lang="en-US" sz="1988" b="1" dirty="0" err="1">
                <a:latin typeface="Arial"/>
                <a:ea typeface="Arial"/>
                <a:cs typeface="Arial"/>
                <a:sym typeface="Arial"/>
              </a:rPr>
              <a:t>있다</a:t>
            </a:r>
            <a:r>
              <a:rPr lang="en-US" sz="1988" b="1" dirty="0">
                <a:latin typeface="Arial"/>
                <a:ea typeface="Arial"/>
                <a:cs typeface="Arial"/>
                <a:sym typeface="Arial"/>
              </a:rPr>
              <a:t>.</a:t>
            </a:r>
            <a:r>
              <a:rPr lang="en-US" sz="1988" b="1" dirty="0">
                <a:solidFill>
                  <a:srgbClr val="0000FF"/>
                </a:solidFill>
                <a:latin typeface="Arial"/>
                <a:ea typeface="Arial"/>
                <a:cs typeface="Arial"/>
                <a:sym typeface="Arial"/>
              </a:rPr>
              <a:t>&lt;/p&gt;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&lt;h2&gt;</a:t>
            </a:r>
            <a:r>
              <a:rPr lang="en-US" sz="1988" b="1" dirty="0">
                <a:latin typeface="Arial"/>
                <a:ea typeface="Arial"/>
                <a:cs typeface="Arial"/>
                <a:sym typeface="Arial"/>
              </a:rPr>
              <a:t>Hubble Images</a:t>
            </a:r>
            <a:r>
              <a:rPr lang="en-US" sz="1988" b="1" dirty="0">
                <a:solidFill>
                  <a:srgbClr val="0000FF"/>
                </a:solidFill>
                <a:latin typeface="Arial"/>
                <a:ea typeface="Arial"/>
                <a:cs typeface="Arial"/>
                <a:sym typeface="Arial"/>
              </a:rPr>
              <a:t>&lt;/h2&gt;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r>
              <a:rPr lang="en-US" sz="1988" b="1" dirty="0" err="1">
                <a:latin typeface="Arial"/>
                <a:ea typeface="Arial"/>
                <a:cs typeface="Arial"/>
                <a:sym typeface="Arial"/>
              </a:rPr>
              <a:t>허블</a:t>
            </a:r>
            <a:r>
              <a:rPr lang="en-US" sz="1988" b="1" dirty="0">
                <a:latin typeface="Arial"/>
                <a:ea typeface="Arial"/>
                <a:cs typeface="Arial"/>
                <a:sym typeface="Arial"/>
              </a:rPr>
              <a:t> </a:t>
            </a:r>
            <a:r>
              <a:rPr lang="en-US" sz="1988" b="1" dirty="0" err="1">
                <a:latin typeface="Arial"/>
                <a:ea typeface="Arial"/>
                <a:cs typeface="Arial"/>
                <a:sym typeface="Arial"/>
              </a:rPr>
              <a:t>망원경으로</a:t>
            </a:r>
            <a:r>
              <a:rPr lang="en-US" sz="1988" b="1" dirty="0">
                <a:latin typeface="Arial"/>
                <a:ea typeface="Arial"/>
                <a:cs typeface="Arial"/>
                <a:sym typeface="Arial"/>
              </a:rPr>
              <a:t> </a:t>
            </a:r>
            <a:r>
              <a:rPr lang="en-US" sz="1988" b="1" dirty="0" err="1">
                <a:latin typeface="Arial"/>
                <a:ea typeface="Arial"/>
                <a:cs typeface="Arial"/>
                <a:sym typeface="Arial"/>
              </a:rPr>
              <a:t>촬영한</a:t>
            </a:r>
            <a:r>
              <a:rPr lang="en-US" sz="1988" b="1" dirty="0">
                <a:latin typeface="Arial"/>
                <a:ea typeface="Arial"/>
                <a:cs typeface="Arial"/>
                <a:sym typeface="Arial"/>
              </a:rPr>
              <a:t> </a:t>
            </a:r>
            <a:r>
              <a:rPr lang="en-US" sz="1988" b="1" dirty="0" err="1">
                <a:latin typeface="Arial"/>
                <a:ea typeface="Arial"/>
                <a:cs typeface="Arial"/>
                <a:sym typeface="Arial"/>
              </a:rPr>
              <a:t>이미지로서</a:t>
            </a:r>
            <a:r>
              <a:rPr lang="en-US" sz="1988" b="1" dirty="0">
                <a:latin typeface="Arial"/>
                <a:ea typeface="Arial"/>
                <a:cs typeface="Arial"/>
                <a:sym typeface="Arial"/>
              </a:rPr>
              <a:t> </a:t>
            </a:r>
            <a:r>
              <a:rPr lang="en-US" sz="1988" b="1" dirty="0" err="1">
                <a:latin typeface="Arial"/>
                <a:ea typeface="Arial"/>
                <a:cs typeface="Arial"/>
                <a:sym typeface="Arial"/>
              </a:rPr>
              <a:t>우주의</a:t>
            </a:r>
            <a:r>
              <a:rPr lang="en-US" sz="1988" b="1" dirty="0">
                <a:latin typeface="Arial"/>
                <a:ea typeface="Arial"/>
                <a:cs typeface="Arial"/>
                <a:sym typeface="Arial"/>
              </a:rPr>
              <a:t> </a:t>
            </a:r>
            <a:r>
              <a:rPr lang="en-US" sz="1988" b="1" dirty="0" err="1">
                <a:latin typeface="Arial"/>
                <a:ea typeface="Arial"/>
                <a:cs typeface="Arial"/>
                <a:sym typeface="Arial"/>
              </a:rPr>
              <a:t>초기의</a:t>
            </a:r>
            <a:r>
              <a:rPr lang="en-US" sz="1988" b="1" dirty="0">
                <a:latin typeface="Arial"/>
                <a:ea typeface="Arial"/>
                <a:cs typeface="Arial"/>
                <a:sym typeface="Arial"/>
              </a:rPr>
              <a:t> </a:t>
            </a:r>
            <a:r>
              <a:rPr lang="en-US" sz="1988" b="1" dirty="0" err="1">
                <a:latin typeface="Arial"/>
                <a:ea typeface="Arial"/>
                <a:cs typeface="Arial"/>
                <a:sym typeface="Arial"/>
              </a:rPr>
              <a:t>은하</a:t>
            </a:r>
            <a:r>
              <a:rPr lang="en-US" sz="1988" b="1" dirty="0">
                <a:latin typeface="Arial"/>
                <a:ea typeface="Arial"/>
                <a:cs typeface="Arial"/>
                <a:sym typeface="Arial"/>
              </a:rPr>
              <a:t> </a:t>
            </a:r>
            <a:r>
              <a:rPr lang="en-US" sz="1988" b="1" dirty="0" err="1">
                <a:latin typeface="Arial"/>
                <a:ea typeface="Arial"/>
                <a:cs typeface="Arial"/>
                <a:sym typeface="Arial"/>
              </a:rPr>
              <a:t>모습을</a:t>
            </a:r>
            <a:r>
              <a:rPr lang="en-US" sz="1988" b="1" dirty="0">
                <a:latin typeface="Arial"/>
                <a:ea typeface="Arial"/>
                <a:cs typeface="Arial"/>
                <a:sym typeface="Arial"/>
              </a:rPr>
              <a:t> </a:t>
            </a:r>
            <a:r>
              <a:rPr lang="en-US" sz="1988" b="1" dirty="0" err="1">
                <a:latin typeface="Arial"/>
                <a:ea typeface="Arial"/>
                <a:cs typeface="Arial"/>
                <a:sym typeface="Arial"/>
              </a:rPr>
              <a:t>보여준다</a:t>
            </a:r>
            <a:r>
              <a:rPr lang="en-US" sz="1988" b="1" dirty="0">
                <a:latin typeface="Arial"/>
                <a:ea typeface="Arial"/>
                <a:cs typeface="Arial"/>
                <a:sym typeface="Arial"/>
              </a:rPr>
              <a:t>.</a:t>
            </a:r>
            <a:r>
              <a:rPr lang="en-US" sz="1988" b="1" dirty="0">
                <a:solidFill>
                  <a:srgbClr val="0000FF"/>
                </a:solidFill>
                <a:latin typeface="Arial"/>
                <a:ea typeface="Arial"/>
                <a:cs typeface="Arial"/>
                <a:sym typeface="Arial"/>
              </a:rPr>
              <a:t>&lt;/p&gt;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href</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"photo1.html"</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t>
            </a:r>
            <a:r>
              <a:rPr lang="en-US" sz="1988" b="1" dirty="0" err="1">
                <a:solidFill>
                  <a:srgbClr val="0000FF"/>
                </a:solidFill>
                <a:latin typeface="Arial"/>
                <a:ea typeface="Arial"/>
                <a:cs typeface="Arial"/>
                <a:sym typeface="Arial"/>
              </a:rPr>
              <a:t>img</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src</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"thumbnails/PIA12110_hithumb.jpg"</a:t>
            </a:r>
            <a:r>
              <a:rPr lang="en-US" sz="1988" b="1" dirty="0">
                <a:latin typeface="Arial"/>
                <a:ea typeface="Arial"/>
                <a:cs typeface="Arial"/>
                <a:sym typeface="Arial"/>
              </a:rPr>
              <a:t> </a:t>
            </a:r>
            <a:r>
              <a:rPr lang="en-US" sz="1988" b="1" dirty="0">
                <a:solidFill>
                  <a:srgbClr val="FF0000"/>
                </a:solidFill>
                <a:latin typeface="Arial"/>
                <a:ea typeface="Arial"/>
                <a:cs typeface="Arial"/>
                <a:sym typeface="Arial"/>
              </a:rPr>
              <a:t>alt</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href</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"photo2.html"</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t>
            </a:r>
            <a:r>
              <a:rPr lang="en-US" sz="1988" b="1" dirty="0" err="1">
                <a:solidFill>
                  <a:srgbClr val="0000FF"/>
                </a:solidFill>
                <a:latin typeface="Arial"/>
                <a:ea typeface="Arial"/>
                <a:cs typeface="Arial"/>
                <a:sym typeface="Arial"/>
              </a:rPr>
              <a:t>img</a:t>
            </a:r>
            <a:r>
              <a:rPr lang="en-US" sz="1988" b="1" dirty="0">
                <a:latin typeface="Arial"/>
                <a:ea typeface="Arial"/>
                <a:cs typeface="Arial"/>
                <a:sym typeface="Arial"/>
              </a:rPr>
              <a:t> </a:t>
            </a:r>
            <a:r>
              <a:rPr lang="en-US" sz="1988" b="1" dirty="0" err="1">
                <a:solidFill>
                  <a:srgbClr val="FF0000"/>
                </a:solidFill>
                <a:latin typeface="Arial"/>
                <a:ea typeface="Arial"/>
                <a:cs typeface="Arial"/>
                <a:sym typeface="Arial"/>
              </a:rPr>
              <a:t>src</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"thumbnails/PIA03149_hithumb.jpg"</a:t>
            </a:r>
            <a:r>
              <a:rPr lang="en-US" sz="1988" b="1" dirty="0">
                <a:latin typeface="Arial"/>
                <a:ea typeface="Arial"/>
                <a:cs typeface="Arial"/>
                <a:sym typeface="Arial"/>
              </a:rPr>
              <a:t> </a:t>
            </a:r>
            <a:r>
              <a:rPr lang="en-US" sz="1988" b="1" dirty="0">
                <a:solidFill>
                  <a:srgbClr val="FF0000"/>
                </a:solidFill>
                <a:latin typeface="Arial"/>
                <a:ea typeface="Arial"/>
                <a:cs typeface="Arial"/>
                <a:sym typeface="Arial"/>
              </a:rPr>
              <a:t>alt</a:t>
            </a:r>
            <a:r>
              <a:rPr lang="en-US" sz="1988" b="1" dirty="0">
                <a:latin typeface="Arial"/>
                <a:ea typeface="Arial"/>
                <a:cs typeface="Arial"/>
                <a:sym typeface="Arial"/>
              </a:rPr>
              <a:t>=</a:t>
            </a:r>
            <a:r>
              <a:rPr lang="en-US" sz="1988" b="1" dirty="0">
                <a:solidFill>
                  <a:srgbClr val="6600FF"/>
                </a:solidFill>
                <a:latin typeface="Arial"/>
                <a:ea typeface="Arial"/>
                <a:cs typeface="Arial"/>
                <a:sym typeface="Arial"/>
              </a:rPr>
              <a:t>""</a:t>
            </a:r>
            <a:r>
              <a:rPr lang="en-US" sz="1988" b="1" dirty="0">
                <a:solidFill>
                  <a:srgbClr val="0000FF"/>
                </a:solidFill>
                <a:latin typeface="Arial"/>
                <a:ea typeface="Arial"/>
                <a:cs typeface="Arial"/>
                <a:sym typeface="Arial"/>
              </a:rPr>
              <a:t>&gt;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&lt;/a&gt;    </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    &lt;/p&gt;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&lt;/body&gt;</a:t>
            </a:r>
            <a:endParaRPr dirty="0"/>
          </a:p>
          <a:p>
            <a:pPr marL="0" lvl="0" indent="0" algn="l" rtl="0">
              <a:lnSpc>
                <a:spcPct val="90000"/>
              </a:lnSpc>
              <a:spcBef>
                <a:spcPts val="398"/>
              </a:spcBef>
              <a:spcAft>
                <a:spcPts val="0"/>
              </a:spcAft>
              <a:buSzPts val="1988"/>
              <a:buNone/>
            </a:pPr>
            <a:r>
              <a:rPr lang="en-US" sz="1988" b="1" dirty="0">
                <a:solidFill>
                  <a:srgbClr val="0000FF"/>
                </a:solidFill>
                <a:latin typeface="Arial"/>
                <a:ea typeface="Arial"/>
                <a:cs typeface="Arial"/>
                <a:sym typeface="Arial"/>
              </a:rPr>
              <a:t>&lt;/html&gt;</a:t>
            </a:r>
            <a:endParaRPr sz="1988" b="1" dirty="0">
              <a:solidFill>
                <a:srgbClr val="0000FF"/>
              </a:solidFill>
              <a:latin typeface="Arial"/>
              <a:ea typeface="Arial"/>
              <a:cs typeface="Arial"/>
              <a:sym typeface="Arial"/>
            </a:endParaRPr>
          </a:p>
        </p:txBody>
      </p:sp>
      <p:sp>
        <p:nvSpPr>
          <p:cNvPr id="321" name="Google Shape;321;p3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photo1.html</a:t>
            </a:r>
            <a:endParaRPr/>
          </a:p>
        </p:txBody>
      </p:sp>
      <p:sp>
        <p:nvSpPr>
          <p:cNvPr id="327" name="Google Shape;327;p37"/>
          <p:cNvSpPr txBox="1">
            <a:spLocks noGrp="1"/>
          </p:cNvSpPr>
          <p:nvPr>
            <p:ph type="body" idx="1"/>
          </p:nvPr>
        </p:nvSpPr>
        <p:spPr>
          <a:xfrm>
            <a:off x="296228" y="1732626"/>
            <a:ext cx="11264119" cy="554755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SzPts val="2339"/>
              <a:buNone/>
            </a:pPr>
            <a:r>
              <a:rPr lang="en-US" sz="2339" b="1">
                <a:latin typeface="Arial"/>
                <a:ea typeface="Arial"/>
                <a:cs typeface="Arial"/>
                <a:sym typeface="Arial"/>
              </a:rPr>
              <a:t>&lt;!doctype 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&lt;title&gt;</a:t>
            </a:r>
            <a:r>
              <a:rPr lang="en-US" sz="2339" b="1">
                <a:latin typeface="Arial"/>
                <a:ea typeface="Arial"/>
                <a:cs typeface="Arial"/>
                <a:sym typeface="Arial"/>
              </a:rPr>
              <a:t>Deep Field</a:t>
            </a:r>
            <a:r>
              <a:rPr lang="en-US" sz="2339" b="1">
                <a:solidFill>
                  <a:srgbClr val="0000FF"/>
                </a:solidFill>
                <a:latin typeface="Arial"/>
                <a:ea typeface="Arial"/>
                <a:cs typeface="Arial"/>
                <a:sym typeface="Arial"/>
              </a:rPr>
              <a:t>&lt;/title&gt;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&lt;h1&gt;</a:t>
            </a:r>
            <a:r>
              <a:rPr lang="en-US" sz="2339" b="1">
                <a:latin typeface="Arial"/>
                <a:ea typeface="Arial"/>
                <a:cs typeface="Arial"/>
                <a:sym typeface="Arial"/>
              </a:rPr>
              <a:t>Hubble Image #1</a:t>
            </a:r>
            <a:r>
              <a:rPr lang="en-US" sz="2339" b="1">
                <a:solidFill>
                  <a:srgbClr val="0000FF"/>
                </a:solidFill>
                <a:latin typeface="Arial"/>
                <a:ea typeface="Arial"/>
                <a:cs typeface="Arial"/>
                <a:sym typeface="Arial"/>
              </a:rPr>
              <a:t>&lt;/h1&gt;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&lt;img</a:t>
            </a:r>
            <a:r>
              <a:rPr lang="en-US" sz="2339" b="1">
                <a:latin typeface="Arial"/>
                <a:ea typeface="Arial"/>
                <a:cs typeface="Arial"/>
                <a:sym typeface="Arial"/>
              </a:rPr>
              <a:t> </a:t>
            </a:r>
            <a:r>
              <a:rPr lang="en-US" sz="2339" b="1">
                <a:solidFill>
                  <a:schemeClr val="dk2"/>
                </a:solidFill>
                <a:latin typeface="Arial"/>
                <a:ea typeface="Arial"/>
                <a:cs typeface="Arial"/>
                <a:sym typeface="Arial"/>
              </a:rPr>
              <a:t>src</a:t>
            </a:r>
            <a:r>
              <a:rPr lang="en-US" sz="2339" b="1">
                <a:latin typeface="Arial"/>
                <a:ea typeface="Arial"/>
                <a:cs typeface="Arial"/>
                <a:sym typeface="Arial"/>
              </a:rPr>
              <a:t>=</a:t>
            </a:r>
            <a:r>
              <a:rPr lang="en-US" sz="2339" b="1">
                <a:solidFill>
                  <a:srgbClr val="6600FF"/>
                </a:solidFill>
                <a:latin typeface="Arial"/>
                <a:ea typeface="Arial"/>
                <a:cs typeface="Arial"/>
                <a:sym typeface="Arial"/>
              </a:rPr>
              <a:t>"images/PIA03542_ip.jpg"</a:t>
            </a:r>
            <a:r>
              <a:rPr lang="en-US" sz="2339" b="1">
                <a:latin typeface="Arial"/>
                <a:ea typeface="Arial"/>
                <a:cs typeface="Arial"/>
                <a:sym typeface="Arial"/>
              </a:rPr>
              <a:t> </a:t>
            </a:r>
            <a:r>
              <a:rPr lang="en-US" sz="2339" b="1">
                <a:solidFill>
                  <a:schemeClr val="dk2"/>
                </a:solidFill>
                <a:latin typeface="Arial"/>
                <a:ea typeface="Arial"/>
                <a:cs typeface="Arial"/>
                <a:sym typeface="Arial"/>
              </a:rPr>
              <a:t>alt</a:t>
            </a:r>
            <a:r>
              <a:rPr lang="en-US" sz="2339" b="1">
                <a:latin typeface="Arial"/>
                <a:ea typeface="Arial"/>
                <a:cs typeface="Arial"/>
                <a:sym typeface="Arial"/>
              </a:rPr>
              <a:t>=</a:t>
            </a:r>
            <a:r>
              <a:rPr lang="en-US" sz="2339" b="1">
                <a:solidFill>
                  <a:srgbClr val="6600FF"/>
                </a:solidFill>
                <a:latin typeface="Arial"/>
                <a:ea typeface="Arial"/>
                <a:cs typeface="Arial"/>
                <a:sym typeface="Arial"/>
              </a:rPr>
              <a:t>"Deep Field"</a:t>
            </a:r>
            <a:r>
              <a:rPr lang="en-US" sz="2339" b="1">
                <a:solidFill>
                  <a:srgbClr val="0000FF"/>
                </a:solidFill>
                <a:latin typeface="Arial"/>
                <a:ea typeface="Arial"/>
                <a:cs typeface="Arial"/>
                <a:sym typeface="Arial"/>
              </a:rPr>
              <a:t>&gt;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328" name="Google Shape;328;p3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photo2.html</a:t>
            </a:r>
            <a:endParaRPr/>
          </a:p>
        </p:txBody>
      </p:sp>
      <p:sp>
        <p:nvSpPr>
          <p:cNvPr id="334" name="Google Shape;334;p38"/>
          <p:cNvSpPr txBox="1">
            <a:spLocks noGrp="1"/>
          </p:cNvSpPr>
          <p:nvPr>
            <p:ph type="body" idx="1"/>
          </p:nvPr>
        </p:nvSpPr>
        <p:spPr>
          <a:xfrm>
            <a:off x="296228" y="1732626"/>
            <a:ext cx="11264119" cy="540852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2339"/>
              <a:buNone/>
            </a:pPr>
            <a:r>
              <a:rPr lang="en-US" sz="2339" b="1">
                <a:latin typeface="Arial"/>
                <a:ea typeface="Arial"/>
                <a:cs typeface="Arial"/>
                <a:sym typeface="Arial"/>
              </a:rPr>
              <a:t>&lt;!DOCTYPE 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&lt;title&gt;</a:t>
            </a:r>
            <a:r>
              <a:rPr lang="en-US" sz="2339" b="1">
                <a:latin typeface="Arial"/>
                <a:ea typeface="Arial"/>
                <a:cs typeface="Arial"/>
                <a:sym typeface="Arial"/>
              </a:rPr>
              <a:t>Deep Field</a:t>
            </a:r>
            <a:r>
              <a:rPr lang="en-US" sz="2339" b="1">
                <a:solidFill>
                  <a:srgbClr val="0000FF"/>
                </a:solidFill>
                <a:latin typeface="Arial"/>
                <a:ea typeface="Arial"/>
                <a:cs typeface="Arial"/>
                <a:sym typeface="Arial"/>
              </a:rPr>
              <a:t>&lt;/title&gt;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&lt;/head&gt;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&lt;h1&gt;</a:t>
            </a:r>
            <a:r>
              <a:rPr lang="en-US" sz="2339" b="1">
                <a:latin typeface="Arial"/>
                <a:ea typeface="Arial"/>
                <a:cs typeface="Arial"/>
                <a:sym typeface="Arial"/>
              </a:rPr>
              <a:t>Hubble Image #2</a:t>
            </a:r>
            <a:r>
              <a:rPr lang="en-US" sz="2339" b="1">
                <a:solidFill>
                  <a:srgbClr val="0000FF"/>
                </a:solidFill>
                <a:latin typeface="Arial"/>
                <a:ea typeface="Arial"/>
                <a:cs typeface="Arial"/>
                <a:sym typeface="Arial"/>
              </a:rPr>
              <a:t>&lt;/h1&gt;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&lt;img</a:t>
            </a:r>
            <a:r>
              <a:rPr lang="en-US" sz="2339" b="1">
                <a:latin typeface="Arial"/>
                <a:ea typeface="Arial"/>
                <a:cs typeface="Arial"/>
                <a:sym typeface="Arial"/>
              </a:rPr>
              <a:t> </a:t>
            </a:r>
            <a:r>
              <a:rPr lang="en-US" sz="2339" b="1">
                <a:solidFill>
                  <a:srgbClr val="FF0000"/>
                </a:solidFill>
                <a:latin typeface="Arial"/>
                <a:ea typeface="Arial"/>
                <a:cs typeface="Arial"/>
                <a:sym typeface="Arial"/>
              </a:rPr>
              <a:t>src</a:t>
            </a:r>
            <a:r>
              <a:rPr lang="en-US" sz="2339" b="1">
                <a:latin typeface="Arial"/>
                <a:ea typeface="Arial"/>
                <a:cs typeface="Arial"/>
                <a:sym typeface="Arial"/>
              </a:rPr>
              <a:t>=</a:t>
            </a:r>
            <a:r>
              <a:rPr lang="en-US" sz="2339" b="1">
                <a:solidFill>
                  <a:srgbClr val="6600FF"/>
                </a:solidFill>
                <a:latin typeface="Arial"/>
                <a:ea typeface="Arial"/>
                <a:cs typeface="Arial"/>
                <a:sym typeface="Arial"/>
              </a:rPr>
              <a:t>"images/PIA03149_ip.jpg"</a:t>
            </a:r>
            <a:r>
              <a:rPr lang="en-US" sz="2339" b="1">
                <a:latin typeface="Arial"/>
                <a:ea typeface="Arial"/>
                <a:cs typeface="Arial"/>
                <a:sym typeface="Arial"/>
              </a:rPr>
              <a:t> </a:t>
            </a:r>
            <a:r>
              <a:rPr lang="en-US" sz="2339" b="1">
                <a:solidFill>
                  <a:srgbClr val="FF0000"/>
                </a:solidFill>
                <a:latin typeface="Arial"/>
                <a:ea typeface="Arial"/>
                <a:cs typeface="Arial"/>
                <a:sym typeface="Arial"/>
              </a:rPr>
              <a:t>alt</a:t>
            </a:r>
            <a:r>
              <a:rPr lang="en-US" sz="2339" b="1">
                <a:latin typeface="Arial"/>
                <a:ea typeface="Arial"/>
                <a:cs typeface="Arial"/>
                <a:sym typeface="Arial"/>
              </a:rPr>
              <a:t>=</a:t>
            </a:r>
            <a:r>
              <a:rPr lang="en-US" sz="2339" b="1">
                <a:solidFill>
                  <a:srgbClr val="6600FF"/>
                </a:solidFill>
                <a:latin typeface="Arial"/>
                <a:ea typeface="Arial"/>
                <a:cs typeface="Arial"/>
                <a:sym typeface="Arial"/>
              </a:rPr>
              <a:t>"Deep Field"</a:t>
            </a:r>
            <a:r>
              <a:rPr lang="en-US" sz="2339" b="1">
                <a:solidFill>
                  <a:srgbClr val="0000FF"/>
                </a:solidFill>
                <a:latin typeface="Arial"/>
                <a:ea typeface="Arial"/>
                <a:cs typeface="Arial"/>
                <a:sym typeface="Arial"/>
              </a:rPr>
              <a:t>&gt;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    &lt;/p&gt;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&lt;/body&gt;</a:t>
            </a:r>
            <a:endParaRPr/>
          </a:p>
          <a:p>
            <a:pPr marL="0" lvl="0" indent="0" algn="l" rtl="0">
              <a:spcBef>
                <a:spcPts val="468"/>
              </a:spcBef>
              <a:spcAft>
                <a:spcPts val="0"/>
              </a:spcAft>
              <a:buSzPts val="2339"/>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sp>
        <p:nvSpPr>
          <p:cNvPr id="335" name="Google Shape;335;p3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smtClean="0"/>
              <a:t>WEB-INF </a:t>
            </a:r>
            <a:r>
              <a:rPr lang="ko-KR" altLang="en-US" dirty="0" smtClean="0"/>
              <a:t>폴더</a:t>
            </a:r>
            <a:endParaRPr dirty="0"/>
          </a:p>
        </p:txBody>
      </p:sp>
      <p:sp>
        <p:nvSpPr>
          <p:cNvPr id="292" name="Google Shape;292;p32"/>
          <p:cNvSpPr txBox="1">
            <a:spLocks noGrp="1"/>
          </p:cNvSpPr>
          <p:nvPr>
            <p:ph type="body" idx="1"/>
          </p:nvPr>
        </p:nvSpPr>
        <p:spPr>
          <a:xfrm>
            <a:off x="296983" y="1732624"/>
            <a:ext cx="11262614" cy="6633478"/>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dirty="0" smtClean="0"/>
              <a:t>WEB </a:t>
            </a:r>
            <a:r>
              <a:rPr lang="ko-KR" altLang="en-US" dirty="0" smtClean="0"/>
              <a:t>폴더</a:t>
            </a:r>
            <a:endParaRPr lang="en-US" altLang="ko-KR" dirty="0" smtClean="0"/>
          </a:p>
          <a:p>
            <a:pPr marL="902749" lvl="1" indent="-445549">
              <a:spcBef>
                <a:spcPts val="0"/>
              </a:spcBef>
              <a:buSzPts val="3100"/>
            </a:pPr>
            <a:r>
              <a:rPr lang="ko-KR" altLang="en-US" sz="2400" dirty="0" smtClean="0"/>
              <a:t>장점 </a:t>
            </a:r>
            <a:r>
              <a:rPr lang="en-US" altLang="ko-KR" sz="2400" dirty="0" smtClean="0"/>
              <a:t>: </a:t>
            </a:r>
            <a:r>
              <a:rPr lang="en-US" altLang="ko-KR" sz="2400" dirty="0"/>
              <a:t>web </a:t>
            </a:r>
            <a:r>
              <a:rPr lang="ko-KR" altLang="en-US" sz="2400" dirty="0"/>
              <a:t>폴더에 있을 경우 바로 </a:t>
            </a:r>
            <a:r>
              <a:rPr lang="en-US" altLang="ko-KR" sz="2400" dirty="0" smtClean="0"/>
              <a:t>html</a:t>
            </a:r>
            <a:r>
              <a:rPr lang="ko-KR" altLang="en-US" sz="2400" dirty="0" smtClean="0"/>
              <a:t>파일을 </a:t>
            </a:r>
            <a:r>
              <a:rPr lang="ko-KR" altLang="en-US" sz="2400" dirty="0"/>
              <a:t>볼 수 있다</a:t>
            </a:r>
            <a:r>
              <a:rPr lang="en-US" altLang="ko-KR" sz="2400" dirty="0"/>
              <a:t>. </a:t>
            </a:r>
            <a:r>
              <a:rPr lang="ko-KR" altLang="en-US" sz="2400" dirty="0"/>
              <a:t>앞서 확인한 것과 같이 작성한 </a:t>
            </a:r>
            <a:r>
              <a:rPr lang="en-US" altLang="ko-KR" sz="2400" dirty="0" smtClean="0"/>
              <a:t>html </a:t>
            </a:r>
            <a:r>
              <a:rPr lang="ko-KR" altLang="en-US" sz="2400" dirty="0"/>
              <a:t>파일의 경과를 바로 볼 수 있다</a:t>
            </a:r>
            <a:r>
              <a:rPr lang="en-US" altLang="ko-KR" sz="2400" dirty="0" smtClean="0"/>
              <a:t>.</a:t>
            </a:r>
          </a:p>
          <a:p>
            <a:pPr marL="902749" lvl="1" indent="-445549">
              <a:spcBef>
                <a:spcPts val="0"/>
              </a:spcBef>
              <a:buSzPts val="3100"/>
            </a:pPr>
            <a:endParaRPr lang="en-US" altLang="ko-KR" sz="2400" dirty="0" smtClean="0"/>
          </a:p>
          <a:p>
            <a:pPr marL="902749" lvl="1" indent="-445549">
              <a:spcBef>
                <a:spcPts val="0"/>
              </a:spcBef>
              <a:buSzPts val="3100"/>
            </a:pPr>
            <a:r>
              <a:rPr lang="ko-KR" altLang="en-US" sz="2400" dirty="0" smtClean="0"/>
              <a:t>단점 </a:t>
            </a:r>
            <a:r>
              <a:rPr lang="en-US" altLang="ko-KR" sz="2400" dirty="0" smtClean="0"/>
              <a:t>: </a:t>
            </a:r>
            <a:r>
              <a:rPr lang="en-US" altLang="ko-KR" sz="2400" dirty="0"/>
              <a:t>web </a:t>
            </a:r>
            <a:r>
              <a:rPr lang="ko-KR" altLang="en-US" sz="2400" dirty="0"/>
              <a:t>폴더로 작성을 완료하고 프로젝트를 서버에 올릴 경우 유저가 </a:t>
            </a:r>
            <a:r>
              <a:rPr lang="en-US" altLang="ko-KR" sz="2400" dirty="0" smtClean="0"/>
              <a:t>html </a:t>
            </a:r>
            <a:r>
              <a:rPr lang="ko-KR" altLang="en-US" sz="2400" dirty="0"/>
              <a:t>파일에 직접 접근할 수 있어 보안의 취약함이 발생할 수 있다</a:t>
            </a:r>
            <a:r>
              <a:rPr lang="en-US" altLang="ko-KR" sz="2400" dirty="0" smtClean="0"/>
              <a:t>.</a:t>
            </a:r>
          </a:p>
          <a:p>
            <a:pPr marL="902749" lvl="1" indent="-445549">
              <a:spcBef>
                <a:spcPts val="0"/>
              </a:spcBef>
              <a:buSzPts val="3100"/>
            </a:pPr>
            <a:endParaRPr lang="en-US" altLang="ko-KR" dirty="0" smtClean="0"/>
          </a:p>
          <a:p>
            <a:pPr marL="445549" lvl="0" indent="-445549">
              <a:spcBef>
                <a:spcPts val="0"/>
              </a:spcBef>
              <a:buSzPts val="3100"/>
            </a:pPr>
            <a:r>
              <a:rPr lang="en-US" altLang="ko-KR" dirty="0" smtClean="0"/>
              <a:t>WEB-INF </a:t>
            </a:r>
            <a:r>
              <a:rPr lang="ko-KR" altLang="en-US" dirty="0" smtClean="0"/>
              <a:t>폴더</a:t>
            </a:r>
            <a:endParaRPr lang="en-US" altLang="ko-KR" dirty="0"/>
          </a:p>
          <a:p>
            <a:pPr marL="902749" lvl="1" indent="-445549">
              <a:spcBef>
                <a:spcPts val="0"/>
              </a:spcBef>
              <a:buSzPts val="3100"/>
            </a:pPr>
            <a:r>
              <a:rPr lang="ko-KR" altLang="en-US" sz="2400" dirty="0"/>
              <a:t>장점 </a:t>
            </a:r>
            <a:r>
              <a:rPr lang="en-US" altLang="ko-KR" sz="2400" dirty="0"/>
              <a:t>: WEB-INF </a:t>
            </a:r>
            <a:r>
              <a:rPr lang="ko-KR" altLang="en-US" sz="2400" dirty="0"/>
              <a:t>폴더에 있을 경우 </a:t>
            </a:r>
            <a:r>
              <a:rPr lang="ko-KR" altLang="en-US" sz="2400" dirty="0" smtClean="0"/>
              <a:t>브라우저에서 </a:t>
            </a:r>
            <a:r>
              <a:rPr lang="ko-KR" altLang="en-US" sz="2400" dirty="0" err="1" smtClean="0"/>
              <a:t>직접접근이</a:t>
            </a:r>
            <a:r>
              <a:rPr lang="ko-KR" altLang="en-US" sz="2400" dirty="0" smtClean="0"/>
              <a:t> </a:t>
            </a:r>
            <a:r>
              <a:rPr lang="ko-KR" altLang="en-US" sz="2400" dirty="0"/>
              <a:t>불가하다</a:t>
            </a:r>
            <a:r>
              <a:rPr lang="en-US" altLang="ko-KR" sz="2400" dirty="0"/>
              <a:t>. </a:t>
            </a:r>
            <a:r>
              <a:rPr lang="ko-KR" altLang="en-US" sz="2400" dirty="0" smtClean="0"/>
              <a:t>이로 인해 </a:t>
            </a:r>
            <a:r>
              <a:rPr lang="ko-KR" altLang="en-US" sz="2400" dirty="0"/>
              <a:t>유저의 직접 접근이 </a:t>
            </a:r>
            <a:r>
              <a:rPr lang="ko-KR" altLang="en-US" sz="2400" dirty="0" smtClean="0"/>
              <a:t>어</a:t>
            </a:r>
            <a:r>
              <a:rPr lang="ko-KR" altLang="en-US" sz="2400" dirty="0"/>
              <a:t>려</a:t>
            </a:r>
            <a:r>
              <a:rPr lang="ko-KR" altLang="en-US" sz="2400" dirty="0" smtClean="0"/>
              <a:t>워 </a:t>
            </a:r>
            <a:r>
              <a:rPr lang="ko-KR" altLang="en-US" sz="2400" dirty="0" err="1"/>
              <a:t>보안성이</a:t>
            </a:r>
            <a:r>
              <a:rPr lang="ko-KR" altLang="en-US" sz="2400" dirty="0"/>
              <a:t> 높다</a:t>
            </a:r>
            <a:r>
              <a:rPr lang="en-US" altLang="ko-KR" sz="2400" dirty="0" smtClean="0"/>
              <a:t>.</a:t>
            </a:r>
          </a:p>
          <a:p>
            <a:pPr marL="902749" lvl="1" indent="-445549">
              <a:spcBef>
                <a:spcPts val="0"/>
              </a:spcBef>
              <a:buSzPts val="3100"/>
            </a:pPr>
            <a:endParaRPr lang="en-US" altLang="ko-KR" dirty="0"/>
          </a:p>
          <a:p>
            <a:pPr marL="902749" lvl="1" indent="-445549">
              <a:spcBef>
                <a:spcPts val="0"/>
              </a:spcBef>
              <a:buSzPts val="3100"/>
            </a:pPr>
            <a:r>
              <a:rPr lang="ko-KR" altLang="en-US" sz="2400" dirty="0"/>
              <a:t>단점 </a:t>
            </a:r>
            <a:r>
              <a:rPr lang="en-US" altLang="ko-KR" sz="2400" dirty="0"/>
              <a:t>: </a:t>
            </a:r>
            <a:r>
              <a:rPr lang="ko-KR" altLang="en-US" sz="2400" dirty="0"/>
              <a:t>직접적으로 </a:t>
            </a:r>
            <a:r>
              <a:rPr lang="en-US" altLang="ko-KR" sz="2400" dirty="0"/>
              <a:t>view</a:t>
            </a:r>
            <a:r>
              <a:rPr lang="ko-KR" altLang="en-US" sz="2400" dirty="0"/>
              <a:t>를 볼 수 없다</a:t>
            </a:r>
            <a:r>
              <a:rPr lang="en-US" altLang="ko-KR" sz="2400" dirty="0"/>
              <a:t>. </a:t>
            </a:r>
            <a:r>
              <a:rPr lang="ko-KR" altLang="en-US" sz="2400" dirty="0"/>
              <a:t>또한 직접적으로 볼 수 없기 때문에 </a:t>
            </a:r>
            <a:r>
              <a:rPr lang="en-US" altLang="ko-KR" sz="2400" dirty="0"/>
              <a:t>&lt;a&gt; </a:t>
            </a:r>
            <a:r>
              <a:rPr lang="ko-KR" altLang="en-US" sz="2400" dirty="0"/>
              <a:t>앵커 태그로 이동이 불가하며 </a:t>
            </a:r>
            <a:r>
              <a:rPr lang="en-US" altLang="ko-KR" sz="2400" dirty="0"/>
              <a:t>Controller</a:t>
            </a:r>
            <a:r>
              <a:rPr lang="ko-KR" altLang="en-US" sz="2400" dirty="0"/>
              <a:t>를 통해서만 이동을 해야 한다</a:t>
            </a:r>
            <a:r>
              <a:rPr lang="en-US" altLang="ko-KR" sz="2400" dirty="0"/>
              <a:t>.</a:t>
            </a:r>
            <a:endParaRPr lang="en-US" altLang="ko-KR" sz="2400" dirty="0" smtClean="0"/>
          </a:p>
        </p:txBody>
      </p:sp>
      <p:sp>
        <p:nvSpPr>
          <p:cNvPr id="293" name="Google Shape;293;p3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17826339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&lt;table&gt;</a:t>
            </a:r>
            <a:endParaRPr/>
          </a:p>
        </p:txBody>
      </p:sp>
      <p:sp>
        <p:nvSpPr>
          <p:cNvPr id="341" name="Google Shape;341;p39"/>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표 형태의 데이터를 표시하는 데 사용됨</a:t>
            </a:r>
            <a:endParaRPr/>
          </a:p>
          <a:p>
            <a:pPr marL="445549" lvl="0" indent="-445549" algn="l" rtl="0">
              <a:spcBef>
                <a:spcPts val="620"/>
              </a:spcBef>
              <a:spcAft>
                <a:spcPts val="0"/>
              </a:spcAft>
              <a:buSzPts val="3100"/>
              <a:buChar char="∙"/>
            </a:pPr>
            <a:r>
              <a:rPr lang="en-US"/>
              <a:t>초기의 웹 페이지에서는 전체 페이지의 레이아웃에 사용하였음</a:t>
            </a:r>
            <a:endParaRPr/>
          </a:p>
          <a:p>
            <a:pPr marL="445549" lvl="0" indent="-445549" algn="l" rtl="0">
              <a:spcBef>
                <a:spcPts val="620"/>
              </a:spcBef>
              <a:spcAft>
                <a:spcPts val="0"/>
              </a:spcAft>
              <a:buSzPts val="3100"/>
              <a:buChar char="∙"/>
            </a:pPr>
            <a:r>
              <a:rPr lang="en-US"/>
              <a:t>하나의 행을 </a:t>
            </a:r>
            <a:r>
              <a:rPr lang="en-US">
                <a:solidFill>
                  <a:srgbClr val="0000FF"/>
                </a:solidFill>
              </a:rPr>
              <a:t>&lt;tr&gt; … &lt;/tr&gt;</a:t>
            </a:r>
            <a:r>
              <a:rPr lang="en-US"/>
              <a:t>로 표현(table row)</a:t>
            </a:r>
            <a:endParaRPr/>
          </a:p>
          <a:p>
            <a:pPr marL="445549" lvl="0" indent="-445549" algn="l" rtl="0">
              <a:spcBef>
                <a:spcPts val="620"/>
              </a:spcBef>
              <a:spcAft>
                <a:spcPts val="0"/>
              </a:spcAft>
              <a:buSzPts val="3100"/>
              <a:buChar char="∙"/>
            </a:pPr>
            <a:r>
              <a:rPr lang="en-US"/>
              <a:t>하나의 데이터는 </a:t>
            </a:r>
            <a:r>
              <a:rPr lang="en-US">
                <a:solidFill>
                  <a:srgbClr val="0000FF"/>
                </a:solidFill>
              </a:rPr>
              <a:t>&lt;td&gt; … &lt;/td&gt;</a:t>
            </a:r>
            <a:r>
              <a:rPr lang="en-US"/>
              <a:t>로 표현(table data)</a:t>
            </a:r>
            <a:endParaRPr/>
          </a:p>
          <a:p>
            <a:pPr marL="445549" lvl="0" indent="-445549" algn="l" rtl="0">
              <a:spcBef>
                <a:spcPts val="620"/>
              </a:spcBef>
              <a:spcAft>
                <a:spcPts val="0"/>
              </a:spcAft>
              <a:buSzPts val="3100"/>
              <a:buChar char="∙"/>
            </a:pPr>
            <a:r>
              <a:rPr lang="en-US"/>
              <a:t>각 열의 헤더(열의 제목)이 있는 경우 </a:t>
            </a:r>
            <a:r>
              <a:rPr lang="en-US">
                <a:solidFill>
                  <a:srgbClr val="0000FF"/>
                </a:solidFill>
              </a:rPr>
              <a:t>&lt;tr&gt;…&lt;/tr&gt;</a:t>
            </a:r>
            <a:r>
              <a:rPr lang="en-US"/>
              <a:t>로 행을 만들고 그 안에 </a:t>
            </a:r>
            <a:r>
              <a:rPr lang="en-US">
                <a:solidFill>
                  <a:srgbClr val="0000FF"/>
                </a:solidFill>
              </a:rPr>
              <a:t>&lt;th&gt; … &lt;/th&gt;</a:t>
            </a:r>
            <a:r>
              <a:rPr lang="en-US"/>
              <a:t>를 사용하여 생성(table header)</a:t>
            </a:r>
            <a:endParaRPr/>
          </a:p>
          <a:p>
            <a:pPr marL="445549" lvl="0" indent="-445549" algn="l" rtl="0">
              <a:spcBef>
                <a:spcPts val="620"/>
              </a:spcBef>
              <a:spcAft>
                <a:spcPts val="0"/>
              </a:spcAft>
              <a:buSzPts val="3100"/>
              <a:buChar char="∙"/>
            </a:pPr>
            <a:r>
              <a:rPr lang="en-US"/>
              <a:t>테이블은 일반 글자 또는 데이터를 표로 표현할 때만 사용하고 화면의 레이아웃은 스타일시트를 이용해서 표현하도록 해야 함</a:t>
            </a:r>
            <a:endParaRPr/>
          </a:p>
          <a:p>
            <a:pPr marL="445549" lvl="0" indent="-247493" algn="l" rtl="0">
              <a:spcBef>
                <a:spcPts val="624"/>
              </a:spcBef>
              <a:spcAft>
                <a:spcPts val="0"/>
              </a:spcAft>
              <a:buSzPts val="3119"/>
              <a:buNone/>
            </a:pPr>
            <a:endParaRPr/>
          </a:p>
        </p:txBody>
      </p:sp>
      <p:sp>
        <p:nvSpPr>
          <p:cNvPr id="342" name="Google Shape;342;p3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4"/>
          <p:cNvSpPr txBox="1">
            <a:spLocks noGrp="1"/>
          </p:cNvSpPr>
          <p:nvPr>
            <p:ph type="title"/>
          </p:nvPr>
        </p:nvSpPr>
        <p:spPr>
          <a:xfrm>
            <a:off x="956941" y="561043"/>
            <a:ext cx="9701398" cy="990071"/>
          </a:xfrm>
          <a:prstGeom prst="rect">
            <a:avLst/>
          </a:prstGeom>
          <a:noFill/>
          <a:ln>
            <a:noFill/>
          </a:ln>
        </p:spPr>
        <p:txBody>
          <a:bodyPr spcFirstLastPara="1" wrap="square" lIns="118800" tIns="59400" rIns="118800" bIns="59400" anchor="b" anchorCtr="0">
            <a:noAutofit/>
          </a:bodyPr>
          <a:lstStyle/>
          <a:p>
            <a:pPr marL="0" lvl="2" indent="0" algn="ctr" rtl="0">
              <a:spcBef>
                <a:spcPts val="0"/>
              </a:spcBef>
              <a:spcAft>
                <a:spcPts val="0"/>
              </a:spcAft>
              <a:buNone/>
            </a:pPr>
            <a:r>
              <a:rPr lang="en-US" sz="5717">
                <a:latin typeface="Arial"/>
                <a:ea typeface="Arial"/>
                <a:cs typeface="Arial"/>
                <a:sym typeface="Arial"/>
              </a:rPr>
              <a:t>&lt;p&gt;</a:t>
            </a:r>
            <a:endParaRPr sz="5717">
              <a:latin typeface="Arial"/>
              <a:ea typeface="Arial"/>
              <a:cs typeface="Arial"/>
              <a:sym typeface="Arial"/>
            </a:endParaRPr>
          </a:p>
        </p:txBody>
      </p:sp>
      <p:sp>
        <p:nvSpPr>
          <p:cNvPr id="52" name="Google Shape;52;p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단락(Paragraphs)이란 하나하나의 짧은 이야기 토막</a:t>
            </a:r>
            <a:endParaRPr/>
          </a:p>
          <a:p>
            <a:pPr marL="445549" lvl="0" indent="-445549" algn="l" rtl="0">
              <a:spcBef>
                <a:spcPts val="620"/>
              </a:spcBef>
              <a:spcAft>
                <a:spcPts val="0"/>
              </a:spcAft>
              <a:buSzPts val="3100"/>
              <a:buChar char="∙"/>
            </a:pPr>
            <a:r>
              <a:rPr lang="en-US"/>
              <a:t>단락의 전후에 빈 줄이 추가된다. </a:t>
            </a:r>
            <a:endParaRPr/>
          </a:p>
          <a:p>
            <a:pPr marL="445549" lvl="0" indent="-247493" algn="l" rtl="0">
              <a:spcBef>
                <a:spcPts val="624"/>
              </a:spcBef>
              <a:spcAft>
                <a:spcPts val="0"/>
              </a:spcAft>
              <a:buSzPts val="3119"/>
              <a:buNone/>
            </a:pPr>
            <a:endParaRPr/>
          </a:p>
        </p:txBody>
      </p:sp>
      <p:sp>
        <p:nvSpPr>
          <p:cNvPr id="53" name="Google Shape;53;p4"/>
          <p:cNvSpPr txBox="1"/>
          <p:nvPr/>
        </p:nvSpPr>
        <p:spPr>
          <a:xfrm>
            <a:off x="454219" y="3135227"/>
            <a:ext cx="10939054" cy="355091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dirty="0">
                <a:solidFill>
                  <a:schemeClr val="dk1"/>
                </a:solidFill>
                <a:latin typeface="Arial"/>
                <a:ea typeface="Arial"/>
                <a:cs typeface="Arial"/>
                <a:sym typeface="Arial"/>
              </a:rPr>
              <a:t>&lt;!DOCTYPE 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    &lt;p&gt;</a:t>
            </a:r>
            <a:r>
              <a:rPr lang="en-US" sz="2339" b="1" i="0" u="none" strike="noStrike" cap="none" dirty="0" err="1">
                <a:solidFill>
                  <a:schemeClr val="dk1"/>
                </a:solidFill>
                <a:latin typeface="Arial"/>
                <a:ea typeface="Arial"/>
                <a:cs typeface="Arial"/>
                <a:sym typeface="Arial"/>
              </a:rPr>
              <a:t>이것이</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하나의</a:t>
            </a:r>
            <a:r>
              <a:rPr lang="en-US" sz="2339" b="1" i="0" u="none" strike="noStrike" cap="none" dirty="0">
                <a:solidFill>
                  <a:schemeClr val="dk1"/>
                </a:solidFill>
                <a:latin typeface="Arial"/>
                <a:ea typeface="Arial"/>
                <a:cs typeface="Arial"/>
                <a:sym typeface="Arial"/>
              </a:rPr>
              <a:t> </a:t>
            </a:r>
            <a:r>
              <a:rPr lang="en-US" sz="2339" b="1" i="0" u="none" strike="noStrike" cap="none" dirty="0" err="1">
                <a:solidFill>
                  <a:schemeClr val="dk1"/>
                </a:solidFill>
                <a:latin typeface="Arial"/>
                <a:ea typeface="Arial"/>
                <a:cs typeface="Arial"/>
                <a:sym typeface="Arial"/>
              </a:rPr>
              <a:t>단락입니다</a:t>
            </a:r>
            <a:r>
              <a:rPr lang="en-US" sz="2339" b="1" i="0" u="none" strike="noStrike" cap="none" dirty="0">
                <a:solidFill>
                  <a:schemeClr val="dk1"/>
                </a:solidFill>
                <a:latin typeface="Arial"/>
                <a:ea typeface="Arial"/>
                <a:cs typeface="Arial"/>
                <a:sym typeface="Arial"/>
              </a:rPr>
              <a:t>.</a:t>
            </a:r>
            <a:r>
              <a:rPr lang="en-US" sz="2339" b="1" i="0" u="none" strike="noStrike" cap="none" dirty="0">
                <a:solidFill>
                  <a:srgbClr val="0000FF"/>
                </a:solidFill>
                <a:latin typeface="Arial"/>
                <a:ea typeface="Arial"/>
                <a:cs typeface="Arial"/>
                <a:sym typeface="Arial"/>
              </a:rPr>
              <a:t>&lt;/p</a:t>
            </a:r>
            <a:r>
              <a:rPr lang="en-US" sz="2339" b="1" i="0" u="none" strike="noStrike" cap="none" dirty="0" smtClean="0">
                <a:solidFill>
                  <a:srgbClr val="0000FF"/>
                </a:solidFill>
                <a:latin typeface="Arial"/>
                <a:ea typeface="Arial"/>
                <a:cs typeface="Arial"/>
                <a:sym typeface="Arial"/>
              </a:rPr>
              <a:t>&gt;</a:t>
            </a:r>
            <a:endParaRPr sz="2339" b="1" i="0" u="none" strike="noStrike" cap="none" dirty="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smtClean="0">
                <a:solidFill>
                  <a:srgbClr val="0000FF"/>
                </a:solidFill>
                <a:latin typeface="Arial"/>
                <a:ea typeface="Arial"/>
                <a:cs typeface="Arial"/>
                <a:sym typeface="Arial"/>
              </a:rPr>
              <a:t>    &lt;p&gt;</a:t>
            </a:r>
            <a:r>
              <a:rPr lang="en-US" sz="2339" b="1" i="0" u="none" strike="noStrike" cap="none" dirty="0" err="1" smtClean="0">
                <a:solidFill>
                  <a:schemeClr val="dk1"/>
                </a:solidFill>
                <a:latin typeface="Arial"/>
                <a:ea typeface="Arial"/>
                <a:cs typeface="Arial"/>
                <a:sym typeface="Arial"/>
              </a:rPr>
              <a:t>이것이</a:t>
            </a:r>
            <a:r>
              <a:rPr lang="en-US" sz="2339" b="1" i="0" u="none" strike="noStrike" cap="none" dirty="0" smtClean="0">
                <a:solidFill>
                  <a:schemeClr val="dk1"/>
                </a:solidFill>
                <a:latin typeface="Arial"/>
                <a:ea typeface="Arial"/>
                <a:cs typeface="Arial"/>
                <a:sym typeface="Arial"/>
              </a:rPr>
              <a:t> </a:t>
            </a:r>
            <a:r>
              <a:rPr lang="en-US" sz="2339" b="1" i="0" u="none" strike="noStrike" cap="none" dirty="0" err="1" smtClean="0">
                <a:solidFill>
                  <a:schemeClr val="dk1"/>
                </a:solidFill>
                <a:latin typeface="Arial"/>
                <a:ea typeface="Arial"/>
                <a:cs typeface="Arial"/>
                <a:sym typeface="Arial"/>
              </a:rPr>
              <a:t>하나의</a:t>
            </a:r>
            <a:r>
              <a:rPr lang="en-US" sz="2339" b="1" i="0" u="none" strike="noStrike" cap="none" dirty="0" smtClean="0">
                <a:solidFill>
                  <a:schemeClr val="dk1"/>
                </a:solidFill>
                <a:latin typeface="Arial"/>
                <a:ea typeface="Arial"/>
                <a:cs typeface="Arial"/>
                <a:sym typeface="Arial"/>
              </a:rPr>
              <a:t> </a:t>
            </a:r>
            <a:r>
              <a:rPr lang="en-US" sz="2339" b="1" i="0" u="none" strike="noStrike" cap="none" dirty="0" err="1" smtClean="0">
                <a:solidFill>
                  <a:schemeClr val="dk1"/>
                </a:solidFill>
                <a:latin typeface="Arial"/>
                <a:ea typeface="Arial"/>
                <a:cs typeface="Arial"/>
                <a:sym typeface="Arial"/>
              </a:rPr>
              <a:t>단락입니다</a:t>
            </a:r>
            <a:r>
              <a:rPr lang="en-US" sz="2339" b="1" i="0" u="none" strike="noStrike" cap="none" dirty="0" smtClean="0">
                <a:solidFill>
                  <a:schemeClr val="dk1"/>
                </a:solidFill>
                <a:latin typeface="Arial"/>
                <a:ea typeface="Arial"/>
                <a:cs typeface="Arial"/>
                <a:sym typeface="Arial"/>
              </a:rPr>
              <a:t>.</a:t>
            </a:r>
            <a:r>
              <a:rPr lang="en-US" sz="2339" b="1" i="0" u="none" strike="noStrike" cap="none" dirty="0" smtClean="0">
                <a:solidFill>
                  <a:srgbClr val="0000FF"/>
                </a:solidFill>
                <a:latin typeface="Arial"/>
                <a:ea typeface="Arial"/>
                <a:cs typeface="Arial"/>
                <a:sym typeface="Arial"/>
              </a:rPr>
              <a:t>&lt;/p&gt;</a:t>
            </a:r>
            <a:endParaRPr sz="2339" b="1" i="0" u="none" strike="noStrike" cap="none" dirty="0" smtClean="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smtClean="0">
                <a:solidFill>
                  <a:srgbClr val="0000FF"/>
                </a:solidFill>
                <a:latin typeface="Arial"/>
                <a:ea typeface="Arial"/>
                <a:cs typeface="Arial"/>
                <a:sym typeface="Arial"/>
              </a:rPr>
              <a:t>    &lt;p&gt;</a:t>
            </a:r>
            <a:r>
              <a:rPr lang="en-US" sz="2339" b="1" i="0" u="none" strike="noStrike" cap="none" dirty="0" err="1" smtClean="0">
                <a:solidFill>
                  <a:schemeClr val="dk1"/>
                </a:solidFill>
                <a:latin typeface="Arial"/>
                <a:ea typeface="Arial"/>
                <a:cs typeface="Arial"/>
                <a:sym typeface="Arial"/>
              </a:rPr>
              <a:t>이것이</a:t>
            </a:r>
            <a:r>
              <a:rPr lang="en-US" sz="2339" b="1" i="0" u="none" strike="noStrike" cap="none" dirty="0" smtClean="0">
                <a:solidFill>
                  <a:schemeClr val="dk1"/>
                </a:solidFill>
                <a:latin typeface="Arial"/>
                <a:ea typeface="Arial"/>
                <a:cs typeface="Arial"/>
                <a:sym typeface="Arial"/>
              </a:rPr>
              <a:t> </a:t>
            </a:r>
            <a:r>
              <a:rPr lang="en-US" sz="2339" b="1" i="0" u="none" strike="noStrike" cap="none" dirty="0" err="1" smtClean="0">
                <a:solidFill>
                  <a:schemeClr val="dk1"/>
                </a:solidFill>
                <a:latin typeface="Arial"/>
                <a:ea typeface="Arial"/>
                <a:cs typeface="Arial"/>
                <a:sym typeface="Arial"/>
              </a:rPr>
              <a:t>하나의</a:t>
            </a:r>
            <a:r>
              <a:rPr lang="en-US" sz="2339" b="1" i="0" u="none" strike="noStrike" cap="none" dirty="0" smtClean="0">
                <a:solidFill>
                  <a:schemeClr val="dk1"/>
                </a:solidFill>
                <a:latin typeface="Arial"/>
                <a:ea typeface="Arial"/>
                <a:cs typeface="Arial"/>
                <a:sym typeface="Arial"/>
              </a:rPr>
              <a:t> </a:t>
            </a:r>
            <a:r>
              <a:rPr lang="en-US" sz="2339" b="1" i="0" u="none" strike="noStrike" cap="none" dirty="0" err="1" smtClean="0">
                <a:solidFill>
                  <a:schemeClr val="dk1"/>
                </a:solidFill>
                <a:latin typeface="Arial"/>
                <a:ea typeface="Arial"/>
                <a:cs typeface="Arial"/>
                <a:sym typeface="Arial"/>
              </a:rPr>
              <a:t>단락입니다</a:t>
            </a:r>
            <a:r>
              <a:rPr lang="en-US" sz="2339" b="1" i="0" u="none" strike="noStrike" cap="none" dirty="0" smtClean="0">
                <a:solidFill>
                  <a:schemeClr val="dk1"/>
                </a:solidFill>
                <a:latin typeface="Arial"/>
                <a:ea typeface="Arial"/>
                <a:cs typeface="Arial"/>
                <a:sym typeface="Arial"/>
              </a:rPr>
              <a:t>.</a:t>
            </a:r>
            <a:r>
              <a:rPr lang="en-US" sz="2339" b="1" i="0" u="none" strike="noStrike" cap="none" dirty="0" smtClean="0">
                <a:solidFill>
                  <a:srgbClr val="0000FF"/>
                </a:solidFill>
                <a:latin typeface="Arial"/>
                <a:ea typeface="Arial"/>
                <a:cs typeface="Arial"/>
                <a:sym typeface="Arial"/>
              </a:rPr>
              <a:t>&lt;/p&gt;</a:t>
            </a:r>
            <a:endParaRPr sz="2339" b="1" i="0" u="none" strike="noStrike" cap="none" dirty="0" smtClean="0">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dirty="0" smtClean="0">
                <a:solidFill>
                  <a:srgbClr val="0000FF"/>
                </a:solidFill>
                <a:latin typeface="Arial"/>
                <a:ea typeface="Arial"/>
                <a:cs typeface="Arial"/>
                <a:sym typeface="Arial"/>
              </a:rPr>
              <a:t>&lt;/</a:t>
            </a:r>
            <a:r>
              <a:rPr lang="en-US" sz="2339" b="1" i="0" u="none" strike="noStrike" cap="none" dirty="0">
                <a:solidFill>
                  <a:srgbClr val="0000FF"/>
                </a:solidFill>
                <a:latin typeface="Arial"/>
                <a:ea typeface="Arial"/>
                <a:cs typeface="Arial"/>
                <a:sym typeface="Arial"/>
              </a:rPr>
              <a:t>body&gt;</a:t>
            </a:r>
            <a:endParaRPr dirty="0"/>
          </a:p>
          <a:p>
            <a:pPr marL="0" marR="0" lvl="0" indent="0" algn="l" rtl="0">
              <a:spcBef>
                <a:spcPts val="468"/>
              </a:spcBef>
              <a:spcAft>
                <a:spcPts val="0"/>
              </a:spcAft>
              <a:buClr>
                <a:schemeClr val="folHlink"/>
              </a:buClr>
              <a:buSzPts val="2339"/>
              <a:buFont typeface="Noto Sans Symbols"/>
              <a:buNone/>
            </a:pPr>
            <a:r>
              <a:rPr lang="en-US" sz="2339" b="1" i="0" u="none" strike="noStrike" cap="none" dirty="0">
                <a:solidFill>
                  <a:srgbClr val="0000FF"/>
                </a:solidFill>
                <a:latin typeface="Arial"/>
                <a:ea typeface="Arial"/>
                <a:cs typeface="Arial"/>
                <a:sym typeface="Arial"/>
              </a:rPr>
              <a:t>&lt;/html&gt;</a:t>
            </a:r>
            <a:endParaRPr sz="2339" b="1" i="0" u="none" strike="noStrike" cap="none" dirty="0">
              <a:solidFill>
                <a:srgbClr val="0000FF"/>
              </a:solidFill>
              <a:latin typeface="Arial"/>
              <a:ea typeface="Arial"/>
              <a:cs typeface="Arial"/>
              <a:sym typeface="Arial"/>
            </a:endParaRPr>
          </a:p>
        </p:txBody>
      </p:sp>
      <p:pic>
        <p:nvPicPr>
          <p:cNvPr id="54" name="Google Shape;54;p4" descr="EMB00000700b1a8"/>
          <p:cNvPicPr preferRelativeResize="0"/>
          <p:nvPr/>
        </p:nvPicPr>
        <p:blipFill rotWithShape="1">
          <a:blip r:embed="rId3">
            <a:alphaModFix/>
          </a:blip>
          <a:srcRect/>
          <a:stretch/>
        </p:blipFill>
        <p:spPr>
          <a:xfrm>
            <a:off x="5591081" y="3135227"/>
            <a:ext cx="7066407" cy="2691596"/>
          </a:xfrm>
          <a:prstGeom prst="rect">
            <a:avLst/>
          </a:prstGeom>
          <a:noFill/>
          <a:ln>
            <a:noFill/>
          </a:ln>
        </p:spPr>
      </p:pic>
      <p:sp>
        <p:nvSpPr>
          <p:cNvPr id="55" name="Google Shape;55;p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&lt;table&gt; </a:t>
            </a:r>
            <a:endParaRPr/>
          </a:p>
        </p:txBody>
      </p:sp>
      <p:sp>
        <p:nvSpPr>
          <p:cNvPr id="348" name="Google Shape;348;p40"/>
          <p:cNvSpPr txBox="1"/>
          <p:nvPr/>
        </p:nvSpPr>
        <p:spPr>
          <a:xfrm>
            <a:off x="699893" y="2279270"/>
            <a:ext cx="3849426" cy="453326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홍길동</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98</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김철수</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&lt;td&gt;80&lt;/td&gt;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a:p>
        </p:txBody>
      </p:sp>
      <p:pic>
        <p:nvPicPr>
          <p:cNvPr id="349" name="Google Shape;349;p40" descr="EMB00000700b241"/>
          <p:cNvPicPr preferRelativeResize="0"/>
          <p:nvPr/>
        </p:nvPicPr>
        <p:blipFill rotWithShape="1">
          <a:blip r:embed="rId3">
            <a:alphaModFix/>
          </a:blip>
          <a:srcRect/>
          <a:stretch/>
        </p:blipFill>
        <p:spPr>
          <a:xfrm>
            <a:off x="5064105" y="3735279"/>
            <a:ext cx="6150688" cy="1621240"/>
          </a:xfrm>
          <a:prstGeom prst="rect">
            <a:avLst/>
          </a:prstGeom>
          <a:noFill/>
          <a:ln>
            <a:noFill/>
          </a:ln>
        </p:spPr>
      </p:pic>
      <p:sp>
        <p:nvSpPr>
          <p:cNvPr id="350" name="Google Shape;350;p40"/>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헤더</a:t>
            </a:r>
            <a:endParaRPr/>
          </a:p>
        </p:txBody>
      </p:sp>
      <p:sp>
        <p:nvSpPr>
          <p:cNvPr id="356" name="Google Shape;356;p41"/>
          <p:cNvSpPr txBox="1"/>
          <p:nvPr/>
        </p:nvSpPr>
        <p:spPr>
          <a:xfrm>
            <a:off x="530054" y="1551111"/>
            <a:ext cx="5294603" cy="6901004"/>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영화제목</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연도</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감독</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평가</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라이프 오브 파이</a:t>
            </a:r>
            <a:r>
              <a:rPr lang="en-US" sz="2339" b="1">
                <a:solidFill>
                  <a:srgbClr val="0000FF"/>
                </a:solidFill>
                <a:latin typeface="Arial"/>
                <a:ea typeface="Arial"/>
                <a:cs typeface="Arial"/>
                <a:sym typeface="Arial"/>
              </a:rPr>
              <a:t>&lt;/td&gt;</a:t>
            </a:r>
            <a:endParaRPr sz="2339" b="1">
              <a:solidFill>
                <a:srgbClr val="0000FF"/>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2013</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이안</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8.68</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sz="2339" b="1">
              <a:solidFill>
                <a:srgbClr val="0000FF"/>
              </a:solidFill>
              <a:latin typeface="Arial"/>
              <a:ea typeface="Arial"/>
              <a:cs typeface="Arial"/>
              <a:sym typeface="Arial"/>
            </a:endParaRPr>
          </a:p>
        </p:txBody>
      </p:sp>
      <p:pic>
        <p:nvPicPr>
          <p:cNvPr id="357" name="Google Shape;357;p41" descr="EMB00000700b23c"/>
          <p:cNvPicPr preferRelativeResize="0"/>
          <p:nvPr/>
        </p:nvPicPr>
        <p:blipFill rotWithShape="1">
          <a:blip r:embed="rId3">
            <a:alphaModFix/>
          </a:blip>
          <a:srcRect/>
          <a:stretch/>
        </p:blipFill>
        <p:spPr>
          <a:xfrm>
            <a:off x="5956813" y="3170480"/>
            <a:ext cx="5652113" cy="1961578"/>
          </a:xfrm>
          <a:prstGeom prst="rect">
            <a:avLst/>
          </a:prstGeom>
          <a:noFill/>
          <a:ln>
            <a:noFill/>
          </a:ln>
        </p:spPr>
      </p:pic>
      <p:sp>
        <p:nvSpPr>
          <p:cNvPr id="358" name="Google Shape;358;p4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2"/>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예제</a:t>
            </a:r>
            <a:endParaRPr/>
          </a:p>
        </p:txBody>
      </p:sp>
      <p:sp>
        <p:nvSpPr>
          <p:cNvPr id="364" name="Google Shape;364;p42"/>
          <p:cNvSpPr txBox="1"/>
          <p:nvPr/>
        </p:nvSpPr>
        <p:spPr>
          <a:xfrm>
            <a:off x="492136" y="1433496"/>
            <a:ext cx="3665368" cy="7262277"/>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100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200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300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400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500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600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700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800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900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sz="2339" b="1">
              <a:solidFill>
                <a:srgbClr val="0000FF"/>
              </a:solidFill>
              <a:latin typeface="Arial"/>
              <a:ea typeface="Arial"/>
              <a:cs typeface="Arial"/>
              <a:sym typeface="Arial"/>
            </a:endParaRPr>
          </a:p>
        </p:txBody>
      </p:sp>
      <p:pic>
        <p:nvPicPr>
          <p:cNvPr id="365" name="Google Shape;365;p42" descr="EMB00001a1c1180"/>
          <p:cNvPicPr preferRelativeResize="0"/>
          <p:nvPr/>
        </p:nvPicPr>
        <p:blipFill rotWithShape="1">
          <a:blip r:embed="rId3">
            <a:alphaModFix/>
          </a:blip>
          <a:srcRect/>
          <a:stretch/>
        </p:blipFill>
        <p:spPr>
          <a:xfrm>
            <a:off x="4315023" y="2120250"/>
            <a:ext cx="7319048" cy="1951266"/>
          </a:xfrm>
          <a:prstGeom prst="rect">
            <a:avLst/>
          </a:prstGeom>
          <a:noFill/>
          <a:ln>
            <a:noFill/>
          </a:ln>
        </p:spPr>
      </p:pic>
      <p:sp>
        <p:nvSpPr>
          <p:cNvPr id="366" name="Google Shape;366;p42"/>
          <p:cNvSpPr/>
          <p:nvPr/>
        </p:nvSpPr>
        <p:spPr>
          <a:xfrm>
            <a:off x="1061954" y="1867705"/>
            <a:ext cx="2741653" cy="215156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sp>
        <p:nvSpPr>
          <p:cNvPr id="367" name="Google Shape;367;p42"/>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3"/>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경계</a:t>
            </a:r>
            <a:endParaRPr/>
          </a:p>
        </p:txBody>
      </p:sp>
      <p:sp>
        <p:nvSpPr>
          <p:cNvPr id="373" name="Google Shape;373;p43"/>
          <p:cNvSpPr txBox="1"/>
          <p:nvPr/>
        </p:nvSpPr>
        <p:spPr>
          <a:xfrm>
            <a:off x="593249" y="1534609"/>
            <a:ext cx="4537474" cy="660503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홍길동</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98</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김철수</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&lt;td&gt;</a:t>
            </a:r>
            <a:r>
              <a:rPr lang="en-US" sz="2339" b="1">
                <a:solidFill>
                  <a:schemeClr val="dk1"/>
                </a:solidFill>
                <a:latin typeface="Arial"/>
                <a:ea typeface="Arial"/>
                <a:cs typeface="Arial"/>
                <a:sym typeface="Arial"/>
              </a:rPr>
              <a:t>80</a:t>
            </a:r>
            <a:r>
              <a:rPr lang="en-US" sz="2339" b="1">
                <a:solidFill>
                  <a:srgbClr val="0000FF"/>
                </a:solidFill>
                <a:latin typeface="Arial"/>
                <a:ea typeface="Arial"/>
                <a:cs typeface="Arial"/>
                <a:sym typeface="Arial"/>
              </a:rPr>
              <a:t>&lt;/td&gt;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&lt;/table&gt;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&lt;/html&gt;</a:t>
            </a:r>
            <a:endParaRPr sz="2339" b="1">
              <a:solidFill>
                <a:srgbClr val="0000FF"/>
              </a:solidFill>
              <a:latin typeface="Arial"/>
              <a:ea typeface="Arial"/>
              <a:cs typeface="Arial"/>
              <a:sym typeface="Arial"/>
            </a:endParaRPr>
          </a:p>
        </p:txBody>
      </p:sp>
      <p:pic>
        <p:nvPicPr>
          <p:cNvPr id="374" name="Google Shape;374;p43" descr="EMB00001a1c118e"/>
          <p:cNvPicPr preferRelativeResize="0"/>
          <p:nvPr/>
        </p:nvPicPr>
        <p:blipFill rotWithShape="1">
          <a:blip r:embed="rId3">
            <a:alphaModFix/>
          </a:blip>
          <a:srcRect/>
          <a:stretch/>
        </p:blipFill>
        <p:spPr>
          <a:xfrm>
            <a:off x="5384781" y="3223918"/>
            <a:ext cx="5950714" cy="1986330"/>
          </a:xfrm>
          <a:prstGeom prst="rect">
            <a:avLst/>
          </a:prstGeom>
          <a:noFill/>
          <a:ln>
            <a:noFill/>
          </a:ln>
        </p:spPr>
      </p:pic>
      <p:sp>
        <p:nvSpPr>
          <p:cNvPr id="375" name="Google Shape;375;p43"/>
          <p:cNvSpPr/>
          <p:nvPr/>
        </p:nvSpPr>
        <p:spPr>
          <a:xfrm>
            <a:off x="1133227" y="2941114"/>
            <a:ext cx="3024279" cy="408277"/>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cxnSp>
        <p:nvCxnSpPr>
          <p:cNvPr id="376" name="Google Shape;376;p43"/>
          <p:cNvCxnSpPr>
            <a:stCxn id="375" idx="3"/>
          </p:cNvCxnSpPr>
          <p:nvPr/>
        </p:nvCxnSpPr>
        <p:spPr>
          <a:xfrm>
            <a:off x="4157506" y="3145253"/>
            <a:ext cx="1428300" cy="1404900"/>
          </a:xfrm>
          <a:prstGeom prst="straightConnector1">
            <a:avLst/>
          </a:prstGeom>
          <a:solidFill>
            <a:schemeClr val="accent1"/>
          </a:solidFill>
          <a:ln w="9525" cap="flat" cmpd="sng">
            <a:solidFill>
              <a:schemeClr val="dk2"/>
            </a:solidFill>
            <a:prstDash val="solid"/>
            <a:round/>
            <a:headEnd type="none" w="sm" len="sm"/>
            <a:tailEnd type="triangle" w="med" len="med"/>
          </a:ln>
        </p:spPr>
      </p:cxnSp>
      <p:sp>
        <p:nvSpPr>
          <p:cNvPr id="377" name="Google Shape;377;p43"/>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참고</a:t>
            </a:r>
            <a:endParaRPr/>
          </a:p>
        </p:txBody>
      </p:sp>
      <p:sp>
        <p:nvSpPr>
          <p:cNvPr id="383" name="Google Shape;383;p44"/>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3100"/>
              <a:buNone/>
            </a:pPr>
            <a:r>
              <a:rPr lang="en-US"/>
              <a:t>HTML 4.01의 경우 테이블의 속성으로 border 이외에도 bgcolor, align, cellspacing, frame, rules, cellpadding과 같은 많은 속성이 있었다. 하지만 이는 모두 HTML5에서는 권장하지 않는다. 권장하는 단 하나의 속성은 border이고 border도 값이 "1" 또는 ""만 사용하도록 권장하고 있다. border가 "1"이면 경계선이 있는 것이고 ""이면 경계선이 없다는 것을 의미한다. 테이블의 스타일을 지정하는 작업은 CSS를 사용해야 한다. HTML5에서 요소의 스타일을 지정하려면 반드시 CSS를 사용해야 한다는 것을 잊지 말자.</a:t>
            </a:r>
            <a:endParaRPr/>
          </a:p>
        </p:txBody>
      </p:sp>
      <p:sp>
        <p:nvSpPr>
          <p:cNvPr id="384" name="Google Shape;384;p44"/>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열과 행의 병합</a:t>
            </a:r>
            <a:endParaRPr/>
          </a:p>
        </p:txBody>
      </p:sp>
      <p:sp>
        <p:nvSpPr>
          <p:cNvPr id="390" name="Google Shape;390;p45"/>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행병합(row span) : 행이 병합되는 것 </a:t>
            </a:r>
            <a:r>
              <a:rPr lang="en-US">
                <a:solidFill>
                  <a:srgbClr val="FF0000"/>
                </a:solidFill>
              </a:rPr>
              <a:t>rowspan</a:t>
            </a:r>
            <a:endParaRPr>
              <a:solidFill>
                <a:srgbClr val="FF0000"/>
              </a:solidFill>
            </a:endParaRPr>
          </a:p>
          <a:p>
            <a:pPr marL="445549" lvl="0" indent="-445549" algn="l" rtl="0">
              <a:spcBef>
                <a:spcPts val="620"/>
              </a:spcBef>
              <a:spcAft>
                <a:spcPts val="0"/>
              </a:spcAft>
              <a:buSzPts val="3100"/>
              <a:buChar char="∙"/>
            </a:pPr>
            <a:r>
              <a:rPr lang="en-US"/>
              <a:t>열병합(column span) : 열이 병합되는 것 </a:t>
            </a:r>
            <a:r>
              <a:rPr lang="en-US">
                <a:solidFill>
                  <a:srgbClr val="FF0000"/>
                </a:solidFill>
              </a:rPr>
              <a:t>colspan</a:t>
            </a:r>
            <a:endParaRPr>
              <a:solidFill>
                <a:srgbClr val="FF0000"/>
              </a:solidFill>
            </a:endParaRPr>
          </a:p>
          <a:p>
            <a:pPr marL="445549" lvl="0" indent="-445549" algn="l" rtl="0">
              <a:spcBef>
                <a:spcPts val="620"/>
              </a:spcBef>
              <a:spcAft>
                <a:spcPts val="0"/>
              </a:spcAft>
              <a:buSzPts val="3100"/>
              <a:buChar char="∙"/>
            </a:pPr>
            <a:r>
              <a:rPr lang="en-US"/>
              <a:t>rowspan을 2라고 지정하면 현재 셀 위치에서 2개의 행을 병합하겠다는 의미</a:t>
            </a:r>
            <a:endParaRPr/>
          </a:p>
          <a:p>
            <a:pPr marL="445549" lvl="0" indent="-445549" algn="l" rtl="0">
              <a:spcBef>
                <a:spcPts val="620"/>
              </a:spcBef>
              <a:spcAft>
                <a:spcPts val="0"/>
              </a:spcAft>
              <a:buSzPts val="3100"/>
              <a:buChar char="∙"/>
            </a:pPr>
            <a:r>
              <a:rPr lang="en-US"/>
              <a:t>colspan을 3이라고 지정하면 현재 셀 위치에서 3개의 열을 병합하겠다는 의미</a:t>
            </a:r>
            <a:endParaRPr/>
          </a:p>
        </p:txBody>
      </p:sp>
      <p:sp>
        <p:nvSpPr>
          <p:cNvPr id="391" name="Google Shape;391;p4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행 열 병합</a:t>
            </a:r>
            <a:endParaRPr/>
          </a:p>
        </p:txBody>
      </p:sp>
      <p:sp>
        <p:nvSpPr>
          <p:cNvPr id="397" name="Google Shape;397;p46"/>
          <p:cNvSpPr txBox="1"/>
          <p:nvPr/>
        </p:nvSpPr>
        <p:spPr>
          <a:xfrm>
            <a:off x="308603" y="1720248"/>
            <a:ext cx="6187154" cy="6361206"/>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rmAutofit/>
          </a:bodyPr>
          <a:lstStyle/>
          <a:p>
            <a:pPr marL="0" marR="0" lvl="0" indent="0" algn="l" rtl="0">
              <a:lnSpc>
                <a:spcPct val="80000"/>
              </a:lnSpc>
              <a:spcBef>
                <a:spcPts val="0"/>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&lt;table</a:t>
            </a:r>
            <a:r>
              <a:rPr lang="en-US" sz="1988" b="1">
                <a:solidFill>
                  <a:schemeClr val="dk1"/>
                </a:solidFill>
                <a:latin typeface="Arial"/>
                <a:ea typeface="Arial"/>
                <a:cs typeface="Arial"/>
                <a:sym typeface="Arial"/>
              </a:rPr>
              <a:t> </a:t>
            </a:r>
            <a:r>
              <a:rPr lang="en-US" sz="1988" b="1">
                <a:solidFill>
                  <a:srgbClr val="FF0000"/>
                </a:solidFill>
                <a:latin typeface="Arial"/>
                <a:ea typeface="Arial"/>
                <a:cs typeface="Arial"/>
                <a:sym typeface="Arial"/>
              </a:rPr>
              <a:t>border</a:t>
            </a:r>
            <a:r>
              <a:rPr lang="en-US" sz="1988" b="1">
                <a:solidFill>
                  <a:schemeClr val="dk1"/>
                </a:solidFill>
                <a:latin typeface="Arial"/>
                <a:ea typeface="Arial"/>
                <a:cs typeface="Arial"/>
                <a:sym typeface="Arial"/>
              </a:rPr>
              <a:t>=</a:t>
            </a:r>
            <a:r>
              <a:rPr lang="en-US" sz="1988" b="1">
                <a:solidFill>
                  <a:srgbClr val="6600FF"/>
                </a:solidFill>
                <a:latin typeface="Arial"/>
                <a:ea typeface="Arial"/>
                <a:cs typeface="Arial"/>
                <a:sym typeface="Arial"/>
              </a:rPr>
              <a:t>"1"</a:t>
            </a:r>
            <a:r>
              <a:rPr lang="en-US" sz="1988" b="1">
                <a:solidFill>
                  <a:srgbClr val="0000FF"/>
                </a:solidFill>
                <a:latin typeface="Arial"/>
                <a:ea typeface="Arial"/>
                <a:cs typeface="Arial"/>
                <a:sym typeface="Arial"/>
              </a:rPr>
              <a:t>&gt;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&lt;th&gt;</a:t>
            </a:r>
            <a:r>
              <a:rPr lang="en-US" sz="1988" b="1">
                <a:solidFill>
                  <a:schemeClr val="dk1"/>
                </a:solidFill>
                <a:latin typeface="Arial"/>
                <a:ea typeface="Arial"/>
                <a:cs typeface="Arial"/>
                <a:sym typeface="Arial"/>
              </a:rPr>
              <a:t>1열</a:t>
            </a:r>
            <a:r>
              <a:rPr lang="en-US" sz="1988" b="1">
                <a:solidFill>
                  <a:srgbClr val="0000FF"/>
                </a:solidFill>
                <a:latin typeface="Arial"/>
                <a:ea typeface="Arial"/>
                <a:cs typeface="Arial"/>
                <a:sym typeface="Arial"/>
              </a:rPr>
              <a:t>&lt;/th&gt;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&lt;th&gt;</a:t>
            </a:r>
            <a:r>
              <a:rPr lang="en-US" sz="1988" b="1">
                <a:solidFill>
                  <a:schemeClr val="dk1"/>
                </a:solidFill>
                <a:latin typeface="Arial"/>
                <a:ea typeface="Arial"/>
                <a:cs typeface="Arial"/>
                <a:sym typeface="Arial"/>
              </a:rPr>
              <a:t>2열</a:t>
            </a:r>
            <a:r>
              <a:rPr lang="en-US" sz="1988" b="1">
                <a:solidFill>
                  <a:srgbClr val="0000FF"/>
                </a:solidFill>
                <a:latin typeface="Arial"/>
                <a:ea typeface="Arial"/>
                <a:cs typeface="Arial"/>
                <a:sym typeface="Arial"/>
              </a:rPr>
              <a:t>&lt;/th&gt;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&lt;th&gt;</a:t>
            </a:r>
            <a:r>
              <a:rPr lang="en-US" sz="1988" b="1">
                <a:solidFill>
                  <a:schemeClr val="dk1"/>
                </a:solidFill>
                <a:latin typeface="Arial"/>
                <a:ea typeface="Arial"/>
                <a:cs typeface="Arial"/>
                <a:sym typeface="Arial"/>
              </a:rPr>
              <a:t>3열</a:t>
            </a:r>
            <a:r>
              <a:rPr lang="en-US" sz="1988" b="1">
                <a:solidFill>
                  <a:srgbClr val="0000FF"/>
                </a:solidFill>
                <a:latin typeface="Arial"/>
                <a:ea typeface="Arial"/>
                <a:cs typeface="Arial"/>
                <a:sym typeface="Arial"/>
              </a:rPr>
              <a:t>&lt;/th&gt;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a:t>
            </a:r>
            <a:r>
              <a:rPr lang="en-US" sz="1988" b="1">
                <a:solidFill>
                  <a:schemeClr val="dk1"/>
                </a:solidFill>
                <a:latin typeface="Arial"/>
                <a:ea typeface="Arial"/>
                <a:cs typeface="Arial"/>
                <a:sym typeface="Arial"/>
              </a:rPr>
              <a:t> </a:t>
            </a:r>
            <a:r>
              <a:rPr lang="en-US" sz="1988" b="1">
                <a:solidFill>
                  <a:srgbClr val="FF0000"/>
                </a:solidFill>
                <a:latin typeface="Arial"/>
                <a:ea typeface="Arial"/>
                <a:cs typeface="Arial"/>
                <a:sym typeface="Arial"/>
              </a:rPr>
              <a:t>rowspan</a:t>
            </a:r>
            <a:r>
              <a:rPr lang="en-US" sz="1988" b="1">
                <a:solidFill>
                  <a:schemeClr val="dk1"/>
                </a:solidFill>
                <a:latin typeface="Arial"/>
                <a:ea typeface="Arial"/>
                <a:cs typeface="Arial"/>
                <a:sym typeface="Arial"/>
              </a:rPr>
              <a:t>=</a:t>
            </a:r>
            <a:r>
              <a:rPr lang="en-US" sz="1988" b="1">
                <a:solidFill>
                  <a:srgbClr val="6600FF"/>
                </a:solidFill>
                <a:latin typeface="Arial"/>
                <a:ea typeface="Arial"/>
                <a:cs typeface="Arial"/>
                <a:sym typeface="Arial"/>
              </a:rPr>
              <a:t>"2"</a:t>
            </a:r>
            <a:r>
              <a:rPr lang="en-US" sz="1988" b="1">
                <a:solidFill>
                  <a:srgbClr val="0000FF"/>
                </a:solidFill>
                <a:latin typeface="Arial"/>
                <a:ea typeface="Arial"/>
                <a:cs typeface="Arial"/>
                <a:sym typeface="Arial"/>
              </a:rPr>
              <a:t>&gt;</a:t>
            </a:r>
            <a:r>
              <a:rPr lang="en-US" sz="1988" b="1">
                <a:solidFill>
                  <a:schemeClr val="dk1"/>
                </a:solidFill>
                <a:latin typeface="Arial"/>
                <a:ea typeface="Arial"/>
                <a:cs typeface="Arial"/>
                <a:sym typeface="Arial"/>
              </a:rPr>
              <a:t>1행 1열</a:t>
            </a:r>
            <a:r>
              <a:rPr lang="en-US" sz="1988" b="1">
                <a:solidFill>
                  <a:srgbClr val="0000FF"/>
                </a:solidFill>
                <a:latin typeface="Arial"/>
                <a:ea typeface="Arial"/>
                <a:cs typeface="Arial"/>
                <a:sym typeface="Arial"/>
              </a:rPr>
              <a:t>&lt;/td&gt;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chemeClr val="dk1"/>
                </a:solidFill>
                <a:latin typeface="Arial"/>
                <a:ea typeface="Arial"/>
                <a:cs typeface="Arial"/>
                <a:sym typeface="Arial"/>
              </a:rPr>
              <a:t>        </a:t>
            </a:r>
            <a:r>
              <a:rPr lang="en-US" sz="1988" b="1">
                <a:solidFill>
                  <a:srgbClr val="0000FF"/>
                </a:solidFill>
                <a:latin typeface="Arial"/>
                <a:ea typeface="Arial"/>
                <a:cs typeface="Arial"/>
                <a:sym typeface="Arial"/>
              </a:rPr>
              <a:t>&lt;td&gt;</a:t>
            </a:r>
            <a:r>
              <a:rPr lang="en-US" sz="1988" b="1">
                <a:solidFill>
                  <a:schemeClr val="dk1"/>
                </a:solidFill>
                <a:latin typeface="Arial"/>
                <a:ea typeface="Arial"/>
                <a:cs typeface="Arial"/>
                <a:sym typeface="Arial"/>
              </a:rPr>
              <a:t>1행 2열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&lt;td&gt;</a:t>
            </a:r>
            <a:r>
              <a:rPr lang="en-US" sz="1988" b="1">
                <a:solidFill>
                  <a:schemeClr val="dk1"/>
                </a:solidFill>
                <a:latin typeface="Arial"/>
                <a:ea typeface="Arial"/>
                <a:cs typeface="Arial"/>
                <a:sym typeface="Arial"/>
              </a:rPr>
              <a:t>1행 3열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&lt;td&gt;</a:t>
            </a:r>
            <a:r>
              <a:rPr lang="en-US" sz="1988" b="1">
                <a:solidFill>
                  <a:schemeClr val="dk1"/>
                </a:solidFill>
                <a:latin typeface="Arial"/>
                <a:ea typeface="Arial"/>
                <a:cs typeface="Arial"/>
                <a:sym typeface="Arial"/>
              </a:rPr>
              <a:t>2행 2열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&lt;td&gt;</a:t>
            </a:r>
            <a:r>
              <a:rPr lang="en-US" sz="1988" b="1">
                <a:solidFill>
                  <a:schemeClr val="dk1"/>
                </a:solidFill>
                <a:latin typeface="Arial"/>
                <a:ea typeface="Arial"/>
                <a:cs typeface="Arial"/>
                <a:sym typeface="Arial"/>
              </a:rPr>
              <a:t>2행 3열</a:t>
            </a:r>
            <a:r>
              <a:rPr lang="en-US" sz="1988" b="1">
                <a:solidFill>
                  <a:srgbClr val="0000FF"/>
                </a:solidFill>
                <a:latin typeface="Arial"/>
                <a:ea typeface="Arial"/>
                <a:cs typeface="Arial"/>
                <a:sym typeface="Arial"/>
              </a:rPr>
              <a:t>&lt;/td&gt;</a:t>
            </a:r>
            <a:endParaRPr sz="1988" b="1">
              <a:solidFill>
                <a:srgbClr val="0000FF"/>
              </a:solidFill>
              <a:latin typeface="Arial"/>
              <a:ea typeface="Arial"/>
              <a:cs typeface="Arial"/>
              <a:sym typeface="Arial"/>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&lt;td</a:t>
            </a:r>
            <a:r>
              <a:rPr lang="en-US" sz="1988" b="1">
                <a:solidFill>
                  <a:schemeClr val="dk1"/>
                </a:solidFill>
                <a:latin typeface="Arial"/>
                <a:ea typeface="Arial"/>
                <a:cs typeface="Arial"/>
                <a:sym typeface="Arial"/>
              </a:rPr>
              <a:t> </a:t>
            </a:r>
            <a:r>
              <a:rPr lang="en-US" sz="1988" b="1">
                <a:solidFill>
                  <a:srgbClr val="FF0000"/>
                </a:solidFill>
                <a:latin typeface="Arial"/>
                <a:ea typeface="Arial"/>
                <a:cs typeface="Arial"/>
                <a:sym typeface="Arial"/>
              </a:rPr>
              <a:t>colspan</a:t>
            </a:r>
            <a:r>
              <a:rPr lang="en-US" sz="1988" b="1">
                <a:solidFill>
                  <a:schemeClr val="dk1"/>
                </a:solidFill>
                <a:latin typeface="Arial"/>
                <a:ea typeface="Arial"/>
                <a:cs typeface="Arial"/>
                <a:sym typeface="Arial"/>
              </a:rPr>
              <a:t>=</a:t>
            </a:r>
            <a:r>
              <a:rPr lang="en-US" sz="1988" b="1">
                <a:solidFill>
                  <a:srgbClr val="6600FF"/>
                </a:solidFill>
                <a:latin typeface="Arial"/>
                <a:ea typeface="Arial"/>
                <a:cs typeface="Arial"/>
                <a:sym typeface="Arial"/>
              </a:rPr>
              <a:t>"3"</a:t>
            </a:r>
            <a:r>
              <a:rPr lang="en-US" sz="1988" b="1">
                <a:solidFill>
                  <a:srgbClr val="0000FF"/>
                </a:solidFill>
                <a:latin typeface="Arial"/>
                <a:ea typeface="Arial"/>
                <a:cs typeface="Arial"/>
                <a:sym typeface="Arial"/>
              </a:rPr>
              <a:t>&gt;</a:t>
            </a:r>
            <a:r>
              <a:rPr lang="en-US" sz="1988" b="1">
                <a:solidFill>
                  <a:schemeClr val="dk1"/>
                </a:solidFill>
                <a:latin typeface="Arial"/>
                <a:ea typeface="Arial"/>
                <a:cs typeface="Arial"/>
                <a:sym typeface="Arial"/>
              </a:rPr>
              <a:t>3행 1열</a:t>
            </a:r>
            <a:r>
              <a:rPr lang="en-US" sz="1988" b="1">
                <a:solidFill>
                  <a:srgbClr val="0000FF"/>
                </a:solidFill>
                <a:latin typeface="Arial"/>
                <a:ea typeface="Arial"/>
                <a:cs typeface="Arial"/>
                <a:sym typeface="Arial"/>
              </a:rPr>
              <a:t>&lt;/td&gt;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    &lt;/tr&gt;</a:t>
            </a:r>
            <a:endParaRPr/>
          </a:p>
          <a:p>
            <a:pPr marL="0" marR="0" lvl="0" indent="0" algn="l" rtl="0">
              <a:lnSpc>
                <a:spcPct val="80000"/>
              </a:lnSpc>
              <a:spcBef>
                <a:spcPts val="398"/>
              </a:spcBef>
              <a:spcAft>
                <a:spcPts val="0"/>
              </a:spcAft>
              <a:buClr>
                <a:schemeClr val="folHlink"/>
              </a:buClr>
              <a:buSzPts val="1988"/>
              <a:buFont typeface="Noto Sans Symbols"/>
              <a:buNone/>
            </a:pPr>
            <a:r>
              <a:rPr lang="en-US" sz="1988" b="1">
                <a:solidFill>
                  <a:srgbClr val="0000FF"/>
                </a:solidFill>
                <a:latin typeface="Arial"/>
                <a:ea typeface="Arial"/>
                <a:cs typeface="Arial"/>
                <a:sym typeface="Arial"/>
              </a:rPr>
              <a:t>&lt;/table&gt;</a:t>
            </a:r>
            <a:endParaRPr sz="1988" b="1">
              <a:solidFill>
                <a:srgbClr val="0000FF"/>
              </a:solidFill>
              <a:latin typeface="Arial"/>
              <a:ea typeface="Arial"/>
              <a:cs typeface="Arial"/>
              <a:sym typeface="Arial"/>
            </a:endParaRPr>
          </a:p>
        </p:txBody>
      </p:sp>
      <p:pic>
        <p:nvPicPr>
          <p:cNvPr id="398" name="Google Shape;398;p46" descr="EMB00001a1c1195"/>
          <p:cNvPicPr preferRelativeResize="0"/>
          <p:nvPr/>
        </p:nvPicPr>
        <p:blipFill rotWithShape="1">
          <a:blip r:embed="rId3">
            <a:alphaModFix/>
          </a:blip>
          <a:srcRect/>
          <a:stretch/>
        </p:blipFill>
        <p:spPr>
          <a:xfrm>
            <a:off x="5165729" y="2018926"/>
            <a:ext cx="6902492" cy="2149279"/>
          </a:xfrm>
          <a:prstGeom prst="rect">
            <a:avLst/>
          </a:prstGeom>
          <a:noFill/>
          <a:ln>
            <a:noFill/>
          </a:ln>
        </p:spPr>
      </p:pic>
      <p:sp>
        <p:nvSpPr>
          <p:cNvPr id="399" name="Google Shape;399;p4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캡션</a:t>
            </a:r>
            <a:endParaRPr/>
          </a:p>
        </p:txBody>
      </p:sp>
      <p:sp>
        <p:nvSpPr>
          <p:cNvPr id="405" name="Google Shape;405;p47"/>
          <p:cNvSpPr txBox="1"/>
          <p:nvPr/>
        </p:nvSpPr>
        <p:spPr>
          <a:xfrm>
            <a:off x="308603" y="1720249"/>
            <a:ext cx="4442945" cy="6229810"/>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a:t>
            </a:r>
            <a:r>
              <a:rPr lang="en-US" sz="2339" b="1">
                <a:solidFill>
                  <a:schemeClr val="dk1"/>
                </a:solidFill>
                <a:latin typeface="Arial"/>
                <a:ea typeface="Arial"/>
                <a:cs typeface="Arial"/>
                <a:sym typeface="Arial"/>
              </a:rPr>
              <a:t> </a:t>
            </a:r>
            <a:r>
              <a:rPr lang="en-US" sz="2339" b="1">
                <a:solidFill>
                  <a:srgbClr val="FF0000"/>
                </a:solidFill>
                <a:latin typeface="Arial"/>
                <a:ea typeface="Arial"/>
                <a:cs typeface="Arial"/>
                <a:sym typeface="Arial"/>
              </a:rPr>
              <a:t>border</a:t>
            </a:r>
            <a:r>
              <a:rPr lang="en-US" sz="2339" b="1">
                <a:solidFill>
                  <a:schemeClr val="dk1"/>
                </a:solidFill>
                <a:latin typeface="Arial"/>
                <a:ea typeface="Arial"/>
                <a:cs typeface="Arial"/>
                <a:sym typeface="Arial"/>
              </a:rPr>
              <a:t>=</a:t>
            </a:r>
            <a:r>
              <a:rPr lang="en-US" sz="2339" b="1">
                <a:solidFill>
                  <a:srgbClr val="6600FF"/>
                </a:solidFill>
                <a:latin typeface="Arial"/>
                <a:ea typeface="Arial"/>
                <a:cs typeface="Arial"/>
                <a:sym typeface="Arial"/>
              </a:rPr>
              <a:t>"1"</a:t>
            </a:r>
            <a:r>
              <a:rPr lang="en-US" sz="2339" b="1">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&lt;caption&gt;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최근에 본 영화들</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    </a:t>
            </a:r>
            <a:r>
              <a:rPr lang="en-US" sz="2339" b="1">
                <a:solidFill>
                  <a:srgbClr val="0000FF"/>
                </a:solidFill>
                <a:latin typeface="Arial"/>
                <a:ea typeface="Arial"/>
                <a:cs typeface="Arial"/>
                <a:sym typeface="Arial"/>
              </a:rPr>
              <a:t>&lt;/caption&gt;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영화제목</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연도</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감독</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&lt;th&gt;</a:t>
            </a:r>
            <a:r>
              <a:rPr lang="en-US" sz="2339" b="1">
                <a:solidFill>
                  <a:schemeClr val="dk1"/>
                </a:solidFill>
                <a:latin typeface="Arial"/>
                <a:ea typeface="Arial"/>
                <a:cs typeface="Arial"/>
                <a:sym typeface="Arial"/>
              </a:rPr>
              <a:t>평가</a:t>
            </a:r>
            <a:r>
              <a:rPr lang="en-US" sz="2339" b="1">
                <a:solidFill>
                  <a:srgbClr val="0000FF"/>
                </a:solidFill>
                <a:latin typeface="Arial"/>
                <a:ea typeface="Arial"/>
                <a:cs typeface="Arial"/>
                <a:sym typeface="Arial"/>
              </a:rPr>
              <a:t>&lt;/th&gt;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    &lt;/tr&gt;</a:t>
            </a:r>
            <a:endParaRPr/>
          </a:p>
          <a:p>
            <a:pPr marL="0" marR="0" lvl="0" indent="0" algn="l" rtl="0">
              <a:spcBef>
                <a:spcPts val="468"/>
              </a:spcBef>
              <a:spcAft>
                <a:spcPts val="0"/>
              </a:spcAft>
              <a:buClr>
                <a:schemeClr val="folHlink"/>
              </a:buClr>
              <a:buSzPts val="2339"/>
              <a:buFont typeface="Noto Sans Symbols"/>
              <a:buNone/>
            </a:pPr>
            <a:r>
              <a:rPr lang="en-US" sz="2339" b="1">
                <a:solidFill>
                  <a:schemeClr val="dk1"/>
                </a:solidFill>
                <a:latin typeface="Arial"/>
                <a:ea typeface="Arial"/>
                <a:cs typeface="Arial"/>
                <a:sym typeface="Arial"/>
              </a:rPr>
              <a:t>...</a:t>
            </a:r>
            <a:endParaRPr/>
          </a:p>
          <a:p>
            <a:pPr marL="0" marR="0" lvl="0" indent="0" algn="l" rtl="0">
              <a:spcBef>
                <a:spcPts val="468"/>
              </a:spcBef>
              <a:spcAft>
                <a:spcPts val="0"/>
              </a:spcAft>
              <a:buClr>
                <a:schemeClr val="folHlink"/>
              </a:buClr>
              <a:buSzPts val="2339"/>
              <a:buFont typeface="Noto Sans Symbols"/>
              <a:buNone/>
            </a:pPr>
            <a:r>
              <a:rPr lang="en-US" sz="2339" b="1">
                <a:solidFill>
                  <a:srgbClr val="0000FF"/>
                </a:solidFill>
                <a:latin typeface="Arial"/>
                <a:ea typeface="Arial"/>
                <a:cs typeface="Arial"/>
                <a:sym typeface="Arial"/>
              </a:rPr>
              <a:t>&lt;/table&gt;</a:t>
            </a:r>
            <a:endParaRPr sz="2339" b="1">
              <a:solidFill>
                <a:srgbClr val="0000FF"/>
              </a:solidFill>
              <a:latin typeface="Arial"/>
              <a:ea typeface="Arial"/>
              <a:cs typeface="Arial"/>
              <a:sym typeface="Arial"/>
            </a:endParaRPr>
          </a:p>
        </p:txBody>
      </p:sp>
      <p:pic>
        <p:nvPicPr>
          <p:cNvPr id="406" name="Google Shape;406;p47" descr="EMB00001a1c119b"/>
          <p:cNvPicPr preferRelativeResize="0"/>
          <p:nvPr/>
        </p:nvPicPr>
        <p:blipFill rotWithShape="1">
          <a:blip r:embed="rId3">
            <a:alphaModFix/>
          </a:blip>
          <a:srcRect/>
          <a:stretch/>
        </p:blipFill>
        <p:spPr>
          <a:xfrm>
            <a:off x="4830983" y="3246363"/>
            <a:ext cx="6524154" cy="2130554"/>
          </a:xfrm>
          <a:prstGeom prst="rect">
            <a:avLst/>
          </a:prstGeom>
          <a:noFill/>
          <a:ln>
            <a:noFill/>
          </a:ln>
        </p:spPr>
      </p:pic>
      <p:sp>
        <p:nvSpPr>
          <p:cNvPr id="407" name="Google Shape;407;p47"/>
          <p:cNvSpPr/>
          <p:nvPr/>
        </p:nvSpPr>
        <p:spPr>
          <a:xfrm>
            <a:off x="4021756" y="3138336"/>
            <a:ext cx="1848438" cy="835108"/>
          </a:xfrm>
          <a:custGeom>
            <a:avLst/>
            <a:gdLst/>
            <a:ahLst/>
            <a:cxnLst/>
            <a:rect l="l" t="t" r="r" b="b"/>
            <a:pathLst>
              <a:path w="2190750" h="1367429" extrusionOk="0">
                <a:moveTo>
                  <a:pt x="0" y="0"/>
                </a:moveTo>
                <a:cubicBezTo>
                  <a:pt x="22225" y="15875"/>
                  <a:pt x="43083" y="33863"/>
                  <a:pt x="66675" y="47625"/>
                </a:cubicBezTo>
                <a:cubicBezTo>
                  <a:pt x="81444" y="56240"/>
                  <a:pt x="99007" y="59029"/>
                  <a:pt x="114300" y="66675"/>
                </a:cubicBezTo>
                <a:cubicBezTo>
                  <a:pt x="130859" y="74954"/>
                  <a:pt x="145563" y="86588"/>
                  <a:pt x="161925" y="95250"/>
                </a:cubicBezTo>
                <a:cubicBezTo>
                  <a:pt x="199572" y="115181"/>
                  <a:pt x="239240" y="131266"/>
                  <a:pt x="276225" y="152400"/>
                </a:cubicBezTo>
                <a:cubicBezTo>
                  <a:pt x="327420" y="181654"/>
                  <a:pt x="407311" y="228942"/>
                  <a:pt x="457200" y="247650"/>
                </a:cubicBezTo>
                <a:cubicBezTo>
                  <a:pt x="583973" y="295190"/>
                  <a:pt x="487455" y="253762"/>
                  <a:pt x="581025" y="304800"/>
                </a:cubicBezTo>
                <a:cubicBezTo>
                  <a:pt x="599723" y="314999"/>
                  <a:pt x="620454" y="321561"/>
                  <a:pt x="638175" y="333375"/>
                </a:cubicBezTo>
                <a:cubicBezTo>
                  <a:pt x="649383" y="340847"/>
                  <a:pt x="655974" y="353868"/>
                  <a:pt x="666750" y="361950"/>
                </a:cubicBezTo>
                <a:cubicBezTo>
                  <a:pt x="685339" y="375891"/>
                  <a:pt x="722995" y="392946"/>
                  <a:pt x="742950" y="409575"/>
                </a:cubicBezTo>
                <a:cubicBezTo>
                  <a:pt x="753298" y="418199"/>
                  <a:pt x="762000" y="428625"/>
                  <a:pt x="771525" y="438150"/>
                </a:cubicBezTo>
                <a:cubicBezTo>
                  <a:pt x="800658" y="525550"/>
                  <a:pt x="751960" y="389495"/>
                  <a:pt x="809625" y="504825"/>
                </a:cubicBezTo>
                <a:cubicBezTo>
                  <a:pt x="815479" y="516534"/>
                  <a:pt x="814553" y="530668"/>
                  <a:pt x="819150" y="542925"/>
                </a:cubicBezTo>
                <a:cubicBezTo>
                  <a:pt x="844198" y="609721"/>
                  <a:pt x="829615" y="554330"/>
                  <a:pt x="857250" y="609600"/>
                </a:cubicBezTo>
                <a:cubicBezTo>
                  <a:pt x="896685" y="688470"/>
                  <a:pt x="831230" y="584858"/>
                  <a:pt x="885825" y="666750"/>
                </a:cubicBezTo>
                <a:cubicBezTo>
                  <a:pt x="905649" y="746044"/>
                  <a:pt x="881511" y="667646"/>
                  <a:pt x="914400" y="733425"/>
                </a:cubicBezTo>
                <a:cubicBezTo>
                  <a:pt x="918890" y="742405"/>
                  <a:pt x="919435" y="753020"/>
                  <a:pt x="923925" y="762000"/>
                </a:cubicBezTo>
                <a:cubicBezTo>
                  <a:pt x="929045" y="772239"/>
                  <a:pt x="937855" y="780336"/>
                  <a:pt x="942975" y="790575"/>
                </a:cubicBezTo>
                <a:cubicBezTo>
                  <a:pt x="947465" y="799555"/>
                  <a:pt x="948422" y="809975"/>
                  <a:pt x="952500" y="819150"/>
                </a:cubicBezTo>
                <a:cubicBezTo>
                  <a:pt x="961150" y="838613"/>
                  <a:pt x="973165" y="856525"/>
                  <a:pt x="981075" y="876300"/>
                </a:cubicBezTo>
                <a:cubicBezTo>
                  <a:pt x="987261" y="891765"/>
                  <a:pt x="990889" y="926812"/>
                  <a:pt x="1000125" y="942975"/>
                </a:cubicBezTo>
                <a:cubicBezTo>
                  <a:pt x="1016417" y="971486"/>
                  <a:pt x="1034755" y="987130"/>
                  <a:pt x="1057275" y="1009650"/>
                </a:cubicBezTo>
                <a:cubicBezTo>
                  <a:pt x="1060450" y="1019175"/>
                  <a:pt x="1060528" y="1030385"/>
                  <a:pt x="1066800" y="1038225"/>
                </a:cubicBezTo>
                <a:cubicBezTo>
                  <a:pt x="1182274" y="1182567"/>
                  <a:pt x="1092498" y="1062126"/>
                  <a:pt x="1162050" y="1123950"/>
                </a:cubicBezTo>
                <a:cubicBezTo>
                  <a:pt x="1182186" y="1141848"/>
                  <a:pt x="1193642" y="1172581"/>
                  <a:pt x="1219200" y="1181100"/>
                </a:cubicBezTo>
                <a:cubicBezTo>
                  <a:pt x="1291024" y="1205041"/>
                  <a:pt x="1202492" y="1172746"/>
                  <a:pt x="1276350" y="1209675"/>
                </a:cubicBezTo>
                <a:cubicBezTo>
                  <a:pt x="1292355" y="1217678"/>
                  <a:pt x="1327766" y="1224147"/>
                  <a:pt x="1343025" y="1228725"/>
                </a:cubicBezTo>
                <a:cubicBezTo>
                  <a:pt x="1362259" y="1234495"/>
                  <a:pt x="1381125" y="1241425"/>
                  <a:pt x="1400175" y="1247775"/>
                </a:cubicBezTo>
                <a:cubicBezTo>
                  <a:pt x="1409700" y="1250950"/>
                  <a:pt x="1418811" y="1255880"/>
                  <a:pt x="1428750" y="1257300"/>
                </a:cubicBezTo>
                <a:lnTo>
                  <a:pt x="1495425" y="1266825"/>
                </a:lnTo>
                <a:cubicBezTo>
                  <a:pt x="1514475" y="1273175"/>
                  <a:pt x="1532940" y="1281668"/>
                  <a:pt x="1552575" y="1285875"/>
                </a:cubicBezTo>
                <a:cubicBezTo>
                  <a:pt x="1577604" y="1291238"/>
                  <a:pt x="1604079" y="1288665"/>
                  <a:pt x="1628775" y="1295400"/>
                </a:cubicBezTo>
                <a:cubicBezTo>
                  <a:pt x="1639819" y="1298412"/>
                  <a:pt x="1645991" y="1313030"/>
                  <a:pt x="1657350" y="1314450"/>
                </a:cubicBezTo>
                <a:cubicBezTo>
                  <a:pt x="1723585" y="1322729"/>
                  <a:pt x="1790700" y="1320800"/>
                  <a:pt x="1857375" y="1323975"/>
                </a:cubicBezTo>
                <a:cubicBezTo>
                  <a:pt x="1873250" y="1327150"/>
                  <a:pt x="1888922" y="1331608"/>
                  <a:pt x="1905000" y="1333500"/>
                </a:cubicBezTo>
                <a:cubicBezTo>
                  <a:pt x="1942970" y="1337967"/>
                  <a:pt x="1981588" y="1336740"/>
                  <a:pt x="2019300" y="1343025"/>
                </a:cubicBezTo>
                <a:cubicBezTo>
                  <a:pt x="2039107" y="1346326"/>
                  <a:pt x="2057400" y="1355725"/>
                  <a:pt x="2076450" y="1362075"/>
                </a:cubicBezTo>
                <a:cubicBezTo>
                  <a:pt x="2112595" y="1374123"/>
                  <a:pt x="2152650" y="1362075"/>
                  <a:pt x="2190750" y="1362075"/>
                </a:cubicBezTo>
              </a:path>
            </a:pathLst>
          </a:custGeom>
          <a:noFill/>
          <a:ln w="9525"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sp>
        <p:nvSpPr>
          <p:cNvPr id="408" name="Google Shape;408;p47"/>
          <p:cNvSpPr/>
          <p:nvPr/>
        </p:nvSpPr>
        <p:spPr>
          <a:xfrm>
            <a:off x="841821" y="2697682"/>
            <a:ext cx="3201931" cy="1346865"/>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118800" tIns="59400" rIns="118800" bIns="59400" anchor="t" anchorCtr="0">
            <a:noAutofit/>
          </a:bodyPr>
          <a:lstStyle/>
          <a:p>
            <a:pPr marL="0" marR="0" lvl="0" indent="0" algn="l" rtl="0">
              <a:spcBef>
                <a:spcPts val="0"/>
              </a:spcBef>
              <a:spcAft>
                <a:spcPts val="0"/>
              </a:spcAft>
              <a:buNone/>
            </a:pPr>
            <a:endParaRPr sz="2339">
              <a:solidFill>
                <a:schemeClr val="dk1"/>
              </a:solidFill>
              <a:latin typeface="Arial"/>
              <a:ea typeface="Arial"/>
              <a:cs typeface="Arial"/>
              <a:sym typeface="Arial"/>
            </a:endParaRPr>
          </a:p>
        </p:txBody>
      </p:sp>
      <p:sp>
        <p:nvSpPr>
          <p:cNvPr id="409" name="Google Shape;409;p4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연습 1</a:t>
            </a:r>
            <a:endParaRPr/>
          </a:p>
        </p:txBody>
      </p:sp>
      <p:sp>
        <p:nvSpPr>
          <p:cNvPr id="416" name="Google Shape;416;p4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pic>
        <p:nvPicPr>
          <p:cNvPr id="3" name="그림 2"/>
          <p:cNvPicPr>
            <a:picLocks noChangeAspect="1"/>
          </p:cNvPicPr>
          <p:nvPr/>
        </p:nvPicPr>
        <p:blipFill>
          <a:blip r:embed="rId3"/>
          <a:stretch>
            <a:fillRect/>
          </a:stretch>
        </p:blipFill>
        <p:spPr>
          <a:xfrm>
            <a:off x="158057" y="2183440"/>
            <a:ext cx="11413914" cy="2468569"/>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테이블 연습 2</a:t>
            </a:r>
            <a:endParaRPr/>
          </a:p>
        </p:txBody>
      </p:sp>
      <p:sp>
        <p:nvSpPr>
          <p:cNvPr id="423" name="Google Shape;423;p49"/>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pic>
        <p:nvPicPr>
          <p:cNvPr id="2" name="그림 1"/>
          <p:cNvPicPr>
            <a:picLocks noChangeAspect="1"/>
          </p:cNvPicPr>
          <p:nvPr/>
        </p:nvPicPr>
        <p:blipFill>
          <a:blip r:embed="rId3"/>
          <a:stretch>
            <a:fillRect/>
          </a:stretch>
        </p:blipFill>
        <p:spPr>
          <a:xfrm>
            <a:off x="1309835" y="1640288"/>
            <a:ext cx="9259592" cy="563006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텍스트 입력시 주의할 점</a:t>
            </a:r>
            <a:endParaRPr/>
          </a:p>
        </p:txBody>
      </p:sp>
      <p:sp>
        <p:nvSpPr>
          <p:cNvPr id="61" name="Google Shape;61;p5"/>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HTML 코드에서 엔터키를 눌러서 줄을 바꾸었다고 해서 웹 브라우저에서 줄이 바뀌는 것은 아니다.</a:t>
            </a:r>
            <a:endParaRPr/>
          </a:p>
        </p:txBody>
      </p:sp>
      <p:sp>
        <p:nvSpPr>
          <p:cNvPr id="62" name="Google Shape;62;p5"/>
          <p:cNvSpPr txBox="1"/>
          <p:nvPr/>
        </p:nvSpPr>
        <p:spPr>
          <a:xfrm>
            <a:off x="828391" y="2928961"/>
            <a:ext cx="10581382" cy="514011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아주 먼 옛날 바닷가 어느 왕국에</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애나벨리라는 이름을 가진</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한 소녀가 살고 있었지요.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그 소녀는 날 사랑했었지요.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63" name="Google Shape;63;p5" descr="EMB00000700b1b4"/>
          <p:cNvPicPr preferRelativeResize="0"/>
          <p:nvPr/>
        </p:nvPicPr>
        <p:blipFill rotWithShape="1">
          <a:blip r:embed="rId3">
            <a:alphaModFix/>
          </a:blip>
          <a:srcRect/>
          <a:stretch/>
        </p:blipFill>
        <p:spPr>
          <a:xfrm>
            <a:off x="5574935" y="2532674"/>
            <a:ext cx="6304328" cy="2401319"/>
          </a:xfrm>
          <a:prstGeom prst="rect">
            <a:avLst/>
          </a:prstGeom>
          <a:noFill/>
          <a:ln>
            <a:noFill/>
          </a:ln>
        </p:spPr>
      </p:pic>
      <p:sp>
        <p:nvSpPr>
          <p:cNvPr id="64" name="Google Shape;64;p5"/>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50"/>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연습</a:t>
            </a:r>
            <a:endParaRPr/>
          </a:p>
        </p:txBody>
      </p:sp>
      <p:sp>
        <p:nvSpPr>
          <p:cNvPr id="430" name="Google Shape;430;p50"/>
          <p:cNvSpPr txBox="1">
            <a:spLocks noGrp="1"/>
          </p:cNvSpPr>
          <p:nvPr>
            <p:ph type="sldNum" idx="12"/>
          </p:nvPr>
        </p:nvSpPr>
        <p:spPr>
          <a:xfrm>
            <a:off x="9097124" y="8366102"/>
            <a:ext cx="247484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pic>
        <p:nvPicPr>
          <p:cNvPr id="2" name="그림 1"/>
          <p:cNvPicPr>
            <a:picLocks noChangeAspect="1"/>
          </p:cNvPicPr>
          <p:nvPr/>
        </p:nvPicPr>
        <p:blipFill>
          <a:blip r:embed="rId3"/>
          <a:stretch>
            <a:fillRect/>
          </a:stretch>
        </p:blipFill>
        <p:spPr>
          <a:xfrm>
            <a:off x="1096520" y="1370697"/>
            <a:ext cx="9681970" cy="7539941"/>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1"/>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참고</a:t>
            </a:r>
            <a:endParaRPr/>
          </a:p>
        </p:txBody>
      </p:sp>
      <p:sp>
        <p:nvSpPr>
          <p:cNvPr id="436" name="Google Shape;436;p51"/>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HTML5에서는 이전에 사용되던 많은 태그가 더 이상 지원되지 않는다.</a:t>
            </a:r>
            <a:endParaRPr/>
          </a:p>
          <a:p>
            <a:pPr marL="445549" lvl="0" indent="-445549" algn="l" rtl="0">
              <a:spcBef>
                <a:spcPts val="620"/>
              </a:spcBef>
              <a:spcAft>
                <a:spcPts val="0"/>
              </a:spcAft>
              <a:buSzPts val="3100"/>
              <a:buChar char="∙"/>
            </a:pPr>
            <a:r>
              <a:rPr lang="en-US"/>
              <a:t>대표적인 것이 &lt;font&gt;, &lt;big&gt;, &lt;basefont&gt;, &lt;center&gt;, &lt;frame&gt;,&lt;frameset&gt;, &lt;noframes&gt;, &lt;strike&gt;,&lt;tt&gt;등이 있다.</a:t>
            </a:r>
            <a:endParaRPr/>
          </a:p>
          <a:p>
            <a:pPr marL="445549" lvl="0" indent="-445549" algn="l" rtl="0">
              <a:spcBef>
                <a:spcPts val="620"/>
              </a:spcBef>
              <a:spcAft>
                <a:spcPts val="0"/>
              </a:spcAft>
              <a:buSzPts val="3100"/>
              <a:buChar char="∙"/>
            </a:pPr>
            <a:r>
              <a:rPr lang="en-US"/>
              <a:t>이들은 물론 HTML 4.01을 지원하는 브라우저에서 사용할 수는 있겠으나 가급적이면 사용하지 않는 것이 좋다.</a:t>
            </a:r>
            <a:endParaRPr/>
          </a:p>
          <a:p>
            <a:pPr marL="445549" lvl="0" indent="-445549" algn="l" rtl="0">
              <a:spcBef>
                <a:spcPts val="620"/>
              </a:spcBef>
              <a:spcAft>
                <a:spcPts val="0"/>
              </a:spcAft>
              <a:buSzPts val="3100"/>
              <a:buChar char="∙"/>
            </a:pPr>
            <a:r>
              <a:rPr lang="en-US"/>
              <a:t>HTML5에서는 태그로 요소의 스타일을 지정하면 안 된다.</a:t>
            </a:r>
            <a:endParaRPr/>
          </a:p>
          <a:p>
            <a:pPr marL="445549" lvl="0" indent="-445549" algn="l" rtl="0">
              <a:spcBef>
                <a:spcPts val="620"/>
              </a:spcBef>
              <a:spcAft>
                <a:spcPts val="0"/>
              </a:spcAft>
              <a:buSzPts val="3100"/>
              <a:buChar char="∙"/>
            </a:pPr>
            <a:r>
              <a:rPr lang="en-US"/>
              <a:t>반드시 CSS로 스타일을 지정해야 한다.</a:t>
            </a:r>
            <a:endParaRPr/>
          </a:p>
        </p:txBody>
      </p:sp>
      <p:sp>
        <p:nvSpPr>
          <p:cNvPr id="437" name="Google Shape;437;p51"/>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&lt;br&gt;</a:t>
            </a:r>
            <a:endParaRPr/>
          </a:p>
        </p:txBody>
      </p:sp>
      <p:sp>
        <p:nvSpPr>
          <p:cNvPr id="70" name="Google Shape;70;p6"/>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강제 줄 바꿈(line break) 태그</a:t>
            </a:r>
            <a:endParaRPr/>
          </a:p>
        </p:txBody>
      </p:sp>
      <p:sp>
        <p:nvSpPr>
          <p:cNvPr id="71" name="Google Shape;71;p6"/>
          <p:cNvSpPr txBox="1"/>
          <p:nvPr/>
        </p:nvSpPr>
        <p:spPr>
          <a:xfrm>
            <a:off x="463160" y="2550421"/>
            <a:ext cx="10688924" cy="2885688"/>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    &lt;p&gt;</a:t>
            </a:r>
            <a:r>
              <a:rPr lang="en-US" sz="2339" b="1" i="0" u="none" strike="noStrike" cap="none">
                <a:solidFill>
                  <a:schemeClr val="dk1"/>
                </a:solidFill>
                <a:latin typeface="Arial"/>
                <a:ea typeface="Arial"/>
                <a:cs typeface="Arial"/>
                <a:sym typeface="Arial"/>
              </a:rPr>
              <a:t>여기는 </a:t>
            </a:r>
            <a:r>
              <a:rPr lang="en-US" sz="2339" b="1" i="0" u="none" strike="noStrike" cap="none">
                <a:solidFill>
                  <a:srgbClr val="0000FF"/>
                </a:solidFill>
                <a:latin typeface="Arial"/>
                <a:ea typeface="Arial"/>
                <a:cs typeface="Arial"/>
                <a:sym typeface="Arial"/>
              </a:rPr>
              <a:t>&lt;br&gt;</a:t>
            </a:r>
            <a:r>
              <a:rPr lang="en-US" sz="2339" b="1" i="0" u="none" strike="noStrike" cap="none">
                <a:solidFill>
                  <a:schemeClr val="dk1"/>
                </a:solidFill>
                <a:latin typeface="Arial"/>
                <a:ea typeface="Arial"/>
                <a:cs typeface="Arial"/>
                <a:sym typeface="Arial"/>
              </a:rPr>
              <a:t>br태그를 사용하여 </a:t>
            </a:r>
            <a:r>
              <a:rPr lang="en-US" sz="2339" b="1" i="0" u="none" strike="noStrike" cap="none">
                <a:solidFill>
                  <a:srgbClr val="0000FF"/>
                </a:solidFill>
                <a:latin typeface="Arial"/>
                <a:ea typeface="Arial"/>
                <a:cs typeface="Arial"/>
                <a:sym typeface="Arial"/>
              </a:rPr>
              <a:t>&lt;br&gt;</a:t>
            </a:r>
            <a:r>
              <a:rPr lang="en-US" sz="2339" b="1" i="0" u="none" strike="noStrike" cap="none">
                <a:solidFill>
                  <a:schemeClr val="dk1"/>
                </a:solidFill>
                <a:latin typeface="Arial"/>
                <a:ea typeface="Arial"/>
                <a:cs typeface="Arial"/>
                <a:sym typeface="Arial"/>
              </a:rPr>
              <a:t>줄을 바꾸었습니다.</a:t>
            </a:r>
            <a:r>
              <a:rPr lang="en-US" sz="2339" b="1" i="0" u="none" strike="noStrike" cap="none">
                <a:solidFill>
                  <a:srgbClr val="0000FF"/>
                </a:solidFill>
                <a:latin typeface="Arial"/>
                <a:ea typeface="Arial"/>
                <a:cs typeface="Arial"/>
                <a:sym typeface="Arial"/>
              </a:rPr>
              <a:t>&lt;/p&gt;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72" name="Google Shape;72;p6" descr="EMB00000700b1af"/>
          <p:cNvPicPr preferRelativeResize="0"/>
          <p:nvPr/>
        </p:nvPicPr>
        <p:blipFill rotWithShape="1">
          <a:blip r:embed="rId3">
            <a:alphaModFix/>
          </a:blip>
          <a:srcRect/>
          <a:stretch/>
        </p:blipFill>
        <p:spPr>
          <a:xfrm>
            <a:off x="2711089" y="4958608"/>
            <a:ext cx="8141463" cy="2723725"/>
          </a:xfrm>
          <a:prstGeom prst="rect">
            <a:avLst/>
          </a:prstGeom>
          <a:noFill/>
          <a:ln>
            <a:noFill/>
          </a:ln>
        </p:spPr>
      </p:pic>
      <p:sp>
        <p:nvSpPr>
          <p:cNvPr id="73" name="Google Shape;73;p6"/>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&lt;pre&gt;</a:t>
            </a:r>
            <a:endParaRPr/>
          </a:p>
        </p:txBody>
      </p:sp>
      <p:sp>
        <p:nvSpPr>
          <p:cNvPr id="79" name="Google Shape;79;p7"/>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프로그래머가 입력한 그대로 화면에 표시하는 태그</a:t>
            </a:r>
            <a:endParaRPr/>
          </a:p>
          <a:p>
            <a:pPr marL="445549" lvl="0" indent="-445549" algn="l" rtl="0">
              <a:spcBef>
                <a:spcPts val="620"/>
              </a:spcBef>
              <a:spcAft>
                <a:spcPts val="0"/>
              </a:spcAft>
              <a:buSzPts val="3100"/>
              <a:buChar char="∙"/>
            </a:pPr>
            <a:r>
              <a:rPr lang="en-US"/>
              <a:t>previously formatted text의 약자</a:t>
            </a:r>
            <a:endParaRPr/>
          </a:p>
        </p:txBody>
      </p:sp>
      <p:sp>
        <p:nvSpPr>
          <p:cNvPr id="80" name="Google Shape;80;p7"/>
          <p:cNvSpPr txBox="1"/>
          <p:nvPr/>
        </p:nvSpPr>
        <p:spPr>
          <a:xfrm>
            <a:off x="637595" y="2989377"/>
            <a:ext cx="10581382" cy="537672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&lt;pre&gt;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아주 먼 옛날 바닷가 어느 왕국에</a:t>
            </a:r>
            <a:endParaRPr sz="2339" b="1" i="0" u="none" strike="noStrike" cap="none">
              <a:solidFill>
                <a:schemeClr val="dk1"/>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endParaRPr sz="2339" b="1" i="0" u="none" strike="noStrike" cap="none">
              <a:solidFill>
                <a:schemeClr val="dk1"/>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애나벨리라는 이름을 가진</a:t>
            </a:r>
            <a:endParaRPr/>
          </a:p>
          <a:p>
            <a:pPr marL="0" marR="0" lvl="0" indent="0" algn="l" rtl="0">
              <a:spcBef>
                <a:spcPts val="468"/>
              </a:spcBef>
              <a:spcAft>
                <a:spcPts val="0"/>
              </a:spcAft>
              <a:buClr>
                <a:schemeClr val="folHlink"/>
              </a:buClr>
              <a:buSzPts val="2339"/>
              <a:buFont typeface="Noto Sans Symbols"/>
              <a:buNone/>
            </a:pPr>
            <a:endParaRPr sz="2339" b="1" i="0" u="none" strike="noStrike" cap="none">
              <a:solidFill>
                <a:schemeClr val="dk1"/>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한 소녀가 살고 있었지요.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그 소녀는 날 사랑했었지요.</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&lt;/pre&gt;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81" name="Google Shape;81;p7" descr="EMB00000700b1ba"/>
          <p:cNvPicPr preferRelativeResize="0"/>
          <p:nvPr/>
        </p:nvPicPr>
        <p:blipFill rotWithShape="1">
          <a:blip r:embed="rId3">
            <a:alphaModFix/>
          </a:blip>
          <a:srcRect/>
          <a:stretch/>
        </p:blipFill>
        <p:spPr>
          <a:xfrm>
            <a:off x="5592565" y="2777108"/>
            <a:ext cx="6593933" cy="2715362"/>
          </a:xfrm>
          <a:prstGeom prst="rect">
            <a:avLst/>
          </a:prstGeom>
          <a:noFill/>
          <a:ln>
            <a:noFill/>
          </a:ln>
        </p:spPr>
      </p:pic>
      <p:sp>
        <p:nvSpPr>
          <p:cNvPr id="82" name="Google Shape;82;p7"/>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&lt;h1&gt; ~ &lt;h6&gt;</a:t>
            </a:r>
            <a:endParaRPr/>
          </a:p>
        </p:txBody>
      </p:sp>
      <p:sp>
        <p:nvSpPr>
          <p:cNvPr id="88" name="Google Shape;88;p8"/>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헤딩(heading): 웹 페이지의 머리기사(headline)</a:t>
            </a:r>
            <a:endParaRPr/>
          </a:p>
        </p:txBody>
      </p:sp>
      <p:sp>
        <p:nvSpPr>
          <p:cNvPr id="89" name="Google Shape;89;p8"/>
          <p:cNvSpPr txBox="1"/>
          <p:nvPr/>
        </p:nvSpPr>
        <p:spPr>
          <a:xfrm>
            <a:off x="637595" y="2492708"/>
            <a:ext cx="10581382" cy="5002340"/>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&lt;h1&gt;</a:t>
            </a:r>
            <a:r>
              <a:rPr lang="en-US" sz="2339" b="1" i="0" u="none" strike="noStrike" cap="none">
                <a:solidFill>
                  <a:schemeClr val="dk1"/>
                </a:solidFill>
                <a:latin typeface="Arial"/>
                <a:ea typeface="Arial"/>
                <a:cs typeface="Arial"/>
                <a:sym typeface="Arial"/>
              </a:rPr>
              <a:t>이것이 heading 1 입니다.</a:t>
            </a:r>
            <a:r>
              <a:rPr lang="en-US" sz="2339" b="1" i="0" u="none" strike="noStrike" cap="none">
                <a:solidFill>
                  <a:srgbClr val="0000FF"/>
                </a:solidFill>
                <a:latin typeface="Arial"/>
                <a:ea typeface="Arial"/>
                <a:cs typeface="Arial"/>
                <a:sym typeface="Arial"/>
              </a:rPr>
              <a:t>&lt;/h1&gt;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&lt;h2&gt;</a:t>
            </a:r>
            <a:r>
              <a:rPr lang="en-US" sz="2339" b="1" i="0" u="none" strike="noStrike" cap="none">
                <a:solidFill>
                  <a:schemeClr val="dk1"/>
                </a:solidFill>
                <a:latin typeface="Arial"/>
                <a:ea typeface="Arial"/>
                <a:cs typeface="Arial"/>
                <a:sym typeface="Arial"/>
              </a:rPr>
              <a:t>이것이 heading 2 입니다.</a:t>
            </a:r>
            <a:r>
              <a:rPr lang="en-US" sz="2339" b="1" i="0" u="none" strike="noStrike" cap="none">
                <a:solidFill>
                  <a:srgbClr val="0000FF"/>
                </a:solidFill>
                <a:latin typeface="Arial"/>
                <a:ea typeface="Arial"/>
                <a:cs typeface="Arial"/>
                <a:sym typeface="Arial"/>
              </a:rPr>
              <a:t>&lt;/h2&gt;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&lt;h3&gt;</a:t>
            </a:r>
            <a:r>
              <a:rPr lang="en-US" sz="2339" b="1" i="0" u="none" strike="noStrike" cap="none">
                <a:solidFill>
                  <a:schemeClr val="dk1"/>
                </a:solidFill>
                <a:latin typeface="Arial"/>
                <a:ea typeface="Arial"/>
                <a:cs typeface="Arial"/>
                <a:sym typeface="Arial"/>
              </a:rPr>
              <a:t>이것이 heading 3 입니다.</a:t>
            </a:r>
            <a:r>
              <a:rPr lang="en-US" sz="2339" b="1" i="0" u="none" strike="noStrike" cap="none">
                <a:solidFill>
                  <a:srgbClr val="0000FF"/>
                </a:solidFill>
                <a:latin typeface="Arial"/>
                <a:ea typeface="Arial"/>
                <a:cs typeface="Arial"/>
                <a:sym typeface="Arial"/>
              </a:rPr>
              <a:t>&lt;/h3&gt;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&lt;h4&gt;</a:t>
            </a:r>
            <a:r>
              <a:rPr lang="en-US" sz="2339" b="1" i="0" u="none" strike="noStrike" cap="none">
                <a:solidFill>
                  <a:schemeClr val="dk1"/>
                </a:solidFill>
                <a:latin typeface="Arial"/>
                <a:ea typeface="Arial"/>
                <a:cs typeface="Arial"/>
                <a:sym typeface="Arial"/>
              </a:rPr>
              <a:t>이것이 heading 4 입니다.</a:t>
            </a:r>
            <a:r>
              <a:rPr lang="en-US" sz="2339" b="1" i="0" u="none" strike="noStrike" cap="none">
                <a:solidFill>
                  <a:srgbClr val="0000FF"/>
                </a:solidFill>
                <a:latin typeface="Arial"/>
                <a:ea typeface="Arial"/>
                <a:cs typeface="Arial"/>
                <a:sym typeface="Arial"/>
              </a:rPr>
              <a:t>&lt;/h4&gt;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&lt;h5&gt;</a:t>
            </a:r>
            <a:r>
              <a:rPr lang="en-US" sz="2339" b="1" i="0" u="none" strike="noStrike" cap="none">
                <a:solidFill>
                  <a:schemeClr val="dk1"/>
                </a:solidFill>
                <a:latin typeface="Arial"/>
                <a:ea typeface="Arial"/>
                <a:cs typeface="Arial"/>
                <a:sym typeface="Arial"/>
              </a:rPr>
              <a:t>이것이 heading 5 입니다.</a:t>
            </a:r>
            <a:r>
              <a:rPr lang="en-US" sz="2339" b="1" i="0" u="none" strike="noStrike" cap="none">
                <a:solidFill>
                  <a:srgbClr val="0000FF"/>
                </a:solidFill>
                <a:latin typeface="Arial"/>
                <a:ea typeface="Arial"/>
                <a:cs typeface="Arial"/>
                <a:sym typeface="Arial"/>
              </a:rPr>
              <a:t>&lt;/h5&gt;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&lt;h6&gt;</a:t>
            </a:r>
            <a:r>
              <a:rPr lang="en-US" sz="2339" b="1" i="0" u="none" strike="noStrike" cap="none">
                <a:solidFill>
                  <a:schemeClr val="dk1"/>
                </a:solidFill>
                <a:latin typeface="Arial"/>
                <a:ea typeface="Arial"/>
                <a:cs typeface="Arial"/>
                <a:sym typeface="Arial"/>
              </a:rPr>
              <a:t>이것이 heading 6 입니다.</a:t>
            </a:r>
            <a:r>
              <a:rPr lang="en-US" sz="2339" b="1" i="0" u="none" strike="noStrike" cap="none">
                <a:solidFill>
                  <a:srgbClr val="0000FF"/>
                </a:solidFill>
                <a:latin typeface="Arial"/>
                <a:ea typeface="Arial"/>
                <a:cs typeface="Arial"/>
                <a:sym typeface="Arial"/>
              </a:rPr>
              <a:t>&lt;/h6&gt;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pic>
        <p:nvPicPr>
          <p:cNvPr id="90" name="Google Shape;90;p8" descr="EMB00000700b1c0"/>
          <p:cNvPicPr preferRelativeResize="0"/>
          <p:nvPr/>
        </p:nvPicPr>
        <p:blipFill rotWithShape="1">
          <a:blip r:embed="rId3">
            <a:alphaModFix/>
          </a:blip>
          <a:srcRect/>
          <a:stretch/>
        </p:blipFill>
        <p:spPr>
          <a:xfrm>
            <a:off x="5524910" y="2427395"/>
            <a:ext cx="5557518" cy="3723644"/>
          </a:xfrm>
          <a:prstGeom prst="rect">
            <a:avLst/>
          </a:prstGeom>
          <a:noFill/>
          <a:ln>
            <a:noFill/>
          </a:ln>
        </p:spPr>
      </p:pic>
      <p:sp>
        <p:nvSpPr>
          <p:cNvPr id="91" name="Google Shape;91;p8"/>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956941" y="561043"/>
            <a:ext cx="9701398" cy="99007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주석(comment)</a:t>
            </a:r>
            <a:endParaRPr/>
          </a:p>
        </p:txBody>
      </p:sp>
      <p:sp>
        <p:nvSpPr>
          <p:cNvPr id="97" name="Google Shape;97;p9"/>
          <p:cNvSpPr txBox="1">
            <a:spLocks noGrp="1"/>
          </p:cNvSpPr>
          <p:nvPr>
            <p:ph type="body" idx="1"/>
          </p:nvPr>
        </p:nvSpPr>
        <p:spPr>
          <a:xfrm>
            <a:off x="296983" y="1732624"/>
            <a:ext cx="11262614" cy="6451962"/>
          </a:xfrm>
          <a:prstGeom prst="rect">
            <a:avLst/>
          </a:prstGeom>
          <a:noFill/>
          <a:ln>
            <a:noFill/>
          </a:ln>
        </p:spPr>
        <p:txBody>
          <a:bodyPr spcFirstLastPara="1" wrap="square" lIns="91425" tIns="45700" rIns="91425" bIns="45700" anchor="t" anchorCtr="0">
            <a:noAutofit/>
          </a:bodyPr>
          <a:lstStyle/>
          <a:p>
            <a:pPr marL="445549" lvl="0" indent="-445549" algn="l" rtl="0">
              <a:spcBef>
                <a:spcPts val="0"/>
              </a:spcBef>
              <a:spcAft>
                <a:spcPts val="0"/>
              </a:spcAft>
              <a:buSzPts val="3100"/>
              <a:buChar char="∙"/>
            </a:pPr>
            <a:r>
              <a:rPr lang="en-US"/>
              <a:t>주석(comment)은 코드를 설명하는 글</a:t>
            </a:r>
            <a:endParaRPr/>
          </a:p>
        </p:txBody>
      </p:sp>
      <p:sp>
        <p:nvSpPr>
          <p:cNvPr id="98" name="Google Shape;98;p9"/>
          <p:cNvSpPr txBox="1"/>
          <p:nvPr/>
        </p:nvSpPr>
        <p:spPr>
          <a:xfrm>
            <a:off x="567973" y="2565761"/>
            <a:ext cx="10808799" cy="3807823"/>
          </a:xfrm>
          <a:prstGeom prst="rect">
            <a:avLst/>
          </a:prstGeom>
          <a:noFill/>
          <a:ln w="9525" cap="flat" cmpd="sng">
            <a:solidFill>
              <a:schemeClr val="dk1"/>
            </a:solidFill>
            <a:prstDash val="solid"/>
            <a:round/>
            <a:headEnd type="none" w="sm" len="sm"/>
            <a:tailEnd type="none" w="sm" len="sm"/>
          </a:ln>
        </p:spPr>
        <p:txBody>
          <a:bodyPr spcFirstLastPara="1" wrap="square" lIns="118800" tIns="59400" rIns="118800" bIns="59400" anchor="ctr" anchorCtr="0">
            <a:noAutofit/>
          </a:bodyPr>
          <a:lstStyle/>
          <a:p>
            <a:pPr marL="0" marR="0" lvl="0" indent="0" algn="l" rtl="0">
              <a:spcBef>
                <a:spcPts val="0"/>
              </a:spcBef>
              <a:spcAft>
                <a:spcPts val="0"/>
              </a:spcAft>
              <a:buClr>
                <a:schemeClr val="folHlink"/>
              </a:buClr>
              <a:buSzPts val="2339"/>
              <a:buFont typeface="Noto Sans Symbols"/>
              <a:buNone/>
            </a:pPr>
            <a:r>
              <a:rPr lang="en-US" sz="2339" b="1" i="0" u="none" strike="noStrike" cap="none">
                <a:solidFill>
                  <a:schemeClr val="dk1"/>
                </a:solidFill>
                <a:latin typeface="Arial"/>
                <a:ea typeface="Arial"/>
                <a:cs typeface="Arial"/>
                <a:sym typeface="Arial"/>
              </a:rPr>
              <a:t>&lt;!DOCTYPE 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9E00"/>
                </a:solidFill>
                <a:latin typeface="Arial"/>
                <a:ea typeface="Arial"/>
                <a:cs typeface="Arial"/>
                <a:sym typeface="Arial"/>
              </a:rPr>
              <a:t>&lt;!-- 참고: 아래 링크는 나의 배너임 --&gt;</a:t>
            </a:r>
            <a:endParaRPr sz="2339" b="1" i="0" u="none" strike="noStrike" cap="none">
              <a:solidFill>
                <a:srgbClr val="009E00"/>
              </a:solidFill>
              <a:latin typeface="Arial"/>
              <a:ea typeface="Arial"/>
              <a:cs typeface="Arial"/>
              <a:sym typeface="Arial"/>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&lt;img</a:t>
            </a:r>
            <a:r>
              <a:rPr lang="en-US" sz="2339" b="1" i="0" u="none" strike="noStrike" cap="none">
                <a:solidFill>
                  <a:schemeClr val="dk1"/>
                </a:solidFill>
                <a:latin typeface="Arial"/>
                <a:ea typeface="Arial"/>
                <a:cs typeface="Arial"/>
                <a:sym typeface="Arial"/>
              </a:rPr>
              <a:t> </a:t>
            </a:r>
            <a:r>
              <a:rPr lang="en-US" sz="2339" b="1" i="0" u="none" strike="noStrike" cap="none">
                <a:solidFill>
                  <a:srgbClr val="FF0000"/>
                </a:solidFill>
                <a:latin typeface="Arial"/>
                <a:ea typeface="Arial"/>
                <a:cs typeface="Arial"/>
                <a:sym typeface="Arial"/>
              </a:rPr>
              <a:t>src</a:t>
            </a:r>
            <a:r>
              <a:rPr lang="en-US" sz="2339" b="1" i="0" u="none" strike="noStrike" cap="none">
                <a:solidFill>
                  <a:schemeClr val="dk1"/>
                </a:solidFill>
                <a:latin typeface="Arial"/>
                <a:ea typeface="Arial"/>
                <a:cs typeface="Arial"/>
                <a:sym typeface="Arial"/>
              </a:rPr>
              <a:t>=</a:t>
            </a:r>
            <a:r>
              <a:rPr lang="en-US" sz="2339" b="1" i="0" u="none" strike="noStrike" cap="none">
                <a:solidFill>
                  <a:srgbClr val="6600FF"/>
                </a:solidFill>
                <a:latin typeface="Arial"/>
                <a:ea typeface="Arial"/>
                <a:cs typeface="Arial"/>
                <a:sym typeface="Arial"/>
              </a:rPr>
              <a:t>"http://www.company.com/pics/f.jpg"</a:t>
            </a:r>
            <a:r>
              <a:rPr lang="en-US" sz="2339" b="1" i="0" u="none" strike="noStrike" cap="none">
                <a:solidFill>
                  <a:schemeClr val="dk1"/>
                </a:solidFill>
                <a:latin typeface="Arial"/>
                <a:ea typeface="Arial"/>
                <a:cs typeface="Arial"/>
                <a:sym typeface="Arial"/>
              </a:rPr>
              <a:t> </a:t>
            </a:r>
            <a:r>
              <a:rPr lang="en-US" sz="2339" b="1" i="0" u="none" strike="noStrike" cap="none">
                <a:solidFill>
                  <a:srgbClr val="FF0000"/>
                </a:solidFill>
                <a:latin typeface="Arial"/>
                <a:ea typeface="Arial"/>
                <a:cs typeface="Arial"/>
                <a:sym typeface="Arial"/>
              </a:rPr>
              <a:t>height</a:t>
            </a:r>
            <a:r>
              <a:rPr lang="en-US" sz="2339" b="1" i="0" u="none" strike="noStrike" cap="none">
                <a:solidFill>
                  <a:schemeClr val="dk1"/>
                </a:solidFill>
                <a:latin typeface="Arial"/>
                <a:ea typeface="Arial"/>
                <a:cs typeface="Arial"/>
                <a:sym typeface="Arial"/>
              </a:rPr>
              <a:t>=</a:t>
            </a:r>
            <a:r>
              <a:rPr lang="en-US" sz="2339" b="1" i="0" u="none" strike="noStrike" cap="none">
                <a:solidFill>
                  <a:srgbClr val="6600FF"/>
                </a:solidFill>
                <a:latin typeface="Arial"/>
                <a:ea typeface="Arial"/>
                <a:cs typeface="Arial"/>
                <a:sym typeface="Arial"/>
              </a:rPr>
              <a:t>"100"</a:t>
            </a:r>
            <a:r>
              <a:rPr lang="en-US" sz="2339" b="1" i="0" u="none" strike="noStrike" cap="none">
                <a:solidFill>
                  <a:schemeClr val="dk1"/>
                </a:solidFill>
                <a:latin typeface="Arial"/>
                <a:ea typeface="Arial"/>
                <a:cs typeface="Arial"/>
                <a:sym typeface="Arial"/>
              </a:rPr>
              <a:t> </a:t>
            </a:r>
            <a:r>
              <a:rPr lang="en-US" sz="2339" b="1" i="0" u="none" strike="noStrike" cap="none">
                <a:solidFill>
                  <a:srgbClr val="FF0000"/>
                </a:solidFill>
                <a:latin typeface="Arial"/>
                <a:ea typeface="Arial"/>
                <a:cs typeface="Arial"/>
                <a:sym typeface="Arial"/>
              </a:rPr>
              <a:t>width</a:t>
            </a:r>
            <a:r>
              <a:rPr lang="en-US" sz="2339" b="1" i="0" u="none" strike="noStrike" cap="none">
                <a:solidFill>
                  <a:schemeClr val="dk1"/>
                </a:solidFill>
                <a:latin typeface="Arial"/>
                <a:ea typeface="Arial"/>
                <a:cs typeface="Arial"/>
                <a:sym typeface="Arial"/>
              </a:rPr>
              <a:t>=</a:t>
            </a:r>
            <a:r>
              <a:rPr lang="en-US" sz="2339" b="1" i="0" u="none" strike="noStrike" cap="none">
                <a:solidFill>
                  <a:srgbClr val="6600FF"/>
                </a:solidFill>
                <a:latin typeface="Arial"/>
                <a:ea typeface="Arial"/>
                <a:cs typeface="Arial"/>
                <a:sym typeface="Arial"/>
              </a:rPr>
              <a:t>"400"</a:t>
            </a:r>
            <a:r>
              <a:rPr lang="en-US" sz="2339" b="1" i="0" u="none" strike="noStrike" cap="none">
                <a:solidFill>
                  <a:srgbClr val="0000FF"/>
                </a:solidFill>
                <a:latin typeface="Arial"/>
                <a:ea typeface="Arial"/>
                <a:cs typeface="Arial"/>
                <a:sym typeface="Arial"/>
              </a:rPr>
              <a:t>&gt;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9E00"/>
                </a:solidFill>
                <a:latin typeface="Arial"/>
                <a:ea typeface="Arial"/>
                <a:cs typeface="Arial"/>
                <a:sym typeface="Arial"/>
              </a:rPr>
              <a:t>&lt;!-- &lt;input type="text" size="12"&gt; --&gt;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&lt;/body&gt;</a:t>
            </a:r>
            <a:endParaRPr/>
          </a:p>
          <a:p>
            <a:pPr marL="0" marR="0" lvl="0" indent="0" algn="l" rtl="0">
              <a:spcBef>
                <a:spcPts val="468"/>
              </a:spcBef>
              <a:spcAft>
                <a:spcPts val="0"/>
              </a:spcAft>
              <a:buClr>
                <a:schemeClr val="folHlink"/>
              </a:buClr>
              <a:buSzPts val="2339"/>
              <a:buFont typeface="Noto Sans Symbols"/>
              <a:buNone/>
            </a:pPr>
            <a:r>
              <a:rPr lang="en-US" sz="2339" b="1" i="0" u="none" strike="noStrike" cap="none">
                <a:solidFill>
                  <a:srgbClr val="0000FF"/>
                </a:solidFill>
                <a:latin typeface="Arial"/>
                <a:ea typeface="Arial"/>
                <a:cs typeface="Arial"/>
                <a:sym typeface="Arial"/>
              </a:rPr>
              <a:t>&lt;/html&gt;</a:t>
            </a:r>
            <a:endParaRPr sz="2339" b="1" i="0" u="none" strike="noStrike" cap="none">
              <a:solidFill>
                <a:srgbClr val="0000FF"/>
              </a:solidFill>
              <a:latin typeface="Arial"/>
              <a:ea typeface="Arial"/>
              <a:cs typeface="Arial"/>
              <a:sym typeface="Arial"/>
            </a:endParaRPr>
          </a:p>
        </p:txBody>
      </p:sp>
      <p:sp>
        <p:nvSpPr>
          <p:cNvPr id="99" name="Google Shape;99;p9"/>
          <p:cNvSpPr txBox="1">
            <a:spLocks noGrp="1"/>
          </p:cNvSpPr>
          <p:nvPr>
            <p:ph type="sldNum" idx="12"/>
          </p:nvPr>
        </p:nvSpPr>
        <p:spPr>
          <a:xfrm>
            <a:off x="9124285" y="8366102"/>
            <a:ext cx="2447686" cy="544539"/>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Crayons">
  <a:themeElements>
    <a:clrScheme name="1_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3041</Words>
  <Application>Microsoft Office PowerPoint</Application>
  <PresentationFormat>사용자 지정</PresentationFormat>
  <Paragraphs>534</Paragraphs>
  <Slides>51</Slides>
  <Notes>51</Notes>
  <HiddenSlides>1</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51</vt:i4>
      </vt:variant>
    </vt:vector>
  </HeadingPairs>
  <TitlesOfParts>
    <vt:vector size="57" baseType="lpstr">
      <vt:lpstr>Noto Sans Symbols</vt:lpstr>
      <vt:lpstr>Gulim</vt:lpstr>
      <vt:lpstr>Malgun Gothic</vt:lpstr>
      <vt:lpstr>Arial</vt:lpstr>
      <vt:lpstr>Comic Sans MS</vt:lpstr>
      <vt:lpstr>1_Crayons</vt:lpstr>
      <vt:lpstr>02. HTML 기본 요소 </vt:lpstr>
      <vt:lpstr>이번 장의 목표</vt:lpstr>
      <vt:lpstr>텍스트 표시</vt:lpstr>
      <vt:lpstr>&lt;p&gt;</vt:lpstr>
      <vt:lpstr>텍스트 입력시 주의할 점</vt:lpstr>
      <vt:lpstr>&lt;br&gt;</vt:lpstr>
      <vt:lpstr>&lt;pre&gt;</vt:lpstr>
      <vt:lpstr>&lt;h1&gt; ~ &lt;h6&gt;</vt:lpstr>
      <vt:lpstr>주석(comment)</vt:lpstr>
      <vt:lpstr>텍스트 서식</vt:lpstr>
      <vt:lpstr>텍스트 서식</vt:lpstr>
      <vt:lpstr>참고</vt:lpstr>
      <vt:lpstr>&lt;hr&gt;</vt:lpstr>
      <vt:lpstr>특수문자</vt:lpstr>
      <vt:lpstr>커피 전문점 웹 페이지</vt:lpstr>
      <vt:lpstr>HTML 소스 </vt:lpstr>
      <vt:lpstr>리스트</vt:lpstr>
      <vt:lpstr>&lt;ul&gt;</vt:lpstr>
      <vt:lpstr>&lt;ol&gt;</vt:lpstr>
      <vt:lpstr>&lt;dl&gt;</vt:lpstr>
      <vt:lpstr>&lt;a&gt;</vt:lpstr>
      <vt:lpstr>링크 예제</vt:lpstr>
      <vt:lpstr>target 속성 </vt:lpstr>
      <vt:lpstr>예제</vt:lpstr>
      <vt:lpstr>id 속성</vt:lpstr>
      <vt:lpstr>&lt;img&gt;</vt:lpstr>
      <vt:lpstr>예제</vt:lpstr>
      <vt:lpstr>width와 height 속성</vt:lpstr>
      <vt:lpstr>alt 속성 </vt:lpstr>
      <vt:lpstr>이미지 처리 방법</vt:lpstr>
      <vt:lpstr>이미지의 종류</vt:lpstr>
      <vt:lpstr>연습</vt:lpstr>
      <vt:lpstr>HTML 소스 </vt:lpstr>
      <vt:lpstr>썸네일 예제</vt:lpstr>
      <vt:lpstr>thumnail.html</vt:lpstr>
      <vt:lpstr>photo1.html</vt:lpstr>
      <vt:lpstr>photo2.html</vt:lpstr>
      <vt:lpstr>WEB-INF 폴더</vt:lpstr>
      <vt:lpstr>&lt;table&gt;</vt:lpstr>
      <vt:lpstr>&lt;table&gt; </vt:lpstr>
      <vt:lpstr>테이블 헤더</vt:lpstr>
      <vt:lpstr>테이블 예제</vt:lpstr>
      <vt:lpstr>테이블 경계</vt:lpstr>
      <vt:lpstr>참고</vt:lpstr>
      <vt:lpstr>열과 행의 병합</vt:lpstr>
      <vt:lpstr>테이블 행 열 병합</vt:lpstr>
      <vt:lpstr>테이블 캡션</vt:lpstr>
      <vt:lpstr>테이블 연습 1</vt:lpstr>
      <vt:lpstr>테이블 연습 2</vt:lpstr>
      <vt:lpstr>연습</vt:lpstr>
      <vt:lpstr>참고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HTML 기본 요소 </dc:title>
  <dc:creator>chocojhkim@live.com</dc:creator>
  <cp:lastModifiedBy>dw-001</cp:lastModifiedBy>
  <cp:revision>15</cp:revision>
  <dcterms:created xsi:type="dcterms:W3CDTF">2007-06-29T06:43:39Z</dcterms:created>
  <dcterms:modified xsi:type="dcterms:W3CDTF">2023-09-21T02:10:48Z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TC010187211033</vt:lpwstr>
  </property>
</Properties>
</file>