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0" roundtripDataSignature="AMtx7mi8v+dwDZYZpV4nOEP/H7Y8PFi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1DE008-C1A8-4536-A013-79B9DAB19EB7}">
  <a:tblStyle styleId="{731DE008-C1A8-4536-A013-79B9DAB19EB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4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4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4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4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4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4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4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4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4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4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5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5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5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5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7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57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5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04. CSS 기초</a:t>
            </a:r>
            <a:br>
              <a:rPr b="1"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 삽입 위치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스타일 시트(external style sheet)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스타일 시트(internal style sheet)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스타일 시트(inline)</a:t>
            </a:r>
            <a:endParaRPr/>
          </a:p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외부 스타일 시트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스타일 시트는 스타일 시트를 외부에 파일로 저장하는 것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페이지에 동일한 스타일을 적용하려고 할 때 좋은 방법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453" y="4462070"/>
            <a:ext cx="5171669" cy="3242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/>
          <p:nvPr/>
        </p:nvSpPr>
        <p:spPr>
          <a:xfrm>
            <a:off x="784109" y="3945498"/>
            <a:ext cx="10187197" cy="49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b="1" i="0" lang="en-US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type="text/css" rel="stylesheet" href="mystyle.css"&gt;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/>
        </p:nvSpPr>
        <p:spPr>
          <a:xfrm>
            <a:off x="610629" y="1621244"/>
            <a:ext cx="10670077" cy="90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{ color: red;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color:#0026ff; }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10629" y="2744331"/>
            <a:ext cx="10670077" cy="45193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&lt;link type="text/css" rel="stylesheet" href="mystyle.css"&gt;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headline.&lt;/h1&gt;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828390" y="1188091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mystyle.css</a:t>
            </a:r>
            <a:endParaRPr b="0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f04bd5c"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6375" y="5876439"/>
            <a:ext cx="4673059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내부 스타일 시트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스타일 시트는 HTML 안에 CSS를 정의하는 것이다.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593248" y="2509670"/>
            <a:ext cx="10728820" cy="5809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 color: red;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color: #0026ff;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headline.&lt;/h1&gt;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1074592" y="3922106"/>
            <a:ext cx="7026344" cy="167706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f04bd5c"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67" y="5994662"/>
            <a:ext cx="4673059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088284" y="677922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내부 CSS의 위치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517414" y="1856385"/>
            <a:ext cx="10755960" cy="5312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Web Page&lt;/title&gt;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  background-color: yellow;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&lt;p&gt;This is a 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12c35f5" id="147" name="Google Shape;1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0375" y="5485294"/>
            <a:ext cx="5473128" cy="16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1182391" y="3652352"/>
            <a:ext cx="6427618" cy="132349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인라인 스타일 시트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각각의 HTML 요소마다 스타일을 지정하는 것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2개 이상의 선언이 있다면 반드시 끝에 ;을 적어 준다. 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593250" y="2948099"/>
            <a:ext cx="10670077" cy="39655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style="color: red"&gt;This is a headline.&lt;/h1&gt;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style="color: #0026ff"&gt;This is a 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f04bd5c"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62" y="3022218"/>
            <a:ext cx="4226409" cy="193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/>
          <p:nvPr/>
        </p:nvSpPr>
        <p:spPr>
          <a:xfrm>
            <a:off x="1226263" y="5127741"/>
            <a:ext cx="7620387" cy="93907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다중 스타일 시트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요소에 대하여 외부, 내부, 인라인 스타일이 서로 다르게 지정하고 있다면 어떤 스타일이 사용될까?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공통적으로 사용되는 스타일은 &lt;body&gt;요소의 스타일에 정의하는 것이 편리하다.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608" y="3264075"/>
            <a:ext cx="7273654" cy="244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664229" y="1690853"/>
            <a:ext cx="10670100" cy="653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h1, p {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font-family: serif;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color:       black;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 { font-size :2.0em;     color : red; }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{ font-size :1.5em;     color : blue;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{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border-bottom: 1px solid gray;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color:       red;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font-size : large;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background-color: yellow;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828391" y="1188091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coffee.css</a:t>
            </a:r>
            <a:endParaRPr b="0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597990" y="694106"/>
            <a:ext cx="10670077" cy="75616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&lt;title&gt;Web Programming&lt;/title&gt;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&lt;link type="text/css" rel="stylesheet" href="coffee.css"&gt;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&lt;h1&gt;Welcome to Web Coffee!&lt;/h1&gt;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src="coffee.gif" width="100" height="100"&gt;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하우스 로스팅 원두의 &lt;span&gt;신선한 커피&lt;span&gt;를 맛보세요!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&lt;em&gt;공인 1급 Barista&lt;/em&gt;가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최고급 원두만을 직접 엄선하여 사용합니다.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&lt;h2&gt;메뉴&lt;/h2&gt;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아메리카노,카페라떼,카푸치노,카페모카,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16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391572" y="1671801"/>
            <a:ext cx="11167745" cy="6605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Web Page&lt;/title&gt;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2px solid red;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heading.&lt;/h1&gt;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12c35fa"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565" y="6369457"/>
            <a:ext cx="5259752" cy="19074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833396" y="3458403"/>
            <a:ext cx="5270547" cy="263369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개념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문서의 구조-&gt; HTML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문서의 스타일 -&gt; ?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658" y="3490001"/>
            <a:ext cx="7253094" cy="36880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선택자(selector): HTML 요소를 선택하는 부분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선택자는 jQuery에서도 사용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가장 많이 사용되는 것은 6가지 정도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선택자에 대한 W3C의 문서는 http://www.w3.org/TR/css3-selectors/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2991164" y="2644812"/>
            <a:ext cx="4815655" cy="712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 blue;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선택자(selector)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속성(property)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값(value)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0"/>
          <p:cNvCxnSpPr>
            <a:stCxn id="198" idx="0"/>
          </p:cNvCxnSpPr>
          <p:nvPr/>
        </p:nvCxnSpPr>
        <p:spPr>
          <a:xfrm flipH="1" rot="10800000">
            <a:off x="2531797" y="3147110"/>
            <a:ext cx="1458300" cy="643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20"/>
          <p:cNvCxnSpPr>
            <a:stCxn id="199" idx="0"/>
          </p:cNvCxnSpPr>
          <p:nvPr/>
        </p:nvCxnSpPr>
        <p:spPr>
          <a:xfrm rot="10800000">
            <a:off x="5133010" y="3147108"/>
            <a:ext cx="541200" cy="642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20"/>
          <p:cNvCxnSpPr>
            <a:stCxn id="200" idx="0"/>
          </p:cNvCxnSpPr>
          <p:nvPr/>
        </p:nvCxnSpPr>
        <p:spPr>
          <a:xfrm rot="10800000">
            <a:off x="6169379" y="3147108"/>
            <a:ext cx="2171700" cy="642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선택자의 종류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타입 선택자(type selector)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전체 선택자(universal selector)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클래스 선택자(class selector)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아이디 선택자(ID selector)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선택자(attribute selector)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의사 선택자(pseudo-class)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타입 선택자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타입 선택자(type selector) : </a:t>
            </a:r>
            <a:r>
              <a:rPr lang="en-US"/>
              <a:t>HTML 요소 이름을 사용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874734" y="3039674"/>
            <a:ext cx="5099473" cy="6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b="0" i="0" lang="en-US" sz="36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 { color: green;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2759032" y="2908336"/>
            <a:ext cx="930825" cy="959263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모든  h1 요소를 선택한다. 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2"/>
          <p:cNvCxnSpPr>
            <a:endCxn id="219" idx="4"/>
          </p:cNvCxnSpPr>
          <p:nvPr/>
        </p:nvCxnSpPr>
        <p:spPr>
          <a:xfrm rot="10800000">
            <a:off x="3224445" y="3867599"/>
            <a:ext cx="363900" cy="1275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전체 선택자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전체 선택자(universal selector): </a:t>
            </a:r>
            <a:r>
              <a:rPr lang="en-US"/>
              <a:t>페이지 안의 모든 요소를 선택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874733" y="3039674"/>
            <a:ext cx="4865434" cy="6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b="0" i="0" lang="en-US" sz="36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{ color: green;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721113" y="2908333"/>
            <a:ext cx="753876" cy="908706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전체 요소를 선택한다. 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3"/>
          <p:cNvCxnSpPr>
            <a:endCxn id="230" idx="4"/>
          </p:cNvCxnSpPr>
          <p:nvPr/>
        </p:nvCxnSpPr>
        <p:spPr>
          <a:xfrm rot="10800000">
            <a:off x="3098051" y="3817039"/>
            <a:ext cx="452100" cy="1326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아이디 선택자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아이디 선택자(id selector):  </a:t>
            </a:r>
            <a:r>
              <a:rPr lang="en-US"/>
              <a:t>특정한 요소를 선택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b="0" i="0" lang="en-US" sz="36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#target  { color: red;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2759030" y="2908337"/>
            <a:ext cx="640122" cy="971901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3914307" y="4299228"/>
            <a:ext cx="3288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id가 target인 요소를 선택한다.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4"/>
          <p:cNvCxnSpPr>
            <a:endCxn id="241" idx="4"/>
          </p:cNvCxnSpPr>
          <p:nvPr/>
        </p:nvCxnSpPr>
        <p:spPr>
          <a:xfrm rot="10800000">
            <a:off x="3079091" y="3880238"/>
            <a:ext cx="1065900" cy="377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4" name="Google Shape;244;p24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b="0" i="0" lang="en-US" sz="36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id="target"&gt;Hello World!&lt;/p&gt;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791128" y="7059050"/>
            <a:ext cx="3850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&lt;p&gt;요소의 id를 “target”로 지정한다.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580610" y="1551111"/>
            <a:ext cx="10813847" cy="6765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id Example&lt;/title&gt;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#special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color: red;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id="special"&gt;id가 special인 단락입니다.&lt;/p&gt;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&lt;p&gt;정상적인 단락입니다.&lt;/p&gt;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1078278" y="3256175"/>
            <a:ext cx="5354283" cy="2684253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12c3616"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138" y="4833639"/>
            <a:ext cx="5808321" cy="1689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 선택자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클래스 선택자(class selector)</a:t>
            </a:r>
            <a:r>
              <a:rPr lang="en-US"/>
              <a:t>는 클래스가 부여된 요소를 선택한다. 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b="0" i="0" lang="en-US" sz="36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.target  { color: red;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714028" y="3130715"/>
            <a:ext cx="685125" cy="73944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3914309" y="429922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클래스가 target인 요소를 선택한다.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6"/>
          <p:cNvCxnSpPr>
            <a:endCxn id="264" idx="4"/>
          </p:cNvCxnSpPr>
          <p:nvPr/>
        </p:nvCxnSpPr>
        <p:spPr>
          <a:xfrm rot="10800000">
            <a:off x="3056591" y="3870164"/>
            <a:ext cx="1043400" cy="609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7" name="Google Shape;267;p26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b="0" i="0" lang="en-US" sz="36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class="target"&gt;Hello World!&lt;/p&gt;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3147843" y="7036235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&lt;p&gt;요소의 클래스를 “target”로 지정한다.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6"/>
          <p:cNvCxnSpPr>
            <a:stCxn id="268" idx="0"/>
          </p:cNvCxnSpPr>
          <p:nvPr/>
        </p:nvCxnSpPr>
        <p:spPr>
          <a:xfrm rot="10800000">
            <a:off x="4297691" y="6440135"/>
            <a:ext cx="1032000" cy="596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405801" y="1443534"/>
            <a:ext cx="11041353" cy="70334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class Example&lt;/title&gt;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.type1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text-align: center;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 : 1px solid  blue;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p.type1{  border : 1px solid red;  }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class="type1"&gt;class가 type1인 헤딩입니다.&lt;/h1&gt;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class="type1"&gt;class가 type1인 단락입니다&lt;/p&gt;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004693" y="3125610"/>
            <a:ext cx="6232130" cy="24145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12c362d"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361" y="5540188"/>
            <a:ext cx="5952034" cy="16913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 그룹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선택자를 콤마(,)로 분리하여 나열할 수 있다.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b="0" i="0" lang="en-US" sz="36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h1, h2, h3 { font-family: sans-serif;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989279" y="2852257"/>
            <a:ext cx="2763772" cy="105325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2890533" y="4626647"/>
            <a:ext cx="4894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&lt;h1&gt;, &lt;h2&gt;, &lt;h3&gt;요소를 선택한다.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8"/>
          <p:cNvCxnSpPr>
            <a:stCxn id="288" idx="0"/>
            <a:endCxn id="287" idx="4"/>
          </p:cNvCxnSpPr>
          <p:nvPr/>
        </p:nvCxnSpPr>
        <p:spPr>
          <a:xfrm rot="10800000">
            <a:off x="2371045" y="3905447"/>
            <a:ext cx="2966700" cy="721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0" name="Google Shape;290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/>
        </p:nvSpPr>
        <p:spPr>
          <a:xfrm>
            <a:off x="530054" y="1551114"/>
            <a:ext cx="10927601" cy="6765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selector Example&lt;/title&gt;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h1, p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font-family:  sans-serif;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color: red;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heading1.&lt;/h1&gt;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descr="EMB00001f04bd46"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165" y="4823834"/>
            <a:ext cx="5988329" cy="17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역할</a:t>
            </a:r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만약 CSS가 없다면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243" y="3217732"/>
            <a:ext cx="10890779" cy="3663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자손, 자식, 형제 결합자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30"/>
          <p:cNvGraphicFramePr/>
          <p:nvPr/>
        </p:nvGraphicFramePr>
        <p:xfrm>
          <a:off x="890270" y="2178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383875"/>
                <a:gridCol w="8285350"/>
              </a:tblGrid>
              <a:tr h="61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선택자 </a:t>
                      </a:r>
                      <a:endParaRPr b="1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99300" marL="99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99300" marL="99300" anchor="ctr"/>
                </a:tc>
              </a:tr>
              <a:tr h="616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 s2</a:t>
                      </a:r>
                      <a:endParaRPr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99300" marL="99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 요소에 포함된 s2 요소를 선택한다. (후손 관계)</a:t>
                      </a:r>
                      <a:endParaRPr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99300" marL="99300" anchor="ctr"/>
                </a:tc>
              </a:tr>
              <a:tr h="616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 &gt; s2</a:t>
                      </a:r>
                      <a:endParaRPr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99300" marL="99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 요소의 직계 자식 요소인 s2를 선택한다.(자식 관계)</a:t>
                      </a:r>
                      <a:endParaRPr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99300" marL="99300" anchor="ctr"/>
                </a:tc>
              </a:tr>
            </a:tbl>
          </a:graphicData>
        </a:graphic>
      </p:graphicFrame>
      <p:sp>
        <p:nvSpPr>
          <p:cNvPr id="305" name="Google Shape;305;p30"/>
          <p:cNvSpPr txBox="1"/>
          <p:nvPr/>
        </p:nvSpPr>
        <p:spPr>
          <a:xfrm>
            <a:off x="890271" y="4275482"/>
            <a:ext cx="10670077" cy="2098872"/>
          </a:xfrm>
          <a:prstGeom prst="rect">
            <a:avLst/>
          </a:prstGeom>
          <a:noFill/>
          <a:ln>
            <a:noFill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b="0" i="0" lang="en-US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em { </a:t>
            </a:r>
            <a:r>
              <a:rPr b="0" i="0" lang="en-US" sz="259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i="0" lang="en-US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599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</a:t>
            </a:r>
            <a:r>
              <a:rPr b="0" i="0" lang="en-US" sz="259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 body 안의 em 요소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b="0" i="0" lang="en-US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&gt; h1 { </a:t>
            </a:r>
            <a:r>
              <a:rPr b="0" i="0" lang="en-US" sz="259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i="0" lang="en-US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599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</a:t>
            </a:r>
            <a:r>
              <a:rPr b="0" i="0" lang="en-US" sz="259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 body 안의 h1 요소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b="0" i="0" lang="en-US" sz="259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H1,h2,h3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b="0" i="0" lang="en-US" sz="259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P &gt; span </a:t>
            </a:r>
            <a:endParaRPr b="0" i="0" sz="2599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/>
        </p:nvSpPr>
        <p:spPr>
          <a:xfrm>
            <a:off x="472585" y="1684440"/>
            <a:ext cx="10670077" cy="5330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em { color: red; }   /* body 안의 em 요소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&gt; h1 { color: blue; }   /* body 안의 h1 요소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headline is &lt;em&gt;very&lt;/em&gt; important&lt;/h1&gt;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descr="EMB00001f04bd51" id="313" name="Google Shape;3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177" y="6356993"/>
            <a:ext cx="7646449" cy="170787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의사 클래스(pseudo-class)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890271" y="1732624"/>
            <a:ext cx="10670077" cy="601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의사 클래스(pseudo-class):  </a:t>
            </a:r>
            <a:r>
              <a:rPr lang="en-US"/>
              <a:t>클래스가 정의된 것처럼 간주, 가상 클래스 라고도 한다. 선택한 요소가 특별한 상태여야 만족할 수 있다.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b="1" lang="en-US"/>
              <a:t>a:link { color: blue; </a:t>
            </a:r>
            <a:r>
              <a:rPr lang="en-US"/>
              <a:t>}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a:visited { color: green; }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a:hover { color: red; }  //link와 visited뒤에 와야한다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a:active {color : pink; } //hover 뒤에 와야한다 </a:t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td:nth-child(2n) -&gt; 0 2 4 6 8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td:nth-child(2n+1) 	 -&gt; 1 3 5 7 9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td:nth-child(2n +2) -&gt; 2 4 6 8 </a:t>
            </a:r>
            <a:endParaRPr/>
          </a:p>
        </p:txBody>
      </p:sp>
      <p:sp>
        <p:nvSpPr>
          <p:cNvPr id="321" name="Google Shape;321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/>
        </p:nvSpPr>
        <p:spPr>
          <a:xfrm>
            <a:off x="661189" y="1520125"/>
            <a:ext cx="10670077" cy="6796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a:link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blue;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white;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a:visited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green;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silver;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a:hover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white;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blue;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3">
            <a:alphaModFix/>
          </a:blip>
          <a:srcRect b="14445" l="3672" r="59476" t="22592"/>
          <a:stretch/>
        </p:blipFill>
        <p:spPr>
          <a:xfrm>
            <a:off x="6106578" y="3512643"/>
            <a:ext cx="3477625" cy="21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/>
          <p:nvPr/>
        </p:nvSpPr>
        <p:spPr>
          <a:xfrm>
            <a:off x="661189" y="1520126"/>
            <a:ext cx="4595929" cy="20932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719646" y="3711715"/>
            <a:ext cx="4537472" cy="203912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703058" y="5849192"/>
            <a:ext cx="4111690" cy="211350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33"/>
          <p:cNvCxnSpPr>
            <a:stCxn id="329" idx="3"/>
          </p:cNvCxnSpPr>
          <p:nvPr/>
        </p:nvCxnSpPr>
        <p:spPr>
          <a:xfrm>
            <a:off x="5257118" y="2566742"/>
            <a:ext cx="985800" cy="1145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33"/>
          <p:cNvCxnSpPr>
            <a:stCxn id="330" idx="3"/>
          </p:cNvCxnSpPr>
          <p:nvPr/>
        </p:nvCxnSpPr>
        <p:spPr>
          <a:xfrm flipH="1" rot="10800000">
            <a:off x="5257118" y="4259375"/>
            <a:ext cx="948000" cy="471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33"/>
          <p:cNvCxnSpPr>
            <a:stCxn id="331" idx="3"/>
          </p:cNvCxnSpPr>
          <p:nvPr/>
        </p:nvCxnSpPr>
        <p:spPr>
          <a:xfrm flipH="1" rot="10800000">
            <a:off x="4814748" y="5308445"/>
            <a:ext cx="1291800" cy="1597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속성 선택자</a:t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속성( attribute )선택자: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특정한 속성을 가지는 요소를 선택한다.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h1[title] { color: blue; }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p[class=“example”] { color: blue; }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p.example {color: blue; }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속성들</a:t>
            </a:r>
            <a:endParaRPr/>
          </a:p>
        </p:txBody>
      </p:sp>
      <p:graphicFrame>
        <p:nvGraphicFramePr>
          <p:cNvPr id="349" name="Google Shape;349;p35"/>
          <p:cNvGraphicFramePr/>
          <p:nvPr/>
        </p:nvGraphicFramePr>
        <p:xfrm>
          <a:off x="808118" y="16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462700"/>
                <a:gridCol w="7643925"/>
              </a:tblGrid>
              <a:tr h="5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color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색상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font-weight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볼드체 설정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padding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요소의 가장자리와 내용간의 간격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font-size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크기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backgroud-color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배경색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border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요소를 감싸는 경계선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font-style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이탤릭체 설정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backgroud-image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 이미지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text-align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정렬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list-style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스타일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</a:t>
            </a:r>
            <a:endParaRPr/>
          </a:p>
        </p:txBody>
      </p:sp>
      <p:graphicFrame>
        <p:nvGraphicFramePr>
          <p:cNvPr id="356" name="Google Shape;356;p36"/>
          <p:cNvGraphicFramePr/>
          <p:nvPr/>
        </p:nvGraphicFramePr>
        <p:xfrm>
          <a:off x="1509065" y="18316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103000"/>
                <a:gridCol w="6074700"/>
              </a:tblGrid>
              <a:tr h="7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방법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70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이름으로 표현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"red"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70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16진수로 표현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#FF0000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70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10진수로 표현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rgb(255, 0, 0)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70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퍼센트로 표현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rgb(100%, 0%, 0%)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pic>
        <p:nvPicPr>
          <p:cNvPr descr="EMB00001f04bd62" id="357" name="Google Shape;3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335" y="5732099"/>
            <a:ext cx="2722695" cy="23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16진수로 색상 나타내기</a:t>
            </a:r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16진수 코드는 빨간색, 녹색, 청색 값을 각각 2자리의 16진수로 표시한 것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268" y="2803141"/>
            <a:ext cx="8452729" cy="17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604594" y="5134940"/>
            <a:ext cx="10670077" cy="18039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#ffd800;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색상의 이름으로 나타내기</a:t>
            </a:r>
            <a:endParaRPr/>
          </a:p>
        </p:txBody>
      </p:sp>
      <p:pic>
        <p:nvPicPr>
          <p:cNvPr descr="EMB00001f04bda3" id="373" name="Google Shape;3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392" y="1551112"/>
            <a:ext cx="4690461" cy="416348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 txBox="1"/>
          <p:nvPr/>
        </p:nvSpPr>
        <p:spPr>
          <a:xfrm>
            <a:off x="651441" y="6225071"/>
            <a:ext cx="10670077" cy="17974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aqua;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RGB 값으로 표시하기</a:t>
            </a:r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828391" y="1806880"/>
            <a:ext cx="10670077" cy="31476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rgb(60%, 40%, 10%);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rgb(153, 102, 25);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CSS(Cascading Style Sheets): 문서의 스타일을 지정한다. </a:t>
            </a: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549777" y="1551113"/>
            <a:ext cx="10670077" cy="67032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 {background-color: #6495ed;}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p.a {background-color: #ff0000;}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p.b {background-color: #00ff00;}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p.c {background-color: #0000ff;}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p.d {background-color: #888888;}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&lt;h1&gt;CSS Color Chart&lt;/h1&gt;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class="a"&gt;Color #1&lt;/p&gt;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class="b"&gt;Color #2&lt;/p&gt;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class="c"&gt;Color #3&lt;/p&gt;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class="d"&gt;Color #4&lt;/p&gt;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16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f04be35"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6057" y="2832638"/>
            <a:ext cx="5347438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</a:t>
            </a:r>
            <a:endParaRPr/>
          </a:p>
        </p:txBody>
      </p:sp>
      <p:graphicFrame>
        <p:nvGraphicFramePr>
          <p:cNvPr id="396" name="Google Shape;396;p41"/>
          <p:cNvGraphicFramePr/>
          <p:nvPr/>
        </p:nvGraphicFramePr>
        <p:xfrm>
          <a:off x="1057390" y="201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025025"/>
                <a:gridCol w="7974675"/>
              </a:tblGrid>
              <a:tr h="56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62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한줄에서 모든 폰트 속성을 설정할 때 사용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2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font-family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 패밀리 설정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2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font-size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크기 설정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2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font-style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 스타일 설정 ,기울임꼴 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62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font-weight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볼드체 여부 설정</a:t>
                      </a:r>
                      <a:endParaRPr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sp>
        <p:nvSpPr>
          <p:cNvPr id="397" name="Google Shape;397;p4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패밀리</a:t>
            </a:r>
            <a:endParaRPr/>
          </a:p>
        </p:txBody>
      </p:sp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serif 폰트는 우아하고 전통적인 느낌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sans-serif은 깔끔하고 가독성이 좋다.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monospace는 타자기 서체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cursive와 fantasy 폰트는 장난스러우며 스타일리쉬한 느낌</a:t>
            </a:r>
            <a:endParaRPr/>
          </a:p>
        </p:txBody>
      </p:sp>
      <p:pic>
        <p:nvPicPr>
          <p:cNvPr id="404" name="Google Shape;4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792" y="4380802"/>
            <a:ext cx="9207658" cy="27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지정</a:t>
            </a:r>
            <a:endParaRPr/>
          </a:p>
        </p:txBody>
      </p:sp>
      <p:pic>
        <p:nvPicPr>
          <p:cNvPr id="411" name="Google Shape;4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87" y="1565962"/>
            <a:ext cx="9550582" cy="2730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f04be76" id="412" name="Google Shape;412;p43"/>
          <p:cNvPicPr preferRelativeResize="0"/>
          <p:nvPr/>
        </p:nvPicPr>
        <p:blipFill rotWithShape="1">
          <a:blip r:embed="rId4">
            <a:alphaModFix/>
          </a:blip>
          <a:srcRect b="0" l="0" r="0" t="10058"/>
          <a:stretch/>
        </p:blipFill>
        <p:spPr>
          <a:xfrm>
            <a:off x="4436489" y="3828845"/>
            <a:ext cx="3545691" cy="428270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크기 설정</a:t>
            </a:r>
            <a:endParaRPr/>
          </a:p>
        </p:txBody>
      </p:sp>
      <p:sp>
        <p:nvSpPr>
          <p:cNvPr id="419" name="Google Shape;419;p4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폰트의 단위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pt – 포인트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px - 픽셀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% - 퍼센트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em – 배수(scale factor)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키워드 – xx-small, x-small, small, medium, large, x-large, xx-large</a:t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117" y="5130863"/>
            <a:ext cx="5643404" cy="17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속성</a:t>
            </a:r>
            <a:endParaRPr/>
          </a:p>
        </p:txBody>
      </p:sp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font-weight – 볼드체 여부(normal, bold)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font-style – 이탤릭체 여부(normal, italic,  oblique)</a:t>
            </a:r>
            <a:endParaRPr/>
          </a:p>
        </p:txBody>
      </p:sp>
      <p:pic>
        <p:nvPicPr>
          <p:cNvPr id="428" name="Google Shape;4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058" y="3118725"/>
            <a:ext cx="8242339" cy="153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0058" y="4925603"/>
            <a:ext cx="8242339" cy="15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크기 예제</a:t>
            </a:r>
            <a:endParaRPr/>
          </a:p>
        </p:txBody>
      </p:sp>
      <p:sp>
        <p:nvSpPr>
          <p:cNvPr id="436" name="Google Shape;436;p46"/>
          <p:cNvSpPr txBox="1"/>
          <p:nvPr/>
        </p:nvSpPr>
        <p:spPr>
          <a:xfrm>
            <a:off x="403661" y="1551111"/>
            <a:ext cx="11056099" cy="6765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{font-size: medium;}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p#t1 {font-size: 1.0em;}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p#t2 {font-size: 1.5em;}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p#t3 {font-size: 2.0em;}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id="t1"&gt;paragraph.&lt;/p&gt;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id="t2"&gt;paragraph.&lt;/p&gt;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id="t3"&gt;paragraph.&lt;/p&gt;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f04be7b" id="437" name="Google Shape;43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7883" y="4258607"/>
            <a:ext cx="3483811" cy="360394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축약 기법</a:t>
            </a:r>
            <a:endParaRPr/>
          </a:p>
        </p:txBody>
      </p:sp>
      <p:sp>
        <p:nvSpPr>
          <p:cNvPr id="444" name="Google Shape;444;p47"/>
          <p:cNvSpPr txBox="1"/>
          <p:nvPr/>
        </p:nvSpPr>
        <p:spPr>
          <a:xfrm>
            <a:off x="631169" y="1980847"/>
            <a:ext cx="10670077" cy="57796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p.style1 {font: italic 30px arial,sans-serif;}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p.style2 {font: bold 40px Georgia,serif;}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class="style1"&gt;font설정 : italic 30px arial,sans-serif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class="style2"&gt;font설정 : bold 40px Georgia,serif&lt;/p&gt;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f04be7e" id="445" name="Google Shape;4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810" y="1778617"/>
            <a:ext cx="5783107" cy="179450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웹폰트</a:t>
            </a:r>
            <a:endParaRPr/>
          </a:p>
        </p:txBody>
      </p:sp>
      <p:sp>
        <p:nvSpPr>
          <p:cNvPr id="452" name="Google Shape;452;p48"/>
          <p:cNvSpPr txBox="1"/>
          <p:nvPr/>
        </p:nvSpPr>
        <p:spPr>
          <a:xfrm>
            <a:off x="365744" y="1398479"/>
            <a:ext cx="11169852" cy="67917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&lt;title&gt;Web Font Test&lt;/title&gt;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@font-face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font-family: "Vera Serif Bold";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src: url("http://developer.mozilla.org/@api/deki/files/2934/=VeraSeBd.ttf");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 font-family: "Vera Serif Bold", serif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이것이 모질라에서 제공하는 Vera Serif Bold입니다.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스타일</a:t>
            </a:r>
            <a:endParaRPr/>
          </a:p>
        </p:txBody>
      </p:sp>
      <p:graphicFrame>
        <p:nvGraphicFramePr>
          <p:cNvPr id="459" name="Google Shape;459;p49"/>
          <p:cNvGraphicFramePr/>
          <p:nvPr/>
        </p:nvGraphicFramePr>
        <p:xfrm>
          <a:off x="788104" y="174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241625"/>
                <a:gridCol w="8155150"/>
              </a:tblGrid>
              <a:tr h="52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색상을 지정한다.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작성 방향을 지정한다.입력태그에서</a:t>
                      </a:r>
                      <a:endParaRPr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(rtl:오른쪽에서 왼쪽 ,  ltr:왼쪽에서 오른쪽으로 작성)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letter-spacing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글자간 간격을 지정한다.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line-height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줄의 높이를 지정한다.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text-align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수평 정렬을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text-decoration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장식을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text-indent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들여쓰기를 지정하낟.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text-shadow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그림자 효과를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text-transform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대소문자 변환을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sp>
        <p:nvSpPr>
          <p:cNvPr id="460" name="Google Shape;460;p4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장점</a:t>
            </a:r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거대하고 복잡한 사이트를 관리할 때에 필요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페이지들이 동일한 CSS를 공유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CSS에서 어떤 요소의 스타일을 변경하면 관련되는 전체 페이지의 내용이 한꺼번에 변경</a:t>
            </a:r>
            <a:endParaRPr/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정렬</a:t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567972" y="1551111"/>
            <a:ext cx="10815955" cy="6765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h1 {text-align: center; color: red;}  // 중앙정렬</a:t>
            </a:r>
            <a:endParaRPr b="1" i="0" sz="216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p.date {text-align: right; color: indigo;}  // 오른쪽정렬</a:t>
            </a:r>
            <a:endParaRPr b="1" i="0" sz="216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p.poet {text-align: justify; color: blue;}  // 양쪽정렬</a:t>
            </a:r>
            <a:endParaRPr b="1" i="0" sz="216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&lt;h1&gt;CSS 텍스트 정렬 예제&lt;/h1&gt;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class="date"&gt;2013년 9월 1일&lt;/p&gt;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class="poet"&gt;삶이 그대를 속일지라도 슬퍼하거나 노여워하지 말라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1" i="0" sz="216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&lt;p&gt;&lt;em&gt;참고 푸시킨의 시&lt;/em&gt;&lt;/p&gt;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16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장식</a:t>
            </a:r>
            <a:endParaRPr/>
          </a:p>
        </p:txBody>
      </p:sp>
      <p:sp>
        <p:nvSpPr>
          <p:cNvPr id="473" name="Google Shape;473;p51"/>
          <p:cNvSpPr txBox="1"/>
          <p:nvPr/>
        </p:nvSpPr>
        <p:spPr>
          <a:xfrm>
            <a:off x="472584" y="1508719"/>
            <a:ext cx="10863988" cy="65550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h1 { text-decoration:overline; }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h2 { text-decoration:line-through; }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h3 { text-decoration:underline; }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&lt;h1&gt;텍스트 장식의 예입니다.&lt;/h1&gt;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&lt;h2&gt;텍스트 장식의 예입니다.&lt;/h2&gt;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&lt;h3&gt;텍스트 장식의 예입니다.&lt;/h3&gt;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변환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580612" y="1601670"/>
            <a:ext cx="10778037" cy="6424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p.upper { text-transform:uppercase;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p.lower { text-transform:lowercase;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p.capit { text-transform:capitalize;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class="upper"&gt;text_transform is uppercase.&lt;/p&gt;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class="lower"&gt;text_transform is lowercase.&lt;/p&gt;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class="capit"&gt;text_transform is capitalize.&lt;/p&gt;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그림자</a:t>
            </a:r>
            <a:endParaRPr/>
          </a:p>
        </p:txBody>
      </p:sp>
      <p:sp>
        <p:nvSpPr>
          <p:cNvPr id="487" name="Google Shape;487;p53"/>
          <p:cNvSpPr txBox="1"/>
          <p:nvPr/>
        </p:nvSpPr>
        <p:spPr>
          <a:xfrm>
            <a:off x="600096" y="1586491"/>
            <a:ext cx="10670077" cy="62773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{text-shadow: 5px 5px 5px #FF0000;}  //번짐정도 ,생략가능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&lt;h1&gt;Text-shadow 처리!&lt;/h1&gt;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f04be83" id="488" name="Google Shape;4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275" y="1586492"/>
            <a:ext cx="8384147" cy="17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cascading</a:t>
            </a:r>
            <a:endParaRPr/>
          </a:p>
        </p:txBody>
      </p:sp>
      <p:pic>
        <p:nvPicPr>
          <p:cNvPr id="69" name="Google Shape;6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482" y="1845324"/>
            <a:ext cx="6937611" cy="65975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왜 cascading인가요?</a:t>
            </a:r>
            <a:endParaRPr/>
          </a:p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캐스케이딩은 폭포같은, 연속적인, 계속되는 이라는 뜻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연속되는 작은 폭포들처럼 위에서 아래로 순차적으로 적용됨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요소에 여러 개의 CSS가 충돌할 경우 우선 순위(가중치)가 계산되고 계산 결과에 따라 CSS 충돌이 처리된다.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938370" y="4734196"/>
            <a:ext cx="2800228" cy="85110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외부 CSS 파일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가장 낮음</a:t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107057" y="5980253"/>
            <a:ext cx="2800228" cy="85110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&lt;style&gt;에 정의된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rPr b="0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중간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258172" y="7278563"/>
            <a:ext cx="2800228" cy="85110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인라인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rPr b="0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가장 높음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7"/>
          <p:cNvSpPr/>
          <p:nvPr/>
        </p:nvSpPr>
        <p:spPr>
          <a:xfrm flipH="1" rot="10800000">
            <a:off x="1055936" y="4447782"/>
            <a:ext cx="3113736" cy="1115791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 flipH="1" rot="10800000">
            <a:off x="4224624" y="5693839"/>
            <a:ext cx="3113736" cy="1115791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 flipH="1" rot="10800000">
            <a:off x="7375739" y="6992149"/>
            <a:ext cx="3113736" cy="1115791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CSS3의 기능</a:t>
            </a:r>
            <a:endParaRPr/>
          </a:p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선택자(selectors)-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 요소(태그), 전체(*), id(#), Class(.) 	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박스 모델(Box Model)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배경 및 경계선(Backgrounds and Borders)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텍스트 효과(Text Effects)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2차원 및 3차원 변환(2D/3D Transformations)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애니메이션(Animations)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다중 컬럼 레이아웃(Multiple Column Layout)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 인터페이스(User Interface)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CSS3의 문법 </a:t>
            </a:r>
            <a:endParaRPr/>
          </a:p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선택자(selector) { 속성: 값; }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끝에 반드시 ;을 적어 준다.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주석: /* … */ ,  //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3231309" y="3668587"/>
            <a:ext cx="4815655" cy="712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 blue;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선택자(selector)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속성(property)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값(value)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9"/>
          <p:cNvCxnSpPr>
            <a:stCxn id="98" idx="0"/>
          </p:cNvCxnSpPr>
          <p:nvPr/>
        </p:nvCxnSpPr>
        <p:spPr>
          <a:xfrm flipH="1" rot="10800000">
            <a:off x="2771941" y="4170885"/>
            <a:ext cx="1458300" cy="643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9"/>
          <p:cNvCxnSpPr>
            <a:stCxn id="99" idx="0"/>
          </p:cNvCxnSpPr>
          <p:nvPr/>
        </p:nvCxnSpPr>
        <p:spPr>
          <a:xfrm rot="10800000">
            <a:off x="5373154" y="4170883"/>
            <a:ext cx="541200" cy="642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9"/>
          <p:cNvCxnSpPr>
            <a:stCxn id="100" idx="0"/>
          </p:cNvCxnSpPr>
          <p:nvPr/>
        </p:nvCxnSpPr>
        <p:spPr>
          <a:xfrm rot="10800000">
            <a:off x="6409523" y="4170883"/>
            <a:ext cx="2171700" cy="642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