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8910625" cx="1187925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1" roundtripDataSignature="AMtx7mhBzFksGAYR6Zq6/SyesN8FM5Hr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BA0F10-70A9-440C-B0B3-5D88E2AB1B7A}">
  <a:tblStyle styleId="{EBBA0F10-70A9-440C-B0B3-5D88E2AB1B7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07" orient="horz"/>
        <p:guide pos="374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indent="-228600" lvl="0" marL="4572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6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indent="-360680" lvl="3" marL="182880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indent="-344170" lvl="4" marL="228600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8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1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marR="0" rtl="0" algn="l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b="0" i="0" sz="31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b="0" i="0" sz="2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0680" lvl="3" marL="1828800" marR="0" rtl="0" algn="l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b="0" i="0" sz="20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4170" lvl="4" marL="22860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4170" lvl="5" marL="27432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4170" lvl="6" marL="32004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4170" lvl="7" marL="36576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4170" lvl="8" marL="41148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05 CSS 박스모델과 응용</a:t>
            </a:r>
            <a:br>
              <a:rPr b="1" lang="en-US"/>
            </a:br>
            <a:endParaRPr/>
          </a:p>
        </p:txBody>
      </p:sp>
      <p:sp>
        <p:nvSpPr>
          <p:cNvPr id="31" name="Google Shape;31;p1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요소 크기 설정</a:t>
            </a:r>
            <a:endParaRPr/>
          </a:p>
        </p:txBody>
      </p:sp>
      <p:sp>
        <p:nvSpPr>
          <p:cNvPr id="101" name="Google Shape;101;p10"/>
          <p:cNvSpPr txBox="1"/>
          <p:nvPr/>
        </p:nvSpPr>
        <p:spPr>
          <a:xfrm>
            <a:off x="466858" y="1398478"/>
            <a:ext cx="11068739" cy="72340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#target1 {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width: 100px;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height: 50px;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background-color: yellow;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#target2 {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width: 100px;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height: 50px;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background-color: lightgreen;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id="target1"&gt;이것은 p요소입니다. &lt;/p&gt;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id="target2"&gt;이것은 div요소입니다.&lt;/div&gt;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222830e2" id="102" name="Google Shape;1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9332" y="2776326"/>
            <a:ext cx="3421931" cy="299507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마진과 패딩 설정하기</a:t>
            </a:r>
            <a:endParaRPr/>
          </a:p>
        </p:txBody>
      </p:sp>
      <p:graphicFrame>
        <p:nvGraphicFramePr>
          <p:cNvPr id="109" name="Google Shape;109;p11"/>
          <p:cNvGraphicFramePr/>
          <p:nvPr/>
        </p:nvGraphicFramePr>
        <p:xfrm>
          <a:off x="956276" y="18008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{EBBA0F10-70A9-440C-B0B3-5D88E2AB1B7A}</a:tableStyleId>
              </a:tblPr>
              <a:tblGrid>
                <a:gridCol w="1554775"/>
                <a:gridCol w="8555950"/>
              </a:tblGrid>
              <a:tr h="48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값 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</a:tr>
              <a:tr h="481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브라우저가 마진을 계산한다.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481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length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마진을 px, pt, cm 단위로 지정할 수 있다. 디폴트는 0px이다.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481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마진을 요소 폭의 퍼센트로 지정한다.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481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inherit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마진이 부모 요소로부터 상속된다.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</a:tbl>
          </a:graphicData>
        </a:graphic>
      </p:graphicFrame>
      <p:pic>
        <p:nvPicPr>
          <p:cNvPr id="110" name="Google Shape;1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9581" y="4480073"/>
            <a:ext cx="6342640" cy="382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/>
          <p:nvPr/>
        </p:nvSpPr>
        <p:spPr>
          <a:xfrm>
            <a:off x="1554200" y="2307774"/>
            <a:ext cx="8456364" cy="5521090"/>
          </a:xfrm>
          <a:prstGeom prst="rect">
            <a:avLst/>
          </a:prstGeom>
          <a:noFill/>
          <a:ln cap="flat" cmpd="sng" w="285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2602510" y="3111476"/>
            <a:ext cx="6359749" cy="391369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마진과 패딩</a:t>
            </a:r>
            <a:endParaRPr/>
          </a:p>
        </p:txBody>
      </p:sp>
      <p:sp>
        <p:nvSpPr>
          <p:cNvPr id="119" name="Google Shape;119;p12"/>
          <p:cNvSpPr/>
          <p:nvPr/>
        </p:nvSpPr>
        <p:spPr>
          <a:xfrm>
            <a:off x="3399895" y="3829680"/>
            <a:ext cx="4764979" cy="2477283"/>
          </a:xfrm>
          <a:prstGeom prst="rect">
            <a:avLst/>
          </a:prstGeom>
          <a:solidFill>
            <a:srgbClr val="FFF8C1"/>
          </a:solidFill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내용(contents)</a:t>
            </a:r>
            <a:endParaRPr sz="25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4157505" y="3230639"/>
            <a:ext cx="1991794" cy="49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endParaRPr b="1" sz="2599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2"/>
          <p:cNvSpPr txBox="1"/>
          <p:nvPr/>
        </p:nvSpPr>
        <p:spPr>
          <a:xfrm>
            <a:off x="4157505" y="2469687"/>
            <a:ext cx="1991794" cy="49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endParaRPr b="1" sz="2599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 txBox="1"/>
          <p:nvPr/>
        </p:nvSpPr>
        <p:spPr>
          <a:xfrm>
            <a:off x="6743341" y="2851441"/>
            <a:ext cx="1624876" cy="4923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endParaRPr b="1" sz="25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2"/>
          <p:cNvSpPr txBox="1"/>
          <p:nvPr/>
        </p:nvSpPr>
        <p:spPr>
          <a:xfrm>
            <a:off x="5453765" y="1694527"/>
            <a:ext cx="657237" cy="369332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2"/>
          <p:cNvSpPr txBox="1"/>
          <p:nvPr/>
        </p:nvSpPr>
        <p:spPr>
          <a:xfrm>
            <a:off x="10206100" y="4828380"/>
            <a:ext cx="657237" cy="369332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2"/>
          <p:cNvSpPr txBox="1"/>
          <p:nvPr/>
        </p:nvSpPr>
        <p:spPr>
          <a:xfrm>
            <a:off x="5453740" y="8072794"/>
            <a:ext cx="657300" cy="3693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701429" y="4828380"/>
            <a:ext cx="657237" cy="369332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마진과 패딩 예제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454218" y="1410854"/>
            <a:ext cx="11081376" cy="66582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 fontScale="77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body {   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margin: 0px;            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padding: 0px;        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 {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margin: 0px;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padding: 0px;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background-color: yellow;   border: 1px solid red;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#target {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margin: 10px;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padding: 20px;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background-color: lightgreen;  border: 1px solid red;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&lt;p&gt;margin: 0px, padding: 0px인 단락입니다.&lt;/p&gt;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id="target"&gt;margin: 10px, padding: 20px인 단락입니다.&lt;/p&gt;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362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222830ed" id="134" name="Google Shape;1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6376" y="1410854"/>
            <a:ext cx="5799220" cy="239679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박스의 크기 계산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6709" y="1920238"/>
            <a:ext cx="8701828" cy="48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315186" y="1827948"/>
            <a:ext cx="11094016" cy="6433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div.test { background-color: yellow;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width: 200px; padding: 10px;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border: 5px solid red; margin: 20px;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 class="test"&gt;이것은 div 요소로서 전체 폭은 270픽셀이다.&lt;/div&gt;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222830f2"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5505" y="1551111"/>
            <a:ext cx="6543699" cy="200489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배경 설정하기 </a:t>
            </a:r>
            <a:endParaRPr/>
          </a:p>
        </p:txBody>
      </p:sp>
      <p:graphicFrame>
        <p:nvGraphicFramePr>
          <p:cNvPr id="156" name="Google Shape;156;p16"/>
          <p:cNvGraphicFramePr/>
          <p:nvPr/>
        </p:nvGraphicFramePr>
        <p:xfrm>
          <a:off x="391022" y="16583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{EBBA0F10-70A9-440C-B0B3-5D88E2AB1B7A}</a:tableStyleId>
              </a:tblPr>
              <a:tblGrid>
                <a:gridCol w="3738625"/>
                <a:gridCol w="7428625"/>
              </a:tblGrid>
              <a:tr h="58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</a:tr>
              <a:tr h="584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background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한줄에서 모든 배경 속성을 정의한다.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84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background-attachment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배경 이미지가 고정되어 있는지 스크롤되는지를 지정한다.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84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background-color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배경색을 정의한다.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84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background-image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배경 이미지를 정의한다.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84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background-position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배경 이미지의 시작위치를 지정한다.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84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background-repeat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배경 이미지의 반복 여부를 지정한다.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</a:tbl>
          </a:graphicData>
        </a:graphic>
      </p:graphicFrame>
      <p:sp>
        <p:nvSpPr>
          <p:cNvPr id="157" name="Google Shape;157;p16"/>
          <p:cNvSpPr txBox="1"/>
          <p:nvPr/>
        </p:nvSpPr>
        <p:spPr>
          <a:xfrm>
            <a:off x="391021" y="5881444"/>
            <a:ext cx="11156950" cy="208997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{ background-color: red; } /* 배경을 빨간색으로 설정한다 */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{ background-color: rgb(255,0,0); }/* 배경을 빨간색으로 설정한다 */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{ background-color: #ff0000; }	/* 배경을 빨간색으로 설정한다 */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배경 이미지 설정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403662" y="1410854"/>
            <a:ext cx="11131934" cy="67540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 fontScale="925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body {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background-image: url('back1.jpg')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&lt;h1&gt;삶이 그대를 속일지라도&lt;/h1&gt;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 삶이 그대를 속일지라도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슬퍼하거나 노하지 말아라.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...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지나가 버린 것 그리움이 되리니.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&lt;/p&gt;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222830fe"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9921" y="521138"/>
            <a:ext cx="5886664" cy="2560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고정된 배경 이미지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391022" y="1410855"/>
            <a:ext cx="11144574" cy="648864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body {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background-image: url(‘images/back1.jpg');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background-repeat: no-repeat;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background-attachment: fixed;  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//scroll:default //local , initial-&gt; 같은 의미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&lt;p&gt;이미지는 한번만 표시되고 위치가 고정되어 있다.&lt;/p&gt;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22283102" id="173" name="Google Shape;1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327" y="6112354"/>
            <a:ext cx="5469571" cy="209380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배경 이미지 크기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479497" y="1549703"/>
            <a:ext cx="11056099" cy="68553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 fontScale="925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div {width: 500px; height: 100px;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background: url(back.jpg);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background-size: 100px 100px; 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background-repeat: no-repeat;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 그 사람의 이름은 잊었지만 그의 눈동자 입술은  내 가슴에 있네... 내 가슴에 있네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22283106"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3383" y="1549702"/>
            <a:ext cx="5330540" cy="170244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박스모델</a:t>
            </a:r>
            <a:endParaRPr/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HTML 요소들을 박스(사각형) 형태로 그리는 것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박스는 배치, 색상, 경계 등의 속성을 가진다. </a:t>
            </a:r>
            <a:endParaRPr/>
          </a:p>
        </p:txBody>
      </p:sp>
      <p:pic>
        <p:nvPicPr>
          <p:cNvPr id="38" name="Google Shape;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886" y="3044467"/>
            <a:ext cx="10511062" cy="427587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링크 스타일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a:link - 방문되지 않은 링크의 스타일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a:visited - 방문된 링크의 스타일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a:hover - 마우스가 위에 있을 때의 스타일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a:active - 마우스로 클릭되는 때의 스타일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링크 예제</a:t>
            </a:r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378384" y="1551113"/>
            <a:ext cx="11157212" cy="68286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a:link { color: red; }    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a:visited { color:green; } 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a:hover { color:blue; }   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a:active { color:yellow; }  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&lt;p&gt;&lt;a href="" target="_blank"&gt;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여기가 링크입니다.&lt;/a&gt;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2228310e" id="196" name="Google Shape;1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4400" y="2866335"/>
            <a:ext cx="4751160" cy="1031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22283111" id="197" name="Google Shape;19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2214" y="4393824"/>
            <a:ext cx="4739449" cy="1029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22283114" id="198" name="Google Shape;19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1209" y="5936017"/>
            <a:ext cx="4720454" cy="10251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1"/>
          <p:cNvCxnSpPr>
            <a:endCxn id="196" idx="1"/>
          </p:cNvCxnSpPr>
          <p:nvPr/>
        </p:nvCxnSpPr>
        <p:spPr>
          <a:xfrm flipH="1" rot="10800000">
            <a:off x="3906700" y="3381997"/>
            <a:ext cx="2507700" cy="111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p21"/>
          <p:cNvCxnSpPr>
            <a:endCxn id="197" idx="1"/>
          </p:cNvCxnSpPr>
          <p:nvPr/>
        </p:nvCxnSpPr>
        <p:spPr>
          <a:xfrm>
            <a:off x="4682014" y="3860254"/>
            <a:ext cx="1900200" cy="1048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21"/>
          <p:cNvCxnSpPr/>
          <p:nvPr/>
        </p:nvCxnSpPr>
        <p:spPr>
          <a:xfrm>
            <a:off x="4207396" y="4393824"/>
            <a:ext cx="2659236" cy="213350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링크 예제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428939" y="1551113"/>
            <a:ext cx="11106656" cy="676548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a.style1:link {color: #ff0000; }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a.style1:visited {color: #0000ff; }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a.style1:hover {font-size: 150%; }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a.style2:link {color: #ff0000; }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a.style2:visited {color: #0000ff; }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a.style2:hover {background: #66ff66; }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&lt;p&gt;마우스를 올려놓으면 스타일이 변경됩니다.&lt;/p&gt;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&lt;p&gt;&lt;a class="style1" href="index.html" target="_blank"&gt;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폰트크기를 변경하는 링크&lt;/a&gt;&lt;/p&gt;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&lt;p&gt;&lt;a class="style2" href="index.html" target="_blank"&gt;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배경색을 변경하는 링크&lt;/a&gt;&lt;/p&gt;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2228311a" id="209" name="Google Shape;2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2471" y="1798520"/>
            <a:ext cx="3677702" cy="15218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2228311d" id="210" name="Google Shape;21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2471" y="3762796"/>
            <a:ext cx="3677702" cy="152180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리스트 스타일</a:t>
            </a:r>
            <a:endParaRPr/>
          </a:p>
        </p:txBody>
      </p:sp>
      <p:graphicFrame>
        <p:nvGraphicFramePr>
          <p:cNvPr id="217" name="Google Shape;217;p23"/>
          <p:cNvGraphicFramePr/>
          <p:nvPr/>
        </p:nvGraphicFramePr>
        <p:xfrm>
          <a:off x="658437" y="163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{EBBA0F10-70A9-440C-B0B3-5D88E2AB1B7A}</a:tableStyleId>
              </a:tblPr>
              <a:tblGrid>
                <a:gridCol w="2639600"/>
                <a:gridCol w="7970325"/>
              </a:tblGrid>
              <a:tr h="52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</a:tr>
              <a:tr h="526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list-style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리스트에 대한 속성을 한줄로 설정한다.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26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list-style-image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 항목 마커를 이미지로 지정한다.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26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list-style-position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 마커의 위치를 안쪽인지 바깥쪽인지를 지정한다.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26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list-style-type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 마커의 타입을 지정한다.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</a:tbl>
          </a:graphicData>
        </a:graphic>
      </p:graphicFrame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8323" y="4526560"/>
            <a:ext cx="9518601" cy="357516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수평 리스트 예제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469738" y="1410854"/>
            <a:ext cx="11065859" cy="690574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 { 	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list-style:none; text-align:center; 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border-top:1px solid red;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border-bottom:1px solid red; padding:10px 0;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 li { 	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display:inline; text-transform:uppercase; 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padding:0 10px; letter-spacing:10px; 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 li a { text-decoration:none; color:black;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 li a:hover { text-decoration:underline;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수평 리스트 예제</a:t>
            </a: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410920" y="1410852"/>
            <a:ext cx="11124676" cy="39767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&lt;ul&gt;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&lt;li&gt;&lt;a href="#"&gt;Home&lt;/a&gt;&lt;/li&gt;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&lt;li&gt;&lt;a href="#"&gt;Blog&lt;/a&gt;&lt;/li&gt;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&lt;li&gt;&lt;a href="#"&gt;About&lt;/a&gt;&lt;/li&gt;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&lt;li&gt;&lt;a href="#"&gt;Contact&lt;/a&gt;&lt;/li&gt;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&lt;/ul&gt;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2228312b" id="233" name="Google Shape;2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904" y="4284545"/>
            <a:ext cx="8773602" cy="186875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테이블 스타일</a:t>
            </a:r>
            <a:endParaRPr/>
          </a:p>
        </p:txBody>
      </p:sp>
      <p:graphicFrame>
        <p:nvGraphicFramePr>
          <p:cNvPr id="240" name="Google Shape;240;p26"/>
          <p:cNvGraphicFramePr/>
          <p:nvPr/>
        </p:nvGraphicFramePr>
        <p:xfrm>
          <a:off x="693238" y="16758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{EBBA0F10-70A9-440C-B0B3-5D88E2AB1B7A}</a:tableStyleId>
              </a:tblPr>
              <a:tblGrid>
                <a:gridCol w="2288775"/>
                <a:gridCol w="8273650"/>
              </a:tblGrid>
              <a:tr h="589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>
                    <a:solidFill>
                      <a:srgbClr val="F2F2F2"/>
                    </a:solidFill>
                  </a:tcPr>
                </a:tc>
              </a:tr>
              <a:tr h="589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border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테이블의 경계선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89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border-collapse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이웃한 셀의 경계선을 합칠 것인지 여부</a:t>
                      </a:r>
                      <a:endParaRPr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2339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separate|collapse|initial|inherit;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89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width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테이블의 가로 길이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89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height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테이블의 세로 길이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89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border-spacing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테이블 셀 사이의 거리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89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empty-cells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공백 셀을 그릴 것인지 여부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  <a:tr h="589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table-align 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테이블 셀의 정렬 설정</a:t>
                      </a:r>
                      <a:endParaRPr sz="2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275" marB="23275" marR="84150" marL="84150" anchor="ctr"/>
                </a:tc>
              </a:tr>
            </a:tbl>
          </a:graphicData>
        </a:graphic>
      </p:graphicFrame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테이블의 경계</a:t>
            </a:r>
            <a:endParaRPr/>
          </a:p>
        </p:txBody>
      </p:sp>
      <p:sp>
        <p:nvSpPr>
          <p:cNvPr id="247" name="Google Shape;247;p27"/>
          <p:cNvSpPr txBox="1"/>
          <p:nvPr/>
        </p:nvSpPr>
        <p:spPr>
          <a:xfrm>
            <a:off x="469738" y="1319412"/>
            <a:ext cx="11065859" cy="65410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table, td, th { border: 1px solid blue;}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&lt;table&gt;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&lt;tr&gt;&lt;th&gt;이름&lt;/th&gt;&lt;th&gt;이메일&lt;/th&gt;&lt;/tr&gt;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&lt;tr&gt;&lt;td&gt;김철수&lt;/td&gt;&lt;td&gt;chul@google.com&lt;/td&gt;&lt;/tr&gt;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&lt;tr&gt;&lt;td&gt;김영희&lt;/td&gt;&lt;td&gt;young@google.com&lt;/td&gt;&lt;/tr&gt;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&lt;/table&gt;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22283131" id="248" name="Google Shape;2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5147" y="3601263"/>
            <a:ext cx="5142180" cy="216026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경계 통합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collapse : 이웃하는 셀의 경계선을 합쳐서 단일선으로 표시한다. </a:t>
            </a:r>
            <a:endParaRPr/>
          </a:p>
          <a:p>
            <a:pPr indent="-445549" lvl="0" marL="445549" rtl="0" algn="l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separate : 이웃하는 셀의 경계선을 합치지 않고 분리하여 표시한다.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383593" y="3908574"/>
            <a:ext cx="11089386" cy="3811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table {border-collapse: collapse;}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table, th, td {border: 1px solid blue;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pic>
        <p:nvPicPr>
          <p:cNvPr descr="EMB000022283137" id="257" name="Google Shape;2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6746" y="3388808"/>
            <a:ext cx="4747797" cy="199457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테이블 배경색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457973" y="1551112"/>
            <a:ext cx="11077623" cy="662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td, th { color: white; background-color: green;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&lt;table&gt;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&lt;tr&gt;&lt;th&gt;이름&lt;/th&gt;&lt;th&gt;이메일&lt;/th&gt;&lt;/tr&gt;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&lt;tr&gt;&lt;td&gt;김철수&lt;/td&gt;&lt;td&gt;chul@google.com&lt;/td&gt;&lt;/tr&gt;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&lt;tr&gt;&lt;td&gt;김영희&lt;/td&gt;&lt;td&gt;young@google.com&lt;/td&gt;&lt;/tr&gt;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&lt;/table&gt;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2228313c" id="265" name="Google Shape;2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8629" y="4055310"/>
            <a:ext cx="4256815" cy="17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박스모델의 속성</a:t>
            </a:r>
            <a:endParaRPr/>
          </a:p>
        </p:txBody>
      </p:sp>
      <p:pic>
        <p:nvPicPr>
          <p:cNvPr id="45" name="Google Shape;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847" y="1727917"/>
            <a:ext cx="9467552" cy="598621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헤더와 데이터의 분리</a:t>
            </a: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363867" y="1551112"/>
            <a:ext cx="11171730" cy="41187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table, td, th { border: 1px solid green;}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th {background-color: green; color: white;}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pic>
        <p:nvPicPr>
          <p:cNvPr descr="EMB00002228313f" id="273" name="Google Shape;2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9731" y="5045275"/>
            <a:ext cx="4752340" cy="210848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테이블 텍스트 정렬</a:t>
            </a: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375630" y="1435114"/>
            <a:ext cx="11250722" cy="68814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table, td, th { border: 1px solid blue;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{ width: 100%;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td { text-align: center;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&lt;table&gt;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&lt;tr&gt;&lt;th&gt;이름&lt;/th&gt;&lt;th&gt;이메일&lt;/th&gt;&lt;/tr&gt;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&lt;tr&gt;&lt;td&gt;김철수&lt;/td&gt;&lt;td&gt;chul@google.com&lt;/td&gt;&lt;/tr&gt;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&lt;tr&gt;&lt;td&gt;김영희&lt;/td&gt;&lt;td&gt;young@google.com&lt;/td&gt;&lt;/tr&gt;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&lt;/table&gt;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22283145" id="281" name="Google Shape;2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2244" y="3998850"/>
            <a:ext cx="4879799" cy="184400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테이블 캡션</a:t>
            </a:r>
            <a:endParaRPr/>
          </a:p>
        </p:txBody>
      </p:sp>
      <p:sp>
        <p:nvSpPr>
          <p:cNvPr id="288" name="Google Shape;288;p32"/>
          <p:cNvSpPr txBox="1"/>
          <p:nvPr/>
        </p:nvSpPr>
        <p:spPr>
          <a:xfrm>
            <a:off x="328576" y="1551112"/>
            <a:ext cx="11171730" cy="66234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caption { caption-side:bottom;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&lt;table border="1"&gt;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&lt;caption&gt;VIP 고객 리스트&lt;/caption&gt;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&lt;tr&gt;&lt;th&gt;이름&lt;/th&gt;&lt;th&gt;이메일&lt;/th&gt;&lt;tr&gt;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&lt;tr&gt;&lt;td&gt;김철수&lt;/td&gt;&lt;td&gt;chul@google.com&lt;/td&gt;&lt;/tr&gt;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&lt;tr&gt;&lt;td&gt;김영희&lt;/td&gt;&lt;td&gt;young@google.com&lt;/td&gt;&lt;/tr&gt;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&lt;/table&gt;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2228314d" id="289" name="Google Shape;28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9329" y="4146885"/>
            <a:ext cx="4517199" cy="21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짝수행과 홀수행 다르게 하기 </a:t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642017" y="1904910"/>
            <a:ext cx="10670077" cy="57647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#list {font-family: "Trebuchet MS",sans-serif; width: 100%;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#list td, #list th {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border: 1px dotted gray;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text-align: center;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#list th {color: white; background-color: blue;}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#list tr.alt td {background-color: yellow;}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</p:txBody>
      </p:sp>
      <p:sp>
        <p:nvSpPr>
          <p:cNvPr id="297" name="Google Shape;297;p3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짝수행과 홀수행 다르게 하기 </a:t>
            </a:r>
            <a:endParaRPr/>
          </a:p>
        </p:txBody>
      </p:sp>
      <p:sp>
        <p:nvSpPr>
          <p:cNvPr id="303" name="Google Shape;303;p34"/>
          <p:cNvSpPr txBox="1"/>
          <p:nvPr/>
        </p:nvSpPr>
        <p:spPr>
          <a:xfrm>
            <a:off x="399157" y="1728461"/>
            <a:ext cx="11148203" cy="4364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&lt;table id="list"&gt;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&lt;tr&gt;&lt;th&gt;이름&lt;/th&gt;&lt;th&gt;이메일&lt;/th&gt;&lt;/tr&gt;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&lt;tr&gt;&lt;td&gt;김철수&lt;/td&gt;&lt;td&gt;chul@google.com&lt;/td&gt;&lt;tr&gt;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&lt;tr class="alt"&gt;&lt;td&gt;김영희&lt;/td&gt;&lt;td&gt;young@google.com&lt;/td&gt;&lt;tr&gt;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&lt;tr&gt;&lt;td&gt;홍길동&lt;/td&gt;&lt;td&gt;hong@google.com&lt;/td&gt;&lt;tr&gt;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&lt;tr class="alt"&gt;&lt;td&gt;김수진&lt;/td&gt;&lt;td&gt;sujin@google.com&lt;/td&gt;&lt;tr&gt;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&lt;/table&gt;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  <p:pic>
        <p:nvPicPr>
          <p:cNvPr descr="EMB000022283151" id="304" name="Google Shape;3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6440" y="5028184"/>
            <a:ext cx="4830371" cy="253911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배경색과 배경 이미지</a:t>
            </a:r>
            <a:endParaRPr/>
          </a:p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HTML 요소에 배경색과 배경 이미지가 설정되어 있는 경우에, 패딩은 투명하므로 배경 이미지와 배경색이 보이게 된다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pic>
        <p:nvPicPr>
          <p:cNvPr descr="EMB0000222830b7" id="53" name="Google Shape;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1956" y="2844392"/>
            <a:ext cx="5631347" cy="524943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/>
          <p:nvPr/>
        </p:nvSpPr>
        <p:spPr>
          <a:xfrm>
            <a:off x="8223301" y="7733923"/>
            <a:ext cx="2153154" cy="332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55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(그림 출처: Jon Hicks)</a:t>
            </a:r>
            <a:endParaRPr/>
          </a:p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경계선 스타일</a:t>
            </a:r>
            <a:endParaRPr/>
          </a:p>
        </p:txBody>
      </p:sp>
      <p:sp>
        <p:nvSpPr>
          <p:cNvPr id="61" name="Google Shape;61;p5"/>
          <p:cNvSpPr txBox="1"/>
          <p:nvPr/>
        </p:nvSpPr>
        <p:spPr>
          <a:xfrm>
            <a:off x="428939" y="1398475"/>
            <a:ext cx="11106656" cy="62374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style="border-style: none;"&gt;none.&lt;/p&gt;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style="border-style: dotted;"&gt;dotted&lt;/p&gt;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style="border-style: dashed;"&gt;dashed&lt;/p&gt;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style="border-style: solid;"&gt;solid&lt;/p&gt;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style="border-style: double;"&gt;double&lt;/p&gt;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style="border-style: groove;"&gt;groove&lt;/p&gt;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style="border-style: ridge;"&gt;ridge&lt;/p&gt;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style="border-style: inset;"&gt;inset&lt;/p&gt;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style="border-style: outset;"&gt;outset&lt;/p&gt;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222830be" id="62" name="Google Shape;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7315" y="561042"/>
            <a:ext cx="2321049" cy="784403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경계선의 폭</a:t>
            </a:r>
            <a:endParaRPr/>
          </a:p>
        </p:txBody>
      </p:sp>
      <p:sp>
        <p:nvSpPr>
          <p:cNvPr id="69" name="Google Shape;69;p6"/>
          <p:cNvSpPr txBox="1"/>
          <p:nvPr/>
        </p:nvSpPr>
        <p:spPr>
          <a:xfrm>
            <a:off x="403660" y="1551113"/>
            <a:ext cx="11094016" cy="60071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p.thick {border-style: solid; border-width: thick;}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p.medium {border-style: solid; border-width: medium;}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p.thin {border-style: solid; border-width: 1px;}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class="thick"&gt;경계선이 thick으로 설정되었음&lt;/p&gt;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class="medium"&gt;경계선이 medium으로 설정되었음&lt;/p&gt;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class="thin"&gt;경계선이 1px으로 설정되었음&lt;/p&gt;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222830c3" id="70" name="Google Shape;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9425" y="561040"/>
            <a:ext cx="3371860" cy="220084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경계선의 색상</a:t>
            </a:r>
            <a:endParaRPr/>
          </a:p>
        </p:txBody>
      </p:sp>
      <p:sp>
        <p:nvSpPr>
          <p:cNvPr id="77" name="Google Shape;77;p7"/>
          <p:cNvSpPr txBox="1"/>
          <p:nvPr/>
        </p:nvSpPr>
        <p:spPr>
          <a:xfrm>
            <a:off x="428940" y="1716125"/>
            <a:ext cx="11140921" cy="59053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p.green {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border-style: solid;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border-color: green;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 class="green"&gt;경계선의 색상: green&lt;/p&gt;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0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</a:t>
            </a: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222830c7" id="78" name="Google Shape;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1779" y="1880433"/>
            <a:ext cx="5807483" cy="165011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동근 경계선</a:t>
            </a:r>
            <a:endParaRPr/>
          </a:p>
        </p:txBody>
      </p:sp>
      <p:sp>
        <p:nvSpPr>
          <p:cNvPr id="85" name="Google Shape;85;p8"/>
          <p:cNvSpPr txBox="1"/>
          <p:nvPr/>
        </p:nvSpPr>
        <p:spPr>
          <a:xfrm>
            <a:off x="479499" y="1744211"/>
            <a:ext cx="10985100" cy="62184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div {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border: 2px solid red;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border-radius: 25px;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&lt;div&gt;border-radius 속성을 사용하면 둥근 경계선을 만들 수 있습니다. 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222830cc" id="86" name="Google Shape;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4370" y="1917651"/>
            <a:ext cx="6117031" cy="157173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경계선 그림자</a:t>
            </a:r>
            <a:endParaRPr/>
          </a:p>
        </p:txBody>
      </p:sp>
      <p:sp>
        <p:nvSpPr>
          <p:cNvPr id="93" name="Google Shape;93;p9"/>
          <p:cNvSpPr txBox="1"/>
          <p:nvPr/>
        </p:nvSpPr>
        <p:spPr>
          <a:xfrm>
            <a:off x="428150" y="1551112"/>
            <a:ext cx="11144574" cy="67746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div {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width: 300px;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height: 50px;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background-color: green;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box-shadow: 20px 10px 5px #666666;  //퍼짐정도:흐리고진하고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&lt;div&gt;&lt;/div&gt;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marR="0" rtl="0" algn="l"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lang="en-US" sz="23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222830d3" id="94" name="Google Shape;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6669" y="6039435"/>
            <a:ext cx="6043312" cy="185844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2007-06-29T06:43:39Z</dcterms:created>
  <dc:creator>chocojhkim@live.com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