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56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57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64" r:id="rId42"/>
    <p:sldId id="365" r:id="rId43"/>
    <p:sldId id="366" r:id="rId44"/>
    <p:sldId id="343" r:id="rId45"/>
    <p:sldId id="344" r:id="rId46"/>
    <p:sldId id="363" r:id="rId47"/>
    <p:sldId id="346" r:id="rId48"/>
    <p:sldId id="347" r:id="rId49"/>
    <p:sldId id="358" r:id="rId50"/>
    <p:sldId id="348" r:id="rId51"/>
    <p:sldId id="349" r:id="rId52"/>
    <p:sldId id="361" r:id="rId53"/>
    <p:sldId id="350" r:id="rId54"/>
    <p:sldId id="351" r:id="rId55"/>
    <p:sldId id="352" r:id="rId56"/>
    <p:sldId id="353" r:id="rId57"/>
    <p:sldId id="359" r:id="rId58"/>
    <p:sldId id="354" r:id="rId59"/>
    <p:sldId id="355" r:id="rId6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996633"/>
    <a:srgbClr val="6699FF"/>
    <a:srgbClr val="009900"/>
    <a:srgbClr val="3333CC"/>
    <a:srgbClr val="006600"/>
    <a:srgbClr val="1482AC"/>
    <a:srgbClr val="00C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752" y="108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BC69377F-FB91-4328-9BB8-DD05DC1B7CC8}" type="datetime1">
              <a:rPr lang="ko-KR" altLang="en-US" smtClean="0"/>
              <a:t>2019-05-08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9D016110-ECD9-461E-8EDE-13645E78AA83}" type="datetime1">
              <a:rPr lang="ko-KR" altLang="en-US" smtClean="0"/>
              <a:t>2019-05-08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875814-A325-4ACC-9F45-F67668571801}" type="datetime1">
              <a:rPr lang="ko-KR" altLang="en-US" smtClean="0"/>
              <a:t>2019-05-08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87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7BA8BA-E645-4E4E-8B55-11A498B84ED7}" type="datetime1">
              <a:rPr lang="ko-KR" altLang="en-US" smtClean="0"/>
              <a:t>2019-05-08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27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438F5-D722-4C44-B06C-E290E741099D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4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253DE10-B4C0-473F-99C2-3FD0EF3276F3}" type="datetime1">
              <a:rPr lang="ko-KR" altLang="en-US" smtClean="0"/>
              <a:t>2019-05-08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17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26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  <a:noFill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63734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C# _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컨트롤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항목을 갖는 체크 상자를 만들고 선택된 항목의 이름을 출력하는 예제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체크상자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8974"/>
              </p:ext>
            </p:extLst>
          </p:nvPr>
        </p:nvGraphicFramePr>
        <p:xfrm>
          <a:off x="236712" y="1677860"/>
          <a:ext cx="8534204" cy="46314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3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8.2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CkeckBoxApp.cs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263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35344"/>
              </p:ext>
            </p:extLst>
          </p:nvPr>
        </p:nvGraphicFramePr>
        <p:xfrm>
          <a:off x="3374570" y="2149550"/>
          <a:ext cx="5085862" cy="3688080"/>
        </p:xfrm>
        <a:graphic>
          <a:graphicData uri="http://schemas.openxmlformats.org/drawingml/2006/table">
            <a:tbl>
              <a:tblPr/>
              <a:tblGrid>
                <a:gridCol w="226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05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Apple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True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Strawberry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False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checkBox3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Orange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False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checkBox4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Banana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False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Apple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" y="2983636"/>
            <a:ext cx="2667430" cy="168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9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체크상자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80381"/>
              </p:ext>
            </p:extLst>
          </p:nvPr>
        </p:nvGraphicFramePr>
        <p:xfrm>
          <a:off x="395536" y="1004622"/>
          <a:ext cx="8352928" cy="582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2608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UpdateLabel1(string s,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b) {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if (b){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label1.Text += s;  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label1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 </a:t>
                      </a:r>
                      <a:r>
                        <a:rPr lang="ko-KR" altLang="en-US" sz="2000" b="0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프로퍼티에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문자열 추가</a:t>
                      </a:r>
                    </a:p>
                    <a:p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else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string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label1.Text;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strTemp.IndexOf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(s);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//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체크가 해제된 컨트롤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문자열 출력에서 제거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label1.Text =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strTemp.Remove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s.Length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}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15920"/>
              </p:ext>
            </p:extLst>
          </p:nvPr>
        </p:nvGraphicFramePr>
        <p:xfrm>
          <a:off x="827584" y="1124744"/>
          <a:ext cx="7488832" cy="1676400"/>
        </p:xfrm>
        <a:graphic>
          <a:graphicData uri="http://schemas.openxmlformats.org/drawingml/2006/table">
            <a:tbl>
              <a:tblPr/>
              <a:tblGrid>
                <a:gridCol w="2374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checkBox1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checkBox1_CheckedChanged()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checkBox2_CheckedChanged()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checkBox3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checkBox3_CheckedChanged()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checkBox4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checkBox4_CheckedChanged()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14349"/>
              </p:ext>
            </p:extLst>
          </p:nvPr>
        </p:nvGraphicFramePr>
        <p:xfrm>
          <a:off x="413957" y="3560760"/>
          <a:ext cx="8496944" cy="28211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1145">
                <a:tc>
                  <a:txBody>
                    <a:bodyPr/>
                    <a:lstStyle/>
                    <a:p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 상자를 클릭하여 선택하거나 해제한다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체크상자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5122" name="Picture 2" descr="C:\Users\yich\Google 드라이브\Work\교재\C# 입문, 개정판\2판, 시험판\1.원고\Images\cs08\Ex08_02_Resul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53" y="4149080"/>
            <a:ext cx="2762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90" y="4149080"/>
            <a:ext cx="2809875" cy="209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169" y="893840"/>
            <a:ext cx="87821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checkbox1_CheckedChanged(object sender,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e) 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UpdateLabel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(checkBox1.Text, checkBox1.Checked);    }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void checkbox2_CheckedChanged(object sender,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e) 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UpdateLabel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(checkBox2.Text, checkBox2.Checked);    }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void checkbox3_CheckedChanged(object sender,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e) 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UpdateLabel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(checkBox3.Text, checkBox3.Checked);    }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void checkbox4_CheckedChanged(object sender,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EventArgs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e) 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UpdateLabel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(checkBox4.Text, checkBox4.Checked);    }</a:t>
            </a: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3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 상자 사용 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3384218"/>
            <a:ext cx="2736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버튼을 클릭하면 체크된 항목 출력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7" y="1219250"/>
            <a:ext cx="2420668" cy="2095607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678629" y="1844824"/>
            <a:ext cx="4286280" cy="2124169"/>
            <a:chOff x="460896" y="1928802"/>
            <a:chExt cx="4286280" cy="1961434"/>
          </a:xfrm>
        </p:grpSpPr>
        <p:sp>
          <p:nvSpPr>
            <p:cNvPr id="12" name="TextBox 11"/>
            <p:cNvSpPr txBox="1"/>
            <p:nvPr/>
          </p:nvSpPr>
          <p:spPr>
            <a:xfrm>
              <a:off x="460896" y="3350261"/>
              <a:ext cx="4286280" cy="53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체크 박스의 체크 항목이 변경되면 변경된 내용 출력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8662" y="1928802"/>
              <a:ext cx="50006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Shape 15"/>
            <p:cNvCxnSpPr>
              <a:stCxn id="12" idx="1"/>
              <a:endCxn id="13" idx="1"/>
            </p:cNvCxnSpPr>
            <p:nvPr/>
          </p:nvCxnSpPr>
          <p:spPr>
            <a:xfrm rot="10800000" flipH="1">
              <a:off x="460896" y="2035959"/>
              <a:ext cx="467766" cy="1584290"/>
            </a:xfrm>
            <a:prstGeom prst="bentConnector3">
              <a:avLst>
                <a:gd name="adj1" fmla="val -36431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219251"/>
            <a:ext cx="2071744" cy="2106978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8" idx="3"/>
            <a:endCxn id="9" idx="3"/>
          </p:cNvCxnSpPr>
          <p:nvPr/>
        </p:nvCxnSpPr>
        <p:spPr>
          <a:xfrm>
            <a:off x="6416604" y="2868109"/>
            <a:ext cx="1756422" cy="808497"/>
          </a:xfrm>
          <a:prstGeom prst="bentConnector3">
            <a:avLst>
              <a:gd name="adj1" fmla="val 11301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57624" y="2764205"/>
            <a:ext cx="758980" cy="207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83712"/>
              </p:ext>
            </p:extLst>
          </p:nvPr>
        </p:nvGraphicFramePr>
        <p:xfrm>
          <a:off x="1641489" y="3940431"/>
          <a:ext cx="5085862" cy="1524000"/>
        </p:xfrm>
        <a:graphic>
          <a:graphicData uri="http://schemas.openxmlformats.org/drawingml/2006/table">
            <a:tbl>
              <a:tblPr/>
              <a:tblGrid>
                <a:gridCol w="226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05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 : checkBox1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“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사과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＂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False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“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확인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”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11998"/>
              </p:ext>
            </p:extLst>
          </p:nvPr>
        </p:nvGraphicFramePr>
        <p:xfrm>
          <a:off x="827584" y="5520306"/>
          <a:ext cx="7848872" cy="1143144"/>
        </p:xfrm>
        <a:graphic>
          <a:graphicData uri="http://schemas.openxmlformats.org/drawingml/2006/table">
            <a:tbl>
              <a:tblPr/>
              <a:tblGrid>
                <a:gridCol w="2860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57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checkBox1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CheckedChanged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checkBox1_CheckedChanged()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09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2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504" y="897627"/>
            <a:ext cx="9036496" cy="561662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800" noProof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 예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체크박스의 </a:t>
            </a:r>
            <a:r>
              <a:rPr lang="ko-KR" altLang="en-US" sz="1800" dirty="0" err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체크값이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변경되면 변경된 체크박스의 체크 상태 확인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partial class Form1 : Form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private void checkBox1_CheckedChanged(object sender,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EventArgs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)sender;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체크상태 확인</a:t>
            </a:r>
            <a:endParaRPr lang="en-US" altLang="ko-KR" sz="1800" dirty="0" smtClean="0">
              <a:solidFill>
                <a:srgbClr val="00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MessageBox.Show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cb.Text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":" + </a:t>
            </a:r>
            <a:r>
              <a:rPr lang="en-US" altLang="ko-KR" sz="1800" u="sng" dirty="0" err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cb.CheckState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CheckedChanged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Event"); 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void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btnVer_Click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sender,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EventArgs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 </a:t>
            </a: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800" dirty="0" smtClean="0">
              <a:solidFill>
                <a:srgbClr val="00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string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"";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(Control ct in </a:t>
            </a:r>
            <a:r>
              <a:rPr lang="en-US" altLang="ko-KR" sz="1800" dirty="0" err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this.Controls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    </a:t>
            </a: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err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폼안의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컨트롤들을 꺼내오기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en-US" altLang="ko-KR" sz="18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8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ct as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en-US" altLang="ko-KR" sz="18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      </a:t>
            </a: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체크박스로 형 변환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if 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cb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!= null &amp;&amp;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cb.Checked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 true)   </a:t>
            </a:r>
            <a:r>
              <a:rPr lang="en-US" altLang="ko-KR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체크된 체크박스만 확인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+=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cb.Text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";“;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MessageBox.Show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"Checked");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 상자 사용 예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86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20445"/>
            <a:ext cx="8784976" cy="5616624"/>
          </a:xfrm>
        </p:spPr>
        <p:txBody>
          <a:bodyPr/>
          <a:lstStyle/>
          <a:p>
            <a:r>
              <a:rPr lang="ko-KR" altLang="en-US" dirty="0" smtClean="0"/>
              <a:t>라디오 버튼</a:t>
            </a:r>
          </a:p>
          <a:p>
            <a:pPr lvl="1"/>
            <a:r>
              <a:rPr lang="ko-KR" altLang="en-US" dirty="0" smtClean="0"/>
              <a:t>주어진 항목들 중에서 오직 한 개만을 선택할 수 있는 컨트롤</a:t>
            </a:r>
          </a:p>
          <a:p>
            <a:r>
              <a:rPr lang="ko-KR" altLang="en-US" dirty="0" smtClean="0"/>
              <a:t>라디오 버튼의 기본적인 형태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라디오 버튼의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체크 상자와 동일</a:t>
            </a:r>
            <a:endParaRPr lang="ko-KR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7170" name="Picture 2" descr="C:\Users\yich\Google 드라이브\Work\교재\C# 입문, 개정판\2판, 시험판\1.원고\Images\cs08\Img08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27241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8.2</a:t>
            </a:r>
            <a:r>
              <a:rPr lang="ko-KR" altLang="en-US" dirty="0" smtClean="0"/>
              <a:t>의 체크 상자를 라디오 버튼으로 대체한 예제</a:t>
            </a:r>
            <a:endParaRPr lang="ko-KR" alt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67649"/>
              </p:ext>
            </p:extLst>
          </p:nvPr>
        </p:nvGraphicFramePr>
        <p:xfrm>
          <a:off x="251520" y="1772816"/>
          <a:ext cx="8712968" cy="42484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8.3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RadioButtonApp.cs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308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51955"/>
              </p:ext>
            </p:extLst>
          </p:nvPr>
        </p:nvGraphicFramePr>
        <p:xfrm>
          <a:off x="4283111" y="2474268"/>
          <a:ext cx="4537360" cy="3186983"/>
        </p:xfrm>
        <a:graphic>
          <a:graphicData uri="http://schemas.openxmlformats.org/drawingml/2006/table">
            <a:tbl>
              <a:tblPr/>
              <a:tblGrid>
                <a:gridCol w="219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593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3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RadioButtonApp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39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RadioButton : radioButton1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사이다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39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RadioButton : radioButton2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콜라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False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739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RadioButton : radioButton3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오렌지쥬스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False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739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RadioButton : radioButton4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녹차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False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73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사이다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5" y="2730420"/>
            <a:ext cx="3908425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0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45520"/>
              </p:ext>
            </p:extLst>
          </p:nvPr>
        </p:nvGraphicFramePr>
        <p:xfrm>
          <a:off x="251520" y="903063"/>
          <a:ext cx="8568952" cy="5828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8248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radioButton1_CheckedChanged(object sender,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RadioButton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rb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(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RadioButton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)sender;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label1.Text =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rb.Text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384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라디오 버튼을 클릭하여 선택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45833"/>
              </p:ext>
            </p:extLst>
          </p:nvPr>
        </p:nvGraphicFramePr>
        <p:xfrm>
          <a:off x="1331211" y="1052736"/>
          <a:ext cx="6840761" cy="1524000"/>
        </p:xfrm>
        <a:graphic>
          <a:graphicData uri="http://schemas.openxmlformats.org/drawingml/2006/table">
            <a:tbl>
              <a:tblPr/>
              <a:tblGrid>
                <a:gridCol w="24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radioButton1_CheckedChanged()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 : radioButton2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 : radioButton3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 : radioButton4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86" name="Picture 2" descr="C:\Users\yich\Google 드라이브\Work\교재\C# 입문, 개정판\2판, 시험판\1.원고\Images\cs08\Ex08_03_Resul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64" y="5007365"/>
            <a:ext cx="2408512" cy="16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yich\Google 드라이브\Work\교재\C# 입문, 개정판\2판, 시험판\1.원고\Images\cs08\Ex08_03_Result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04" y="5012738"/>
            <a:ext cx="2376264" cy="16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Text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앰퍼샌드</a:t>
            </a:r>
            <a:r>
              <a:rPr lang="en-US" altLang="ko-KR" dirty="0"/>
              <a:t>(&amp;)</a:t>
            </a:r>
            <a:r>
              <a:rPr lang="ko-KR" altLang="en-US" dirty="0">
                <a:latin typeface="+mn-ea"/>
              </a:rPr>
              <a:t>와 문자의 조합으로 설정하면 실행 </a:t>
            </a:r>
            <a:r>
              <a:rPr lang="ko-KR" altLang="en-US" dirty="0"/>
              <a:t>시 </a:t>
            </a:r>
            <a:r>
              <a:rPr lang="en-US" altLang="ko-KR" dirty="0"/>
              <a:t>Alt</a:t>
            </a:r>
            <a:r>
              <a:rPr lang="ko-KR" altLang="en-US" dirty="0"/>
              <a:t>키와 </a:t>
            </a:r>
            <a:r>
              <a:rPr lang="ko-KR" altLang="en-US" dirty="0">
                <a:latin typeface="+mn-ea"/>
              </a:rPr>
              <a:t>함께 눌러 </a:t>
            </a:r>
            <a:r>
              <a:rPr lang="en-US" altLang="ko-KR" dirty="0"/>
              <a:t>click</a:t>
            </a:r>
            <a:r>
              <a:rPr lang="ko-KR" altLang="en-US" dirty="0"/>
              <a:t>기</a:t>
            </a:r>
            <a:r>
              <a:rPr lang="ko-KR" altLang="en-US" dirty="0">
                <a:latin typeface="+mn-ea"/>
              </a:rPr>
              <a:t>능 </a:t>
            </a:r>
            <a:r>
              <a:rPr lang="ko-KR" altLang="en-US" dirty="0" smtClean="0">
                <a:latin typeface="+mn-ea"/>
              </a:rPr>
              <a:t>수행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/>
              <a:t>체크 상자도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pPr lvl="1">
              <a:lnSpc>
                <a:spcPct val="100000"/>
              </a:lnSpc>
            </a:pPr>
            <a:endParaRPr lang="ko-KR" altLang="en-US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20859"/>
            <a:ext cx="5832648" cy="19687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33" y="4217266"/>
            <a:ext cx="2362200" cy="1876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31883" y="2731621"/>
            <a:ext cx="20882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85861" y="5805264"/>
            <a:ext cx="1980276" cy="288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0"/>
            <a:endCxn id="8" idx="2"/>
          </p:cNvCxnSpPr>
          <p:nvPr/>
        </p:nvCxnSpPr>
        <p:spPr>
          <a:xfrm flipV="1">
            <a:off x="5075999" y="3019653"/>
            <a:ext cx="0" cy="278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레이블</a:t>
            </a:r>
          </a:p>
          <a:p>
            <a:pPr lvl="1"/>
            <a:r>
              <a:rPr lang="ko-KR" altLang="en-US" dirty="0" smtClean="0"/>
              <a:t>각종 정보를 폼에 표시할 때 사용하는 컨트롤</a:t>
            </a:r>
          </a:p>
          <a:p>
            <a:pPr lvl="1"/>
            <a:r>
              <a:rPr lang="ko-KR" altLang="en-US" dirty="0" smtClean="0"/>
              <a:t>레이블의 용도</a:t>
            </a:r>
          </a:p>
          <a:p>
            <a:pPr lvl="2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폼에 있는 컨트롤을 식별하는 정보를 표시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애플리케이션의 실행에 대한 응답 정보를 표시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특정 컨트롤을 클릭했을 때 실행되는 작업을 설명하는 메시지를 표시</a:t>
            </a:r>
            <a:r>
              <a:rPr lang="en-US" altLang="ko-KR" dirty="0" smtClean="0"/>
              <a:t>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 </a:t>
            </a:r>
            <a:r>
              <a:rPr lang="en-US" altLang="ko-KR" dirty="0" smtClean="0"/>
              <a:t>[1/3]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컨트롤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화면에 표시되어 사용자와 상호작용을 수행하는 컴포넌트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컨트롤이란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79512" y="2636912"/>
            <a:ext cx="8964488" cy="2735263"/>
            <a:chOff x="431" y="2251"/>
            <a:chExt cx="4898" cy="1723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431" y="2931"/>
              <a:ext cx="771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컨트롤의</a:t>
              </a:r>
            </a:p>
            <a:p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종류</a:t>
              </a:r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701" y="2251"/>
              <a:ext cx="3628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기반 컨트롤 </a:t>
              </a:r>
              <a:r>
                <a:rPr lang="en-US" altLang="ko-KR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r>
                <a:rPr lang="en-US" altLang="ko-KR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체크 상자</a:t>
              </a:r>
              <a:r>
                <a:rPr lang="en-US" altLang="ko-KR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라디오 버튼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701" y="2704"/>
              <a:ext cx="3628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레이블 컨트롤 </a:t>
              </a:r>
              <a:r>
                <a:rPr lang="en-US" altLang="ko-KR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레이블</a:t>
              </a:r>
              <a:r>
                <a:rPr lang="en-US" altLang="ko-KR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링크 레이블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1701" y="3158"/>
              <a:ext cx="3628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컨트롤 </a:t>
              </a:r>
              <a:r>
                <a:rPr lang="en-US" altLang="ko-KR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상자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1701" y="3611"/>
              <a:ext cx="3628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ko-KR" altLang="en-US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 컨트롤 </a:t>
              </a:r>
              <a:r>
                <a:rPr lang="en-US" altLang="ko-KR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 상자</a:t>
              </a:r>
              <a:r>
                <a:rPr lang="en-US" altLang="ko-KR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콤보 상자</a:t>
              </a:r>
              <a:r>
                <a:rPr lang="en-US" altLang="ko-KR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체크리스트 상자</a:t>
              </a:r>
            </a:p>
          </p:txBody>
        </p:sp>
        <p:cxnSp>
          <p:nvCxnSpPr>
            <p:cNvPr id="8201" name="AutoShape 9"/>
            <p:cNvCxnSpPr>
              <a:cxnSpLocks noChangeShapeType="1"/>
              <a:stCxn id="8196" idx="3"/>
              <a:endCxn id="8197" idx="1"/>
            </p:cNvCxnSpPr>
            <p:nvPr/>
          </p:nvCxnSpPr>
          <p:spPr bwMode="auto">
            <a:xfrm flipV="1">
              <a:off x="1202" y="2433"/>
              <a:ext cx="499" cy="680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  <p:cxnSp>
          <p:nvCxnSpPr>
            <p:cNvPr id="8202" name="AutoShape 10"/>
            <p:cNvCxnSpPr>
              <a:cxnSpLocks noChangeShapeType="1"/>
              <a:stCxn id="8196" idx="3"/>
              <a:endCxn id="8198" idx="1"/>
            </p:cNvCxnSpPr>
            <p:nvPr/>
          </p:nvCxnSpPr>
          <p:spPr bwMode="auto">
            <a:xfrm flipV="1">
              <a:off x="1202" y="2886"/>
              <a:ext cx="499" cy="22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  <p:cxnSp>
          <p:nvCxnSpPr>
            <p:cNvPr id="8203" name="AutoShape 11"/>
            <p:cNvCxnSpPr>
              <a:cxnSpLocks noChangeShapeType="1"/>
              <a:stCxn id="8196" idx="3"/>
              <a:endCxn id="8199" idx="1"/>
            </p:cNvCxnSpPr>
            <p:nvPr/>
          </p:nvCxnSpPr>
          <p:spPr bwMode="auto">
            <a:xfrm>
              <a:off x="1202" y="3113"/>
              <a:ext cx="499" cy="227"/>
            </a:xfrm>
            <a:prstGeom prst="bentConnector3">
              <a:avLst>
                <a:gd name="adj1" fmla="val 4898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  <p:cxnSp>
          <p:nvCxnSpPr>
            <p:cNvPr id="8204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248" y="3310"/>
              <a:ext cx="680" cy="28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73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106863" y="898587"/>
            <a:ext cx="8964488" cy="5699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dirty="0" err="1" smtClean="0"/>
              <a:t>BorderStyle</a:t>
            </a:r>
            <a:endParaRPr lang="en-US" altLang="ko-KR" dirty="0" smtClean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 smtClean="0"/>
              <a:t>레이블의 테두리를 설정할 때 사용하는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en-US" altLang="ko-KR" dirty="0" err="1" smtClean="0"/>
              <a:t>BorderStyle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endParaRPr lang="en-US" altLang="ko-KR" dirty="0" smtClean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en-US" altLang="ko-KR" dirty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en-US" altLang="ko-KR" dirty="0" smtClean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en-US" altLang="ko-KR" dirty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dirty="0" err="1" smtClean="0"/>
              <a:t>TextAlign</a:t>
            </a:r>
            <a:endParaRPr lang="en-US" altLang="ko-KR" dirty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/>
              <a:t>레이블과 같은 컨트롤에서 표시되는 문자열에 대한 정렬을 위한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en-US" altLang="ko-KR" dirty="0" err="1"/>
              <a:t>System.Drawing</a:t>
            </a:r>
            <a:r>
              <a:rPr lang="en-US" altLang="ko-KR" dirty="0"/>
              <a:t> </a:t>
            </a:r>
            <a:r>
              <a:rPr lang="ko-KR" altLang="en-US" dirty="0"/>
              <a:t>네임스페이스에 포함된 </a:t>
            </a:r>
            <a:r>
              <a:rPr lang="en-US" altLang="ko-KR" dirty="0" err="1"/>
              <a:t>ContentAlignment</a:t>
            </a:r>
            <a:r>
              <a:rPr lang="en-US" altLang="ko-KR" dirty="0"/>
              <a:t> </a:t>
            </a:r>
            <a:r>
              <a:rPr lang="ko-KR" altLang="en-US" dirty="0" err="1"/>
              <a:t>열거형을</a:t>
            </a:r>
            <a:r>
              <a:rPr lang="ko-KR" altLang="en-US" dirty="0"/>
              <a:t> 사용하여 지정할 수 있음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 </a:t>
            </a:r>
            <a:r>
              <a:rPr lang="en-US" altLang="ko-KR" dirty="0" smtClean="0"/>
              <a:t>[2/3]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9768"/>
              </p:ext>
            </p:extLst>
          </p:nvPr>
        </p:nvGraphicFramePr>
        <p:xfrm>
          <a:off x="899592" y="2636912"/>
          <a:ext cx="5256584" cy="1584960"/>
        </p:xfrm>
        <a:graphic>
          <a:graphicData uri="http://schemas.openxmlformats.org/drawingml/2006/table">
            <a:tbl>
              <a:tblPr/>
              <a:tblGrid>
                <a:gridCol w="182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순서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테두리가 없음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FixedSingle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단일 선 테두리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Fixed3D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차원 테두리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C:\Users\yich\Google 드라이브\Work\교재\C# 입문, 개정판\2판, 시험판\1.원고\Images\cs08\Img08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29" y="2852936"/>
            <a:ext cx="2435873" cy="111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err="1" smtClean="0"/>
              <a:t>ContentAlignment</a:t>
            </a:r>
            <a:r>
              <a:rPr lang="en-US" altLang="ko-KR" dirty="0" smtClean="0"/>
              <a:t> </a:t>
            </a:r>
            <a:r>
              <a:rPr lang="ko-KR" altLang="en-US" dirty="0" err="1"/>
              <a:t>열거형</a:t>
            </a:r>
            <a:endParaRPr lang="ko-KR" altLang="en-US" dirty="0"/>
          </a:p>
          <a:p>
            <a:pPr lvl="2"/>
            <a:endParaRPr lang="ko-KR" altLang="en-US" dirty="0">
              <a:latin typeface="+mn-ea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 </a:t>
            </a:r>
            <a:r>
              <a:rPr lang="en-US" altLang="ko-KR" dirty="0" smtClean="0"/>
              <a:t>[3/3]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41873"/>
              </p:ext>
            </p:extLst>
          </p:nvPr>
        </p:nvGraphicFramePr>
        <p:xfrm>
          <a:off x="611560" y="1437689"/>
          <a:ext cx="6768752" cy="4536500"/>
        </p:xfrm>
        <a:graphic>
          <a:graphicData uri="http://schemas.openxmlformats.org/drawingml/2006/table">
            <a:tbl>
              <a:tblPr/>
              <a:tblGrid>
                <a:gridCol w="234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순서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TopLeft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0x0001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좌측 상단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TopCneter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0x0002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가운데 상단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TopRight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0x0004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우측 상단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MiddleLeft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0x0010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좌측 중앙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MiddleCenter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0x0020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가운데 중앙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MiddleRight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0x0040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우측 중앙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BottomLeft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0x0100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좌측 하단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BottomCenter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0x0200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가운데 하단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BottomRight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0x0400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우측 중앙 정렬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링크 레이블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하이퍼링크</a:t>
            </a:r>
            <a:r>
              <a:rPr lang="en-US" altLang="ko-KR" dirty="0" smtClean="0"/>
              <a:t>(hyper link)</a:t>
            </a:r>
            <a:r>
              <a:rPr lang="ko-KR" altLang="en-US" dirty="0" smtClean="0"/>
              <a:t>를 설정할 수 있는 레이블 컨트롤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레이블 컨트롤을 상속받았기 때문에 레이블의 기본적인 기능을 모두 가지고 있음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링크 레이블은 링크를 클릭했을 때 발생하는 </a:t>
            </a:r>
            <a:r>
              <a:rPr lang="en-US" altLang="ko-KR" dirty="0" err="1" smtClean="0"/>
              <a:t>LinkClicked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대한 이벤트 처리기를 작성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이벤트 처리를 위해서는 </a:t>
            </a:r>
            <a:r>
              <a:rPr lang="en-US" altLang="ko-KR" b="1" dirty="0" smtClean="0"/>
              <a:t>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정적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Start()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기본적인 형태</a:t>
            </a:r>
            <a:endParaRPr lang="en-US" altLang="ko-KR" dirty="0" smtClean="0"/>
          </a:p>
          <a:p>
            <a:pPr lvl="3">
              <a:lnSpc>
                <a:spcPct val="100000"/>
              </a:lnSpc>
            </a:pPr>
            <a:r>
              <a:rPr lang="en-US" altLang="ko-KR" dirty="0" err="1" smtClean="0"/>
              <a:t>Process.Start</a:t>
            </a:r>
            <a:r>
              <a:rPr lang="en-US" altLang="ko-KR" dirty="0" smtClean="0"/>
              <a:t>(“http://www.hallym.ac.kr”);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링크 레이블의 기본적인 형태</a:t>
            </a:r>
            <a:endParaRPr lang="ko-KR" alt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레이블 </a:t>
            </a:r>
            <a:r>
              <a:rPr lang="en-US" altLang="ko-KR" dirty="0" smtClean="0"/>
              <a:t>[1/3]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9218" name="Picture 2" descr="C:\Users\yich\Google 드라이브\Work\교재\C# 입문, 개정판\2판, 시험판\1.원고\Images\cs08\Img08_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03"/>
          <a:stretch/>
        </p:blipFill>
        <p:spPr bwMode="auto">
          <a:xfrm>
            <a:off x="1907704" y="5625290"/>
            <a:ext cx="2800350" cy="12327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브라우저를 실행 링크 레이블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클라이언트를 실행하는 링크 레이블과 메모장 프로그램을 실행하는 링크 레이블을 구현하는 예제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레이블 </a:t>
            </a:r>
            <a:r>
              <a:rPr lang="en-US" altLang="ko-KR" dirty="0" smtClean="0"/>
              <a:t>[2/3]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71811"/>
              </p:ext>
            </p:extLst>
          </p:nvPr>
        </p:nvGraphicFramePr>
        <p:xfrm>
          <a:off x="179512" y="2117043"/>
          <a:ext cx="8712968" cy="43022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8.5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LinkLabelApp.cs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39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 설계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79301"/>
              </p:ext>
            </p:extLst>
          </p:nvPr>
        </p:nvGraphicFramePr>
        <p:xfrm>
          <a:off x="3070914" y="2744168"/>
          <a:ext cx="5668061" cy="1524000"/>
        </p:xfrm>
        <a:graphic>
          <a:graphicData uri="http://schemas.openxmlformats.org/drawingml/2006/table">
            <a:tbl>
              <a:tblPr/>
              <a:tblGrid>
                <a:gridCol w="205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 : linkLabel1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http://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www.hallym.ac.kr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 : linkLabel2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mailto:ireong@hallym.ac.kr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 : linkLabel3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C:\temp\log.txt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01908"/>
              </p:ext>
            </p:extLst>
          </p:nvPr>
        </p:nvGraphicFramePr>
        <p:xfrm>
          <a:off x="3101251" y="4457506"/>
          <a:ext cx="5544616" cy="1219200"/>
        </p:xfrm>
        <a:graphic>
          <a:graphicData uri="http://schemas.openxmlformats.org/drawingml/2006/table">
            <a:tbl>
              <a:tblPr/>
              <a:tblGrid>
                <a:gridCol w="191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linkLabel1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LinkClicked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linkLabel1_LinkClicked()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 : linkLabel2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LinkLabel : linkLabel3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6" y="2909643"/>
            <a:ext cx="2771775" cy="1876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5213" y="3665440"/>
            <a:ext cx="129875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LinkLabel</a:t>
            </a:r>
            <a:r>
              <a:rPr kumimoji="0" lang="en-US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kumimoji="0" lang="en-US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linkLabel1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8656" y="4086260"/>
            <a:ext cx="129875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LinkLabel</a:t>
            </a:r>
            <a:r>
              <a:rPr kumimoji="0" lang="en-US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kumimoji="0" lang="en-US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linkLabel2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8273" y="4457506"/>
            <a:ext cx="129875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LinkLabel</a:t>
            </a:r>
            <a:r>
              <a:rPr kumimoji="0" lang="en-US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kumimoji="0" lang="en-US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linkLabel3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979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레이블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83480"/>
              </p:ext>
            </p:extLst>
          </p:nvPr>
        </p:nvGraphicFramePr>
        <p:xfrm>
          <a:off x="305418" y="980728"/>
          <a:ext cx="8515054" cy="52407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4256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linkLabel1_LinkClicked(</a:t>
                      </a:r>
                      <a:r>
                        <a:rPr lang="en-US" altLang="ko-KR" sz="20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sender,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   </a:t>
                      </a:r>
                      <a:r>
                        <a:rPr lang="en-US" altLang="ko-KR" sz="20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LinkLabelLinkClickedEventArgs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LinkLabel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hyper = (</a:t>
                      </a:r>
                      <a:r>
                        <a:rPr lang="en-US" altLang="ko-KR" sz="20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LinkLabel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)sender;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Process.Start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hyper.Text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}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19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각각의 링크를 클릭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36" name="AutoShape 36"/>
          <p:cNvSpPr>
            <a:spLocks noChangeArrowheads="1"/>
          </p:cNvSpPr>
          <p:nvPr/>
        </p:nvSpPr>
        <p:spPr bwMode="auto">
          <a:xfrm>
            <a:off x="3616210" y="4420009"/>
            <a:ext cx="504825" cy="503237"/>
          </a:xfrm>
          <a:prstGeom prst="rightArrow">
            <a:avLst>
              <a:gd name="adj1" fmla="val 50000"/>
              <a:gd name="adj2" fmla="val 2507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3" name="Picture 3" descr="C:\Users\yich\Google 드라이브\Work\교재\C# 입문, 개정판\2판, 시험판\1.원고\Images\cs08\Ex08_05_Resul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86" y="4005063"/>
            <a:ext cx="4442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3" y="3970248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텍스트 상자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사용자가 직접 텍스트를 입력할 수 있는 기본적인 컨트롤로서 사용자로부터 값을 입력 받거나 애플리케이션의 실행 결과를 출력하고자 할 때 유용하게 사용할 수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텍스트 상자의 기본적인 형태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상자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0242" name="Picture 2" descr="C:\Users\yich\Google 드라이브\Work\교재\C# 입문, 개정판\2판, 시험판\1.원고\Images\cs08\Img08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7241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상자의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상자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66150"/>
              </p:ext>
            </p:extLst>
          </p:nvPr>
        </p:nvGraphicFramePr>
        <p:xfrm>
          <a:off x="251520" y="1556792"/>
          <a:ext cx="8568952" cy="4032449"/>
        </p:xfrm>
        <a:graphic>
          <a:graphicData uri="http://schemas.openxmlformats.org/drawingml/2006/table">
            <a:tbl>
              <a:tblPr/>
              <a:tblGrid>
                <a:gridCol w="185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69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6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MaxLength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텍스트 상자에 입력할 수 있는 최대 문자 수를 설정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26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Multiline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텍스트 상자의 영역을 여러 줄로 설정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6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PasswordChar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텍스트 상자의 암호 입력에 사용할 문자를 설정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26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ReadOnly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텍스트 상자의 텍스트를 변경하지 못하도록 설정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5552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WordWrap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텍스트 상자의 텍스트가 영역을 초과할 경우 자동으로 줄을 바꾸도록 설정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5552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ScrollBars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Multiline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프로퍼티가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참인 경우 텍스트 상자에 스크롤 바를 설정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(None | Horizontal | Vertical | Both)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이름과 패스워드를 입력 받아 출력하는 예제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상자 </a:t>
            </a:r>
            <a:r>
              <a:rPr lang="en-US" altLang="ko-KR" dirty="0" smtClean="0"/>
              <a:t>[3/4]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21211"/>
              </p:ext>
            </p:extLst>
          </p:nvPr>
        </p:nvGraphicFramePr>
        <p:xfrm>
          <a:off x="273351" y="1460938"/>
          <a:ext cx="8597298" cy="493451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9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8.6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TextBoxApp.cs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408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17494"/>
              </p:ext>
            </p:extLst>
          </p:nvPr>
        </p:nvGraphicFramePr>
        <p:xfrm>
          <a:off x="3670442" y="2083067"/>
          <a:ext cx="4970995" cy="3048000"/>
        </p:xfrm>
        <a:graphic>
          <a:graphicData uri="http://schemas.openxmlformats.org/drawingml/2006/table">
            <a:tbl>
              <a:tblPr/>
              <a:tblGrid>
                <a:gridCol w="170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TextBoxlApp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Enter your name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Enter your password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 : textBox1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 : textBox2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PasswordChar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 : textBox3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Multiline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True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6" y="2382608"/>
            <a:ext cx="3048000" cy="28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94392"/>
              </p:ext>
            </p:extLst>
          </p:nvPr>
        </p:nvGraphicFramePr>
        <p:xfrm>
          <a:off x="3670441" y="5248046"/>
          <a:ext cx="4970995" cy="548640"/>
        </p:xfrm>
        <a:graphic>
          <a:graphicData uri="http://schemas.openxmlformats.org/drawingml/2006/table">
            <a:tbl>
              <a:tblPr/>
              <a:tblGrid>
                <a:gridCol w="171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75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7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상자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11194"/>
              </p:ext>
            </p:extLst>
          </p:nvPr>
        </p:nvGraphicFramePr>
        <p:xfrm>
          <a:off x="179512" y="985431"/>
          <a:ext cx="8568952" cy="54947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8619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button1_Click(object sender,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textBox3.Text = "</a:t>
                      </a:r>
                      <a:r>
                        <a:rPr lang="en-US" altLang="ko-KR" sz="2000" b="0" kern="1200" dirty="0" smtClean="0">
                          <a:solidFill>
                            <a:srgbClr val="9966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" + textBox1.Text +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"</a:t>
                      </a:r>
                      <a:r>
                        <a:rPr lang="en-US" altLang="ko-KR" sz="2000" b="0" kern="1200" dirty="0" smtClean="0">
                          <a:solidFill>
                            <a:srgbClr val="9966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\r\</a:t>
                      </a:r>
                      <a:r>
                        <a:rPr lang="en-US" altLang="ko-KR" sz="2000" b="0" kern="1200" dirty="0" err="1" smtClean="0">
                          <a:solidFill>
                            <a:srgbClr val="9966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nPassword</a:t>
                      </a:r>
                      <a:r>
                        <a:rPr lang="en-US" altLang="ko-KR" sz="2000" b="0" kern="1200" dirty="0" smtClean="0">
                          <a:solidFill>
                            <a:srgbClr val="9966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 + textBox2.Text;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//’\r’</a:t>
                      </a:r>
                      <a:r>
                        <a:rPr lang="ko-KR" altLang="en-US" sz="20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생략 시 줄 바꿈이 제대로 되지 않음</a:t>
                      </a:r>
                      <a:endParaRPr lang="en-US" altLang="ko-KR" sz="2000" b="0" kern="120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376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textBox1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textBox2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이름과 비밀번호를 입력한 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OK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클릭한다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674" name="Picture 2" descr="C:\Users\yich\Google 드라이브\Work\교재\C# 입문, 개정판\2판, 시험판\1.원고\Images\cs08\Ex08_06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52" y="3356992"/>
            <a:ext cx="2914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간단한 계산기 구현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en-US" altLang="ko-KR" sz="2200" dirty="0" smtClean="0">
                <a:solidFill>
                  <a:schemeClr val="tx1"/>
                </a:solidFill>
              </a:rPr>
              <a:t>Calculator </a:t>
            </a:r>
            <a:r>
              <a:rPr lang="ko-KR" altLang="en-US" sz="2200" dirty="0" smtClean="0">
                <a:solidFill>
                  <a:schemeClr val="tx1"/>
                </a:solidFill>
              </a:rPr>
              <a:t>클래스 정의</a:t>
            </a:r>
            <a:endParaRPr lang="en-US" altLang="ko-KR" sz="2200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사칙연산을 수행하는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lvl="3">
              <a:lnSpc>
                <a:spcPct val="100000"/>
              </a:lnSpc>
            </a:pPr>
            <a:r>
              <a:rPr lang="ko-KR" altLang="en-US" sz="2200" dirty="0" smtClean="0"/>
              <a:t>매개변수로 입력 받은 데이터에 대하여 해당 연산 수행 후 결과 반환</a:t>
            </a:r>
            <a:endParaRPr lang="en-US" altLang="ko-KR" sz="2200" dirty="0" smtClean="0"/>
          </a:p>
          <a:p>
            <a:pPr lvl="3">
              <a:lnSpc>
                <a:spcPct val="100000"/>
              </a:lnSpc>
            </a:pPr>
            <a:r>
              <a:rPr lang="ko-KR" altLang="en-US" sz="2200" dirty="0" smtClean="0"/>
              <a:t>매개변수 자료 타입은 </a:t>
            </a:r>
            <a:r>
              <a:rPr lang="en-US" altLang="ko-KR" sz="2200" dirty="0" smtClean="0"/>
              <a:t>double</a:t>
            </a:r>
            <a:r>
              <a:rPr lang="ko-KR" altLang="en-US" sz="2200" dirty="0" smtClean="0"/>
              <a:t>로 할 것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>
                <a:solidFill>
                  <a:schemeClr val="tx1"/>
                </a:solidFill>
              </a:rPr>
              <a:t> 사용자 인터페이스 </a:t>
            </a:r>
            <a:endParaRPr lang="en-US" altLang="ko-KR" sz="2200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네 개의 사칙연산 버튼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해당 버튼을 클릭하면 </a:t>
            </a:r>
            <a:r>
              <a:rPr lang="en-US" altLang="ko-KR" sz="2200" dirty="0" smtClean="0"/>
              <a:t>Calculator </a:t>
            </a:r>
            <a:r>
              <a:rPr lang="ko-KR" altLang="en-US" sz="2200" dirty="0" smtClean="0"/>
              <a:t>클래스에 정의된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호출하여 연산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연산결과를 </a:t>
            </a:r>
            <a:r>
              <a:rPr lang="en-US" altLang="ko-KR" sz="2200" dirty="0" smtClean="0"/>
              <a:t>textbox</a:t>
            </a:r>
            <a:r>
              <a:rPr lang="ko-KR" altLang="en-US" sz="2200" dirty="0" smtClean="0"/>
              <a:t>에 출력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사칙연산 버튼을 클릭했을 때 </a:t>
            </a:r>
            <a:r>
              <a:rPr lang="en-US" altLang="ko-KR" sz="2200" dirty="0" smtClean="0"/>
              <a:t>textbox</a:t>
            </a:r>
            <a:r>
              <a:rPr lang="ko-KR" altLang="en-US" sz="2200" dirty="0" smtClean="0"/>
              <a:t>에 입력된 데이터가 없으면 </a:t>
            </a:r>
            <a:r>
              <a:rPr lang="en-US" altLang="ko-KR" sz="2200" dirty="0" smtClean="0"/>
              <a:t>“</a:t>
            </a:r>
            <a:r>
              <a:rPr lang="ko-KR" altLang="en-US" sz="2200" dirty="0" smtClean="0"/>
              <a:t>피 연산자를 입력해 주세요</a:t>
            </a:r>
            <a:r>
              <a:rPr lang="en-US" altLang="ko-KR" sz="2200" dirty="0" smtClean="0"/>
              <a:t>”</a:t>
            </a:r>
            <a:r>
              <a:rPr lang="ko-KR" altLang="en-US" sz="2200" dirty="0" smtClean="0"/>
              <a:t>란 메시지 출력</a:t>
            </a:r>
          </a:p>
        </p:txBody>
      </p:sp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280920" cy="708696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Textbox, label, button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(1/5)</a:t>
            </a: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버튼 기반 컨트롤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ButtonBase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 클래스를 상속받은 컨트롤을 의미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버튼 기반 컨트롤의 종류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버튼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체크 상자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라디오 버튼</a:t>
            </a:r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버튼 기반 컨트롤의 기본적인 형태</a:t>
            </a:r>
            <a:endParaRPr lang="ko-KR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기반 컨트롤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1026" name="Picture 2" descr="C:\Users\yich\Google 드라이브\Work\교재\C# 입문, 개정판\2판, 시험판\1.원고\Images\cs08\Img08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26098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95996"/>
              </p:ext>
            </p:extLst>
          </p:nvPr>
        </p:nvGraphicFramePr>
        <p:xfrm>
          <a:off x="179512" y="1052736"/>
          <a:ext cx="8597298" cy="54274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9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CalApp.cs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432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28016"/>
            <a:ext cx="8208912" cy="708696"/>
          </a:xfrm>
        </p:spPr>
        <p:txBody>
          <a:bodyPr>
            <a:normAutofit/>
          </a:bodyPr>
          <a:lstStyle/>
          <a:p>
            <a:r>
              <a:rPr lang="en-US" altLang="ko-KR" cap="none" dirty="0"/>
              <a:t>Textbox, label, button </a:t>
            </a:r>
            <a:r>
              <a:rPr lang="ko-KR" altLang="en-US" dirty="0"/>
              <a:t>사용 예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77344" y="1772816"/>
            <a:ext cx="4048131" cy="2153039"/>
            <a:chOff x="277344" y="1772816"/>
            <a:chExt cx="4048131" cy="21530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079" y="1772816"/>
              <a:ext cx="2448272" cy="21530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1540" y="2276872"/>
              <a:ext cx="89800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Label:label1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540" y="2632763"/>
              <a:ext cx="89800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Label:label2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344" y="3279309"/>
              <a:ext cx="110639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Button:button1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4887" y="2256575"/>
              <a:ext cx="1210588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TextBox:textBox1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4887" y="2575038"/>
              <a:ext cx="1210588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TextBox:textBox2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14887" y="2886679"/>
              <a:ext cx="1210588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TextBox:textBox3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0822" y="3671939"/>
              <a:ext cx="110639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Button:button2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14958" y="3671939"/>
              <a:ext cx="110639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Button:button3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077" y="3310011"/>
              <a:ext cx="110639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Button:button4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36170"/>
              </p:ext>
            </p:extLst>
          </p:nvPr>
        </p:nvGraphicFramePr>
        <p:xfrm>
          <a:off x="4478161" y="1616595"/>
          <a:ext cx="3694239" cy="3291840"/>
        </p:xfrm>
        <a:graphic>
          <a:graphicData uri="http://schemas.openxmlformats.org/drawingml/2006/table">
            <a:tbl>
              <a:tblPr/>
              <a:tblGrid>
                <a:gridCol w="153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간단한 계산기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Data1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Data2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Data3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15066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 : textBox1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 : textBox2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 : textBox3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+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2743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*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817608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button4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79404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57984"/>
              </p:ext>
            </p:extLst>
          </p:nvPr>
        </p:nvGraphicFramePr>
        <p:xfrm>
          <a:off x="3201405" y="4982648"/>
          <a:ext cx="4970995" cy="1371600"/>
        </p:xfrm>
        <a:graphic>
          <a:graphicData uri="http://schemas.openxmlformats.org/drawingml/2006/table">
            <a:tbl>
              <a:tblPr/>
              <a:tblGrid>
                <a:gridCol w="171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75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02587"/>
                  </a:ext>
                </a:extLst>
              </a:tr>
              <a:tr h="252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button3_Click()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75513"/>
                  </a:ext>
                </a:extLst>
              </a:tr>
              <a:tr h="252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button4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button4_Click()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7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48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465294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smtClean="0">
                <a:solidFill>
                  <a:srgbClr val="2B91AF"/>
                </a:solidFill>
              </a:rPr>
              <a:t>Calculator</a:t>
            </a:r>
            <a:r>
              <a:rPr lang="ko-KR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0000"/>
                </a:solidFill>
              </a:rPr>
              <a:t>        </a:t>
            </a:r>
            <a:r>
              <a:rPr lang="fr-FR" altLang="ko-KR" sz="1800" dirty="0">
                <a:solidFill>
                  <a:srgbClr val="0000FF"/>
                </a:solidFill>
              </a:rPr>
              <a:t>public</a:t>
            </a:r>
            <a:r>
              <a:rPr lang="fr-FR" altLang="ko-KR" sz="1800" dirty="0">
                <a:solidFill>
                  <a:srgbClr val="000000"/>
                </a:solidFill>
              </a:rPr>
              <a:t> 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plus(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a, 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b</a:t>
            </a:r>
            <a:r>
              <a:rPr lang="fr-FR" altLang="ko-KR" sz="1800" dirty="0" smtClean="0">
                <a:solidFill>
                  <a:srgbClr val="000000"/>
                </a:solidFill>
              </a:rPr>
              <a:t>)</a:t>
            </a:r>
            <a:r>
              <a:rPr lang="en-US" altLang="ko-KR" sz="1800" dirty="0" smtClean="0">
                <a:solidFill>
                  <a:srgbClr val="000000"/>
                </a:solidFill>
              </a:rPr>
              <a:t>{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</a:rPr>
              <a:t>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</a:rPr>
              <a:t>} </a:t>
            </a:r>
            <a:r>
              <a:rPr lang="en-US" altLang="ko-KR" sz="1800" dirty="0">
                <a:solidFill>
                  <a:srgbClr val="008000"/>
                </a:solidFill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</a:rPr>
              <a:t>계산 결과 반환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0000"/>
                </a:solidFill>
              </a:rPr>
              <a:t>        </a:t>
            </a:r>
            <a:r>
              <a:rPr lang="fr-FR" altLang="ko-KR" sz="1800" dirty="0">
                <a:solidFill>
                  <a:srgbClr val="0000FF"/>
                </a:solidFill>
              </a:rPr>
              <a:t>public</a:t>
            </a:r>
            <a:r>
              <a:rPr lang="fr-FR" altLang="ko-KR" sz="1800" dirty="0">
                <a:solidFill>
                  <a:srgbClr val="000000"/>
                </a:solidFill>
              </a:rPr>
              <a:t> 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minus(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a, 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b</a:t>
            </a:r>
            <a:r>
              <a:rPr lang="fr-FR" altLang="ko-KR" sz="1800" dirty="0" smtClean="0">
                <a:solidFill>
                  <a:srgbClr val="000000"/>
                </a:solidFill>
              </a:rPr>
              <a:t>)</a:t>
            </a:r>
            <a:r>
              <a:rPr lang="en-US" altLang="ko-KR" sz="1800" dirty="0" smtClean="0">
                <a:solidFill>
                  <a:srgbClr val="000000"/>
                </a:solidFill>
              </a:rPr>
              <a:t>{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</a:rPr>
              <a:t> a -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</a:rPr>
              <a:t> multiply(</a:t>
            </a:r>
            <a:r>
              <a:rPr lang="en-US" altLang="ko-KR" sz="1800" dirty="0">
                <a:solidFill>
                  <a:srgbClr val="0000FF"/>
                </a:solidFill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</a:rPr>
              <a:t> a, </a:t>
            </a:r>
            <a:r>
              <a:rPr lang="en-US" altLang="ko-KR" sz="1800" dirty="0">
                <a:solidFill>
                  <a:srgbClr val="0000FF"/>
                </a:solidFill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</a:rPr>
              <a:t> b</a:t>
            </a:r>
            <a:r>
              <a:rPr lang="en-US" altLang="ko-KR" sz="1800" dirty="0" smtClean="0">
                <a:solidFill>
                  <a:srgbClr val="000000"/>
                </a:solidFill>
              </a:rPr>
              <a:t>){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</a:rPr>
              <a:t> a *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0000"/>
                </a:solidFill>
              </a:rPr>
              <a:t>        </a:t>
            </a:r>
            <a:r>
              <a:rPr lang="fr-FR" altLang="ko-KR" sz="1800" dirty="0">
                <a:solidFill>
                  <a:srgbClr val="0000FF"/>
                </a:solidFill>
              </a:rPr>
              <a:t>public</a:t>
            </a:r>
            <a:r>
              <a:rPr lang="fr-FR" altLang="ko-KR" sz="1800" dirty="0">
                <a:solidFill>
                  <a:srgbClr val="000000"/>
                </a:solidFill>
              </a:rPr>
              <a:t> 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divide(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a, </a:t>
            </a:r>
            <a:r>
              <a:rPr lang="fr-FR" altLang="ko-KR" sz="1800" dirty="0">
                <a:solidFill>
                  <a:srgbClr val="0000FF"/>
                </a:solidFill>
              </a:rPr>
              <a:t>double</a:t>
            </a:r>
            <a:r>
              <a:rPr lang="fr-FR" altLang="ko-KR" sz="1800" dirty="0">
                <a:solidFill>
                  <a:srgbClr val="000000"/>
                </a:solidFill>
              </a:rPr>
              <a:t> b</a:t>
            </a:r>
            <a:r>
              <a:rPr lang="fr-FR" altLang="ko-KR" sz="1800" dirty="0" smtClean="0">
                <a:solidFill>
                  <a:srgbClr val="000000"/>
                </a:solidFill>
              </a:rPr>
              <a:t>)</a:t>
            </a:r>
            <a:r>
              <a:rPr lang="en-US" altLang="ko-KR" sz="1800" dirty="0" smtClean="0">
                <a:solidFill>
                  <a:srgbClr val="000000"/>
                </a:solidFill>
              </a:rPr>
              <a:t>{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</a:rPr>
              <a:t> a /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}</a:t>
            </a:r>
            <a:endParaRPr lang="ko-KR" altLang="en-US" sz="1800" dirty="0" smtClean="0"/>
          </a:p>
        </p:txBody>
      </p:sp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208912" cy="708696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Textbox, label, button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(3/5)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871891"/>
            <a:ext cx="2594242" cy="1608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788" y="4819026"/>
            <a:ext cx="1857270" cy="168150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834058" y="1124744"/>
            <a:ext cx="3036514" cy="3063765"/>
            <a:chOff x="5834058" y="1124744"/>
            <a:chExt cx="3036514" cy="3063765"/>
          </a:xfrm>
        </p:grpSpPr>
        <p:grpSp>
          <p:nvGrpSpPr>
            <p:cNvPr id="6" name="그룹 5"/>
            <p:cNvGrpSpPr/>
            <p:nvPr/>
          </p:nvGrpSpPr>
          <p:grpSpPr>
            <a:xfrm>
              <a:off x="5834058" y="1124744"/>
              <a:ext cx="3036514" cy="2664296"/>
              <a:chOff x="5711950" y="1124744"/>
              <a:chExt cx="3033093" cy="266956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5"/>
              <a:srcRect t="2045" r="943"/>
              <a:stretch/>
            </p:blipFill>
            <p:spPr>
              <a:xfrm>
                <a:off x="5717373" y="1124744"/>
                <a:ext cx="3027002" cy="2669562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5711950" y="2179925"/>
                <a:ext cx="1518924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261455" y="3475547"/>
                <a:ext cx="1482920" cy="1224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262123" y="2191764"/>
                <a:ext cx="1482920" cy="1274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05386" y="3849955"/>
              <a:ext cx="2380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프로젝트에 클래스 추가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5" idx="2"/>
              <a:endCxn id="16" idx="0"/>
            </p:cNvCxnSpPr>
            <p:nvPr/>
          </p:nvCxnSpPr>
          <p:spPr>
            <a:xfrm>
              <a:off x="6594377" y="2321576"/>
              <a:ext cx="1533231" cy="1149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3"/>
              <a:endCxn id="17" idx="0"/>
            </p:cNvCxnSpPr>
            <p:nvPr/>
          </p:nvCxnSpPr>
          <p:spPr>
            <a:xfrm flipV="1">
              <a:off x="7354695" y="2189659"/>
              <a:ext cx="773581" cy="60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5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280920" cy="708696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Textbox, label, button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(4/5)</a:t>
            </a: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98671"/>
              </p:ext>
            </p:extLst>
          </p:nvPr>
        </p:nvGraphicFramePr>
        <p:xfrm>
          <a:off x="383857" y="836712"/>
          <a:ext cx="8220592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0592">
                  <a:extLst>
                    <a:ext uri="{9D8B030D-6E8A-4147-A177-3AD203B41FA5}">
                      <a16:colId xmlns:a16="http://schemas.microsoft.com/office/drawing/2014/main" val="186306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Form1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Form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Calculator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Calculator();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//Calculator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객체 생성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</a:t>
                      </a:r>
                      <a:r>
                        <a:rPr lang="ko-KR" altLang="en-US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(textBox1.Text.Trim()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|| textBox2.Text.Trim()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피연산자를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 주세요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textClear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삭제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(textBox2.Text);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textBox3.Text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cal.plus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(a, b).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 문자열 출력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button2_Click(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(textBox1.Text.Trim()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|| textBox2.Text.Trim()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피연산자를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 주세요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textClear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 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(textBox2.Text);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textBox3.Text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cal.minus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(a, b).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 문자열 출력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0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585753" y="1052736"/>
            <a:ext cx="7540446" cy="50754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 smtClean="0"/>
              <a:t> </a:t>
            </a:r>
            <a:endParaRPr lang="ko-KR" altLang="en-US" sz="1400" b="1" dirty="0" smtClean="0"/>
          </a:p>
        </p:txBody>
      </p:sp>
      <p:sp>
        <p:nvSpPr>
          <p:cNvPr id="30725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352928" cy="708696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Textbox, label, button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(5/5)</a:t>
            </a: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460431" y="6480210"/>
            <a:ext cx="660053" cy="308452"/>
          </a:xfrm>
        </p:spPr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85164"/>
              </p:ext>
            </p:extLst>
          </p:nvPr>
        </p:nvGraphicFramePr>
        <p:xfrm>
          <a:off x="345636" y="836712"/>
          <a:ext cx="8409191" cy="59519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09191">
                  <a:extLst>
                    <a:ext uri="{9D8B030D-6E8A-4147-A177-3AD203B41FA5}">
                      <a16:colId xmlns:a16="http://schemas.microsoft.com/office/drawing/2014/main" val="3515176470"/>
                    </a:ext>
                  </a:extLst>
                </a:gridCol>
              </a:tblGrid>
              <a:tr h="595195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button3_Click(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(textBox1.Text.Trim()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|| textBox2.Text.Trim()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피연산자를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 주세요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textClear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삭제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(textBox2.Text);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textBox3.Text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cal.multiply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(a, b).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 문자열 출력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6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button4_Click(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(textBox1.Text.Trim()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|| textBox2.Text.Trim() ==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피연산자를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 주세요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textClear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삭제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(textBox2.Text);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textBox3.Text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cal.divide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(a, b).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 문자열 출력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textClear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//textbox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입력된 데이터 삭제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textBox1.Clear();    textBox2.Clear();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6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기반 컨트롤</a:t>
            </a:r>
          </a:p>
          <a:p>
            <a:pPr lvl="1"/>
            <a:r>
              <a:rPr lang="en-US" altLang="ko-KR" dirty="0" err="1" smtClean="0"/>
              <a:t>ListControl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상속받은 컨트롤을 가리킴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리스트 기반 컨트롤의 종류</a:t>
            </a:r>
          </a:p>
          <a:p>
            <a:pPr lvl="1"/>
            <a:r>
              <a:rPr lang="ko-KR" altLang="en-US" dirty="0" smtClean="0"/>
              <a:t>리스트 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목록이 항상 보임</a:t>
            </a:r>
          </a:p>
          <a:p>
            <a:pPr lvl="1"/>
            <a:r>
              <a:rPr lang="ko-KR" altLang="en-US" dirty="0" smtClean="0"/>
              <a:t>콤보 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상자를 클릭했을 때 목록을 볼 수 있음</a:t>
            </a:r>
          </a:p>
          <a:p>
            <a:pPr lvl="1"/>
            <a:r>
              <a:rPr lang="ko-KR" altLang="en-US" dirty="0" smtClean="0"/>
              <a:t>체크리스트 상자</a:t>
            </a:r>
          </a:p>
          <a:p>
            <a:pPr lvl="3"/>
            <a:endParaRPr lang="ko-KR" altLang="en-US" dirty="0" smtClean="0"/>
          </a:p>
          <a:p>
            <a:r>
              <a:rPr lang="ko-KR" altLang="en-US" dirty="0" smtClean="0"/>
              <a:t>리스트 기반 컨트롤의 기본적인 형태</a:t>
            </a:r>
            <a:endParaRPr lang="ko-KR" alt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11266" name="Picture 2" descr="C:\Users\yich\Google 드라이브\Work\교재\C# 입문, 개정판\2판, 시험판\1.원고\Images\cs08\Img08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26003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179512" y="897627"/>
            <a:ext cx="8964488" cy="5616624"/>
          </a:xfrm>
        </p:spPr>
        <p:txBody>
          <a:bodyPr/>
          <a:lstStyle/>
          <a:p>
            <a:r>
              <a:rPr lang="ko-KR" altLang="en-US" dirty="0" smtClean="0"/>
              <a:t>리스트 상자</a:t>
            </a:r>
          </a:p>
          <a:p>
            <a:pPr lvl="1"/>
            <a:r>
              <a:rPr lang="ko-KR" altLang="en-US" dirty="0" smtClean="0"/>
              <a:t>사용자가 선택할 수 있는 항목들의 목록을 표시해 주는 컨트롤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사용자로부터 선택한 항목을 입력 받기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항목의 개수가 리스트 상자 크기를 초과하면 스크롤 바 생성</a:t>
            </a:r>
          </a:p>
          <a:p>
            <a:r>
              <a:rPr lang="ko-KR" altLang="en-US" dirty="0" smtClean="0"/>
              <a:t>리스트 상자의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상자 </a:t>
            </a:r>
            <a:r>
              <a:rPr lang="en-US" altLang="ko-KR" dirty="0" smtClean="0"/>
              <a:t>[1/5]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63005"/>
              </p:ext>
            </p:extLst>
          </p:nvPr>
        </p:nvGraphicFramePr>
        <p:xfrm>
          <a:off x="323528" y="3212973"/>
          <a:ext cx="8568952" cy="2992825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17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7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Item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상자의 항목을 설정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7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MultiColumn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상자가 여러 열을 표시할 수 있도록 설정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7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ScrollAlwatsVisible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항상 세로 스크롤바가 표시되도록 설정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7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SelectionMode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상자에서 항목을 선택하는 방법을 설정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79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SelectedIndex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상자에서 현재 선택된 아이템의 인덱스를 반환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(0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부터 시작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).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17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SelectedItem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상자에서 현재 선택된 아이템을 반환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리스트 상자의 항목을 선택하는 방법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SelectionMode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값에 따라 변경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SelectionMode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endParaRPr lang="ko-KR" altLang="en-US" dirty="0" smtClean="0"/>
          </a:p>
          <a:p>
            <a:pPr>
              <a:lnSpc>
                <a:spcPct val="110000"/>
              </a:lnSpc>
            </a:pPr>
            <a:endParaRPr lang="ko-KR" altLang="en-US" dirty="0" smtClean="0"/>
          </a:p>
          <a:p>
            <a:pPr>
              <a:lnSpc>
                <a:spcPct val="110000"/>
              </a:lnSpc>
            </a:pPr>
            <a:endParaRPr lang="ko-KR" altLang="en-US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리스트 상자의 항목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Items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통하여 추가 및 삭제 가능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문자열 컬렉션 편집기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ObjectCollection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상자 </a:t>
            </a:r>
            <a:r>
              <a:rPr lang="en-US" altLang="ko-KR" dirty="0" smtClean="0"/>
              <a:t>[2/5]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87431"/>
              </p:ext>
            </p:extLst>
          </p:nvPr>
        </p:nvGraphicFramePr>
        <p:xfrm>
          <a:off x="395536" y="2204864"/>
          <a:ext cx="8568952" cy="2286000"/>
        </p:xfrm>
        <a:graphic>
          <a:graphicData uri="http://schemas.openxmlformats.org/drawingml/2006/table">
            <a:tbl>
              <a:tblPr/>
              <a:tblGrid>
                <a:gridCol w="2124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항목을 선택할 수 없음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One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하나의 항목만 선택할 수 있음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MultiSimple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여러 항목을 선택할 수 있음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MultiExtented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여러 항목을 선택할 수 있으며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&lt;Shift&gt;, &lt;Ctrl&gt;, 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마우스</a:t>
                      </a:r>
                    </a:p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포인터를 이용해 선택할 수 있음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3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ObjectCollection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상자 </a:t>
            </a:r>
            <a:r>
              <a:rPr lang="en-US" altLang="ko-KR" dirty="0" smtClean="0"/>
              <a:t>[3/5]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48860"/>
              </p:ext>
            </p:extLst>
          </p:nvPr>
        </p:nvGraphicFramePr>
        <p:xfrm>
          <a:off x="179512" y="1628800"/>
          <a:ext cx="8784975" cy="377952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Add(object item)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상자에 항목을 추가한다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Clear()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상자의 모든 항목을 제거한다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FindString(string s, int index)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리스트 상자의 항목 중 지정된 인덱스 다음부터 지정된 문자열로 시작하는 항목의 인덱스를 반환한다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IndexOf(object item)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지정한 항목의 인덱스를 반환한다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Insert(int index, object item)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지정된 인덱스에 항목을 추가한다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Remove(object item)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지정된 항목을 제거한다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RemoveAt(int index)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지정된 인덱스의 항목을 제거한다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7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텍스트 상자를 통해 입력 받은 텍스트를 </a:t>
            </a:r>
            <a:r>
              <a:rPr lang="en-US" altLang="ko-KR" sz="2200" dirty="0" err="1" smtClean="0"/>
              <a:t>ObjectCollection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클래스의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사용하여 리스트 상자에 추가하고 리스트 상자에서 선택된 항목을 삭제하는 예제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상자 </a:t>
            </a:r>
            <a:r>
              <a:rPr lang="en-US" altLang="ko-KR" dirty="0" smtClean="0"/>
              <a:t>[4/5]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30827"/>
              </p:ext>
            </p:extLst>
          </p:nvPr>
        </p:nvGraphicFramePr>
        <p:xfrm>
          <a:off x="395536" y="2038034"/>
          <a:ext cx="8568952" cy="44153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8.7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ListBoxApp.cs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82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3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51755"/>
              </p:ext>
            </p:extLst>
          </p:nvPr>
        </p:nvGraphicFramePr>
        <p:xfrm>
          <a:off x="3833779" y="2654296"/>
          <a:ext cx="4914685" cy="1926834"/>
        </p:xfrm>
        <a:graphic>
          <a:graphicData uri="http://schemas.openxmlformats.org/drawingml/2006/table">
            <a:tbl>
              <a:tblPr/>
              <a:tblGrid>
                <a:gridCol w="168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39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ListBoxApp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 : textBox1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ListBox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listBox1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 C++ JAVA C#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3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41429"/>
              </p:ext>
            </p:extLst>
          </p:nvPr>
        </p:nvGraphicFramePr>
        <p:xfrm>
          <a:off x="3833779" y="4785912"/>
          <a:ext cx="4986692" cy="914400"/>
        </p:xfrm>
        <a:graphic>
          <a:graphicData uri="http://schemas.openxmlformats.org/drawingml/2006/table">
            <a:tbl>
              <a:tblPr/>
              <a:tblGrid>
                <a:gridCol w="161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2827"/>
            <a:ext cx="2932113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1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상자 </a:t>
            </a:r>
            <a:r>
              <a:rPr lang="en-US" altLang="ko-KR" dirty="0" smtClean="0"/>
              <a:t>[5/5]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17524"/>
              </p:ext>
            </p:extLst>
          </p:nvPr>
        </p:nvGraphicFramePr>
        <p:xfrm>
          <a:off x="222077" y="1196752"/>
          <a:ext cx="8814419" cy="3444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1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button1_Click(object sender,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if (textBox1.Text != “ “) {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listBox1.Items.Add(textBox1.Text);  </a:t>
                      </a:r>
                      <a:r>
                        <a:rPr 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리스트에 추가</a:t>
                      </a:r>
                      <a:endParaRPr lang="en-US" sz="20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textBox1.Text = “”:  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button2_Click(object sender,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if (listBox1.SelectedIndex &gt; -1)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listBox1.Items.RemoveAt(listBox1.SelectedIndex);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항목 삭제</a:t>
                      </a:r>
                      <a:endParaRPr lang="en-US" sz="20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8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</a:t>
            </a:r>
          </a:p>
          <a:p>
            <a:pPr lvl="1"/>
            <a:r>
              <a:rPr lang="ko-KR" altLang="en-US" dirty="0" smtClean="0"/>
              <a:t>사용자 입력을 받는 가장 간단한 방법으로 버튼을 클릭함으로써 이벤트를 발생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버튼의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이름과 글자색등을 설정할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99752"/>
              </p:ext>
            </p:extLst>
          </p:nvPr>
        </p:nvGraphicFramePr>
        <p:xfrm>
          <a:off x="1045682" y="2964545"/>
          <a:ext cx="7342742" cy="3688080"/>
        </p:xfrm>
        <a:graphic>
          <a:graphicData uri="http://schemas.openxmlformats.org/drawingml/2006/table">
            <a:tbl>
              <a:tblPr/>
              <a:tblGrid>
                <a:gridCol w="254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 이름을 설정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Font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 이름에 해당하는 문자열의 글꼴을 설정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ForeColor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 이름에 해당하는 문자열의 색상을 설정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TextAlign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 이름에 해당하는 문자열을 정렬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FlatStyle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버튼의 스타일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모양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을 설정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Size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버튼의 크기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픽셀 단위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를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BackColor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버튼의 배경색을 설정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BackgroundImage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버튼의 배경 이미지를 설정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Image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 형태 위에 이미지를 설정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ImageAlign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 형태 위에 이미지를 정렬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3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상자 </a:t>
            </a:r>
            <a:r>
              <a:rPr lang="en-US" altLang="ko-KR" dirty="0" smtClean="0"/>
              <a:t>[5/5]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98675"/>
              </p:ext>
            </p:extLst>
          </p:nvPr>
        </p:nvGraphicFramePr>
        <p:xfrm>
          <a:off x="258416" y="980728"/>
          <a:ext cx="8572560" cy="54994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9482">
                <a:tc>
                  <a:txBody>
                    <a:bodyPr/>
                    <a:lstStyle/>
                    <a:p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 ①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상자에 문자열을 입력한 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 버튼을 클릭한다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②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상자의 항목을 선택한 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버튼을 클릭한다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626" name="Picture 2" descr="C:\Users\yich\Google 드라이브\Work\교재\C# 입문, 개정판\2판, 시험판\1.원고\Images\cs08\Ex08_07_Resul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60" y="1700807"/>
            <a:ext cx="2581748" cy="21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 descr="C:\Users\yich\Google 드라이브\Work\교재\C# 입문, 개정판\2판, 시험판\1.원고\Images\cs08\Ex08_07_Result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647" y="1700808"/>
            <a:ext cx="2581746" cy="21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C:\Users\yich\Google 드라이브\Work\교재\C# 입문, 개정판\2판, 시험판\1.원고\Images\cs08\Ex08_07_Result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70" y="4058815"/>
            <a:ext cx="258174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 descr="C:\Users\yich\Google 드라이브\Work\교재\C# 입문, 개정판\2판, 시험판\1.원고\Images\cs08\Ex08_07_Result-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642" y="4058815"/>
            <a:ext cx="258175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002684" y="2351346"/>
            <a:ext cx="464086" cy="508743"/>
          </a:xfrm>
          <a:prstGeom prst="rightArrow">
            <a:avLst>
              <a:gd name="adj1" fmla="val 50595"/>
              <a:gd name="adj2" fmla="val 37609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4002684" y="4797152"/>
            <a:ext cx="480064" cy="400192"/>
          </a:xfrm>
          <a:prstGeom prst="rightArrow">
            <a:avLst>
              <a:gd name="adj1" fmla="val 59474"/>
              <a:gd name="adj2" fmla="val 37609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폼이 로드 될 때 리스트 박스에 항목 추가</a:t>
            </a:r>
            <a:endParaRPr lang="en-US" altLang="ko-KR" dirty="0" smtClean="0"/>
          </a:p>
          <a:p>
            <a:r>
              <a:rPr lang="ko-KR" altLang="en-US" dirty="0" smtClean="0"/>
              <a:t>초기화 버튼을 클릭하면 리스트박스에서 선택된 항목 취소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박스 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7" y="2074469"/>
            <a:ext cx="5537611" cy="1944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1" y="4293096"/>
            <a:ext cx="1985798" cy="17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1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박스 사용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935447"/>
          <a:ext cx="8208912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747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 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폼이 로드 될 때 리스트 박스에 항목 추가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nn-NO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nn-NO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1; i &lt; 13; i++)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listBox1.Items.Add(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listBox1.SelectionMode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SelectionMode.MultiSimple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  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박스에서 선택된 항목을 메시지 상자로 출력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result=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items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listBox1.SelectedItems){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result += items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"\n"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(result);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button2_Click(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listBox1.ClearSelected();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모든 항목 취소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listBox1.Items.Clear();  //</a:t>
                      </a:r>
                      <a:r>
                        <a:rPr lang="ko-KR" altLang="en-US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박스의 모든 항목 삭제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7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 박스 사용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바인딩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26739"/>
              </p:ext>
            </p:extLst>
          </p:nvPr>
        </p:nvGraphicFramePr>
        <p:xfrm>
          <a:off x="323528" y="935447"/>
          <a:ext cx="8208912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747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  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폼이 로드 될 때 리스트 박스에 항목 추가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List&lt;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mList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List&lt;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&gt;();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mList.Add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"January"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mList.Add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"February"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mList.Add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"March"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mList.Add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"April"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listBox1.DataSource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mList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  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박스에서 선택된 항목을 메시지 상자로 출력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(listBox1.SelectedItem.ToString());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button2_Click(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listBox1.ClearSelected();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모든 항목 취소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7247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5228007"/>
            <a:ext cx="4464496" cy="15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dirty="0" err="1" smtClean="0"/>
              <a:t>콤보</a:t>
            </a:r>
            <a:r>
              <a:rPr lang="ko-KR" altLang="en-US" sz="2200" dirty="0" smtClean="0"/>
              <a:t> 상자</a:t>
            </a:r>
          </a:p>
          <a:p>
            <a:pPr lvl="1">
              <a:lnSpc>
                <a:spcPct val="110000"/>
              </a:lnSpc>
            </a:pPr>
            <a:r>
              <a:rPr lang="ko-KR" altLang="en-US" sz="2200" dirty="0" smtClean="0"/>
              <a:t>사용자가 상자를 클릭하면 목록이 나타나는 </a:t>
            </a:r>
            <a:r>
              <a:rPr lang="ko-KR" altLang="en-US" sz="2200" dirty="0" err="1" smtClean="0"/>
              <a:t>드롭다운</a:t>
            </a:r>
            <a:r>
              <a:rPr lang="en-US" altLang="ko-KR" sz="2200" dirty="0" smtClean="0"/>
              <a:t>(drop-down) </a:t>
            </a:r>
            <a:r>
              <a:rPr lang="ko-KR" altLang="en-US" sz="2200" dirty="0" smtClean="0"/>
              <a:t>형식의 컨트롤</a:t>
            </a:r>
            <a:endParaRPr lang="en-US" altLang="ko-KR" sz="2200" dirty="0" smtClean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콤보 </a:t>
            </a:r>
            <a:r>
              <a:rPr lang="ko-KR" altLang="en-US" sz="2200" dirty="0"/>
              <a:t>상자의 항목</a:t>
            </a:r>
          </a:p>
          <a:p>
            <a:pPr lvl="1">
              <a:lnSpc>
                <a:spcPct val="110000"/>
              </a:lnSpc>
            </a:pPr>
            <a:r>
              <a:rPr lang="en-US" altLang="ko-KR" sz="2200" dirty="0"/>
              <a:t>Items </a:t>
            </a:r>
            <a:r>
              <a:rPr lang="ko-KR" altLang="en-US" sz="2200" dirty="0" err="1"/>
              <a:t>프로퍼티를</a:t>
            </a:r>
            <a:r>
              <a:rPr lang="ko-KR" altLang="en-US" sz="2200" dirty="0"/>
              <a:t> 통하여 추가 및 삭제 가능</a:t>
            </a:r>
            <a:r>
              <a:rPr lang="en-US" altLang="ko-KR" sz="22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2200" dirty="0"/>
              <a:t>문자열 컬렉션 편집기</a:t>
            </a:r>
          </a:p>
          <a:p>
            <a:pPr lvl="2">
              <a:lnSpc>
                <a:spcPct val="110000"/>
              </a:lnSpc>
            </a:pPr>
            <a:r>
              <a:rPr lang="en-US" altLang="ko-KR" sz="2200" dirty="0" err="1"/>
              <a:t>ObjectCollect</a:t>
            </a:r>
            <a:r>
              <a:rPr lang="en-US" altLang="ko-KR" sz="2200" dirty="0"/>
              <a:t> </a:t>
            </a:r>
            <a:r>
              <a:rPr lang="ko-KR" altLang="en-US" sz="2200" dirty="0"/>
              <a:t>클래스 </a:t>
            </a:r>
            <a:r>
              <a:rPr lang="ko-KR" altLang="en-US" sz="2200" dirty="0" err="1"/>
              <a:t>메소드</a:t>
            </a:r>
            <a:endParaRPr lang="ko-KR" altLang="en-US" sz="2200" dirty="0"/>
          </a:p>
          <a:p>
            <a:pPr>
              <a:lnSpc>
                <a:spcPct val="110000"/>
              </a:lnSpc>
            </a:pPr>
            <a:endParaRPr lang="ko-KR" altLang="en-US" sz="2200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r>
              <a:rPr lang="ko-KR" altLang="en-US" dirty="0" smtClean="0"/>
              <a:t> 상자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DropDwonStyle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콤보</a:t>
            </a:r>
            <a:r>
              <a:rPr lang="ko-KR" altLang="en-US" dirty="0" smtClean="0"/>
              <a:t> 상자의 형태를 결정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ComboBoxStyle</a:t>
            </a:r>
            <a:r>
              <a:rPr lang="ko-KR" altLang="en-US" dirty="0" smtClean="0"/>
              <a:t>을 열거형으로 가짐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ComboBoxSytle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r>
              <a:rPr lang="ko-KR" altLang="en-US" dirty="0" smtClean="0"/>
              <a:t> 상자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02537"/>
              </p:ext>
            </p:extLst>
          </p:nvPr>
        </p:nvGraphicFramePr>
        <p:xfrm>
          <a:off x="323528" y="2564904"/>
          <a:ext cx="8568952" cy="1889760"/>
        </p:xfrm>
        <a:graphic>
          <a:graphicData uri="http://schemas.openxmlformats.org/drawingml/2006/table">
            <a:tbl>
              <a:tblPr/>
              <a:tblGrid>
                <a:gridCol w="20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Simple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선택 항목을 항상 볼 수 있음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DropDown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화살표 버튼을 클릭해야 선택항목을 볼 수 있음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DropDownList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화살표 버튼뿐만 아니라 텍스트 부분을 클릭하여도 선택 항목을 볼 수 있음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C:\Users\yich\Google 드라이브\Work\교재\C# 입문, 개정판\2판, 시험판\1.원고\Images\cs08\Img08_09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46" y="4640934"/>
            <a:ext cx="2023824" cy="166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yich\Google 드라이브\Work\교재\C# 입문, 개정판\2판, 시험판\1.원고\Images\cs08\Img08_09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0934"/>
            <a:ext cx="2023824" cy="166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yich\Google 드라이브\Work\교재\C# 입문, 개정판\2판, 시험판\1.원고\Images\cs08\Img08_09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54" y="4651304"/>
            <a:ext cx="2032784" cy="16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상자와 콤보 상자를 폼에 배치한 후 두 개의 버튼을 이용하여 리스트 상자와 콤보 상자 사이에 항목을 주고 받을 수 있는 예제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r>
              <a:rPr lang="ko-KR" altLang="en-US" dirty="0" smtClean="0"/>
              <a:t> 상자 </a:t>
            </a:r>
            <a:r>
              <a:rPr lang="en-US" altLang="ko-KR" dirty="0" smtClean="0"/>
              <a:t>[3/4]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13945"/>
              </p:ext>
            </p:extLst>
          </p:nvPr>
        </p:nvGraphicFramePr>
        <p:xfrm>
          <a:off x="179513" y="1988840"/>
          <a:ext cx="8801356" cy="46085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0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8.8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ComboBoxApp.cs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589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3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3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1737"/>
              </p:ext>
            </p:extLst>
          </p:nvPr>
        </p:nvGraphicFramePr>
        <p:xfrm>
          <a:off x="4572000" y="2745233"/>
          <a:ext cx="4408869" cy="2011680"/>
        </p:xfrm>
        <a:graphic>
          <a:graphicData uri="http://schemas.openxmlformats.org/drawingml/2006/table">
            <a:tbl>
              <a:tblPr/>
              <a:tblGrid>
                <a:gridCol w="190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ComboBoxApp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ListBox : listBox1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</a:t>
                      </a: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CheckBox</a:t>
                      </a:r>
                      <a:endParaRPr kumimoji="0" lang="en-US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Lable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ComboBox : comboBox1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LinkedLabel </a:t>
                      </a: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ListBox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ComboBox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&gt;&gt;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&lt;&lt;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3870"/>
            <a:ext cx="4481513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86326"/>
              </p:ext>
            </p:extLst>
          </p:nvPr>
        </p:nvGraphicFramePr>
        <p:xfrm>
          <a:off x="3347864" y="5109775"/>
          <a:ext cx="5191125" cy="82296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3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r>
              <a:rPr lang="ko-KR" altLang="en-US" dirty="0" smtClean="0"/>
              <a:t> 상자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3008"/>
              </p:ext>
            </p:extLst>
          </p:nvPr>
        </p:nvGraphicFramePr>
        <p:xfrm>
          <a:off x="323528" y="908013"/>
          <a:ext cx="8568952" cy="5832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32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button1_Click(object sender,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if (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listBox1.SelectedItem != null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comboBox1.Items.Add(listBox1.SelectedItem);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listBox1.Item.Remove(listBox1.SelectedItem); }  }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private void button2_Click(object sender,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if (comboBox1.SelectedItem != null)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listBox1.Items.Add(comboBox1.SelectedItem);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comboBox1.Item.Remove(comboBox1.SelectedItem):  }  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328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①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상자의 항목을 선택한 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&gt;&gt;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②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콤보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상자의 항목을 선택한 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&lt;&lt;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602" name="Picture 2" descr="C:\Users\yich\Google 드라이브\Work\교재\C# 입문, 개정판\2판, 시험판\1.원고\Images\cs08\Ex08_08_Resul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8854"/>
            <a:ext cx="2808312" cy="13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yich\Google 드라이브\Work\교재\C# 입문, 개정판\2판, 시험판\1.원고\Images\cs08\Ex08_08_Result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008854"/>
            <a:ext cx="2808312" cy="13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yich\Google 드라이브\Work\교재\C# 입문, 개정판\2판, 시험판\1.원고\Images\cs08\Ex08_08_Result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74757"/>
            <a:ext cx="2808312" cy="13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yich\Google 드라이브\Work\교재\C# 입문, 개정판\2판, 시험판\1.원고\Images\cs08\Ex08_08_Result-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03" y="5372532"/>
            <a:ext cx="2808312" cy="13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94400" y="863586"/>
            <a:ext cx="8784976" cy="561662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체크 리스트 상자</a:t>
            </a:r>
          </a:p>
          <a:p>
            <a:pPr lvl="1"/>
            <a:r>
              <a:rPr lang="ko-KR" altLang="en-US" dirty="0" smtClean="0"/>
              <a:t>리스트 상자의 항목에 체크 상자를 추가한 형태의 컨트롤</a:t>
            </a:r>
            <a:endParaRPr lang="en-US" altLang="ko-KR" dirty="0" smtClean="0"/>
          </a:p>
          <a:p>
            <a:r>
              <a:rPr lang="ko-KR" altLang="en-US" dirty="0" smtClean="0"/>
              <a:t>체크 리스트 상자의 기본적인 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체크 리스트 상자의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1"/>
            <a:r>
              <a:rPr lang="ko-KR" altLang="en-US" dirty="0"/>
              <a:t>리스트 상자와 대부분 동일</a:t>
            </a:r>
          </a:p>
          <a:p>
            <a:pPr lvl="1"/>
            <a:r>
              <a:rPr lang="en-US" altLang="ko-KR" dirty="0" err="1" smtClean="0"/>
              <a:t>SelectionMode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약간 다름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None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One</a:t>
            </a:r>
            <a:r>
              <a:rPr lang="ko-KR" altLang="en-US" dirty="0" smtClean="0"/>
              <a:t>만 사용가능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체크리스트 상자 </a:t>
            </a:r>
            <a:r>
              <a:rPr lang="en-US" altLang="ko-KR" dirty="0" smtClean="0"/>
              <a:t>[1/3]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pic>
        <p:nvPicPr>
          <p:cNvPr id="13315" name="Picture 3" descr="C:\Users\yich\Google 드라이브\Work\교재\C# 입문, 개정판\2판, 시험판\1.원고\Images\cs08\Img08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62426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0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 리스트 상자의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1"/>
            <a:r>
              <a:rPr lang="en-US" altLang="ko-KR" dirty="0" err="1" smtClean="0"/>
              <a:t>CheckOnClick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/>
              <a:t>추가됨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항목을 </a:t>
            </a:r>
            <a:r>
              <a:rPr lang="ko-KR" altLang="en-US" dirty="0" err="1"/>
              <a:t>클릭했을때</a:t>
            </a:r>
            <a:r>
              <a:rPr lang="ko-KR" altLang="en-US" dirty="0"/>
              <a:t> 체크 상자에 ‘✔ ’ 표시가 나타나도록 설정</a:t>
            </a:r>
            <a:endParaRPr lang="en-US" altLang="ko-KR" dirty="0"/>
          </a:p>
          <a:p>
            <a:pPr lvl="2"/>
            <a:r>
              <a:rPr lang="en-US" altLang="ko-KR" dirty="0"/>
              <a:t>True : </a:t>
            </a:r>
            <a:r>
              <a:rPr lang="ko-KR" altLang="en-US" dirty="0"/>
              <a:t> 한번만 클릭하여도 ‘✔ ’ 표시</a:t>
            </a:r>
            <a:endParaRPr lang="en-US" altLang="ko-KR" dirty="0"/>
          </a:p>
          <a:p>
            <a:pPr lvl="2"/>
            <a:r>
              <a:rPr lang="en-US" altLang="ko-KR" dirty="0"/>
              <a:t>False : </a:t>
            </a:r>
            <a:r>
              <a:rPr lang="ko-KR" altLang="en-US" dirty="0"/>
              <a:t>더블클릭해야함</a:t>
            </a:r>
            <a:endParaRPr lang="en-US" altLang="ko-KR" dirty="0"/>
          </a:p>
          <a:p>
            <a:pPr lvl="2"/>
            <a:r>
              <a:rPr lang="ko-KR" altLang="en-US" dirty="0"/>
              <a:t>‘✔ ’ 표시가 있어야 선택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err="1" smtClean="0"/>
              <a:t>CheckedItems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/>
              <a:t>체크 리스트 </a:t>
            </a:r>
            <a:r>
              <a:rPr lang="ko-KR" altLang="en-US" dirty="0" smtClean="0"/>
              <a:t>상자에서 선택된 항목 반환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체크리스트 상자 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버튼의 스타일</a:t>
            </a:r>
          </a:p>
          <a:p>
            <a:pPr lvl="1"/>
            <a:r>
              <a:rPr lang="ko-KR" altLang="en-US" dirty="0" smtClean="0"/>
              <a:t>버튼의 스타일을 설정하기 위해서는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FlatStyle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프로퍼티를</a:t>
            </a:r>
            <a:r>
              <a:rPr lang="ko-KR" altLang="en-US" b="1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/>
              <a:t>지정해야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네임스페이스에 포함되어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가지 종류가 있음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1" dirty="0" err="1" smtClean="0">
                <a:solidFill>
                  <a:srgbClr val="CC6600"/>
                </a:solidFill>
              </a:rPr>
              <a:t>FlatStyle</a:t>
            </a:r>
            <a:r>
              <a:rPr lang="en-US" altLang="ko-KR" b="1" dirty="0" smtClean="0">
                <a:solidFill>
                  <a:srgbClr val="CC6600"/>
                </a:solidFill>
              </a:rPr>
              <a:t> </a:t>
            </a:r>
            <a:r>
              <a:rPr lang="ko-KR" altLang="en-US" b="1" dirty="0" err="1" smtClean="0">
                <a:solidFill>
                  <a:srgbClr val="CC6600"/>
                </a:solidFill>
              </a:rPr>
              <a:t>열거형</a:t>
            </a:r>
            <a:endParaRPr lang="ko-KR" altLang="en-US" b="1" dirty="0">
              <a:solidFill>
                <a:srgbClr val="CC6600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57259"/>
              </p:ext>
            </p:extLst>
          </p:nvPr>
        </p:nvGraphicFramePr>
        <p:xfrm>
          <a:off x="539552" y="3429000"/>
          <a:ext cx="8064895" cy="3102848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24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버튼모양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7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Flat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버튼의 모양을 평면으로 표시한다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3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Standard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버튼의 모양을 입체적으로 표시한다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Popup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버튼의 모양이 처음에는 평면으로 표시되었다가 마우스</a:t>
                      </a:r>
                    </a:p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포인터가 버튼 위로 이동하면 입체적으로 변경한다</a:t>
                      </a:r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System</a:t>
                      </a:r>
                      <a:endParaRPr kumimoji="0" lang="ko-KR" altLang="en-US" sz="16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버튼의 모양을 시스템이 결정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일반적으로 System으로 지정한 버튼의 모양은 Standard로 지정한 것과 같다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38" name="Picture 2" descr="C:\Users\yich\Google 드라이브\Work\교재\C# 입문, 개정판\2판, 시험판\1.원고\Images\cs08\Table08_01-Fl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97" y="3781156"/>
            <a:ext cx="24669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yich\Google 드라이브\Work\교재\C# 입문, 개정판\2판, 시험판\1.원고\Images\cs08\Table08_01-Stand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237064"/>
            <a:ext cx="24669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yich\Google 드라이브\Work\교재\C# 입문, 개정판\2판, 시험판\1.원고\Images\cs08\Table08_01-Popup_Norm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28" y="4786931"/>
            <a:ext cx="24669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yich\Google 드라이브\Work\교재\C# 입문, 개정판\2판, 시험판\1.원고\Images\cs08\Table08_01-Popup_Ho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5224720"/>
            <a:ext cx="24669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:\Users\yich\Google 드라이브\Work\교재\C# 입문, 개정판\2판, 시험판\1.원고\Images\cs08\Table08_01-Syst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980125"/>
            <a:ext cx="24669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취미에 관련된 다양한 항목을 예시해 준 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클릭하여 선택하면 </a:t>
            </a:r>
            <a:r>
              <a:rPr lang="en-US" altLang="ko-KR" sz="2200" dirty="0" err="1" smtClean="0"/>
              <a:t>CheckedItems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프로퍼티를</a:t>
            </a:r>
            <a:r>
              <a:rPr lang="ko-KR" altLang="en-US" sz="2200" dirty="0" smtClean="0"/>
              <a:t> 이용하여 선택된 항목을 출력하는 예제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체크리스트 상자 </a:t>
            </a:r>
            <a:r>
              <a:rPr lang="en-US" altLang="ko-KR" dirty="0" smtClean="0"/>
              <a:t>[2/3]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177"/>
              </p:ext>
            </p:extLst>
          </p:nvPr>
        </p:nvGraphicFramePr>
        <p:xfrm>
          <a:off x="179512" y="1764756"/>
          <a:ext cx="8856983" cy="45810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8.9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CheckedBoxApp.cs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931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3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3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33798"/>
              </p:ext>
            </p:extLst>
          </p:nvPr>
        </p:nvGraphicFramePr>
        <p:xfrm>
          <a:off x="3636876" y="2297097"/>
          <a:ext cx="5018385" cy="2895600"/>
        </p:xfrm>
        <a:graphic>
          <a:graphicData uri="http://schemas.openxmlformats.org/drawingml/2006/table">
            <a:tbl>
              <a:tblPr/>
              <a:tblGrid>
                <a:gridCol w="1737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CheckedListBoxApp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취미를 선택하시오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CheckedListBox :</a:t>
                      </a:r>
                    </a:p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checkedlistBox1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영화감상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음악감상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축구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농구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골프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스키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스노우보드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수영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장기</a:t>
                      </a:r>
                    </a:p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바둑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Multi</a:t>
                      </a:r>
                    </a:p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Column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356"/>
            <a:ext cx="2932113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25596"/>
              </p:ext>
            </p:extLst>
          </p:nvPr>
        </p:nvGraphicFramePr>
        <p:xfrm>
          <a:off x="3636876" y="5327120"/>
          <a:ext cx="5191125" cy="6096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체크리스트 상자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120"/>
              </p:ext>
            </p:extLst>
          </p:nvPr>
        </p:nvGraphicFramePr>
        <p:xfrm>
          <a:off x="179512" y="980728"/>
          <a:ext cx="8712968" cy="56813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button1_Click(object sender,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“”;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(object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 checkedListBox1.</a:t>
                      </a: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CheckedItems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+=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obj.ToString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+= “ ”:  }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MessageBox.Show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(“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당신의 취미는”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strTemp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 “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.”);  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053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체크리스트 상자의 항목을 선택한 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버튼을 클릭한다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6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410" name="AutoShape 26"/>
          <p:cNvSpPr>
            <a:spLocks noChangeArrowheads="1"/>
          </p:cNvSpPr>
          <p:nvPr/>
        </p:nvSpPr>
        <p:spPr bwMode="auto">
          <a:xfrm>
            <a:off x="4699353" y="4797152"/>
            <a:ext cx="504825" cy="503238"/>
          </a:xfrm>
          <a:prstGeom prst="rightArrow">
            <a:avLst>
              <a:gd name="adj1" fmla="val 50000"/>
              <a:gd name="adj2" fmla="val 25079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578" name="Picture 2" descr="C:\Users\yich\Google 드라이브\Work\교재\C# 입문, 개정판\2판, 시험판\1.원고\Images\cs08\Ex08_09_Resul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34" y="4005064"/>
            <a:ext cx="2368302" cy="24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yich\Google 드라이브\Work\교재\C# 입문, 개정판\2판, 시험판\1.원고\Images\cs08\Ex08_09_Result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21" y="4437112"/>
            <a:ext cx="27336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항목 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하는 다른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28016"/>
            <a:ext cx="8064896" cy="708696"/>
          </a:xfrm>
        </p:spPr>
        <p:txBody>
          <a:bodyPr>
            <a:normAutofit fontScale="90000"/>
          </a:bodyPr>
          <a:lstStyle/>
          <a:p>
            <a:r>
              <a:rPr lang="en-US" altLang="ko-KR" sz="4000" cap="none" dirty="0" smtClean="0"/>
              <a:t>Listbox</a:t>
            </a:r>
            <a:r>
              <a:rPr lang="en-US" altLang="ko-KR" cap="none" dirty="0" smtClean="0"/>
              <a:t>, </a:t>
            </a:r>
            <a:r>
              <a:rPr lang="en-US" altLang="ko-KR" cap="none" dirty="0" err="1" smtClean="0"/>
              <a:t>Combobox</a:t>
            </a:r>
            <a:r>
              <a:rPr lang="en-US" altLang="ko-KR" cap="none" dirty="0" smtClean="0"/>
              <a:t>,</a:t>
            </a:r>
            <a:r>
              <a:rPr lang="en-US" altLang="en-US" cap="none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cs typeface="Arial" pitchFamily="34" charset="0"/>
              </a:rPr>
              <a:t>CheckedListBox</a:t>
            </a:r>
            <a:r>
              <a:rPr lang="en-US" altLang="ko-KR" cap="none" dirty="0" smtClean="0"/>
              <a:t> 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23528" y="1340768"/>
            <a:ext cx="7515225" cy="4943475"/>
            <a:chOff x="323528" y="1340768"/>
            <a:chExt cx="7515225" cy="4943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340768"/>
              <a:ext cx="7515225" cy="49434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907704" y="1803259"/>
              <a:ext cx="216024" cy="216024"/>
            </a:xfrm>
            <a:prstGeom prst="rect">
              <a:avLst/>
            </a:prstGeom>
            <a:noFill/>
            <a:ln w="28575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13892" y="2503989"/>
              <a:ext cx="585900" cy="216024"/>
            </a:xfrm>
            <a:prstGeom prst="rect">
              <a:avLst/>
            </a:prstGeom>
            <a:noFill/>
            <a:ln w="28575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83767" y="2791017"/>
              <a:ext cx="5354985" cy="349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6" idx="2"/>
              <a:endCxn id="7" idx="0"/>
            </p:cNvCxnSpPr>
            <p:nvPr/>
          </p:nvCxnSpPr>
          <p:spPr>
            <a:xfrm>
              <a:off x="2015716" y="2019283"/>
              <a:ext cx="391126" cy="4847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16200000" flipH="1">
              <a:off x="1370731" y="3756123"/>
              <a:ext cx="2149147" cy="76925"/>
            </a:xfrm>
            <a:prstGeom prst="bentConnector3">
              <a:avLst>
                <a:gd name="adj1" fmla="val 9873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251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/>
            <a:r>
              <a:rPr lang="ko-KR" altLang="en-US" sz="2400" dirty="0" smtClean="0"/>
              <a:t>폼에 배치된 컨트롤들을 그룹화하기 위해 사용</a:t>
            </a:r>
          </a:p>
          <a:p>
            <a:pPr marL="457200" indent="-457200" eaLnBrk="1" hangingPunct="1"/>
            <a:r>
              <a:rPr lang="ko-KR" altLang="en-US" sz="2400" dirty="0" smtClean="0"/>
              <a:t>관련 있는 컨트롤들을 기능별로 분류하여 시각적으로 표현할 때 사용</a:t>
            </a:r>
          </a:p>
          <a:p>
            <a:pPr marL="457200" indent="-457200" eaLnBrk="1" hangingPunct="1"/>
            <a:r>
              <a:rPr lang="ko-KR" altLang="en-US" sz="2400" dirty="0" smtClean="0"/>
              <a:t>라디오버튼 그룹화에 이용</a:t>
            </a:r>
          </a:p>
          <a:p>
            <a:pPr marL="457200" indent="-457200" eaLnBrk="1" hangingPunct="1"/>
            <a:r>
              <a:rPr lang="ko-KR" altLang="en-US" sz="2400" dirty="0" smtClean="0"/>
              <a:t>컨트롤 그룹생성방법</a:t>
            </a:r>
          </a:p>
          <a:p>
            <a:pPr marL="838200" lvl="1" indent="-381000" eaLnBrk="1" hangingPunct="1"/>
            <a:r>
              <a:rPr lang="ko-KR" altLang="en-US" sz="2400" dirty="0" smtClean="0">
                <a:solidFill>
                  <a:schemeClr val="tx1"/>
                </a:solidFill>
              </a:rPr>
              <a:t>폼에 </a:t>
            </a:r>
            <a:r>
              <a:rPr lang="en-US" altLang="ko-KR" sz="2400" dirty="0" smtClean="0">
                <a:solidFill>
                  <a:schemeClr val="tx1"/>
                </a:solidFill>
              </a:rPr>
              <a:t>GroupBox </a:t>
            </a:r>
            <a:r>
              <a:rPr lang="ko-KR" altLang="en-US" sz="2400" dirty="0" smtClean="0">
                <a:solidFill>
                  <a:schemeClr val="tx1"/>
                </a:solidFill>
              </a:rPr>
              <a:t>컨트롤을 배치</a:t>
            </a:r>
          </a:p>
          <a:p>
            <a:pPr marL="838200" lvl="1" indent="-381000" eaLnBrk="1" hangingPunct="1"/>
            <a:r>
              <a:rPr lang="ko-KR" altLang="en-US" sz="2400" dirty="0" smtClean="0">
                <a:solidFill>
                  <a:schemeClr val="tx1"/>
                </a:solidFill>
              </a:rPr>
              <a:t>그룹 내에 포함할 컨트롤들을 그룹 상자 안에 배치</a:t>
            </a:r>
          </a:p>
          <a:p>
            <a:pPr marL="838200" lvl="1" indent="-381000" eaLnBrk="1" hangingPunct="1"/>
            <a:r>
              <a:rPr lang="ko-KR" altLang="en-US" sz="2400" dirty="0" smtClean="0">
                <a:solidFill>
                  <a:schemeClr val="tx1"/>
                </a:solidFill>
              </a:rPr>
              <a:t>기존 컨트롤을 그룹 상자에 포함하려면 포함할 모든 컨트롤을 선택하여 클립보드에 잘라 낸 다음 </a:t>
            </a:r>
            <a:r>
              <a:rPr lang="en-US" altLang="ko-KR" sz="2400" dirty="0" smtClean="0">
                <a:solidFill>
                  <a:schemeClr val="tx1"/>
                </a:solidFill>
              </a:rPr>
              <a:t>GroupBox </a:t>
            </a:r>
            <a:r>
              <a:rPr lang="ko-KR" altLang="en-US" sz="2400" dirty="0" smtClean="0">
                <a:solidFill>
                  <a:schemeClr val="tx1"/>
                </a:solidFill>
              </a:rPr>
              <a:t>컨트롤을 선택하여 그룹 상자에 붙여 넣기 또는 그룹 상자에 끌어 오기 </a:t>
            </a:r>
          </a:p>
          <a:p>
            <a:pPr marL="838200" lvl="1" indent="-381000" eaLnBrk="1" hangingPunct="1"/>
            <a:r>
              <a:rPr lang="ko-KR" altLang="en-US" sz="2400" dirty="0" smtClean="0">
                <a:solidFill>
                  <a:schemeClr val="tx1"/>
                </a:solidFill>
              </a:rPr>
              <a:t>그룹 상자의 </a:t>
            </a:r>
            <a:r>
              <a:rPr lang="en-US" altLang="ko-KR" sz="2400" dirty="0" smtClean="0">
                <a:solidFill>
                  <a:schemeClr val="tx1"/>
                </a:solidFill>
              </a:rPr>
              <a:t>Text </a:t>
            </a:r>
            <a:r>
              <a:rPr lang="ko-KR" altLang="en-US" sz="2400" dirty="0" smtClean="0">
                <a:solidFill>
                  <a:schemeClr val="tx1"/>
                </a:solidFill>
              </a:rPr>
              <a:t>속성에 적절한 캡션을 설정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cap="none" dirty="0" smtClean="0"/>
              <a:t>GroupBox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132856"/>
            <a:ext cx="2238375" cy="11239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037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내용 개체 틀 7"/>
          <p:cNvSpPr>
            <a:spLocks noGrp="1"/>
          </p:cNvSpPr>
          <p:nvPr>
            <p:ph idx="1"/>
          </p:nvPr>
        </p:nvSpPr>
        <p:spPr>
          <a:xfrm>
            <a:off x="179512" y="897627"/>
            <a:ext cx="10065806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확인</a:t>
            </a:r>
            <a:r>
              <a:rPr lang="en-US" altLang="ko-KR" sz="2400" dirty="0" smtClean="0"/>
              <a:t>” </a:t>
            </a:r>
            <a:r>
              <a:rPr lang="ko-KR" altLang="en-US" sz="2400" dirty="0" smtClean="0"/>
              <a:t>버튼 클릭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선택된 항목 출력</a:t>
            </a:r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en-US" altLang="ko-KR" sz="2400" dirty="0" smtClean="0"/>
              <a:t>Radio button </a:t>
            </a:r>
            <a:r>
              <a:rPr lang="ko-KR" altLang="en-US" sz="2400" dirty="0" smtClean="0"/>
              <a:t>클릭 이벤트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선택된 항목 출력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352928" cy="708696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Radio button &amp; Group Box </a:t>
            </a:r>
            <a:r>
              <a:rPr lang="ko-KR" altLang="en-US" cap="none" dirty="0" err="1" smtClean="0"/>
              <a:t>사용예</a:t>
            </a:r>
            <a:r>
              <a:rPr lang="en-US" altLang="ko-KR" cap="none" dirty="0" smtClean="0"/>
              <a:t> </a:t>
            </a:r>
            <a:endParaRPr lang="ko-KR" altLang="en-US" cap="none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0" y="2276872"/>
            <a:ext cx="3024336" cy="24651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17" y="2276872"/>
            <a:ext cx="3028129" cy="24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제목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8136904" cy="708696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Radio button &amp; Group Box </a:t>
            </a:r>
            <a:r>
              <a:rPr lang="ko-KR" altLang="en-US" cap="none" dirty="0" err="1" smtClean="0"/>
              <a:t>사용예</a:t>
            </a:r>
            <a:r>
              <a:rPr lang="en-US" altLang="ko-KR" cap="none" dirty="0" smtClean="0"/>
              <a:t> </a:t>
            </a:r>
            <a:endParaRPr lang="ko-KR" altLang="en-US" cap="none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45358"/>
              </p:ext>
            </p:extLst>
          </p:nvPr>
        </p:nvGraphicFramePr>
        <p:xfrm>
          <a:off x="179512" y="924516"/>
          <a:ext cx="8856984" cy="5435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3987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 클릭 이벤트 </a:t>
                      </a:r>
                      <a:endParaRPr lang="en-US" altLang="ko-KR" sz="1800" b="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박스내의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 객체 검색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(Control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groupBox1.Controls){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//as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검사 후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형 변환 결과 반환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false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&amp;&amp;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rb.Checked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rb.Text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Checked"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Click"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//radio button </a:t>
                      </a:r>
                      <a:r>
                        <a:rPr lang="ko-KR" altLang="en-US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이벤트</a:t>
                      </a:r>
                      <a:endParaRPr lang="en-US" altLang="ko-KR" sz="1800" b="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radioButton1_Click(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)sender;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rb.Text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Click"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800" b="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7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회원등록 프로그램 작성</a:t>
            </a:r>
          </a:p>
          <a:p>
            <a:pPr lvl="1" eaLnBrk="1" hangingPunct="1"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  <a:r>
              <a:rPr lang="ko-KR" altLang="en-US" sz="2000" dirty="0" smtClean="0">
                <a:solidFill>
                  <a:schemeClr val="tx1"/>
                </a:solidFill>
              </a:rPr>
              <a:t>처리조건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vl="1" eaLnBrk="1" hangingPunct="1"/>
            <a:r>
              <a:rPr lang="ko-KR" altLang="en-US" sz="2000" dirty="0" smtClean="0">
                <a:solidFill>
                  <a:schemeClr val="tx1"/>
                </a:solidFill>
              </a:rPr>
              <a:t>등록버튼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입력된 항목을 문자열로 결합하여 리스트에 추가</a:t>
            </a:r>
          </a:p>
          <a:p>
            <a:pPr lvl="1" eaLnBrk="1" hangingPunct="1"/>
            <a:r>
              <a:rPr lang="ko-KR" altLang="en-US" sz="2000" dirty="0" smtClean="0">
                <a:solidFill>
                  <a:schemeClr val="tx1"/>
                </a:solidFill>
              </a:rPr>
              <a:t>조회버튼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성명을 조회하여 리스트의 해당위치를 선택</a:t>
            </a:r>
          </a:p>
          <a:p>
            <a:pPr lvl="1" eaLnBrk="1" hangingPunct="1"/>
            <a:r>
              <a:rPr lang="ko-KR" altLang="en-US" sz="2000" dirty="0" smtClean="0">
                <a:solidFill>
                  <a:schemeClr val="tx1"/>
                </a:solidFill>
              </a:rPr>
              <a:t>삭제버튼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리스트에 선택된 항목을 삭제 </a:t>
            </a:r>
          </a:p>
          <a:p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컨트롤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18232"/>
            <a:ext cx="2105678" cy="3856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718233"/>
            <a:ext cx="2088232" cy="3824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57" y="2718232"/>
            <a:ext cx="2053837" cy="3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컨트롤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42264"/>
              </p:ext>
            </p:extLst>
          </p:nvPr>
        </p:nvGraphicFramePr>
        <p:xfrm>
          <a:off x="205199" y="969650"/>
          <a:ext cx="8039210" cy="4663440"/>
        </p:xfrm>
        <a:graphic>
          <a:graphicData uri="http://schemas.openxmlformats.org/drawingml/2006/table">
            <a:tbl>
              <a:tblPr/>
              <a:tblGrid>
                <a:gridCol w="25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회원등록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거주지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026769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ComboBox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comboBox1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서울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춘천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대전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부산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대구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제주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광주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강릉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원주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1278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4628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9801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GroupBox:groupBox1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273997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GroupBox:groupBox2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취미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1354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73536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9781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checkBox1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0525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checkBox2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60387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checkBox3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시스템 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2161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checkBox4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5719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ListBox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listBox1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068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62930"/>
              </p:ext>
            </p:extLst>
          </p:nvPr>
        </p:nvGraphicFramePr>
        <p:xfrm>
          <a:off x="4067944" y="5509692"/>
          <a:ext cx="4481742" cy="1097280"/>
        </p:xfrm>
        <a:graphic>
          <a:graphicData uri="http://schemas.openxmlformats.org/drawingml/2006/table">
            <a:tbl>
              <a:tblPr/>
              <a:tblGrid>
                <a:gridCol w="145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8253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Button3_Click()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2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52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컨트롤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49994"/>
              </p:ext>
            </p:extLst>
          </p:nvPr>
        </p:nvGraphicFramePr>
        <p:xfrm>
          <a:off x="179512" y="1052736"/>
          <a:ext cx="8712968" cy="48245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683505853"/>
                    </a:ext>
                  </a:extLst>
                </a:gridCol>
              </a:tblGrid>
              <a:tr h="4824536"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button2_Click(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 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버튼</a:t>
                      </a:r>
                      <a:endParaRPr lang="ko-KR" altLang="en-US" sz="20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listBox1.FindString(textBox1.Text);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-1){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listBox1.SetSelected(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textBox1.Text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님은 미등록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등록확인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20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button3_Click(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 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  <a:endParaRPr lang="ko-KR" altLang="en-US" sz="20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string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 =listBox1.SelectedItem.ToString().Substring(0, 1);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 +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"..</a:t>
                      </a:r>
                      <a:r>
                        <a:rPr lang="ko-KR" altLang="en-US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님을 삭제합니다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20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삭제확인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listBox1.Items.Remove(listBox1.SelectedItem);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8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컨트롤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71838"/>
              </p:ext>
            </p:extLst>
          </p:nvPr>
        </p:nvGraphicFramePr>
        <p:xfrm>
          <a:off x="179512" y="836712"/>
          <a:ext cx="8856984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00747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버튼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item =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.Empty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place =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.Empty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거주지처리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콤보 박스에서 선택된 항목을 문자열로 반환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place = comboBox1.SelectedItem.ToString();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sex =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.Empty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성별처리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groupBox1.Controls) 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그룹박스내의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라디오버튼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cb.Checked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sex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cb.Text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hob =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.Empty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취미처리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그룹박스내의 체크 상자에서 선택된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항목처리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groupBox2.Controls)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cb.Checked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hob +=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cb.Text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item += textBox1.Text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place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sex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hob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listBox1.Items.Add(item);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상자에 이름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취미를 추가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7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54575"/>
              </p:ext>
            </p:extLst>
          </p:nvPr>
        </p:nvGraphicFramePr>
        <p:xfrm>
          <a:off x="285733" y="1074442"/>
          <a:ext cx="8496944" cy="54057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8.1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068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97480"/>
              </p:ext>
            </p:extLst>
          </p:nvPr>
        </p:nvGraphicFramePr>
        <p:xfrm>
          <a:off x="188788" y="3826886"/>
          <a:ext cx="4464497" cy="2133600"/>
        </p:xfrm>
        <a:graphic>
          <a:graphicData uri="http://schemas.openxmlformats.org/drawingml/2006/table">
            <a:tbl>
              <a:tblPr/>
              <a:tblGrid>
                <a:gridCol w="1549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ButtonApp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FlatStyle, 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Flat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FlatStyle, 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Popup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Button3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FlatStyle, 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Standard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Button4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FlatStyle, 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0293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21492"/>
              </p:ext>
            </p:extLst>
          </p:nvPr>
        </p:nvGraphicFramePr>
        <p:xfrm>
          <a:off x="4819004" y="3826886"/>
          <a:ext cx="3797953" cy="1524000"/>
        </p:xfrm>
        <a:graphic>
          <a:graphicData uri="http://schemas.openxmlformats.org/drawingml/2006/table">
            <a:tbl>
              <a:tblPr/>
              <a:tblGrid>
                <a:gridCol w="158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Button3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Button4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5" y="1552288"/>
            <a:ext cx="2592288" cy="209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altLang="ko-KR" dirty="0" smtClean="0"/>
              <a:t>[4-1/4]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85338"/>
              </p:ext>
            </p:extLst>
          </p:nvPr>
        </p:nvGraphicFramePr>
        <p:xfrm>
          <a:off x="251520" y="980728"/>
          <a:ext cx="8568952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1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문자열로 반환된 </a:t>
                      </a:r>
                      <a:r>
                        <a:rPr lang="ko-KR" altLang="en-US" sz="20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열거형값을</a:t>
                      </a:r>
                      <a:r>
                        <a:rPr lang="ko-KR" altLang="en-US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연결하여 </a:t>
                      </a:r>
                      <a:r>
                        <a:rPr lang="en-US" altLang="ko-KR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값으로 저장</a:t>
                      </a:r>
                      <a:endParaRPr lang="en-US" altLang="ko-KR" sz="20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label1.Text =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스타일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</a:t>
                      </a:r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FlatStyle.Flat.ToString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20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button2_Click(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label1.Text =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스타일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</a:t>
                      </a:r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FlatStyle.Popup.ToString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20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button3_Click(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label1.Text =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스타일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</a:t>
                      </a:r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FlatStyle.Standard.ToString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20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button4_Click(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label1.Text =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스타일 </a:t>
                      </a:r>
                      <a:r>
                        <a:rPr lang="en-US" altLang="ko-KR" sz="20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</a:t>
                      </a:r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FlatStyle.System.ToString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altLang="ko-KR" dirty="0" smtClean="0"/>
              <a:t>[4-2/4]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72335"/>
              </p:ext>
            </p:extLst>
          </p:nvPr>
        </p:nvGraphicFramePr>
        <p:xfrm>
          <a:off x="467544" y="1020131"/>
          <a:ext cx="8280920" cy="5619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sz="20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button1_Click(</a:t>
                      </a:r>
                      <a:r>
                        <a:rPr lang="en-US" sz="20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sender, </a:t>
                      </a:r>
                      <a:r>
                        <a:rPr lang="en-US" sz="20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 b = (Button)sender; </a:t>
                      </a:r>
                      <a:r>
                        <a:rPr lang="en-US" altLang="ko-KR" sz="2000" b="0" kern="12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//Button b = sender as Button;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en-US" altLang="ko-KR" sz="20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FlatStyle</a:t>
                      </a:r>
                      <a:r>
                        <a:rPr lang="en-US" altLang="ko-KR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프로퍼티</a:t>
                      </a:r>
                      <a:r>
                        <a:rPr lang="ko-KR" altLang="en-US" sz="2000" b="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값을 문자열로 반환</a:t>
                      </a:r>
                      <a:endParaRPr lang="en-US" altLang="ko-KR" sz="20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label1.Text = "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스타일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"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b.FlatStyle.ToString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}   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179">
                <a:tc>
                  <a:txBody>
                    <a:bodyPr/>
                    <a:lstStyle/>
                    <a:p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각각의 버튼을 클릭한다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5" name="Rectangle 47"/>
          <p:cNvSpPr>
            <a:spLocks noChangeArrowheads="1"/>
          </p:cNvSpPr>
          <p:nvPr/>
        </p:nvSpPr>
        <p:spPr bwMode="auto">
          <a:xfrm>
            <a:off x="4535996" y="4293096"/>
            <a:ext cx="529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 3" pitchFamily="18" charset="2"/>
              </a:rPr>
              <a:t>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371730" y="5840239"/>
            <a:ext cx="5080542" cy="606968"/>
            <a:chOff x="1371730" y="5840239"/>
            <a:chExt cx="5080542" cy="6069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17299" b="1"/>
            <a:stretch/>
          </p:blipFill>
          <p:spPr>
            <a:xfrm>
              <a:off x="1371731" y="5840239"/>
              <a:ext cx="3000375" cy="2205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1547788" y="6077875"/>
              <a:ext cx="490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버튼의 이벤트를 </a:t>
              </a:r>
              <a:r>
                <a:rPr lang="en-US" altLang="ko-KR" sz="1800" b="1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button1_click()</a:t>
              </a:r>
              <a:r>
                <a:rPr lang="ko-KR" altLang="en-US" sz="1800" b="1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연결</a:t>
              </a:r>
              <a:endParaRPr lang="ko-KR" altLang="en-US" sz="1800" b="1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꺾인 연결선 5"/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1371730" y="5950519"/>
              <a:ext cx="176057" cy="312021"/>
            </a:xfrm>
            <a:prstGeom prst="bentConnector3">
              <a:avLst>
                <a:gd name="adj1" fmla="val -1298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08" y="3691262"/>
            <a:ext cx="2538797" cy="197558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986" y="3691262"/>
            <a:ext cx="2591458" cy="20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2200" dirty="0" err="1" smtClean="0"/>
              <a:t>체크상자</a:t>
            </a:r>
            <a:endParaRPr lang="ko-KR" altLang="en-US" sz="22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2200" dirty="0" smtClean="0"/>
              <a:t>주어진 항목들 중에서 선택할 수 있는 컨트롤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2200" dirty="0" smtClean="0"/>
              <a:t>주어진 항목을 복수로 선택할 수 있음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2200" dirty="0" err="1" smtClean="0"/>
              <a:t>프로퍼티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Appearance : </a:t>
            </a:r>
            <a:r>
              <a:rPr lang="en-US" altLang="ko-KR" sz="2200" dirty="0" err="1"/>
              <a:t>CheckBox</a:t>
            </a:r>
            <a:r>
              <a:rPr lang="ko-KR" altLang="en-US" sz="2200" dirty="0"/>
              <a:t>를 일반적인 </a:t>
            </a:r>
            <a:r>
              <a:rPr lang="en-US" altLang="ko-KR" sz="2200" dirty="0" err="1"/>
              <a:t>CheckBox</a:t>
            </a:r>
            <a:r>
              <a:rPr lang="ko-KR" altLang="en-US" sz="2200" dirty="0"/>
              <a:t>로 표시할지 또는 단추 모양으로 표시할지 여부를 결정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Checked : </a:t>
            </a:r>
            <a:r>
              <a:rPr lang="en-US" altLang="ko-KR" sz="2200" dirty="0" smtClean="0"/>
              <a:t>true/false</a:t>
            </a:r>
          </a:p>
          <a:p>
            <a:pPr lvl="2"/>
            <a:r>
              <a:rPr lang="ko-KR" altLang="en-US" sz="2200" dirty="0"/>
              <a:t>참으로 설정하면 네모부분에 ‘✔’가 표시</a:t>
            </a:r>
            <a:r>
              <a:rPr lang="en-US" altLang="ko-KR" sz="2200" dirty="0"/>
              <a:t>.</a:t>
            </a:r>
          </a:p>
          <a:p>
            <a:pPr lvl="2"/>
            <a:r>
              <a:rPr lang="en-US" altLang="ko-KR" sz="2200" dirty="0"/>
              <a:t>Checked </a:t>
            </a:r>
            <a:r>
              <a:rPr lang="ko-KR" altLang="en-US" sz="2200" dirty="0" err="1"/>
              <a:t>프로퍼티의</a:t>
            </a:r>
            <a:r>
              <a:rPr lang="ko-KR" altLang="en-US" sz="2200" dirty="0"/>
              <a:t> 값이 변경될 때마다 </a:t>
            </a:r>
            <a:r>
              <a:rPr lang="en-US" altLang="ko-KR" sz="2200" dirty="0" err="1"/>
              <a:t>CheckedChanged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 발생</a:t>
            </a:r>
            <a:r>
              <a:rPr lang="en-US" altLang="ko-KR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err="1" smtClean="0"/>
              <a:t>CheckState</a:t>
            </a:r>
            <a:r>
              <a:rPr lang="en-US" altLang="ko-KR" sz="2200" dirty="0" smtClean="0"/>
              <a:t>  </a:t>
            </a:r>
            <a:r>
              <a:rPr lang="en-US" altLang="ko-KR" sz="2200" dirty="0"/>
              <a:t>: Checked/ Indeterminate/Unchecked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sz="22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체크상자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146" name="Picture 2" descr="C:\Users\yich\Google 드라이브\Work\교재\C# 입문, 개정판\2판, 시험판\1.원고\Images\cs08\Img08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96" y="5229200"/>
            <a:ext cx="2977853" cy="127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4062</TotalTime>
  <Words>4417</Words>
  <Application>Microsoft Office PowerPoint</Application>
  <PresentationFormat>화면 슬라이드 쇼(4:3)</PresentationFormat>
  <Paragraphs>1373</Paragraphs>
  <Slides>59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HY얕은샘물M</vt:lpstr>
      <vt:lpstr>굴림</vt:lpstr>
      <vt:lpstr>나눔고딕 ExtraBold</vt:lpstr>
      <vt:lpstr>맑은 고딕</vt:lpstr>
      <vt:lpstr>한컴돋움</vt:lpstr>
      <vt:lpstr>Arial</vt:lpstr>
      <vt:lpstr>Times New Roman</vt:lpstr>
      <vt:lpstr>Tw Cen MT</vt:lpstr>
      <vt:lpstr>Wingdings</vt:lpstr>
      <vt:lpstr>Wingdings 3</vt:lpstr>
      <vt:lpstr>전체</vt:lpstr>
      <vt:lpstr>C# _컨트롤</vt:lpstr>
      <vt:lpstr>컨트롤이란?</vt:lpstr>
      <vt:lpstr>버튼 기반 컨트롤</vt:lpstr>
      <vt:lpstr>버튼 [1/4]</vt:lpstr>
      <vt:lpstr>버튼 [2/4]</vt:lpstr>
      <vt:lpstr>버튼 [3/4]</vt:lpstr>
      <vt:lpstr>버튼 [4-1/4]</vt:lpstr>
      <vt:lpstr>버튼 [4-2/4]</vt:lpstr>
      <vt:lpstr>체크상자 [1/4]</vt:lpstr>
      <vt:lpstr>체크상자 [2/4]</vt:lpstr>
      <vt:lpstr>체크상자 [3/4]</vt:lpstr>
      <vt:lpstr>체크상자 [4/4]</vt:lpstr>
      <vt:lpstr>체크 상자 사용 예</vt:lpstr>
      <vt:lpstr>체크 상자 사용 예</vt:lpstr>
      <vt:lpstr>라디오 버튼 [1/4]</vt:lpstr>
      <vt:lpstr>라디오 버튼 [2/4]</vt:lpstr>
      <vt:lpstr>라디오 버튼 [3/4]</vt:lpstr>
      <vt:lpstr>라디오 버튼(4/4)</vt:lpstr>
      <vt:lpstr>레이블 [1/3]</vt:lpstr>
      <vt:lpstr>레이블 [2/3]</vt:lpstr>
      <vt:lpstr>레이블 [3/3]</vt:lpstr>
      <vt:lpstr>링크 레이블 [1/3]</vt:lpstr>
      <vt:lpstr>링크 레이블 [2/3]</vt:lpstr>
      <vt:lpstr>링크 레이블 [3/3]</vt:lpstr>
      <vt:lpstr>텍스트 상자 [1/4]</vt:lpstr>
      <vt:lpstr>텍스트 상자 [2/4]</vt:lpstr>
      <vt:lpstr>텍스트 상자 [3/4]</vt:lpstr>
      <vt:lpstr>텍스트 상자 [4/4]</vt:lpstr>
      <vt:lpstr>Textbox, label, button 사용 예(1/5)</vt:lpstr>
      <vt:lpstr>Textbox, label, button 사용 예(2/5)</vt:lpstr>
      <vt:lpstr>Textbox, label, button 사용 예(3/5)</vt:lpstr>
      <vt:lpstr>Textbox, label, button 사용 예(4/5)</vt:lpstr>
      <vt:lpstr>Textbox, label, button 사용 예(5/5)</vt:lpstr>
      <vt:lpstr>리스트</vt:lpstr>
      <vt:lpstr>리스트 상자 [1/5]</vt:lpstr>
      <vt:lpstr>리스트 상자 [2/5]</vt:lpstr>
      <vt:lpstr>리스트 상자 [3/5]</vt:lpstr>
      <vt:lpstr>리스트 상자 [4/5]</vt:lpstr>
      <vt:lpstr>리스트 상자 [5/5]</vt:lpstr>
      <vt:lpstr>리스트 상자 [5/5]</vt:lpstr>
      <vt:lpstr>리스트 박스 사용 예</vt:lpstr>
      <vt:lpstr>리스트 박스 사용 예</vt:lpstr>
      <vt:lpstr>리스트 박스 사용 예 – 데이터 바인딩</vt:lpstr>
      <vt:lpstr>콤보 상자 [1/4]</vt:lpstr>
      <vt:lpstr>콤보 상자 [2/4]</vt:lpstr>
      <vt:lpstr>콤보 상자 [3/4]</vt:lpstr>
      <vt:lpstr>콤보 상자 [4/4]</vt:lpstr>
      <vt:lpstr>체크리스트 상자 [1/3]</vt:lpstr>
      <vt:lpstr>체크리스트 상자 [1/3]</vt:lpstr>
      <vt:lpstr>체크리스트 상자 [2/3]</vt:lpstr>
      <vt:lpstr>체크리스트 상자 [3/3]</vt:lpstr>
      <vt:lpstr>Listbox, Combobox, CheckedListBox </vt:lpstr>
      <vt:lpstr>GroupBox</vt:lpstr>
      <vt:lpstr>Radio button &amp; Group Box 사용예 </vt:lpstr>
      <vt:lpstr>Radio button &amp; Group Box 사용예 </vt:lpstr>
      <vt:lpstr>기본 컨트롤 사용 예1</vt:lpstr>
      <vt:lpstr>기본 컨트롤 사용 예1</vt:lpstr>
      <vt:lpstr>기본 컨트롤 사용 예1</vt:lpstr>
      <vt:lpstr>기본 컨트롤 사용 예1</vt:lpstr>
    </vt:vector>
  </TitlesOfParts>
  <Company>pllab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hallym</cp:lastModifiedBy>
  <cp:revision>627</cp:revision>
  <dcterms:created xsi:type="dcterms:W3CDTF">2005-08-05T04:54:18Z</dcterms:created>
  <dcterms:modified xsi:type="dcterms:W3CDTF">2019-05-08T11:17:06Z</dcterms:modified>
</cp:coreProperties>
</file>