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tif" ContentType="image/tif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1" r:id="rId2"/>
    <p:sldId id="259" r:id="rId3"/>
    <p:sldId id="263" r:id="rId4"/>
    <p:sldId id="258" r:id="rId5"/>
    <p:sldId id="262"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686" autoAdjust="0"/>
  </p:normalViewPr>
  <p:slideViewPr>
    <p:cSldViewPr snapToGrid="0">
      <p:cViewPr varScale="1">
        <p:scale>
          <a:sx n="55" d="100"/>
          <a:sy n="55" d="100"/>
        </p:scale>
        <p:origin x="1830"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7C81E0-F1E0-4608-B3C2-7665DBD0720F}" type="datetimeFigureOut">
              <a:rPr lang="en-US" smtClean="0"/>
              <a:t>7/11/2018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30BCD-FA27-4E34-B461-1EE904B879DB}" type="slidenum">
              <a:rPr lang="en-US" smtClean="0"/>
              <a:t>‹#›</a:t>
            </a:fld>
            <a:endParaRPr lang="en-US"/>
          </a:p>
        </p:txBody>
      </p:sp>
    </p:spTree>
    <p:extLst>
      <p:ext uri="{BB962C8B-B14F-4D97-AF65-F5344CB8AC3E}">
        <p14:creationId xmlns:p14="http://schemas.microsoft.com/office/powerpoint/2010/main" val="4277714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dirty="0" smtClean="0"/>
              <a:t>Hello,</a:t>
            </a:r>
            <a:r>
              <a:rPr lang="en-US" baseline="0" dirty="0" smtClean="0"/>
              <a:t> my name is Yoojin and I am from Eaton Peabody Labs. My poster, poster #8, about neural coding of …</a:t>
            </a:r>
            <a:endParaRPr lang="en-US" dirty="0" smtClean="0"/>
          </a:p>
          <a:p>
            <a:pPr eaLnBrk="1" hangingPunct="1">
              <a:spcBef>
                <a:spcPct val="0"/>
              </a:spcBef>
            </a:pPr>
            <a:endParaRPr lang="en-US" dirty="0"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55292" indent="-290497" eaLnBrk="0" hangingPunct="0">
              <a:defRPr>
                <a:solidFill>
                  <a:schemeClr val="tx1"/>
                </a:solidFill>
                <a:latin typeface="Calibri" pitchFamily="34" charset="0"/>
              </a:defRPr>
            </a:lvl2pPr>
            <a:lvl3pPr marL="1161988" indent="-232398" eaLnBrk="0" hangingPunct="0">
              <a:defRPr>
                <a:solidFill>
                  <a:schemeClr val="tx1"/>
                </a:solidFill>
                <a:latin typeface="Calibri" pitchFamily="34" charset="0"/>
              </a:defRPr>
            </a:lvl3pPr>
            <a:lvl4pPr marL="1626784" indent="-232398" eaLnBrk="0" hangingPunct="0">
              <a:defRPr>
                <a:solidFill>
                  <a:schemeClr val="tx1"/>
                </a:solidFill>
                <a:latin typeface="Calibri" pitchFamily="34" charset="0"/>
              </a:defRPr>
            </a:lvl4pPr>
            <a:lvl5pPr marL="2091580" indent="-232398" eaLnBrk="0" hangingPunct="0">
              <a:defRPr>
                <a:solidFill>
                  <a:schemeClr val="tx1"/>
                </a:solidFill>
                <a:latin typeface="Calibri" pitchFamily="34" charset="0"/>
              </a:defRPr>
            </a:lvl5pPr>
            <a:lvl6pPr marL="2556376" indent="-232398" eaLnBrk="0" fontAlgn="base" hangingPunct="0">
              <a:spcBef>
                <a:spcPct val="0"/>
              </a:spcBef>
              <a:spcAft>
                <a:spcPct val="0"/>
              </a:spcAft>
              <a:defRPr>
                <a:solidFill>
                  <a:schemeClr val="tx1"/>
                </a:solidFill>
                <a:latin typeface="Calibri" pitchFamily="34" charset="0"/>
              </a:defRPr>
            </a:lvl6pPr>
            <a:lvl7pPr marL="3021171" indent="-232398" eaLnBrk="0" fontAlgn="base" hangingPunct="0">
              <a:spcBef>
                <a:spcPct val="0"/>
              </a:spcBef>
              <a:spcAft>
                <a:spcPct val="0"/>
              </a:spcAft>
              <a:defRPr>
                <a:solidFill>
                  <a:schemeClr val="tx1"/>
                </a:solidFill>
                <a:latin typeface="Calibri" pitchFamily="34" charset="0"/>
              </a:defRPr>
            </a:lvl7pPr>
            <a:lvl8pPr marL="3485966" indent="-232398" eaLnBrk="0" fontAlgn="base" hangingPunct="0">
              <a:spcBef>
                <a:spcPct val="0"/>
              </a:spcBef>
              <a:spcAft>
                <a:spcPct val="0"/>
              </a:spcAft>
              <a:defRPr>
                <a:solidFill>
                  <a:schemeClr val="tx1"/>
                </a:solidFill>
                <a:latin typeface="Calibri" pitchFamily="34" charset="0"/>
              </a:defRPr>
            </a:lvl8pPr>
            <a:lvl9pPr marL="3950762" indent="-232398"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pPr>
            <a:fld id="{1DF1C34D-1A64-45C8-854F-F20FEE6A6C68}" type="slidenum">
              <a:rPr lang="en-US" smtClean="0"/>
              <a:pPr eaLnBrk="1" fontAlgn="base" hangingPunct="1">
                <a:spcBef>
                  <a:spcPct val="0"/>
                </a:spcBef>
                <a:spcAft>
                  <a:spcPct val="0"/>
                </a:spcAft>
              </a:pPr>
              <a:t>1</a:t>
            </a:fld>
            <a:endParaRPr lang="en-US" smtClean="0"/>
          </a:p>
        </p:txBody>
      </p:sp>
    </p:spTree>
    <p:extLst>
      <p:ext uri="{BB962C8B-B14F-4D97-AF65-F5344CB8AC3E}">
        <p14:creationId xmlns:p14="http://schemas.microsoft.com/office/powerpoint/2010/main" val="1980109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Cochlear implants have been widely successful</a:t>
            </a:r>
            <a:r>
              <a:rPr lang="en-US" baseline="0" dirty="0" smtClean="0"/>
              <a:t> as a treatment for deafness and more and more people who have residual hearing receive cochlear implants. When the </a:t>
            </a:r>
            <a:r>
              <a:rPr lang="en-US" baseline="0" dirty="0" err="1" smtClean="0"/>
              <a:t>the</a:t>
            </a:r>
            <a:r>
              <a:rPr lang="en-US" baseline="0" dirty="0" smtClean="0"/>
              <a:t> residual hearing is in the non-implanted ear it is called bimodal hearing. These group of CI users continue to use hearing aid in the non-implanted ear for additional benefits. Recently, CI as been emerging as a treatment for single-sided deafness as well. </a:t>
            </a:r>
            <a:r>
              <a:rPr lang="en-US" sz="1200" kern="1200" dirty="0" smtClean="0">
                <a:solidFill>
                  <a:schemeClr val="tx1"/>
                </a:solidFill>
                <a:effectLst/>
                <a:latin typeface="+mn-lt"/>
                <a:ea typeface="+mn-ea"/>
                <a:cs typeface="+mn-cs"/>
              </a:rPr>
              <a:t>Most of the binaural benefit in bimodal listeners is based on binaural redundancy (the ability to receive the same information in both ears), and the head shadow effect, which allows listeners to focus on the ear with a better signal-to-noise. </a:t>
            </a:r>
            <a:endParaRPr lang="en-US" dirty="0"/>
          </a:p>
        </p:txBody>
      </p:sp>
      <p:sp>
        <p:nvSpPr>
          <p:cNvPr id="4" name="Slide Number Placeholder 3"/>
          <p:cNvSpPr>
            <a:spLocks noGrp="1"/>
          </p:cNvSpPr>
          <p:nvPr>
            <p:ph type="sldNum" sz="quarter" idx="10"/>
          </p:nvPr>
        </p:nvSpPr>
        <p:spPr/>
        <p:txBody>
          <a:bodyPr/>
          <a:lstStyle/>
          <a:p>
            <a:fld id="{00C30BCD-FA27-4E34-B461-1EE904B879DB}" type="slidenum">
              <a:rPr lang="en-US" smtClean="0"/>
              <a:t>2</a:t>
            </a:fld>
            <a:endParaRPr lang="en-US"/>
          </a:p>
        </p:txBody>
      </p:sp>
    </p:spTree>
    <p:extLst>
      <p:ext uri="{BB962C8B-B14F-4D97-AF65-F5344CB8AC3E}">
        <p14:creationId xmlns:p14="http://schemas.microsoft.com/office/powerpoint/2010/main" val="3044858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D501B1-1378-4611-A9A8-49DCCEE483C0}" type="slidenum">
              <a:rPr lang="en-US" smtClean="0"/>
              <a:t>3</a:t>
            </a:fld>
            <a:endParaRPr lang="en-US"/>
          </a:p>
        </p:txBody>
      </p:sp>
    </p:spTree>
    <p:extLst>
      <p:ext uri="{BB962C8B-B14F-4D97-AF65-F5344CB8AC3E}">
        <p14:creationId xmlns:p14="http://schemas.microsoft.com/office/powerpoint/2010/main" val="2215706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defRPr>
            </a:lvl1pPr>
            <a:lvl2pPr marL="755292" indent="-290497" eaLnBrk="0" hangingPunct="0">
              <a:defRPr>
                <a:solidFill>
                  <a:schemeClr val="tx1"/>
                </a:solidFill>
                <a:latin typeface="Calibri" pitchFamily="34" charset="0"/>
              </a:defRPr>
            </a:lvl2pPr>
            <a:lvl3pPr marL="1161988" indent="-232398" eaLnBrk="0" hangingPunct="0">
              <a:defRPr>
                <a:solidFill>
                  <a:schemeClr val="tx1"/>
                </a:solidFill>
                <a:latin typeface="Calibri" pitchFamily="34" charset="0"/>
              </a:defRPr>
            </a:lvl3pPr>
            <a:lvl4pPr marL="1626784" indent="-232398" eaLnBrk="0" hangingPunct="0">
              <a:defRPr>
                <a:solidFill>
                  <a:schemeClr val="tx1"/>
                </a:solidFill>
                <a:latin typeface="Calibri" pitchFamily="34" charset="0"/>
              </a:defRPr>
            </a:lvl4pPr>
            <a:lvl5pPr marL="2091580" indent="-232398" eaLnBrk="0" hangingPunct="0">
              <a:defRPr>
                <a:solidFill>
                  <a:schemeClr val="tx1"/>
                </a:solidFill>
                <a:latin typeface="Calibri" pitchFamily="34" charset="0"/>
              </a:defRPr>
            </a:lvl5pPr>
            <a:lvl6pPr marL="2556376" indent="-232398" eaLnBrk="0" fontAlgn="base" hangingPunct="0">
              <a:spcBef>
                <a:spcPct val="0"/>
              </a:spcBef>
              <a:spcAft>
                <a:spcPct val="0"/>
              </a:spcAft>
              <a:defRPr>
                <a:solidFill>
                  <a:schemeClr val="tx1"/>
                </a:solidFill>
                <a:latin typeface="Calibri" pitchFamily="34" charset="0"/>
              </a:defRPr>
            </a:lvl6pPr>
            <a:lvl7pPr marL="3021171" indent="-232398" eaLnBrk="0" fontAlgn="base" hangingPunct="0">
              <a:spcBef>
                <a:spcPct val="0"/>
              </a:spcBef>
              <a:spcAft>
                <a:spcPct val="0"/>
              </a:spcAft>
              <a:defRPr>
                <a:solidFill>
                  <a:schemeClr val="tx1"/>
                </a:solidFill>
                <a:latin typeface="Calibri" pitchFamily="34" charset="0"/>
              </a:defRPr>
            </a:lvl7pPr>
            <a:lvl8pPr marL="3485966" indent="-232398" eaLnBrk="0" fontAlgn="base" hangingPunct="0">
              <a:spcBef>
                <a:spcPct val="0"/>
              </a:spcBef>
              <a:spcAft>
                <a:spcPct val="0"/>
              </a:spcAft>
              <a:defRPr>
                <a:solidFill>
                  <a:schemeClr val="tx1"/>
                </a:solidFill>
                <a:latin typeface="Calibri" pitchFamily="34" charset="0"/>
              </a:defRPr>
            </a:lvl8pPr>
            <a:lvl9pPr marL="3950762" indent="-232398" eaLnBrk="0" fontAlgn="base" hangingPunct="0">
              <a:spcBef>
                <a:spcPct val="0"/>
              </a:spcBef>
              <a:spcAft>
                <a:spcPct val="0"/>
              </a:spcAft>
              <a:defRPr>
                <a:solidFill>
                  <a:schemeClr val="tx1"/>
                </a:solidFill>
                <a:latin typeface="Calibri" pitchFamily="34" charset="0"/>
              </a:defRPr>
            </a:lvl9pPr>
          </a:lstStyle>
          <a:p>
            <a:pPr eaLnBrk="1" fontAlgn="base" hangingPunct="1">
              <a:spcBef>
                <a:spcPct val="0"/>
              </a:spcBef>
              <a:spcAft>
                <a:spcPct val="0"/>
              </a:spcAft>
            </a:pPr>
            <a:fld id="{1DF1C34D-1A64-45C8-854F-F20FEE6A6C68}" type="slidenum">
              <a:rPr lang="en-US" smtClean="0"/>
              <a:pPr eaLnBrk="1" fontAlgn="base" hangingPunct="1">
                <a:spcBef>
                  <a:spcPct val="0"/>
                </a:spcBef>
                <a:spcAft>
                  <a:spcPct val="0"/>
                </a:spcAft>
              </a:pPr>
              <a:t>5</a:t>
            </a:fld>
            <a:endParaRPr lang="en-US" smtClean="0"/>
          </a:p>
        </p:txBody>
      </p:sp>
    </p:spTree>
    <p:extLst>
      <p:ext uri="{BB962C8B-B14F-4D97-AF65-F5344CB8AC3E}">
        <p14:creationId xmlns:p14="http://schemas.microsoft.com/office/powerpoint/2010/main" val="367973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984DC6-8EB4-4B82-9BA7-252A248A1B0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288871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984DC6-8EB4-4B82-9BA7-252A248A1B0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146937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984DC6-8EB4-4B82-9BA7-252A248A1B0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290426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984DC6-8EB4-4B82-9BA7-252A248A1B0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4918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984DC6-8EB4-4B82-9BA7-252A248A1B04}" type="datetimeFigureOut">
              <a:rPr lang="en-US" smtClean="0"/>
              <a:t>7/11/2018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338636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984DC6-8EB4-4B82-9BA7-252A248A1B04}"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87614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984DC6-8EB4-4B82-9BA7-252A248A1B04}" type="datetimeFigureOut">
              <a:rPr lang="en-US" smtClean="0"/>
              <a:t>7/11/2018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554520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984DC6-8EB4-4B82-9BA7-252A248A1B04}" type="datetimeFigureOut">
              <a:rPr lang="en-US" smtClean="0"/>
              <a:t>7/11/2018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2408592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84DC6-8EB4-4B82-9BA7-252A248A1B04}" type="datetimeFigureOut">
              <a:rPr lang="en-US" smtClean="0"/>
              <a:t>7/11/2018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348089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84DC6-8EB4-4B82-9BA7-252A248A1B04}"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61741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984DC6-8EB4-4B82-9BA7-252A248A1B04}" type="datetimeFigureOut">
              <a:rPr lang="en-US" smtClean="0"/>
              <a:t>7/11/2018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4EA3E-6434-4F9C-8F70-59771DA7E475}" type="slidenum">
              <a:rPr lang="en-US" smtClean="0"/>
              <a:t>‹#›</a:t>
            </a:fld>
            <a:endParaRPr lang="en-US"/>
          </a:p>
        </p:txBody>
      </p:sp>
    </p:spTree>
    <p:extLst>
      <p:ext uri="{BB962C8B-B14F-4D97-AF65-F5344CB8AC3E}">
        <p14:creationId xmlns:p14="http://schemas.microsoft.com/office/powerpoint/2010/main" val="134518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84DC6-8EB4-4B82-9BA7-252A248A1B04}" type="datetimeFigureOut">
              <a:rPr lang="en-US" smtClean="0"/>
              <a:t>7/11/2018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4EA3E-6434-4F9C-8F70-59771DA7E475}" type="slidenum">
              <a:rPr lang="en-US" smtClean="0"/>
              <a:t>‹#›</a:t>
            </a:fld>
            <a:endParaRPr lang="en-US"/>
          </a:p>
        </p:txBody>
      </p:sp>
    </p:spTree>
    <p:extLst>
      <p:ext uri="{BB962C8B-B14F-4D97-AF65-F5344CB8AC3E}">
        <p14:creationId xmlns:p14="http://schemas.microsoft.com/office/powerpoint/2010/main" val="1905344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399" y="3714968"/>
            <a:ext cx="7995746" cy="2224199"/>
          </a:xfrm>
        </p:spPr>
        <p:txBody>
          <a:bodyPr rtlCol="0">
            <a:normAutofit fontScale="47500" lnSpcReduction="20000"/>
          </a:bodyPr>
          <a:lstStyle/>
          <a:p>
            <a:pPr>
              <a:lnSpc>
                <a:spcPct val="120000"/>
              </a:lnSpc>
              <a:defRPr/>
            </a:pPr>
            <a:r>
              <a:rPr lang="en-US" sz="5400" dirty="0"/>
              <a:t>Yoojin Chung, </a:t>
            </a:r>
            <a:r>
              <a:rPr lang="en-US" sz="5400" dirty="0" smtClean="0"/>
              <a:t>Bertrand </a:t>
            </a:r>
            <a:r>
              <a:rPr lang="en-US" sz="5400" dirty="0" err="1"/>
              <a:t>Delgutte</a:t>
            </a:r>
            <a:endParaRPr lang="en-US" sz="5400" dirty="0"/>
          </a:p>
          <a:p>
            <a:pPr eaLnBrk="1" fontAlgn="auto" hangingPunct="1">
              <a:lnSpc>
                <a:spcPct val="120000"/>
              </a:lnSpc>
              <a:spcAft>
                <a:spcPts val="0"/>
              </a:spcAft>
              <a:buFont typeface="Arial" pitchFamily="34" charset="0"/>
              <a:buNone/>
              <a:defRPr/>
            </a:pPr>
            <a:endParaRPr lang="en-US" sz="2100" dirty="0"/>
          </a:p>
          <a:p>
            <a:pPr eaLnBrk="1" fontAlgn="auto" hangingPunct="1">
              <a:lnSpc>
                <a:spcPct val="120000"/>
              </a:lnSpc>
              <a:spcAft>
                <a:spcPts val="0"/>
              </a:spcAft>
              <a:buFont typeface="Arial" pitchFamily="34" charset="0"/>
              <a:buNone/>
              <a:defRPr/>
            </a:pPr>
            <a:r>
              <a:rPr lang="en-US" sz="5100" dirty="0" smtClean="0"/>
              <a:t>Eaton-Peabody Laboratories, Mass </a:t>
            </a:r>
            <a:r>
              <a:rPr lang="en-US" sz="5100" dirty="0"/>
              <a:t>Eye &amp; </a:t>
            </a:r>
            <a:r>
              <a:rPr lang="en-US" sz="5100" dirty="0" smtClean="0"/>
              <a:t>Ear</a:t>
            </a:r>
          </a:p>
          <a:p>
            <a:pPr eaLnBrk="1" fontAlgn="auto" hangingPunct="1">
              <a:lnSpc>
                <a:spcPct val="120000"/>
              </a:lnSpc>
              <a:spcAft>
                <a:spcPts val="0"/>
              </a:spcAft>
              <a:buFont typeface="Arial" pitchFamily="34" charset="0"/>
              <a:buNone/>
              <a:defRPr/>
            </a:pPr>
            <a:r>
              <a:rPr lang="en-US" sz="5100" dirty="0" smtClean="0"/>
              <a:t>Harvard Medical School</a:t>
            </a: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3996804"/>
            <a:ext cx="12096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6674" y="3996804"/>
            <a:ext cx="1076325" cy="11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nvSpPr>
        <p:spPr>
          <a:xfrm>
            <a:off x="533400" y="534295"/>
            <a:ext cx="8229600" cy="285284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dirty="0">
                <a:latin typeface="+mn-lt"/>
              </a:rPr>
              <a:t>Neural coding of binaural cues between acoustic and electrical stimulation in an animal model of single-sided </a:t>
            </a:r>
            <a:r>
              <a:rPr lang="en-US" sz="3600" dirty="0" smtClean="0">
                <a:latin typeface="+mn-lt"/>
              </a:rPr>
              <a:t>deafness</a:t>
            </a:r>
          </a:p>
          <a:p>
            <a:pPr algn="l"/>
            <a:r>
              <a:rPr lang="en-US" sz="2000" dirty="0" smtClean="0">
                <a:latin typeface="+mn-lt"/>
              </a:rPr>
              <a:t> </a:t>
            </a:r>
          </a:p>
          <a:p>
            <a:pPr algn="l"/>
            <a:r>
              <a:rPr lang="en-US" sz="3600" b="1" dirty="0" smtClean="0">
                <a:latin typeface="Arial" panose="020B0604020202020204" pitchFamily="34" charset="0"/>
                <a:cs typeface="Arial" panose="020B0604020202020204" pitchFamily="34" charset="0"/>
              </a:rPr>
              <a:t>						Poster </a:t>
            </a:r>
            <a:r>
              <a:rPr lang="en-US" sz="3600" b="1" dirty="0">
                <a:latin typeface="Arial" panose="020B0604020202020204" pitchFamily="34" charset="0"/>
                <a:cs typeface="Arial" panose="020B0604020202020204" pitchFamily="34" charset="0"/>
              </a:rPr>
              <a:t>#</a:t>
            </a:r>
            <a:r>
              <a:rPr lang="en-US" sz="3600" b="1" dirty="0" smtClean="0">
                <a:latin typeface="Arial" panose="020B0604020202020204" pitchFamily="34" charset="0"/>
                <a:cs typeface="Arial" panose="020B0604020202020204" pitchFamily="34" charset="0"/>
              </a:rPr>
              <a:t>8</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574594"/>
      </p:ext>
    </p:extLst>
  </p:cSld>
  <p:clrMapOvr>
    <a:masterClrMapping/>
  </p:clrMapOvr>
  <mc:AlternateContent xmlns:mc="http://schemas.openxmlformats.org/markup-compatibility/2006" xmlns:p14="http://schemas.microsoft.com/office/powerpoint/2010/main">
    <mc:Choice Requires="p14">
      <p:transition spd="slow" p14:dur="2000" advTm="6504"/>
    </mc:Choice>
    <mc:Fallback xmlns="">
      <p:transition spd="slow" advTm="6504"/>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822" y="274638"/>
            <a:ext cx="8029977" cy="1000370"/>
          </a:xfrm>
        </p:spPr>
        <p:txBody>
          <a:bodyPr>
            <a:normAutofit/>
          </a:bodyPr>
          <a:lstStyle/>
          <a:p>
            <a:r>
              <a:rPr lang="en-US" sz="3200" dirty="0" smtClean="0">
                <a:latin typeface="+mn-lt"/>
              </a:rPr>
              <a:t>Combined electric and acoustic hearing</a:t>
            </a:r>
            <a:endParaRPr lang="en-US" sz="3200" dirty="0">
              <a:latin typeface="+mn-lt"/>
            </a:endParaRPr>
          </a:p>
        </p:txBody>
      </p:sp>
      <p:sp>
        <p:nvSpPr>
          <p:cNvPr id="3" name="Content Placeholder 2"/>
          <p:cNvSpPr>
            <a:spLocks noGrp="1"/>
          </p:cNvSpPr>
          <p:nvPr>
            <p:ph idx="1"/>
          </p:nvPr>
        </p:nvSpPr>
        <p:spPr>
          <a:xfrm>
            <a:off x="457200" y="1265254"/>
            <a:ext cx="8229600" cy="3635475"/>
          </a:xfrm>
        </p:spPr>
        <p:txBody>
          <a:bodyPr/>
          <a:lstStyle/>
          <a:p>
            <a:r>
              <a:rPr lang="en-US" sz="2400" dirty="0" smtClean="0"/>
              <a:t>Bimodal hearing: residual hearing in non-implanted ear</a:t>
            </a:r>
          </a:p>
          <a:p>
            <a:r>
              <a:rPr lang="en-US" sz="2400" dirty="0" smtClean="0"/>
              <a:t>Cochlear implant (CI) as a treatment for single-sided deafness (SSD)</a:t>
            </a:r>
          </a:p>
          <a:p>
            <a:r>
              <a:rPr lang="en-US" sz="2400" dirty="0" smtClean="0"/>
              <a:t>Benefit </a:t>
            </a:r>
            <a:r>
              <a:rPr lang="en-US" sz="2400" dirty="0"/>
              <a:t>of </a:t>
            </a:r>
            <a:r>
              <a:rPr lang="en-US" sz="2400" dirty="0" smtClean="0"/>
              <a:t>listening with two ears for bimodal listeners: </a:t>
            </a:r>
          </a:p>
          <a:p>
            <a:pPr lvl="1"/>
            <a:r>
              <a:rPr lang="en-US" sz="2000" dirty="0"/>
              <a:t>Complimentary benefit of having different type of information </a:t>
            </a:r>
          </a:p>
          <a:p>
            <a:pPr lvl="1"/>
            <a:r>
              <a:rPr lang="en-US" sz="2000" dirty="0" smtClean="0"/>
              <a:t>Binaural </a:t>
            </a:r>
            <a:r>
              <a:rPr lang="en-US" sz="2000" dirty="0"/>
              <a:t>redundancy &amp; head shadow </a:t>
            </a:r>
            <a:r>
              <a:rPr lang="en-US" sz="2000" dirty="0" smtClean="0"/>
              <a:t>effect</a:t>
            </a:r>
          </a:p>
          <a:p>
            <a:pPr marL="457200" lvl="1" indent="0">
              <a:buNone/>
            </a:pPr>
            <a:r>
              <a:rPr lang="en-US" sz="2000" dirty="0" smtClean="0">
                <a:sym typeface="Wingdings" panose="05000000000000000000" pitchFamily="2" charset="2"/>
              </a:rPr>
              <a:t> Not true binaural processing</a:t>
            </a:r>
            <a:endParaRPr lang="en-US" sz="2000" dirty="0"/>
          </a:p>
          <a:p>
            <a:r>
              <a:rPr lang="en-US" sz="2400" dirty="0"/>
              <a:t>Sensitivity to binaural cues in bimodal hearing in laboratory settings </a:t>
            </a:r>
            <a:r>
              <a:rPr lang="fr-FR" sz="2000" dirty="0"/>
              <a:t>(</a:t>
            </a:r>
            <a:r>
              <a:rPr lang="fr-FR" sz="2000" dirty="0" err="1"/>
              <a:t>Francart</a:t>
            </a:r>
            <a:r>
              <a:rPr lang="fr-FR" sz="2000" dirty="0"/>
              <a:t> et al., 2009; </a:t>
            </a:r>
            <a:r>
              <a:rPr lang="fr-FR" sz="2000" dirty="0" smtClean="0"/>
              <a:t>2011</a:t>
            </a:r>
            <a:r>
              <a:rPr lang="fr-FR" sz="2000" dirty="0"/>
              <a:t>)</a:t>
            </a:r>
            <a:endParaRPr lang="en-US" sz="2000" dirty="0"/>
          </a:p>
          <a:p>
            <a:pPr marL="0" indent="0">
              <a:buNone/>
            </a:pPr>
            <a:endParaRPr lang="en-US" sz="2400" dirty="0" smtClean="0"/>
          </a:p>
          <a:p>
            <a:endParaRPr lang="en-US" sz="2400" dirty="0"/>
          </a:p>
        </p:txBody>
      </p:sp>
      <p:pic>
        <p:nvPicPr>
          <p:cNvPr id="2050" name="Picture 2" descr="C:\Users\chungy\Desktop\imag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751925" y="4370945"/>
            <a:ext cx="198120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hungy\Desktop\behindtheea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1911" y="5307215"/>
            <a:ext cx="1288331" cy="1181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464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4616"/>
            <a:ext cx="7886700" cy="1190413"/>
          </a:xfrm>
        </p:spPr>
        <p:txBody>
          <a:bodyPr>
            <a:normAutofit/>
          </a:bodyPr>
          <a:lstStyle/>
          <a:p>
            <a:r>
              <a:rPr lang="en-US" sz="3200" dirty="0" smtClean="0">
                <a:latin typeface="+mn-lt"/>
              </a:rPr>
              <a:t>Rabbit </a:t>
            </a:r>
            <a:r>
              <a:rPr lang="en-US" sz="3200" dirty="0">
                <a:latin typeface="+mn-lt"/>
              </a:rPr>
              <a:t>model of </a:t>
            </a:r>
            <a:r>
              <a:rPr lang="en-US" sz="3200" dirty="0" smtClean="0">
                <a:latin typeface="+mn-lt"/>
              </a:rPr>
              <a:t>single-sided deafness and cochlear implant (SSD-CI)</a:t>
            </a:r>
            <a:endParaRPr lang="en-US" sz="3200" dirty="0">
              <a:latin typeface="+mn-lt"/>
            </a:endParaRPr>
          </a:p>
        </p:txBody>
      </p:sp>
      <p:sp>
        <p:nvSpPr>
          <p:cNvPr id="5" name="TextBox 4"/>
          <p:cNvSpPr txBox="1"/>
          <p:nvPr/>
        </p:nvSpPr>
        <p:spPr>
          <a:xfrm>
            <a:off x="630152" y="1770706"/>
            <a:ext cx="5405135" cy="1446550"/>
          </a:xfrm>
          <a:prstGeom prst="rect">
            <a:avLst/>
          </a:prstGeom>
          <a:noFill/>
        </p:spPr>
        <p:txBody>
          <a:bodyPr wrap="square" rtlCol="0">
            <a:spAutoFit/>
          </a:bodyPr>
          <a:lstStyle/>
          <a:p>
            <a:pPr marL="285750" indent="-285750">
              <a:buFont typeface="Arial" pitchFamily="34" charset="0"/>
              <a:buChar char="•"/>
            </a:pPr>
            <a:r>
              <a:rPr lang="en-US" sz="2200" dirty="0"/>
              <a:t>Unilateral deafening and implantation in one adult rabbit. </a:t>
            </a:r>
            <a:endParaRPr lang="en-US" sz="2200" dirty="0" smtClean="0"/>
          </a:p>
          <a:p>
            <a:pPr marL="285750" indent="-285750">
              <a:buFont typeface="Arial" pitchFamily="34" charset="0"/>
              <a:buChar char="•"/>
            </a:pPr>
            <a:r>
              <a:rPr lang="en-US" sz="2200" dirty="0" smtClean="0"/>
              <a:t>Unanesthetized recordings from single neurons in Inferior Colliculus (IC)</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5264" y="1647874"/>
            <a:ext cx="1453805" cy="2112864"/>
          </a:xfrm>
          <a:prstGeom prst="rect">
            <a:avLst/>
          </a:prstGeom>
        </p:spPr>
      </p:pic>
      <p:sp>
        <p:nvSpPr>
          <p:cNvPr id="4" name="TextBox 3"/>
          <p:cNvSpPr txBox="1"/>
          <p:nvPr/>
        </p:nvSpPr>
        <p:spPr>
          <a:xfrm>
            <a:off x="630152" y="3775446"/>
            <a:ext cx="7722278" cy="2739211"/>
          </a:xfrm>
          <a:prstGeom prst="rect">
            <a:avLst/>
          </a:prstGeom>
          <a:noFill/>
        </p:spPr>
        <p:txBody>
          <a:bodyPr wrap="square" rtlCol="0">
            <a:spAutoFit/>
          </a:bodyPr>
          <a:lstStyle/>
          <a:p>
            <a:r>
              <a:rPr lang="en-US" sz="2200" b="1" dirty="0" smtClean="0"/>
              <a:t>Stimuli</a:t>
            </a:r>
          </a:p>
          <a:p>
            <a:pPr marL="285750" indent="-285750">
              <a:buFont typeface="Arial" pitchFamily="34" charset="0"/>
              <a:buChar char="•"/>
            </a:pPr>
            <a:r>
              <a:rPr lang="en-US" sz="2200" dirty="0"/>
              <a:t>A</a:t>
            </a:r>
            <a:r>
              <a:rPr lang="en-US" sz="2200" dirty="0" smtClean="0"/>
              <a:t>coustic clicks in NH ear </a:t>
            </a:r>
            <a:r>
              <a:rPr lang="en-US" sz="2200" dirty="0"/>
              <a:t>and electric pulse </a:t>
            </a:r>
            <a:r>
              <a:rPr lang="en-US" sz="2200" dirty="0" smtClean="0"/>
              <a:t>trains in deafened/implanted ear </a:t>
            </a:r>
            <a:r>
              <a:rPr lang="en-US" sz="2200" dirty="0"/>
              <a:t>at low rates (20 - 80Hz</a:t>
            </a:r>
            <a:r>
              <a:rPr lang="en-US" sz="2200" dirty="0" smtClean="0"/>
              <a:t>).</a:t>
            </a:r>
            <a:endParaRPr lang="en-US" sz="2200" dirty="0"/>
          </a:p>
          <a:p>
            <a:pPr marL="285750" indent="-285750">
              <a:buFont typeface="Arial" pitchFamily="34" charset="0"/>
              <a:buChar char="•"/>
            </a:pPr>
            <a:r>
              <a:rPr lang="en-US" sz="2200" dirty="0" smtClean="0"/>
              <a:t>Mismatch </a:t>
            </a:r>
            <a:r>
              <a:rPr lang="en-US" sz="2200" dirty="0"/>
              <a:t>between acoustic and electric </a:t>
            </a:r>
            <a:r>
              <a:rPr lang="en-US" sz="2200" dirty="0" smtClean="0"/>
              <a:t>delays</a:t>
            </a:r>
            <a:endParaRPr lang="en-US" sz="2200" dirty="0"/>
          </a:p>
          <a:p>
            <a:pPr marL="742950" lvl="1" indent="-285750">
              <a:buFont typeface="Arial" pitchFamily="34" charset="0"/>
              <a:buChar char="•"/>
            </a:pPr>
            <a:r>
              <a:rPr lang="en-US" sz="2200" dirty="0"/>
              <a:t>Electric stimulation: directly stimulates the auditory </a:t>
            </a:r>
            <a:r>
              <a:rPr lang="en-US" sz="2200" dirty="0" smtClean="0"/>
              <a:t>nerve.</a:t>
            </a:r>
          </a:p>
          <a:p>
            <a:pPr marL="742950" lvl="1" indent="-285750">
              <a:buFont typeface="Arial" pitchFamily="34" charset="0"/>
              <a:buChar char="•"/>
            </a:pPr>
            <a:r>
              <a:rPr lang="en-US" sz="2200" dirty="0" smtClean="0"/>
              <a:t>Acoustic </a:t>
            </a:r>
            <a:r>
              <a:rPr lang="en-US" sz="2200" dirty="0"/>
              <a:t>stimulation: frequency dependent delay of 1-5 </a:t>
            </a:r>
            <a:r>
              <a:rPr lang="en-US" sz="2200" dirty="0" err="1"/>
              <a:t>ms</a:t>
            </a:r>
            <a:r>
              <a:rPr lang="en-US" sz="2200" dirty="0"/>
              <a:t> </a:t>
            </a:r>
            <a:r>
              <a:rPr lang="en-US" sz="2200" dirty="0" smtClean="0"/>
              <a:t>primarily due to cochlear traveling wave delay. </a:t>
            </a:r>
            <a:endParaRPr lang="en-US" sz="2200" dirty="0"/>
          </a:p>
          <a:p>
            <a:endParaRPr lang="en-US" dirty="0"/>
          </a:p>
        </p:txBody>
      </p:sp>
    </p:spTree>
    <p:extLst>
      <p:ext uri="{BB962C8B-B14F-4D97-AF65-F5344CB8AC3E}">
        <p14:creationId xmlns:p14="http://schemas.microsoft.com/office/powerpoint/2010/main" val="3509939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036" y="501605"/>
            <a:ext cx="7861109" cy="1572856"/>
          </a:xfrm>
        </p:spPr>
        <p:txBody>
          <a:bodyPr>
            <a:noAutofit/>
          </a:bodyPr>
          <a:lstStyle/>
          <a:p>
            <a:r>
              <a:rPr lang="en-US" sz="3200" dirty="0" smtClean="0">
                <a:latin typeface="+mn-lt"/>
              </a:rPr>
              <a:t>Auditory </a:t>
            </a:r>
            <a:r>
              <a:rPr lang="en-US" sz="3200" dirty="0">
                <a:latin typeface="+mn-lt"/>
              </a:rPr>
              <a:t>midbrain </a:t>
            </a:r>
            <a:r>
              <a:rPr lang="en-US" sz="3200" dirty="0" smtClean="0">
                <a:latin typeface="+mn-lt"/>
              </a:rPr>
              <a:t>neurons show binaural interaction between electrical pulses and acoustic clicks </a:t>
            </a:r>
            <a:endParaRPr lang="en-US" sz="3200" dirty="0">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128" y="2610183"/>
            <a:ext cx="7027266" cy="3186276"/>
          </a:xfrm>
          <a:prstGeom prst="rect">
            <a:avLst/>
          </a:prstGeom>
        </p:spPr>
      </p:pic>
    </p:spTree>
    <p:extLst>
      <p:ext uri="{BB962C8B-B14F-4D97-AF65-F5344CB8AC3E}">
        <p14:creationId xmlns:p14="http://schemas.microsoft.com/office/powerpoint/2010/main" val="3535434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nvSpPr>
        <p:spPr>
          <a:xfrm>
            <a:off x="653142" y="397816"/>
            <a:ext cx="7931300" cy="15947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latin typeface="+mn-lt"/>
              </a:rPr>
              <a:t>Neural coding of binaural cues between acoustic and electrical stimulation in an animal model of single-sided </a:t>
            </a:r>
            <a:r>
              <a:rPr lang="en-US" sz="3200" dirty="0" smtClean="0">
                <a:latin typeface="+mn-lt"/>
              </a:rPr>
              <a:t>deafness</a:t>
            </a:r>
            <a:endParaRPr lang="en-US" sz="3200" b="1" dirty="0">
              <a:latin typeface="+mn-lt"/>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731463220"/>
              </p:ext>
            </p:extLst>
          </p:nvPr>
        </p:nvGraphicFramePr>
        <p:xfrm>
          <a:off x="653142" y="2428590"/>
          <a:ext cx="5365709" cy="4066321"/>
        </p:xfrm>
        <a:graphic>
          <a:graphicData uri="http://schemas.openxmlformats.org/presentationml/2006/ole">
            <mc:AlternateContent xmlns:mc="http://schemas.openxmlformats.org/markup-compatibility/2006">
              <mc:Choice xmlns:v="urn:schemas-microsoft-com:vml" Requires="v">
                <p:oleObj spid="_x0000_s1044" name="Acrobat Document" r:id="rId4" imgW="3342973" imgH="2533591" progId="AcroExch.Document.DC">
                  <p:embed/>
                </p:oleObj>
              </mc:Choice>
              <mc:Fallback>
                <p:oleObj name="Acrobat Document" r:id="rId4" imgW="3342973" imgH="2533591" progId="AcroExch.Document.DC">
                  <p:embed/>
                  <p:pic>
                    <p:nvPicPr>
                      <p:cNvPr id="0" name=""/>
                      <p:cNvPicPr/>
                      <p:nvPr/>
                    </p:nvPicPr>
                    <p:blipFill>
                      <a:blip r:embed="rId5"/>
                      <a:stretch>
                        <a:fillRect/>
                      </a:stretch>
                    </p:blipFill>
                    <p:spPr>
                      <a:xfrm>
                        <a:off x="653142" y="2428590"/>
                        <a:ext cx="5365709" cy="4066321"/>
                      </a:xfrm>
                      <a:prstGeom prst="rect">
                        <a:avLst/>
                      </a:prstGeom>
                    </p:spPr>
                  </p:pic>
                </p:oleObj>
              </mc:Fallback>
            </mc:AlternateContent>
          </a:graphicData>
        </a:graphic>
      </p:graphicFrame>
      <p:sp>
        <p:nvSpPr>
          <p:cNvPr id="6" name="TextBox 5"/>
          <p:cNvSpPr txBox="1"/>
          <p:nvPr/>
        </p:nvSpPr>
        <p:spPr>
          <a:xfrm>
            <a:off x="6252462" y="4278558"/>
            <a:ext cx="1968168" cy="646331"/>
          </a:xfrm>
          <a:prstGeom prst="rect">
            <a:avLst/>
          </a:prstGeom>
          <a:noFill/>
        </p:spPr>
        <p:txBody>
          <a:bodyPr wrap="none" rtlCol="0">
            <a:spAutoFit/>
          </a:bodyPr>
          <a:lstStyle/>
          <a:p>
            <a:r>
              <a:rPr lang="en-US" sz="3600" b="1" dirty="0" smtClean="0"/>
              <a:t>Poster #8</a:t>
            </a:r>
            <a:endParaRPr lang="en-US" sz="3600" b="1" dirty="0"/>
          </a:p>
        </p:txBody>
      </p:sp>
    </p:spTree>
    <p:extLst>
      <p:ext uri="{BB962C8B-B14F-4D97-AF65-F5344CB8AC3E}">
        <p14:creationId xmlns:p14="http://schemas.microsoft.com/office/powerpoint/2010/main" val="2515039852"/>
      </p:ext>
    </p:extLst>
  </p:cSld>
  <p:clrMapOvr>
    <a:masterClrMapping/>
  </p:clrMapOvr>
  <mc:AlternateContent xmlns:mc="http://schemas.openxmlformats.org/markup-compatibility/2006" xmlns:p14="http://schemas.microsoft.com/office/powerpoint/2010/main">
    <mc:Choice Requires="p14">
      <p:transition spd="slow" p14:dur="2000" advTm="6504"/>
    </mc:Choice>
    <mc:Fallback xmlns="">
      <p:transition spd="slow" advTm="6504"/>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TotalTime>
  <Words>371</Words>
  <Application>Microsoft Office PowerPoint</Application>
  <PresentationFormat>On-screen Show (4:3)</PresentationFormat>
  <Paragraphs>32</Paragraphs>
  <Slides>5</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Arial</vt:lpstr>
      <vt:lpstr>Calibri</vt:lpstr>
      <vt:lpstr>Calibri Light</vt:lpstr>
      <vt:lpstr>Wingdings</vt:lpstr>
      <vt:lpstr>Office Theme</vt:lpstr>
      <vt:lpstr>Acrobat Document</vt:lpstr>
      <vt:lpstr>PowerPoint Presentation</vt:lpstr>
      <vt:lpstr>Combined electric and acoustic hearing</vt:lpstr>
      <vt:lpstr>Rabbit model of single-sided deafness and cochlear implant (SSD-CI)</vt:lpstr>
      <vt:lpstr>Auditory midbrain neurons show binaural interaction between electrical pulses and acoustic clicks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Sensitivity to binaural cues in bimodal hearing</dc:title>
  <dc:creator>Chung, Yoojin</dc:creator>
  <cp:lastModifiedBy>Chung, Yoojin</cp:lastModifiedBy>
  <cp:revision>25</cp:revision>
  <dcterms:created xsi:type="dcterms:W3CDTF">2018-07-08T18:36:21Z</dcterms:created>
  <dcterms:modified xsi:type="dcterms:W3CDTF">2018-07-11T12:58:15Z</dcterms:modified>
</cp:coreProperties>
</file>