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82" r:id="rId5"/>
    <p:sldId id="283" r:id="rId6"/>
    <p:sldId id="284" r:id="rId7"/>
    <p:sldId id="279" r:id="rId8"/>
    <p:sldId id="280" r:id="rId9"/>
    <p:sldId id="285" r:id="rId10"/>
    <p:sldId id="286" r:id="rId11"/>
    <p:sldId id="257" r:id="rId12"/>
    <p:sldId id="289" r:id="rId13"/>
    <p:sldId id="259" r:id="rId14"/>
    <p:sldId id="258" r:id="rId15"/>
    <p:sldId id="260" r:id="rId16"/>
    <p:sldId id="261" r:id="rId17"/>
    <p:sldId id="262" r:id="rId18"/>
    <p:sldId id="263" r:id="rId19"/>
    <p:sldId id="267" r:id="rId20"/>
    <p:sldId id="265" r:id="rId21"/>
    <p:sldId id="264" r:id="rId22"/>
    <p:sldId id="266" r:id="rId23"/>
    <p:sldId id="269" r:id="rId24"/>
    <p:sldId id="271" r:id="rId25"/>
    <p:sldId id="272" r:id="rId26"/>
    <p:sldId id="273" r:id="rId27"/>
    <p:sldId id="27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9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5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B3C0-CB75-41F3-BE6A-B2959F29017D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6882-9ECF-43B4-939F-14F2FA43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Hearing preservation cochlear implant acute and chronic trials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2019</a:t>
            </a:r>
          </a:p>
          <a:p>
            <a:r>
              <a:rPr lang="en-US" dirty="0" smtClean="0"/>
              <a:t>Yoojin Chung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IC: </a:t>
            </a:r>
            <a:r>
              <a:rPr lang="en-US" dirty="0" smtClean="0"/>
              <a:t>C72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151" cy="3257014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Round window implantation in L ear </a:t>
            </a:r>
          </a:p>
          <a:p>
            <a:r>
              <a:rPr lang="en-US" sz="2400" dirty="0" smtClean="0"/>
              <a:t>July 16</a:t>
            </a:r>
            <a:r>
              <a:rPr lang="en-US" sz="2400" dirty="0" smtClean="0"/>
              <a:t>, 2018</a:t>
            </a:r>
            <a:endParaRPr lang="en-US" sz="2400" dirty="0" smtClean="0"/>
          </a:p>
          <a:p>
            <a:r>
              <a:rPr lang="en-US" sz="2400" dirty="0" smtClean="0"/>
              <a:t>ABRs done </a:t>
            </a:r>
            <a:r>
              <a:rPr lang="en-US" sz="2400" dirty="0" smtClean="0"/>
              <a:t>before and immediately after surgery</a:t>
            </a:r>
          </a:p>
          <a:p>
            <a:r>
              <a:rPr lang="en-US" sz="2400" dirty="0" smtClean="0"/>
              <a:t>~30 dB elevation in the implanted ear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533762" y="1227281"/>
            <a:ext cx="135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(before)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6904" y="1226354"/>
            <a:ext cx="118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(after)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46" y="1503817"/>
            <a:ext cx="2919086" cy="4871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77" y="1503817"/>
            <a:ext cx="2919086" cy="4871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03" y="1503817"/>
            <a:ext cx="2919086" cy="48713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37149" y="1226354"/>
            <a:ext cx="147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 (before)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6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71655" cy="1325563"/>
          </a:xfrm>
        </p:spPr>
        <p:txBody>
          <a:bodyPr/>
          <a:lstStyle/>
          <a:p>
            <a:r>
              <a:rPr lang="en-US" dirty="0" smtClean="0"/>
              <a:t>Animal ID: C73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4329" cy="38558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Animal history: RW implanted in Left ear July 30, 2018.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Implant: HL-8, most apical electrode placed on RW.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No elevation in click ABR threshold post RW implantation. (Tested immediately after surgery.)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Acute extra &amp; intra-cochlear implantation experiment on May 30, 2019.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85" y="1062614"/>
            <a:ext cx="2919086" cy="4871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06" y="1048760"/>
            <a:ext cx="2919086" cy="48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84" y="2191752"/>
            <a:ext cx="2919086" cy="4871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707" y="2231112"/>
            <a:ext cx="2919086" cy="48713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9962" y="2081972"/>
            <a:ext cx="1552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 surgery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5014" y="2108836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Bulla opened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63868" y="1761932"/>
            <a:ext cx="215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RW partially drilled</a:t>
            </a:r>
          </a:p>
          <a:p>
            <a:r>
              <a:rPr lang="en-US" dirty="0" smtClean="0"/>
              <a:t>/Applied </a:t>
            </a:r>
            <a:r>
              <a:rPr lang="en-US" dirty="0" err="1" smtClean="0"/>
              <a:t>Healon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44836" y="726638"/>
            <a:ext cx="2159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 inserted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1678" y="326563"/>
            <a:ext cx="7577288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C68 </a:t>
            </a:r>
            <a:r>
              <a:rPr lang="en-US" sz="2400" dirty="0" smtClean="0"/>
              <a:t>acute experiment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No change </a:t>
            </a:r>
            <a:r>
              <a:rPr lang="en-US" sz="2400" dirty="0" err="1" smtClean="0">
                <a:solidFill>
                  <a:srgbClr val="0070C0"/>
                </a:solidFill>
              </a:rPr>
              <a:t>bullotomy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10 dB </a:t>
            </a:r>
            <a:r>
              <a:rPr lang="en-US" sz="2400" dirty="0" smtClean="0">
                <a:solidFill>
                  <a:srgbClr val="0070C0"/>
                </a:solidFill>
              </a:rPr>
              <a:t>↑ </a:t>
            </a:r>
            <a:r>
              <a:rPr lang="en-US" sz="2400" dirty="0" smtClean="0">
                <a:solidFill>
                  <a:srgbClr val="0070C0"/>
                </a:solidFill>
              </a:rPr>
              <a:t>RW drilling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0 </a:t>
            </a:r>
            <a:r>
              <a:rPr lang="en-US" sz="2400" dirty="0">
                <a:solidFill>
                  <a:srgbClr val="0070C0"/>
                </a:solidFill>
              </a:rPr>
              <a:t>dB ↑</a:t>
            </a:r>
            <a:r>
              <a:rPr lang="en-US" sz="2400" dirty="0" smtClean="0">
                <a:solidFill>
                  <a:srgbClr val="0070C0"/>
                </a:solidFill>
              </a:rPr>
              <a:t> opening </a:t>
            </a:r>
            <a:r>
              <a:rPr lang="en-US" sz="2400" dirty="0" smtClean="0">
                <a:solidFill>
                  <a:srgbClr val="0070C0"/>
                </a:solidFill>
              </a:rPr>
              <a:t>RW membrane and CI insertion, 20 dB ↑ RW packing (also perilymph leaking)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53" y="2217992"/>
            <a:ext cx="2919086" cy="4871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435" y="813979"/>
            <a:ext cx="2919086" cy="56828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207" y="813978"/>
            <a:ext cx="2919086" cy="56828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999222" y="726638"/>
            <a:ext cx="2159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RW packed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C73 Acute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May 30, 2019</a:t>
            </a:r>
          </a:p>
          <a:p>
            <a:pPr marL="0" indent="0">
              <a:buNone/>
            </a:pPr>
            <a:r>
              <a:rPr lang="en-US" sz="2400" dirty="0" smtClean="0"/>
              <a:t>In the Right ear</a:t>
            </a:r>
          </a:p>
          <a:p>
            <a:r>
              <a:rPr lang="en-US" sz="2400" dirty="0" smtClean="0"/>
              <a:t>First placed RW implantation (modified hardball electrode from Cochlear)</a:t>
            </a:r>
          </a:p>
          <a:p>
            <a:r>
              <a:rPr lang="en-US" sz="2400" dirty="0" smtClean="0"/>
              <a:t>Opened RW and inserted HL-8 </a:t>
            </a:r>
          </a:p>
          <a:p>
            <a:r>
              <a:rPr lang="en-US" sz="2400" dirty="0" smtClean="0"/>
              <a:t>Measured acoustically and electrically evoked ABRs throughout (all in R ear unless specified otherwise)</a:t>
            </a:r>
          </a:p>
          <a:p>
            <a:r>
              <a:rPr lang="en-US" sz="2400" dirty="0" smtClean="0"/>
              <a:t>Animal perfused with 4% PFA in PBS and </a:t>
            </a:r>
            <a:r>
              <a:rPr lang="en-US" sz="2400" dirty="0" err="1" smtClean="0"/>
              <a:t>cochleas</a:t>
            </a:r>
            <a:r>
              <a:rPr lang="en-US" sz="2400" dirty="0" smtClean="0"/>
              <a:t> harvested</a:t>
            </a:r>
          </a:p>
        </p:txBody>
      </p:sp>
    </p:spTree>
    <p:extLst>
      <p:ext uri="{BB962C8B-B14F-4D97-AF65-F5344CB8AC3E}">
        <p14:creationId xmlns:p14="http://schemas.microsoft.com/office/powerpoint/2010/main" val="8727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60" y="-164544"/>
            <a:ext cx="9517437" cy="733741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7982" y="814242"/>
            <a:ext cx="3650673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Tone-pip ABR before surgery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77982" y="814242"/>
            <a:ext cx="3666506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After opening the bulla</a:t>
            </a:r>
          </a:p>
          <a:p>
            <a:r>
              <a:rPr lang="en-US" sz="2400" dirty="0" smtClean="0"/>
              <a:t>30-40 dB elevation</a:t>
            </a:r>
          </a:p>
          <a:p>
            <a:r>
              <a:rPr lang="en-US" sz="2400" dirty="0" smtClean="0"/>
              <a:t>Bulla was opened </a:t>
            </a:r>
            <a:r>
              <a:rPr lang="en-US" sz="2400" dirty="0" smtClean="0"/>
              <a:t>with a diamond </a:t>
            </a:r>
            <a:r>
              <a:rPr lang="en-US" sz="2400" dirty="0" smtClean="0"/>
              <a:t>burr 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33" y="1360629"/>
            <a:ext cx="3502903" cy="5845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11" y="-175563"/>
            <a:ext cx="3502903" cy="5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77982" y="814242"/>
            <a:ext cx="3650673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Acoustic ABR after placing the RW implant</a:t>
            </a:r>
          </a:p>
          <a:p>
            <a:r>
              <a:rPr lang="en-US" sz="2400" dirty="0" smtClean="0"/>
              <a:t>Amplitude seems wrong. I might have changed it to x500. (Note indicates it was changed after this measurement).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31" y="592533"/>
            <a:ext cx="3502903" cy="58455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50" y="599664"/>
            <a:ext cx="3502903" cy="5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77982" y="814242"/>
            <a:ext cx="5410754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EABR with RW stimulation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65" y="636240"/>
            <a:ext cx="3502903" cy="5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77982" y="814243"/>
            <a:ext cx="4703618" cy="545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Acoustic ABR after removing the round window niche and drilling the RW edge. </a:t>
            </a:r>
          </a:p>
          <a:p>
            <a:r>
              <a:rPr lang="en-US" sz="2400" dirty="0" smtClean="0"/>
              <a:t>There was some leak.</a:t>
            </a:r>
          </a:p>
          <a:p>
            <a:r>
              <a:rPr lang="en-US" sz="2400" dirty="0" smtClean="0"/>
              <a:t>~20 dB elevation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49" y="-200129"/>
            <a:ext cx="3502903" cy="5845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18" y="549679"/>
            <a:ext cx="3502903" cy="5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9" y="-176421"/>
            <a:ext cx="9554052" cy="71746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9487" y="814242"/>
            <a:ext cx="3460034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C73 Acute experiment </a:t>
            </a:r>
          </a:p>
          <a:p>
            <a:r>
              <a:rPr lang="en-US" sz="2400" dirty="0" smtClean="0"/>
              <a:t>Tone-pip ABR after HL-8 insertion</a:t>
            </a:r>
          </a:p>
          <a:p>
            <a:r>
              <a:rPr lang="en-US" sz="2400" dirty="0" smtClean="0"/>
              <a:t>RW is not plugged</a:t>
            </a:r>
          </a:p>
          <a:p>
            <a:r>
              <a:rPr lang="en-US" sz="2400" dirty="0" smtClean="0"/>
              <a:t>There was a lot of liquid at the end – completely filling the middle ear.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3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List of </a:t>
            </a:r>
            <a:r>
              <a:rPr lang="en-US" sz="3600" dirty="0" smtClean="0"/>
              <a:t>all hearing preservation </a:t>
            </a:r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4406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C60 – </a:t>
            </a:r>
            <a:r>
              <a:rPr lang="en-US" sz="1600" dirty="0" smtClean="0">
                <a:solidFill>
                  <a:srgbClr val="0070C0"/>
                </a:solidFill>
              </a:rPr>
              <a:t>acute intra-cochlear 4/5/2018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No </a:t>
            </a:r>
            <a:r>
              <a:rPr lang="en-US" sz="1600" dirty="0" err="1" smtClean="0">
                <a:solidFill>
                  <a:srgbClr val="0070C0"/>
                </a:solidFill>
              </a:rPr>
              <a:t>resp</a:t>
            </a:r>
            <a:r>
              <a:rPr lang="en-US" sz="1600" dirty="0" smtClean="0">
                <a:solidFill>
                  <a:srgbClr val="0070C0"/>
                </a:solidFill>
              </a:rPr>
              <a:t> after CI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C63 </a:t>
            </a:r>
            <a:r>
              <a:rPr lang="en-US" sz="1600" dirty="0">
                <a:solidFill>
                  <a:srgbClr val="0070C0"/>
                </a:solidFill>
              </a:rPr>
              <a:t>– </a:t>
            </a:r>
            <a:r>
              <a:rPr lang="en-US" sz="1600" dirty="0">
                <a:solidFill>
                  <a:srgbClr val="0070C0"/>
                </a:solidFill>
              </a:rPr>
              <a:t>acute intra-cochlear </a:t>
            </a:r>
            <a:r>
              <a:rPr lang="en-US" sz="1600" dirty="0" smtClean="0">
                <a:solidFill>
                  <a:srgbClr val="0070C0"/>
                </a:solidFill>
              </a:rPr>
              <a:t>4/27/2018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70C0"/>
                </a:solidFill>
              </a:rPr>
              <a:t>20 dB ↑ </a:t>
            </a:r>
            <a:r>
              <a:rPr lang="en-US" sz="1600" dirty="0" err="1">
                <a:solidFill>
                  <a:srgbClr val="0070C0"/>
                </a:solidFill>
              </a:rPr>
              <a:t>bullotomy</a:t>
            </a:r>
            <a:r>
              <a:rPr lang="en-US" sz="1600" dirty="0">
                <a:solidFill>
                  <a:srgbClr val="0070C0"/>
                </a:solidFill>
              </a:rPr>
              <a:t>, no acoustic response post </a:t>
            </a:r>
            <a:r>
              <a:rPr lang="en-US" sz="1600" dirty="0" smtClean="0">
                <a:solidFill>
                  <a:srgbClr val="0070C0"/>
                </a:solidFill>
              </a:rPr>
              <a:t>insertion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C66 – </a:t>
            </a:r>
            <a:r>
              <a:rPr lang="en-US" sz="1600" dirty="0" smtClean="0">
                <a:solidFill>
                  <a:srgbClr val="0070C0"/>
                </a:solidFill>
              </a:rPr>
              <a:t>acute extra- &amp; intra-cochlear 5/18/2018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70C0"/>
                </a:solidFill>
              </a:rPr>
              <a:t>10 dB ↑ </a:t>
            </a:r>
            <a:r>
              <a:rPr lang="en-US" sz="1600" dirty="0" err="1">
                <a:solidFill>
                  <a:srgbClr val="0070C0"/>
                </a:solidFill>
              </a:rPr>
              <a:t>bullotomy</a:t>
            </a:r>
            <a:r>
              <a:rPr lang="en-US" sz="1600" dirty="0">
                <a:solidFill>
                  <a:srgbClr val="0070C0"/>
                </a:solidFill>
              </a:rPr>
              <a:t>, 10 dB ↑ </a:t>
            </a:r>
            <a:r>
              <a:rPr lang="en-US" sz="1600" dirty="0" err="1">
                <a:solidFill>
                  <a:srgbClr val="0070C0"/>
                </a:solidFill>
              </a:rPr>
              <a:t>cochleostomy</a:t>
            </a:r>
            <a:r>
              <a:rPr lang="en-US" sz="1600" dirty="0">
                <a:solidFill>
                  <a:srgbClr val="0070C0"/>
                </a:solidFill>
              </a:rPr>
              <a:t>, 40 dB ↑ opening </a:t>
            </a:r>
            <a:r>
              <a:rPr lang="en-US" sz="1600" dirty="0" err="1" smtClean="0">
                <a:solidFill>
                  <a:srgbClr val="0070C0"/>
                </a:solidFill>
              </a:rPr>
              <a:t>cochlestomy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/>
              <a:t>C68 – chronic extra-cochlear 6/4/2018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/>
              <a:t>No change post implantation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/>
              <a:t>C72 – </a:t>
            </a:r>
            <a:r>
              <a:rPr lang="en-US" sz="1600" dirty="0"/>
              <a:t>chronic extra-cochlear </a:t>
            </a:r>
            <a:r>
              <a:rPr lang="en-US" sz="1600" dirty="0" smtClean="0"/>
              <a:t>7/16/2018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/>
              <a:t>~30 dB shift post implantation (immediately).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C73 – </a:t>
            </a:r>
            <a:r>
              <a:rPr lang="en-US" sz="1600" dirty="0" smtClean="0"/>
              <a:t>chronic </a:t>
            </a:r>
            <a:r>
              <a:rPr lang="en-US" sz="1600" dirty="0"/>
              <a:t>extra-cochlear</a:t>
            </a:r>
            <a:r>
              <a:rPr lang="en-US" sz="1600" dirty="0" smtClean="0"/>
              <a:t> 7/31/2018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No change post </a:t>
            </a:r>
            <a:r>
              <a:rPr lang="en-US" sz="1600" dirty="0" smtClean="0"/>
              <a:t>implantation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C68 – </a:t>
            </a:r>
            <a:r>
              <a:rPr lang="en-US" sz="1600" dirty="0">
                <a:solidFill>
                  <a:srgbClr val="0070C0"/>
                </a:solidFill>
              </a:rPr>
              <a:t>acute intra-cochlear </a:t>
            </a:r>
            <a:r>
              <a:rPr lang="en-US" sz="1600" dirty="0" smtClean="0">
                <a:solidFill>
                  <a:srgbClr val="0070C0"/>
                </a:solidFill>
              </a:rPr>
              <a:t>4/3/2019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70C0"/>
                </a:solidFill>
              </a:rPr>
              <a:t>No change </a:t>
            </a:r>
            <a:r>
              <a:rPr lang="en-US" sz="1600" dirty="0" err="1">
                <a:solidFill>
                  <a:srgbClr val="0070C0"/>
                </a:solidFill>
              </a:rPr>
              <a:t>bullotomy</a:t>
            </a:r>
            <a:r>
              <a:rPr lang="en-US" sz="1600" dirty="0">
                <a:solidFill>
                  <a:srgbClr val="0070C0"/>
                </a:solidFill>
              </a:rPr>
              <a:t>, 10 dB ↑ RW drilling, 20 dB ↑ opening RW membrane and CI insertion, 20 dB ↑ RW packing (also perilymph leaking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C90 </a:t>
            </a:r>
            <a:r>
              <a:rPr lang="en-US" sz="1600" dirty="0" smtClean="0">
                <a:solidFill>
                  <a:srgbClr val="0070C0"/>
                </a:solidFill>
              </a:rPr>
              <a:t>– chronic intra-cochlear 4/23/2019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/>
              <a:t>C76 – chronic extra-cochlear 4/30/2019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C89 – chronic intra-cochlear 5/14/2019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70C0"/>
                </a:solidFill>
              </a:rPr>
              <a:t>C73 – acute extra- &amp; intra-cochlear </a:t>
            </a:r>
            <a:r>
              <a:rPr lang="en-US" sz="1600" dirty="0" smtClean="0">
                <a:solidFill>
                  <a:srgbClr val="0070C0"/>
                </a:solidFill>
              </a:rPr>
              <a:t>5/30/2019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7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100" y="691001"/>
            <a:ext cx="3210995" cy="5358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578" y="691001"/>
            <a:ext cx="3210995" cy="53584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7982" y="814242"/>
            <a:ext cx="3411266" cy="548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C73 Acute experiment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Acoustic ABR after inserting HL-8 (bulla &amp; RW opened)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Thd</a:t>
            </a:r>
            <a:r>
              <a:rPr lang="en-US" dirty="0" smtClean="0"/>
              <a:t> = ~-30 dB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Acoustic ABR after plugging the RW and closing the bulla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Electrical ABR with HL-8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Next page: Tone-pip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839" y="691000"/>
            <a:ext cx="3210995" cy="53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8297" y="-102567"/>
            <a:ext cx="12746801" cy="74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4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C73 acute experiment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9287"/>
          </a:xfrm>
        </p:spPr>
        <p:txBody>
          <a:bodyPr>
            <a:noAutofit/>
          </a:bodyPr>
          <a:lstStyle/>
          <a:p>
            <a:r>
              <a:rPr lang="en-US" sz="2400" dirty="0" smtClean="0"/>
              <a:t>30-40 dB elevation in acoustic threshold immediately after opening the bulla</a:t>
            </a:r>
          </a:p>
          <a:p>
            <a:pPr lvl="1"/>
            <a:r>
              <a:rPr lang="en-US" dirty="0" smtClean="0"/>
              <a:t>Acoustic </a:t>
            </a:r>
            <a:r>
              <a:rPr lang="en-US" dirty="0" err="1" smtClean="0"/>
              <a:t>thd</a:t>
            </a:r>
            <a:r>
              <a:rPr lang="en-US" dirty="0" smtClean="0"/>
              <a:t> increases with bulla opening</a:t>
            </a:r>
          </a:p>
          <a:p>
            <a:pPr lvl="1"/>
            <a:r>
              <a:rPr lang="en-US" dirty="0" smtClean="0"/>
              <a:t>This elevation is probably due to the drilling noise</a:t>
            </a:r>
          </a:p>
          <a:p>
            <a:pPr lvl="1"/>
            <a:r>
              <a:rPr lang="en-US" dirty="0" smtClean="0"/>
              <a:t>There was no elevation in click ABR following RW implantation in the R ear</a:t>
            </a:r>
          </a:p>
          <a:p>
            <a:r>
              <a:rPr lang="en-US" sz="2400" dirty="0" smtClean="0"/>
              <a:t>Some hearing preservation following CI insertion</a:t>
            </a:r>
          </a:p>
          <a:p>
            <a:r>
              <a:rPr lang="en-US" sz="2400" dirty="0" smtClean="0"/>
              <a:t>Overall there are multiple factors:</a:t>
            </a:r>
          </a:p>
          <a:p>
            <a:pPr lvl="1"/>
            <a:r>
              <a:rPr lang="en-US" dirty="0" err="1" smtClean="0"/>
              <a:t>Thd</a:t>
            </a:r>
            <a:r>
              <a:rPr lang="en-US" dirty="0" smtClean="0"/>
              <a:t> shift due to drilling – this might be actively recovering during the 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err="1" smtClean="0"/>
              <a:t>Thd</a:t>
            </a:r>
            <a:r>
              <a:rPr lang="en-US" dirty="0" smtClean="0"/>
              <a:t> shift due to the bulla opening – might have a confounding effect</a:t>
            </a:r>
          </a:p>
          <a:p>
            <a:pPr lvl="1"/>
            <a:r>
              <a:rPr lang="en-US" dirty="0" smtClean="0"/>
              <a:t>Perilymph leakage </a:t>
            </a:r>
          </a:p>
          <a:p>
            <a:pPr lvl="1"/>
            <a:r>
              <a:rPr lang="en-US" dirty="0" smtClean="0"/>
              <a:t>Closing the RW to stop the leakage also has effect in the high frequency</a:t>
            </a:r>
          </a:p>
        </p:txBody>
      </p:sp>
    </p:spTree>
    <p:extLst>
      <p:ext uri="{BB962C8B-B14F-4D97-AF65-F5344CB8AC3E}">
        <p14:creationId xmlns:p14="http://schemas.microsoft.com/office/powerpoint/2010/main" val="404178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IC: C90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Hearing preservation CI implanted in R ear Apr 23, 2019</a:t>
            </a:r>
          </a:p>
          <a:p>
            <a:pPr lvl="1"/>
            <a:r>
              <a:rPr lang="en-US" dirty="0" smtClean="0"/>
              <a:t>Cochlear HL-8</a:t>
            </a:r>
          </a:p>
          <a:p>
            <a:r>
              <a:rPr lang="en-US" sz="2400" dirty="0" smtClean="0"/>
              <a:t>Acoustic ABR on May 17, 2019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resp</a:t>
            </a:r>
            <a:r>
              <a:rPr lang="en-US" dirty="0" smtClean="0"/>
              <a:t> at high frequencies </a:t>
            </a:r>
          </a:p>
        </p:txBody>
      </p:sp>
    </p:spTree>
    <p:extLst>
      <p:ext uri="{BB962C8B-B14F-4D97-AF65-F5344CB8AC3E}">
        <p14:creationId xmlns:p14="http://schemas.microsoft.com/office/powerpoint/2010/main" val="411109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1678" y="326563"/>
            <a:ext cx="3645650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C90 pre-op ABR</a:t>
            </a:r>
          </a:p>
          <a:p>
            <a:r>
              <a:rPr lang="en-US" sz="2400" dirty="0" smtClean="0"/>
              <a:t>Click &amp; tone-pip ABR</a:t>
            </a:r>
          </a:p>
          <a:p>
            <a:r>
              <a:rPr lang="en-US" sz="2400" dirty="0" smtClean="0"/>
              <a:t>Apr 20, 2019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8" y="1767229"/>
            <a:ext cx="2919086" cy="48713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328" y="292608"/>
            <a:ext cx="8697550" cy="65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1678" y="326562"/>
            <a:ext cx="4423202" cy="1685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C90 post-op ABR</a:t>
            </a:r>
          </a:p>
          <a:p>
            <a:r>
              <a:rPr lang="en-US" sz="2400" dirty="0" smtClean="0"/>
              <a:t>Click ABR and electrical ABR</a:t>
            </a:r>
          </a:p>
          <a:p>
            <a:r>
              <a:rPr lang="en-US" sz="2400" dirty="0" smtClean="0"/>
              <a:t>Apr 30, 2019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41" y="1160829"/>
            <a:ext cx="2919086" cy="4871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3" y="572718"/>
            <a:ext cx="3623926" cy="60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1678" y="326563"/>
            <a:ext cx="4203746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C90 post-op ABR</a:t>
            </a:r>
          </a:p>
          <a:p>
            <a:r>
              <a:rPr lang="en-US" sz="2400" dirty="0" smtClean="0"/>
              <a:t>Click &amp; tone-pip ABR</a:t>
            </a:r>
          </a:p>
          <a:p>
            <a:r>
              <a:rPr lang="en-US" sz="2400" dirty="0" smtClean="0"/>
              <a:t>May 17, 2019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6" y="1731265"/>
            <a:ext cx="2919086" cy="48713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4592" y="326563"/>
            <a:ext cx="8638656" cy="6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1678" y="326563"/>
            <a:ext cx="4203746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C90 post-op ABR</a:t>
            </a:r>
          </a:p>
          <a:p>
            <a:r>
              <a:rPr lang="en-US" sz="2400" dirty="0" smtClean="0"/>
              <a:t>Click &amp; tone-pip ABR</a:t>
            </a:r>
          </a:p>
          <a:p>
            <a:r>
              <a:rPr lang="en-US" sz="2400" dirty="0" smtClean="0"/>
              <a:t>May 24, 2019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8" y="1749246"/>
            <a:ext cx="2919086" cy="48713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4592" y="326563"/>
            <a:ext cx="8514000" cy="6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IC: C89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Hearing preservation CI implanted in R ear May 14, 2019</a:t>
            </a:r>
          </a:p>
          <a:p>
            <a:pPr lvl="1"/>
            <a:r>
              <a:rPr lang="en-US" dirty="0" smtClean="0"/>
              <a:t>Cochlear HL-8</a:t>
            </a:r>
          </a:p>
          <a:p>
            <a:r>
              <a:rPr lang="en-US" sz="2400" dirty="0" smtClean="0"/>
              <a:t>Acoustic ABR on May 24, 2019</a:t>
            </a:r>
          </a:p>
          <a:p>
            <a:pPr lvl="1"/>
            <a:r>
              <a:rPr lang="en-US" dirty="0" smtClean="0"/>
              <a:t>No resp. </a:t>
            </a:r>
          </a:p>
          <a:p>
            <a:pPr lvl="1"/>
            <a:r>
              <a:rPr lang="en-US" dirty="0" smtClean="0"/>
              <a:t>Repeat again in a few weeks</a:t>
            </a:r>
          </a:p>
        </p:txBody>
      </p:sp>
    </p:spTree>
    <p:extLst>
      <p:ext uri="{BB962C8B-B14F-4D97-AF65-F5344CB8AC3E}">
        <p14:creationId xmlns:p14="http://schemas.microsoft.com/office/powerpoint/2010/main" val="427929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C60 Acute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April 5, 2018, Left ear</a:t>
            </a:r>
          </a:p>
          <a:p>
            <a:r>
              <a:rPr lang="en-US" sz="2400" dirty="0" smtClean="0"/>
              <a:t>This was the first acute experiment. We tried using closed acoustic delivery system and had a lot of difficulties. </a:t>
            </a:r>
          </a:p>
          <a:p>
            <a:r>
              <a:rPr lang="en-US" sz="2400" dirty="0" smtClean="0"/>
              <a:t>Right ear – could not get a good calibration</a:t>
            </a:r>
          </a:p>
          <a:p>
            <a:r>
              <a:rPr lang="en-US" sz="2400" dirty="0" smtClean="0"/>
              <a:t>Left ear – ABR done before surgery and after electrode insertion</a:t>
            </a:r>
          </a:p>
        </p:txBody>
      </p:sp>
    </p:spTree>
    <p:extLst>
      <p:ext uri="{BB962C8B-B14F-4D97-AF65-F5344CB8AC3E}">
        <p14:creationId xmlns:p14="http://schemas.microsoft.com/office/powerpoint/2010/main" val="2930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81" y="2058767"/>
            <a:ext cx="2919086" cy="4871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47" y="314098"/>
            <a:ext cx="2919086" cy="55881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42223" y="1877964"/>
            <a:ext cx="2159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4947" y="227818"/>
            <a:ext cx="2159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1678" y="326563"/>
            <a:ext cx="7577288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C60 acute experiment</a:t>
            </a:r>
          </a:p>
          <a:p>
            <a:r>
              <a:rPr lang="en-US" sz="2400" dirty="0" smtClean="0"/>
              <a:t>Click ABRs before surgery and after CI insertion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No acoustic response post insertion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399" y="2678510"/>
            <a:ext cx="2919086" cy="41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C63 Acute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April 27, 2018, Left ear</a:t>
            </a:r>
          </a:p>
          <a:p>
            <a:r>
              <a:rPr lang="en-US" sz="2400" dirty="0" smtClean="0"/>
              <a:t>This was the first acute experiment. We tried using closed acoustic delivery system and had a lot of difficulties. </a:t>
            </a:r>
          </a:p>
          <a:p>
            <a:r>
              <a:rPr lang="en-US" sz="2400" dirty="0" smtClean="0"/>
              <a:t>Right ear – TM perforation </a:t>
            </a:r>
          </a:p>
          <a:p>
            <a:r>
              <a:rPr lang="en-US" sz="2400" dirty="0" smtClean="0"/>
              <a:t>Left ear – ABR done before surgery, after </a:t>
            </a:r>
            <a:r>
              <a:rPr lang="en-US" sz="2400" dirty="0" err="1" smtClean="0"/>
              <a:t>bullotomy</a:t>
            </a:r>
            <a:r>
              <a:rPr lang="en-US" sz="2400" dirty="0"/>
              <a:t>,</a:t>
            </a:r>
            <a:r>
              <a:rPr lang="en-US" sz="2400" dirty="0" smtClean="0"/>
              <a:t> and after intra-cochlear electrode inserted</a:t>
            </a:r>
          </a:p>
        </p:txBody>
      </p:sp>
    </p:spTree>
    <p:extLst>
      <p:ext uri="{BB962C8B-B14F-4D97-AF65-F5344CB8AC3E}">
        <p14:creationId xmlns:p14="http://schemas.microsoft.com/office/powerpoint/2010/main" val="1092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84" y="1836488"/>
            <a:ext cx="2919086" cy="487131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31678" y="267188"/>
            <a:ext cx="7030892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C63 acute experiment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Click ABRs before surgery, after </a:t>
            </a:r>
            <a:r>
              <a:rPr lang="en-US" sz="2400" dirty="0" err="1" smtClean="0"/>
              <a:t>bullotomy</a:t>
            </a:r>
            <a:r>
              <a:rPr lang="en-US" sz="2400" dirty="0" smtClean="0"/>
              <a:t>, and after insertion</a:t>
            </a:r>
          </a:p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dB ↑ </a:t>
            </a:r>
            <a:r>
              <a:rPr lang="en-US" sz="2400" dirty="0" err="1">
                <a:solidFill>
                  <a:srgbClr val="0070C0"/>
                </a:solidFill>
              </a:rPr>
              <a:t>bullotomy</a:t>
            </a:r>
            <a:r>
              <a:rPr lang="en-US" sz="2400" dirty="0">
                <a:solidFill>
                  <a:srgbClr val="0070C0"/>
                </a:solidFill>
              </a:rPr>
              <a:t>, n</a:t>
            </a:r>
            <a:r>
              <a:rPr lang="en-US" sz="2400" dirty="0" smtClean="0">
                <a:solidFill>
                  <a:srgbClr val="0070C0"/>
                </a:solidFill>
              </a:rPr>
              <a:t>o acoustic response post insertion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7109" y="2260643"/>
            <a:ext cx="2919086" cy="4871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125" y="2260643"/>
            <a:ext cx="2919086" cy="4871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718" y="1382255"/>
            <a:ext cx="2919086" cy="48713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11322" y="2170698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Bulla opened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7547" y="2169747"/>
            <a:ext cx="1552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Before surgery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5017" y="2354413"/>
            <a:ext cx="2919086" cy="42911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85740" y="1764061"/>
            <a:ext cx="176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insertion 1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14246" y="1297849"/>
            <a:ext cx="176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insertion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Acute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May 18, 2018, Left ear</a:t>
            </a:r>
          </a:p>
          <a:p>
            <a:r>
              <a:rPr lang="en-US" sz="2400" dirty="0" smtClean="0"/>
              <a:t>First </a:t>
            </a:r>
            <a:r>
              <a:rPr lang="en-US" sz="2400" dirty="0" err="1"/>
              <a:t>b</a:t>
            </a:r>
            <a:r>
              <a:rPr lang="en-US" sz="2400" dirty="0" err="1" smtClean="0"/>
              <a:t>ullotomy</a:t>
            </a:r>
            <a:r>
              <a:rPr lang="en-US" sz="2400" dirty="0" smtClean="0"/>
              <a:t> made – </a:t>
            </a:r>
            <a:r>
              <a:rPr lang="en-US" sz="2400" i="1" dirty="0" smtClean="0">
                <a:solidFill>
                  <a:srgbClr val="0070C0"/>
                </a:solidFill>
              </a:rPr>
              <a:t>here there was minimal elevation following drilling. Did </a:t>
            </a:r>
            <a:r>
              <a:rPr lang="en-US" sz="2400" i="1" dirty="0" err="1" smtClean="0">
                <a:solidFill>
                  <a:srgbClr val="0070C0"/>
                </a:solidFill>
              </a:rPr>
              <a:t>Woongsang</a:t>
            </a:r>
            <a:r>
              <a:rPr lang="en-US" sz="2400" i="1" dirty="0" smtClean="0">
                <a:solidFill>
                  <a:srgbClr val="0070C0"/>
                </a:solidFill>
              </a:rPr>
              <a:t> do something differently? </a:t>
            </a:r>
          </a:p>
          <a:p>
            <a:r>
              <a:rPr lang="en-US" sz="2400" dirty="0" smtClean="0"/>
              <a:t>Place RW implantation </a:t>
            </a:r>
          </a:p>
          <a:p>
            <a:r>
              <a:rPr lang="en-US" sz="2400" dirty="0" smtClean="0"/>
              <a:t>Made a partial </a:t>
            </a:r>
            <a:r>
              <a:rPr lang="en-US" sz="2400" dirty="0" err="1" smtClean="0"/>
              <a:t>cochleostomy</a:t>
            </a:r>
            <a:r>
              <a:rPr lang="en-US" sz="2400" dirty="0" smtClean="0"/>
              <a:t> – left a thin layer of bone and membrane</a:t>
            </a:r>
          </a:p>
          <a:p>
            <a:r>
              <a:rPr lang="en-US" sz="2400" dirty="0" err="1" smtClean="0"/>
              <a:t>Cochleostomy</a:t>
            </a:r>
            <a:r>
              <a:rPr lang="en-US" sz="2400" dirty="0" smtClean="0"/>
              <a:t> punctured</a:t>
            </a:r>
          </a:p>
          <a:p>
            <a:r>
              <a:rPr lang="en-US" sz="2400" dirty="0" smtClean="0"/>
              <a:t>Note is incomplete – it appears that we did not try inserting </a:t>
            </a:r>
            <a:r>
              <a:rPr lang="en-US" sz="2400" dirty="0" err="1" smtClean="0"/>
              <a:t>intracochelar</a:t>
            </a:r>
            <a:r>
              <a:rPr lang="en-US" sz="2400" dirty="0" smtClean="0"/>
              <a:t> electrodes.</a:t>
            </a:r>
          </a:p>
        </p:txBody>
      </p:sp>
    </p:spTree>
    <p:extLst>
      <p:ext uri="{BB962C8B-B14F-4D97-AF65-F5344CB8AC3E}">
        <p14:creationId xmlns:p14="http://schemas.microsoft.com/office/powerpoint/2010/main" val="4354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2178368"/>
            <a:ext cx="2919086" cy="4871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37" y="2816352"/>
            <a:ext cx="2919086" cy="417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753" y="2804160"/>
            <a:ext cx="2919086" cy="4172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14" y="2178368"/>
            <a:ext cx="2919086" cy="4871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884" y="565574"/>
            <a:ext cx="2919086" cy="4184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0442" y="2112452"/>
            <a:ext cx="148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Bulla exposed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94433" y="2702936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Bulla opened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4456" y="2111097"/>
            <a:ext cx="2159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RW electrode placed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9465" y="2414062"/>
            <a:ext cx="215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Partial </a:t>
            </a:r>
          </a:p>
          <a:p>
            <a:r>
              <a:rPr lang="en-US" dirty="0" err="1" smtClean="0"/>
              <a:t>cochleostomy</a:t>
            </a:r>
            <a:r>
              <a:rPr lang="en-US" dirty="0" smtClean="0"/>
              <a:t> made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03839" y="167648"/>
            <a:ext cx="215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ochleostomy</a:t>
            </a:r>
            <a:r>
              <a:rPr lang="en-US" dirty="0" smtClean="0"/>
              <a:t> punctured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1678" y="326563"/>
            <a:ext cx="7577288" cy="153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C66 acute experiment</a:t>
            </a:r>
          </a:p>
          <a:p>
            <a:r>
              <a:rPr lang="en-US" sz="2400" dirty="0" smtClean="0"/>
              <a:t>Click ABRs at each step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10 dB ↑ </a:t>
            </a:r>
            <a:r>
              <a:rPr lang="en-US" sz="2400" dirty="0" err="1" smtClean="0">
                <a:solidFill>
                  <a:srgbClr val="0070C0"/>
                </a:solidFill>
              </a:rPr>
              <a:t>bullotomy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10 dB </a:t>
            </a:r>
            <a:r>
              <a:rPr lang="en-US" sz="2400" dirty="0" smtClean="0">
                <a:solidFill>
                  <a:srgbClr val="0070C0"/>
                </a:solidFill>
              </a:rPr>
              <a:t>↑ </a:t>
            </a:r>
            <a:r>
              <a:rPr lang="en-US" sz="2400" dirty="0" err="1" smtClean="0">
                <a:solidFill>
                  <a:srgbClr val="0070C0"/>
                </a:solidFill>
              </a:rPr>
              <a:t>cochleostomy</a:t>
            </a:r>
            <a:r>
              <a:rPr lang="en-US" sz="2400" dirty="0" smtClean="0">
                <a:solidFill>
                  <a:srgbClr val="0070C0"/>
                </a:solidFill>
              </a:rPr>
              <a:t>, 40 </a:t>
            </a:r>
            <a:r>
              <a:rPr lang="en-US" sz="2400" dirty="0">
                <a:solidFill>
                  <a:srgbClr val="0070C0"/>
                </a:solidFill>
              </a:rPr>
              <a:t>dB ↑</a:t>
            </a:r>
            <a:r>
              <a:rPr lang="en-US" sz="2400" dirty="0" smtClean="0">
                <a:solidFill>
                  <a:srgbClr val="0070C0"/>
                </a:solidFill>
              </a:rPr>
              <a:t> opening </a:t>
            </a:r>
            <a:r>
              <a:rPr lang="en-US" sz="2400" dirty="0" err="1" smtClean="0">
                <a:solidFill>
                  <a:srgbClr val="0070C0"/>
                </a:solidFill>
              </a:rPr>
              <a:t>cochlestomy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IC: C68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57014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Round window implantation in L ear </a:t>
            </a:r>
          </a:p>
          <a:p>
            <a:r>
              <a:rPr lang="en-US" sz="2400" dirty="0" smtClean="0"/>
              <a:t>June 4, 2019</a:t>
            </a:r>
          </a:p>
          <a:p>
            <a:r>
              <a:rPr lang="en-US" sz="2400" dirty="0" smtClean="0"/>
              <a:t>ABRs done immediately after </a:t>
            </a:r>
            <a:r>
              <a:rPr lang="en-US" sz="2400" dirty="0" smtClean="0"/>
              <a:t>surgery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949"/>
            <a:ext cx="2919086" cy="4871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156" y="1506949"/>
            <a:ext cx="2919086" cy="4871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1872" y="1322283"/>
            <a:ext cx="169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(implanted)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56270" y="132135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986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Hearing preservation cochlear implant acute and chronic trials</vt:lpstr>
      <vt:lpstr>List of all hearing preservation experiments</vt:lpstr>
      <vt:lpstr>C60 Acute experiment</vt:lpstr>
      <vt:lpstr>PowerPoint Presentation</vt:lpstr>
      <vt:lpstr>C63 Acute experiment</vt:lpstr>
      <vt:lpstr>PowerPoint Presentation</vt:lpstr>
      <vt:lpstr>C66 Acute experiment</vt:lpstr>
      <vt:lpstr>PowerPoint Presentation</vt:lpstr>
      <vt:lpstr>Animal IC: C68</vt:lpstr>
      <vt:lpstr>Animal IC: C72</vt:lpstr>
      <vt:lpstr>Animal ID: C73</vt:lpstr>
      <vt:lpstr>PowerPoint Presentation</vt:lpstr>
      <vt:lpstr>C73 Acute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C73 acute experiment summary</vt:lpstr>
      <vt:lpstr>Animal IC: C90</vt:lpstr>
      <vt:lpstr>PowerPoint Presentation</vt:lpstr>
      <vt:lpstr>PowerPoint Presentation</vt:lpstr>
      <vt:lpstr>PowerPoint Presentation</vt:lpstr>
      <vt:lpstr>PowerPoint Presentation</vt:lpstr>
      <vt:lpstr>Animal IC: C89</vt:lpstr>
    </vt:vector>
  </TitlesOfParts>
  <Company>ISVSCCM16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Chung, Yoojin</dc:creator>
  <cp:lastModifiedBy>Chung, Yoojin</cp:lastModifiedBy>
  <cp:revision>76</cp:revision>
  <dcterms:created xsi:type="dcterms:W3CDTF">2019-06-02T17:20:07Z</dcterms:created>
  <dcterms:modified xsi:type="dcterms:W3CDTF">2019-06-04T15:43:02Z</dcterms:modified>
</cp:coreProperties>
</file>