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1" r:id="rId3"/>
    <p:sldId id="290" r:id="rId4"/>
    <p:sldId id="279" r:id="rId5"/>
    <p:sldId id="281" r:id="rId6"/>
    <p:sldId id="283" r:id="rId7"/>
    <p:sldId id="284" r:id="rId8"/>
    <p:sldId id="285" r:id="rId9"/>
    <p:sldId id="286" r:id="rId10"/>
    <p:sldId id="287" r:id="rId11"/>
    <p:sldId id="288" r:id="rId12"/>
    <p:sldId id="289" r:id="rId13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감사합니다." id="{E75E278A-FF0E-49A4-B170-79828D63BBAD}">
          <p14:sldIdLst>
            <p14:sldId id="256"/>
          </p14:sldIdLst>
        </p14:section>
        <p14:section name="디자인, 모핑, 주석 달기, 공동 작업, 입력하세요" id="{B9B51309-D148-4332-87C2-07BE32FBCA3B}">
          <p14:sldIdLst>
            <p14:sldId id="271"/>
            <p14:sldId id="290"/>
            <p14:sldId id="279"/>
            <p14:sldId id="281"/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  <p14:section name="자세한 정보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만든 이" initials="오전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241" autoAdjust="0"/>
  </p:normalViewPr>
  <p:slideViewPr>
    <p:cSldViewPr snapToGrid="0">
      <p:cViewPr varScale="1">
        <p:scale>
          <a:sx n="89" d="100"/>
          <a:sy n="89" d="100"/>
        </p:scale>
        <p:origin x="1452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4" d="100"/>
          <a:sy n="104" d="100"/>
        </p:scale>
        <p:origin x="460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24059DE-6CD5-4C59-8233-088CE5808E67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2024-01-04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3E1C3DD-4A19-441D-907C-380838DB51C4}" type="datetime1">
              <a:rPr lang="ko-KR" altLang="en-US" noProof="0" smtClean="0"/>
              <a:t>2024-01-04</a:t>
            </a:fld>
            <a:endParaRPr lang="ko-KR" altLang="en-US" noProof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61EA0F-A667-4B49-8422-0062BC55E249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94017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851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7492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4954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9086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4192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375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8207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9514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0580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5528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연결선(S)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 hasCustomPrompt="1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둘째 수준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셋째 수준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넷째 수준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다섯째 수준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8A05DDD-DBD6-4880-90DB-80726A170D63}" type="datetime1">
              <a:rPr lang="ko-KR" altLang="en-US" noProof="0" smtClean="0"/>
              <a:t>2024-01-04</a:t>
            </a:fld>
            <a:endParaRPr lang="ko-KR" altLang="en-US" noProof="0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quarter" idx="13" hasCustomPrompt="1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둘째 수준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셋째 수준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넷째 수준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C48B989-0AC6-43D9-95B5-DB76B2CC2531}" type="datetime1">
              <a:rPr lang="ko-KR" altLang="en-US" noProof="0" smtClean="0"/>
              <a:t>2024-01-04</a:t>
            </a:fld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(S)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0" indent="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28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1430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6002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0574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en-US" altLang="ko-KR" sz="4800" dirty="0" err="1">
                <a:solidFill>
                  <a:schemeClr val="bg1"/>
                </a:solidFill>
              </a:rPr>
              <a:t>Github</a:t>
            </a:r>
            <a:r>
              <a:rPr lang="en-US" altLang="ko-KR" sz="4800" dirty="0">
                <a:solidFill>
                  <a:schemeClr val="bg1"/>
                </a:solidFill>
              </a:rPr>
              <a:t> </a:t>
            </a:r>
            <a:r>
              <a:rPr lang="ko-KR" altLang="en-US" sz="4800" dirty="0">
                <a:solidFill>
                  <a:schemeClr val="bg1"/>
                </a:solidFill>
              </a:rPr>
              <a:t>시작</a:t>
            </a:r>
          </a:p>
        </p:txBody>
      </p:sp>
      <p:pic>
        <p:nvPicPr>
          <p:cNvPr id="4" name="그림 3" descr="PowerPoint 프로그램 아이콘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 err="1">
                <a:cs typeface="Segoe UI Light" panose="020B0502040204020203" pitchFamily="34" charset="0"/>
              </a:rPr>
              <a:t>TortoiseGit</a:t>
            </a:r>
            <a:r>
              <a:rPr lang="en-US" altLang="ko-KR" dirty="0">
                <a:cs typeface="Segoe UI Light" panose="020B0502040204020203" pitchFamily="34" charset="0"/>
              </a:rPr>
              <a:t> </a:t>
            </a:r>
            <a:r>
              <a:rPr lang="ko-KR" altLang="en-US" dirty="0">
                <a:cs typeface="Segoe UI Light" panose="020B0502040204020203" pitchFamily="34" charset="0"/>
              </a:rPr>
              <a:t>사용하기</a:t>
            </a:r>
            <a:r>
              <a:rPr lang="en-US" altLang="ko-KR" dirty="0">
                <a:cs typeface="Segoe UI Light" panose="020B0502040204020203" pitchFamily="34" charset="0"/>
              </a:rPr>
              <a:t>(4)</a:t>
            </a:r>
            <a:endParaRPr lang="ko-KR" altLang="en-US" dirty="0">
              <a:cs typeface="Segoe UI Light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861CF4-4ECD-9B07-13F6-668071DB1278}"/>
              </a:ext>
            </a:extLst>
          </p:cNvPr>
          <p:cNvSpPr txBox="1"/>
          <p:nvPr/>
        </p:nvSpPr>
        <p:spPr>
          <a:xfrm>
            <a:off x="521206" y="1295713"/>
            <a:ext cx="89240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4. Git pull(</a:t>
            </a:r>
            <a:r>
              <a:rPr lang="ko-KR" altLang="en-US" dirty="0"/>
              <a:t>원격 저장소 가져오기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92E7DC-2FA1-1865-E7B8-34FADC28C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15" y="1665045"/>
            <a:ext cx="4863677" cy="41255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88AD39-7214-9A1E-4C45-A3A29D1DF121}"/>
              </a:ext>
            </a:extLst>
          </p:cNvPr>
          <p:cNvSpPr txBox="1"/>
          <p:nvPr/>
        </p:nvSpPr>
        <p:spPr>
          <a:xfrm>
            <a:off x="751815" y="5790588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Local</a:t>
            </a:r>
            <a:r>
              <a:rPr lang="ko-KR" altLang="en-US" dirty="0"/>
              <a:t> 상태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BB7ECC1-DD3E-0DF7-4C58-D603952F91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6101" y="1665045"/>
            <a:ext cx="5901488" cy="17678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364DCB1-3BFE-B6F9-CE10-A370BEBE1D13}"/>
              </a:ext>
            </a:extLst>
          </p:cNvPr>
          <p:cNvSpPr txBox="1"/>
          <p:nvPr/>
        </p:nvSpPr>
        <p:spPr>
          <a:xfrm>
            <a:off x="5846101" y="3487548"/>
            <a:ext cx="192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원격 저장소 상태</a:t>
            </a:r>
          </a:p>
        </p:txBody>
      </p:sp>
    </p:spTree>
    <p:extLst>
      <p:ext uri="{BB962C8B-B14F-4D97-AF65-F5344CB8AC3E}">
        <p14:creationId xmlns:p14="http://schemas.microsoft.com/office/powerpoint/2010/main" val="72311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 err="1">
                <a:cs typeface="Segoe UI Light" panose="020B0502040204020203" pitchFamily="34" charset="0"/>
              </a:rPr>
              <a:t>TortoiseGit</a:t>
            </a:r>
            <a:r>
              <a:rPr lang="en-US" altLang="ko-KR" dirty="0">
                <a:cs typeface="Segoe UI Light" panose="020B0502040204020203" pitchFamily="34" charset="0"/>
              </a:rPr>
              <a:t> </a:t>
            </a:r>
            <a:r>
              <a:rPr lang="ko-KR" altLang="en-US" dirty="0">
                <a:cs typeface="Segoe UI Light" panose="020B0502040204020203" pitchFamily="34" charset="0"/>
              </a:rPr>
              <a:t>사용하기</a:t>
            </a:r>
            <a:r>
              <a:rPr lang="en-US" altLang="ko-KR" dirty="0">
                <a:cs typeface="Segoe UI Light" panose="020B0502040204020203" pitchFamily="34" charset="0"/>
              </a:rPr>
              <a:t>(4)</a:t>
            </a:r>
            <a:endParaRPr lang="ko-KR" altLang="en-US" dirty="0">
              <a:cs typeface="Segoe UI Light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861CF4-4ECD-9B07-13F6-668071DB1278}"/>
              </a:ext>
            </a:extLst>
          </p:cNvPr>
          <p:cNvSpPr txBox="1"/>
          <p:nvPr/>
        </p:nvSpPr>
        <p:spPr>
          <a:xfrm>
            <a:off x="521206" y="1295713"/>
            <a:ext cx="89240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4. Git pull(</a:t>
            </a:r>
            <a:r>
              <a:rPr lang="ko-KR" altLang="en-US" dirty="0"/>
              <a:t>원격 저장소 가져오기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F32439B-F599-503C-2C87-9C4C6F327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027" y="1872622"/>
            <a:ext cx="6693299" cy="421177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1AD72A3-D8EC-A925-990B-A921235F8D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8526" y="1888813"/>
            <a:ext cx="3753374" cy="70018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D165E71-D287-EFF0-3CAF-34FB761D90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8526" y="2683368"/>
            <a:ext cx="2737126" cy="340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179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ko-KR" altLang="en-US" sz="4800" dirty="0">
                <a:solidFill>
                  <a:schemeClr val="bg1"/>
                </a:solidFill>
              </a:rPr>
              <a:t>감사합니다</a:t>
            </a:r>
            <a:r>
              <a:rPr lang="en-US" altLang="ko-KR" sz="4800">
                <a:solidFill>
                  <a:schemeClr val="bg1"/>
                </a:solidFill>
              </a:rPr>
              <a:t>.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pic>
        <p:nvPicPr>
          <p:cNvPr id="4" name="그림 3" descr="PowerPoint 프로그램 아이콘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297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651835" y="416589"/>
            <a:ext cx="8135613" cy="640080"/>
          </a:xfrm>
        </p:spPr>
        <p:txBody>
          <a:bodyPr rtlCol="0">
            <a:noAutofit/>
          </a:bodyPr>
          <a:lstStyle/>
          <a:p>
            <a:pPr rtl="0"/>
            <a:r>
              <a:rPr lang="en-US" altLang="ko-KR" dirty="0" err="1">
                <a:cs typeface="Segoe UI Light" panose="020B0502040204020203" pitchFamily="34" charset="0"/>
              </a:rPr>
              <a:t>Github</a:t>
            </a:r>
            <a:r>
              <a:rPr lang="ko-KR" altLang="en-US" dirty="0">
                <a:cs typeface="Segoe UI Light" panose="020B0502040204020203" pitchFamily="34" charset="0"/>
              </a:rPr>
              <a:t>의 기초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860924" y="1638384"/>
            <a:ext cx="4217767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3001E7-4548-F2CB-230A-62E1163C1513}"/>
              </a:ext>
            </a:extLst>
          </p:cNvPr>
          <p:cNvSpPr txBox="1"/>
          <p:nvPr/>
        </p:nvSpPr>
        <p:spPr>
          <a:xfrm>
            <a:off x="531573" y="1348098"/>
            <a:ext cx="131634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GitHub</a:t>
            </a:r>
            <a:r>
              <a:rPr lang="ko-KR" altLang="en-US" sz="2000" dirty="0"/>
              <a:t>는 </a:t>
            </a:r>
            <a:r>
              <a:rPr lang="en-US" altLang="ko-KR" sz="2000" dirty="0"/>
              <a:t>Git</a:t>
            </a:r>
            <a:r>
              <a:rPr lang="ko-KR" altLang="en-US" sz="2000" dirty="0"/>
              <a:t>을 기반으로 한 웹 기반의 호스팅 서비스입니다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원격 저장소를 제공하고</a:t>
            </a:r>
            <a:r>
              <a:rPr lang="en-US" altLang="ko-KR" sz="2000" dirty="0"/>
              <a:t>, </a:t>
            </a:r>
            <a:r>
              <a:rPr lang="ko-KR" altLang="en-US" sz="2000" dirty="0"/>
              <a:t>프로젝트를 관리하며</a:t>
            </a:r>
            <a:r>
              <a:rPr lang="en-US" altLang="ko-KR" sz="2000" dirty="0"/>
              <a:t>, </a:t>
            </a:r>
            <a:r>
              <a:rPr lang="ko-KR" altLang="en-US" sz="2000" dirty="0"/>
              <a:t>협업을 용이하게 합니다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여러 개발자들이 한 프로젝트에 동시에 참여할 수 있습니다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B8CFCB2-AB03-E85B-6895-CB4EFBAB0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58" y="2447983"/>
            <a:ext cx="4565698" cy="409251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F2C206F-3F67-AEEA-7CD6-9A2278B217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4271" y="2447983"/>
            <a:ext cx="5133948" cy="409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651835" y="416589"/>
            <a:ext cx="8135613" cy="640080"/>
          </a:xfrm>
        </p:spPr>
        <p:txBody>
          <a:bodyPr rtlCol="0">
            <a:noAutofit/>
          </a:bodyPr>
          <a:lstStyle/>
          <a:p>
            <a:pPr rtl="0"/>
            <a:r>
              <a:rPr lang="en-US" altLang="ko-KR" dirty="0" err="1">
                <a:cs typeface="Segoe UI Light" panose="020B0502040204020203" pitchFamily="34" charset="0"/>
              </a:rPr>
              <a:t>Github</a:t>
            </a:r>
            <a:r>
              <a:rPr lang="ko-KR" altLang="en-US" dirty="0">
                <a:cs typeface="Segoe UI Light" panose="020B0502040204020203" pitchFamily="34" charset="0"/>
              </a:rPr>
              <a:t> </a:t>
            </a:r>
            <a:r>
              <a:rPr lang="en-US" altLang="ko-KR" dirty="0">
                <a:cs typeface="Segoe UI Light" panose="020B0502040204020203" pitchFamily="34" charset="0"/>
              </a:rPr>
              <a:t>vs Git</a:t>
            </a:r>
            <a:endParaRPr lang="ko-KR" altLang="en-US" dirty="0">
              <a:cs typeface="Segoe UI Light" panose="020B0502040204020203" pitchFamily="34" charset="0"/>
            </a:endParaRP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860924" y="1638384"/>
            <a:ext cx="4217767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F68556-FFC6-F833-FF41-E5400F857F5F}"/>
              </a:ext>
            </a:extLst>
          </p:cNvPr>
          <p:cNvSpPr txBox="1"/>
          <p:nvPr/>
        </p:nvSpPr>
        <p:spPr>
          <a:xfrm>
            <a:off x="860924" y="1638384"/>
            <a:ext cx="4076836" cy="3751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0F04F41-736E-A38C-CE62-D13D5071C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835" y="1455819"/>
            <a:ext cx="11372070" cy="4494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ko-KR" altLang="ko-KR" sz="14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+mn-lt"/>
                <a:ea typeface="굴림" panose="020B0600000101010101" pitchFamily="50" charset="-127"/>
                <a:cs typeface="Segoe UI" panose="020B0502040204020203" pitchFamily="34" charset="0"/>
              </a:rPr>
              <a:t>간단히 말하면, </a:t>
            </a:r>
            <a:r>
              <a:rPr kumimoji="0" lang="ko-KR" altLang="ko-KR" sz="140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+mn-lt"/>
                <a:ea typeface="굴림" panose="020B0600000101010101" pitchFamily="50" charset="-127"/>
                <a:cs typeface="Segoe UI" panose="020B0502040204020203" pitchFamily="34" charset="0"/>
              </a:rPr>
              <a:t>Git은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+mn-lt"/>
                <a:ea typeface="굴림" panose="020B0600000101010101" pitchFamily="50" charset="-127"/>
                <a:cs typeface="Segoe UI" panose="020B0502040204020203" pitchFamily="34" charset="0"/>
              </a:rPr>
              <a:t> 버전 관리 시스템으로서 로컬 환경에서 작동하며 코드의 변경 이력을 추적합니다. </a:t>
            </a:r>
            <a:endParaRPr kumimoji="0" lang="en-US" altLang="ko-KR" sz="140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+mn-lt"/>
              <a:ea typeface="굴림" panose="020B0600000101010101" pitchFamily="50" charset="-127"/>
              <a:cs typeface="Segoe UI" panose="020B0502040204020203" pitchFamily="34" charset="0"/>
            </a:endParaRPr>
          </a:p>
          <a:p>
            <a:pPr lvl="0"/>
            <a:r>
              <a:rPr kumimoji="0" lang="ko-KR" altLang="ko-KR" sz="14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+mn-lt"/>
                <a:ea typeface="굴림" panose="020B0600000101010101" pitchFamily="50" charset="-127"/>
                <a:cs typeface="Segoe UI" panose="020B0502040204020203" pitchFamily="34" charset="0"/>
              </a:rPr>
              <a:t>반면에 </a:t>
            </a:r>
            <a:r>
              <a:rPr kumimoji="0" lang="ko-KR" altLang="ko-KR" sz="140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+mn-lt"/>
                <a:ea typeface="굴림" panose="020B0600000101010101" pitchFamily="50" charset="-127"/>
                <a:cs typeface="Segoe UI" panose="020B0502040204020203" pitchFamily="34" charset="0"/>
              </a:rPr>
              <a:t>GitHub는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+mn-lt"/>
                <a:ea typeface="굴림" panose="020B0600000101010101" pitchFamily="50" charset="-127"/>
                <a:cs typeface="Segoe UI" panose="020B0502040204020203" pitchFamily="34" charset="0"/>
              </a:rPr>
              <a:t> </a:t>
            </a:r>
            <a:r>
              <a:rPr kumimoji="0" lang="ko-KR" altLang="ko-KR" sz="140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+mn-lt"/>
                <a:ea typeface="굴림" panose="020B0600000101010101" pitchFamily="50" charset="-127"/>
                <a:cs typeface="Segoe UI" panose="020B0502040204020203" pitchFamily="34" charset="0"/>
              </a:rPr>
              <a:t>Git을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+mn-lt"/>
                <a:ea typeface="굴림" panose="020B0600000101010101" pitchFamily="50" charset="-127"/>
                <a:cs typeface="Segoe UI" panose="020B0502040204020203" pitchFamily="34" charset="0"/>
              </a:rPr>
              <a:t> 기반으로 한 웹 호스팅 서비스로서, 원격 저장소를 통해 프로젝트를 협업하고 관리할 수 있는 다양한 기능을 제공합니다.</a:t>
            </a:r>
            <a:endParaRPr kumimoji="0" lang="en-US" altLang="ko-KR" sz="140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+mn-lt"/>
              <a:ea typeface="굴림" panose="020B0600000101010101" pitchFamily="50" charset="-127"/>
              <a:cs typeface="Segoe UI" panose="020B0502040204020203" pitchFamily="34" charset="0"/>
            </a:endParaRPr>
          </a:p>
          <a:p>
            <a:pPr lvl="0"/>
            <a:endParaRPr lang="en-US" altLang="ko-KR" sz="1400" dirty="0">
              <a:solidFill>
                <a:srgbClr val="374151"/>
              </a:solidFill>
              <a:latin typeface="+mn-lt"/>
              <a:ea typeface="굴림" panose="020B0600000101010101" pitchFamily="50" charset="-127"/>
              <a:cs typeface="Segoe UI" panose="020B0502040204020203" pitchFamily="34" charset="0"/>
            </a:endParaRPr>
          </a:p>
          <a:p>
            <a:pPr lvl="0"/>
            <a:endParaRPr lang="en-US" altLang="ko-KR" sz="1400" dirty="0">
              <a:solidFill>
                <a:srgbClr val="374151"/>
              </a:solidFill>
              <a:latin typeface="+mn-lt"/>
              <a:ea typeface="굴림" panose="020B0600000101010101" pitchFamily="50" charset="-127"/>
              <a:cs typeface="Segoe UI" panose="020B0502040204020203" pitchFamily="34" charset="0"/>
            </a:endParaRPr>
          </a:p>
          <a:p>
            <a:pPr lvl="0"/>
            <a:endParaRPr lang="en-US" altLang="ko-KR" sz="1400" dirty="0">
              <a:solidFill>
                <a:srgbClr val="374151"/>
              </a:solidFill>
              <a:latin typeface="+mn-lt"/>
              <a:ea typeface="굴림" panose="020B0600000101010101" pitchFamily="50" charset="-127"/>
              <a:cs typeface="Segoe UI" panose="020B0502040204020203" pitchFamily="34" charset="0"/>
            </a:endParaRPr>
          </a:p>
          <a:p>
            <a:pPr lvl="0"/>
            <a:endParaRPr lang="ko-KR" altLang="ko-KR" sz="1400" dirty="0">
              <a:latin typeface="+mn-lt"/>
              <a:ea typeface="굴림" panose="020B0600000101010101" pitchFamily="50" charset="-127"/>
              <a:cs typeface="Segoe UI" panose="020B0502040204020203" pitchFamily="34" charset="0"/>
            </a:endParaRPr>
          </a:p>
          <a:p>
            <a:pPr lvl="0">
              <a:buFontTx/>
              <a:buAutoNum type="arabicPeriod"/>
            </a:pPr>
            <a:r>
              <a:rPr lang="ko-KR" altLang="ko-KR" sz="1400" dirty="0" err="1">
                <a:solidFill>
                  <a:srgbClr val="374151"/>
                </a:solidFill>
                <a:latin typeface="+mn-lt"/>
                <a:ea typeface="굴림" panose="020B0600000101010101" pitchFamily="50" charset="-127"/>
                <a:cs typeface="Segoe UI" panose="020B0502040204020203" pitchFamily="34" charset="0"/>
              </a:rPr>
              <a:t>Git</a:t>
            </a:r>
            <a:r>
              <a:rPr lang="ko-KR" altLang="ko-KR" sz="1400" dirty="0">
                <a:solidFill>
                  <a:srgbClr val="374151"/>
                </a:solidFill>
                <a:latin typeface="+mn-lt"/>
                <a:ea typeface="굴림" panose="020B0600000101010101" pitchFamily="50" charset="-127"/>
                <a:cs typeface="Segoe UI" panose="020B0502040204020203" pitchFamily="34" charset="0"/>
              </a:rPr>
              <a:t>:</a:t>
            </a:r>
            <a:endParaRPr lang="en-US" altLang="ko-KR" sz="1400" dirty="0">
              <a:solidFill>
                <a:srgbClr val="374151"/>
              </a:solidFill>
              <a:latin typeface="+mn-lt"/>
              <a:ea typeface="굴림" panose="020B0600000101010101" pitchFamily="50" charset="-127"/>
              <a:cs typeface="Segoe UI" panose="020B0502040204020203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+mn-lt"/>
                <a:ea typeface="굴림" panose="020B0600000101010101" pitchFamily="50" charset="-127"/>
                <a:cs typeface="Segoe UI" panose="020B0502040204020203" pitchFamily="34" charset="0"/>
              </a:rPr>
              <a:t>Git은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+mn-lt"/>
                <a:ea typeface="굴림" panose="020B0600000101010101" pitchFamily="50" charset="-127"/>
                <a:cs typeface="Segoe UI" panose="020B0502040204020203" pitchFamily="34" charset="0"/>
              </a:rPr>
              <a:t> 분산 버전 관리 시스템(</a:t>
            </a:r>
            <a:r>
              <a:rPr kumimoji="0" lang="ko-KR" altLang="ko-KR" sz="140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+mn-lt"/>
                <a:ea typeface="굴림" panose="020B0600000101010101" pitchFamily="50" charset="-127"/>
                <a:cs typeface="Segoe UI" panose="020B0502040204020203" pitchFamily="34" charset="0"/>
              </a:rPr>
              <a:t>Distributed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+mn-lt"/>
                <a:ea typeface="굴림" panose="020B0600000101010101" pitchFamily="50" charset="-127"/>
                <a:cs typeface="Segoe UI" panose="020B0502040204020203" pitchFamily="34" charset="0"/>
              </a:rPr>
              <a:t> </a:t>
            </a:r>
            <a:r>
              <a:rPr kumimoji="0" lang="ko-KR" altLang="ko-KR" sz="140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+mn-lt"/>
                <a:ea typeface="굴림" panose="020B0600000101010101" pitchFamily="50" charset="-127"/>
                <a:cs typeface="Segoe UI" panose="020B0502040204020203" pitchFamily="34" charset="0"/>
              </a:rPr>
              <a:t>Version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+mn-lt"/>
                <a:ea typeface="굴림" panose="020B0600000101010101" pitchFamily="50" charset="-127"/>
                <a:cs typeface="Segoe UI" panose="020B0502040204020203" pitchFamily="34" charset="0"/>
              </a:rPr>
              <a:t> </a:t>
            </a:r>
            <a:r>
              <a:rPr kumimoji="0" lang="ko-KR" altLang="ko-KR" sz="140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+mn-lt"/>
                <a:ea typeface="굴림" panose="020B0600000101010101" pitchFamily="50" charset="-127"/>
                <a:cs typeface="Segoe UI" panose="020B0502040204020203" pitchFamily="34" charset="0"/>
              </a:rPr>
              <a:t>Control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+mn-lt"/>
                <a:ea typeface="굴림" panose="020B0600000101010101" pitchFamily="50" charset="-127"/>
                <a:cs typeface="Segoe UI" panose="020B0502040204020203" pitchFamily="34" charset="0"/>
              </a:rPr>
              <a:t> System, DVCS)입니다.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+mn-lt"/>
                <a:ea typeface="굴림" panose="020B0600000101010101" pitchFamily="50" charset="-127"/>
                <a:cs typeface="Segoe UI" panose="020B0502040204020203" pitchFamily="34" charset="0"/>
              </a:rPr>
              <a:t>코드의 버전을 관리하고 변경 이력을 추적하며, 여러 개발자 간의 협업을 가능하게 합니다.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+mn-lt"/>
                <a:ea typeface="굴림" panose="020B0600000101010101" pitchFamily="50" charset="-127"/>
                <a:cs typeface="Segoe UI" panose="020B0502040204020203" pitchFamily="34" charset="0"/>
              </a:rPr>
              <a:t>로컬 환경에서 동작하며, 소스 코드 변경 내용을 추적하고 변경 내용을 저장하고 복구할 수 있습니다.</a:t>
            </a:r>
            <a:endParaRPr kumimoji="0" lang="en-US" altLang="ko-KR" sz="140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+mn-lt"/>
              <a:ea typeface="굴림" panose="020B0600000101010101" pitchFamily="50" charset="-127"/>
              <a:cs typeface="Segoe UI" panose="020B0502040204020203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ko-KR" sz="1400" dirty="0">
              <a:solidFill>
                <a:srgbClr val="374151"/>
              </a:solidFill>
              <a:latin typeface="+mn-lt"/>
              <a:ea typeface="굴림" panose="020B0600000101010101" pitchFamily="50" charset="-127"/>
              <a:cs typeface="Segoe UI" panose="020B0502040204020203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ko-KR" sz="140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+mn-lt"/>
              <a:ea typeface="굴림" panose="020B0600000101010101" pitchFamily="50" charset="-127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ko-KR" altLang="ko-KR" sz="14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+mn-lt"/>
                <a:ea typeface="굴림" panose="020B0600000101010101" pitchFamily="50" charset="-127"/>
                <a:cs typeface="Segoe UI" panose="020B0502040204020203" pitchFamily="34" charset="0"/>
              </a:rPr>
              <a:t>GitHub: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+mn-lt"/>
                <a:ea typeface="굴림" panose="020B0600000101010101" pitchFamily="50" charset="-127"/>
                <a:cs typeface="Segoe UI" panose="020B0502040204020203" pitchFamily="34" charset="0"/>
              </a:rPr>
              <a:t>GitHub는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+mn-lt"/>
                <a:ea typeface="굴림" panose="020B0600000101010101" pitchFamily="50" charset="-127"/>
                <a:cs typeface="Segoe UI" panose="020B0502040204020203" pitchFamily="34" charset="0"/>
              </a:rPr>
              <a:t> </a:t>
            </a:r>
            <a:r>
              <a:rPr kumimoji="0" lang="ko-KR" altLang="ko-KR" sz="140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+mn-lt"/>
                <a:ea typeface="굴림" panose="020B0600000101010101" pitchFamily="50" charset="-127"/>
                <a:cs typeface="Segoe UI" panose="020B0502040204020203" pitchFamily="34" charset="0"/>
              </a:rPr>
              <a:t>Git을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+mn-lt"/>
                <a:ea typeface="굴림" panose="020B0600000101010101" pitchFamily="50" charset="-127"/>
                <a:cs typeface="Segoe UI" panose="020B0502040204020203" pitchFamily="34" charset="0"/>
              </a:rPr>
              <a:t> 기반으로 한 웹 기반의 호스팅 서비스입니다.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+mn-lt"/>
                <a:ea typeface="굴림" panose="020B0600000101010101" pitchFamily="50" charset="-127"/>
                <a:cs typeface="Segoe UI" panose="020B0502040204020203" pitchFamily="34" charset="0"/>
              </a:rPr>
              <a:t>원격 저장소를 제공하고, 프로젝트를 관리하며, 협업을 용이하게 합니다.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+mn-lt"/>
                <a:ea typeface="굴림" panose="020B0600000101010101" pitchFamily="50" charset="-127"/>
                <a:cs typeface="Segoe UI" panose="020B0502040204020203" pitchFamily="34" charset="0"/>
              </a:rPr>
              <a:t>여러 개발자들이 한 프로젝트에 동시에 참여할 수 있으며, 이슈 </a:t>
            </a:r>
            <a:r>
              <a:rPr kumimoji="0" lang="ko-KR" altLang="ko-KR" sz="140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+mn-lt"/>
                <a:ea typeface="굴림" panose="020B0600000101010101" pitchFamily="50" charset="-127"/>
                <a:cs typeface="Segoe UI" panose="020B0502040204020203" pitchFamily="34" charset="0"/>
              </a:rPr>
              <a:t>트래킹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+mn-lt"/>
                <a:ea typeface="굴림" panose="020B0600000101010101" pitchFamily="50" charset="-127"/>
                <a:cs typeface="Segoe UI" panose="020B0502040204020203" pitchFamily="34" charset="0"/>
              </a:rPr>
              <a:t>, 코드 리뷰, 협업 도구 등 다양한 기능을 제공합니다.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140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+mn-lt"/>
              <a:ea typeface="굴림" panose="020B0600000101010101" pitchFamily="50" charset="-127"/>
              <a:cs typeface="Segoe UI" panose="020B0502040204020203" pitchFamily="34" charset="0"/>
            </a:endParaRPr>
          </a:p>
          <a:p>
            <a:pPr lvl="0"/>
            <a:endParaRPr lang="ko-KR" altLang="ko-KR" sz="1400" dirty="0">
              <a:solidFill>
                <a:srgbClr val="374151"/>
              </a:solidFill>
              <a:latin typeface="+mn-lt"/>
              <a:ea typeface="굴림" panose="020B0600000101010101" pitchFamily="50" charset="-127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굴림" panose="020B0600000101010101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98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" dirty="0">
                <a:cs typeface="Segoe UI Light" panose="020B0502040204020203" pitchFamily="34" charset="0"/>
              </a:rPr>
              <a:t>Git </a:t>
            </a:r>
            <a:r>
              <a:rPr lang="ko-KR" altLang="en-US" dirty="0">
                <a:cs typeface="Segoe UI Light" panose="020B0502040204020203" pitchFamily="34" charset="0"/>
              </a:rPr>
              <a:t>기본 명령</a:t>
            </a:r>
            <a:endParaRPr lang="ko" dirty="0">
              <a:cs typeface="Segoe UI Light" panose="020B0502040204020203" pitchFamily="34" charset="0"/>
            </a:endParaRPr>
          </a:p>
        </p:txBody>
      </p:sp>
      <p:grpSp>
        <p:nvGrpSpPr>
          <p:cNvPr id="18" name="그룹 17" descr="1단계를 나타내는 숫자 1이 표시된 작은 원"/>
          <p:cNvGrpSpPr/>
          <p:nvPr/>
        </p:nvGrpSpPr>
        <p:grpSpPr bwMode="blackWhite">
          <a:xfrm>
            <a:off x="599795" y="1741135"/>
            <a:ext cx="558179" cy="409838"/>
            <a:chOff x="6953426" y="711274"/>
            <a:chExt cx="558179" cy="409838"/>
          </a:xfrm>
        </p:grpSpPr>
        <p:sp>
          <p:nvSpPr>
            <p:cNvPr id="19" name="타원 18" descr="작은 원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텍스트 상자 19" descr="숫자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ko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1</a:t>
              </a:r>
            </a:p>
          </p:txBody>
        </p:sp>
      </p:grpSp>
      <p:grpSp>
        <p:nvGrpSpPr>
          <p:cNvPr id="33" name="그룹 32" descr="2단계를 나타내는 숫자 2가 표시된 작은 원"/>
          <p:cNvGrpSpPr/>
          <p:nvPr/>
        </p:nvGrpSpPr>
        <p:grpSpPr bwMode="blackWhite">
          <a:xfrm>
            <a:off x="607379" y="2436885"/>
            <a:ext cx="558179" cy="409838"/>
            <a:chOff x="6953426" y="711274"/>
            <a:chExt cx="558179" cy="409838"/>
          </a:xfrm>
        </p:grpSpPr>
        <p:sp>
          <p:nvSpPr>
            <p:cNvPr id="34" name="타원 33" descr="작은 원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텍스트 상자 34" descr="숫자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ko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2</a:t>
              </a:r>
            </a:p>
          </p:txBody>
        </p:sp>
      </p:grpSp>
      <p:grpSp>
        <p:nvGrpSpPr>
          <p:cNvPr id="22" name="그룹 21" descr="3단계를 나타내는 숫자 3이 표시된 작은 원"/>
          <p:cNvGrpSpPr/>
          <p:nvPr/>
        </p:nvGrpSpPr>
        <p:grpSpPr bwMode="blackWhite">
          <a:xfrm>
            <a:off x="596979" y="3120262"/>
            <a:ext cx="558179" cy="409838"/>
            <a:chOff x="6953426" y="711274"/>
            <a:chExt cx="558179" cy="409838"/>
          </a:xfrm>
        </p:grpSpPr>
        <p:sp>
          <p:nvSpPr>
            <p:cNvPr id="24" name="타원 23" descr="작은 원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텍스트 상자 29" descr="숫자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ko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3</a:t>
              </a:r>
            </a:p>
          </p:txBody>
        </p:sp>
      </p:grpSp>
      <p:grpSp>
        <p:nvGrpSpPr>
          <p:cNvPr id="37" name="그룹 36" descr="4단계를 나타내는 숫자 4가 표시된 작은 원"/>
          <p:cNvGrpSpPr/>
          <p:nvPr/>
        </p:nvGrpSpPr>
        <p:grpSpPr bwMode="blackWhite">
          <a:xfrm>
            <a:off x="599795" y="3973006"/>
            <a:ext cx="558179" cy="409838"/>
            <a:chOff x="6953426" y="711274"/>
            <a:chExt cx="558179" cy="409838"/>
          </a:xfrm>
        </p:grpSpPr>
        <p:sp>
          <p:nvSpPr>
            <p:cNvPr id="38" name="타원 37" descr="작은 원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텍스트 상자 38" descr="숫자 4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ko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4</a:t>
              </a:r>
            </a:p>
          </p:txBody>
        </p:sp>
      </p:grpSp>
      <p:sp>
        <p:nvSpPr>
          <p:cNvPr id="3" name="Rectangle 1">
            <a:extLst>
              <a:ext uri="{FF2B5EF4-FFF2-40B4-BE49-F238E27FC236}">
                <a16:creationId xmlns:a16="http://schemas.microsoft.com/office/drawing/2014/main" id="{E3225827-014C-DFE9-A770-2421D6AB4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6801" y="1113796"/>
            <a:ext cx="6307119" cy="483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git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clone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: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Arial" panose="020B0604020202020204" pitchFamily="34" charset="0"/>
              <a:ea typeface="Söhne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원격 저장소를 로컬로 복제합니다.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예: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git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clone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 https://github.com/계정이름/프로젝트.git</a:t>
            </a:r>
            <a:endParaRPr kumimoji="0" lang="ko-KR" altLang="ko-KR" sz="140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ea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git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pull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: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Arial" panose="020B0604020202020204" pitchFamily="34" charset="0"/>
              <a:ea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원격 저장소에서 최신 변경 사항을 로컬로 가져옵니다.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예: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git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pull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origin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브랜치이름</a:t>
            </a:r>
            <a:endParaRPr kumimoji="0" lang="ko-KR" altLang="ko-KR" sz="160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ea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git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add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: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Arial" panose="020B0604020202020204" pitchFamily="34" charset="0"/>
              <a:ea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변경된 파일을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스테이징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 영역에 추가합니다.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예: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git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add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 파일이름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 또는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git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add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 .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(모든 변경된 파일 추가)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Arial" panose="020B0604020202020204" pitchFamily="34" charset="0"/>
              <a:ea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git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commit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: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Arial" panose="020B0604020202020204" pitchFamily="34" charset="0"/>
              <a:ea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스테이징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 영역에 추가된 변경 사항을 로컬 저장소에 커밋합니다.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예: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git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commit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 -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m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 "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커밋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 메시지"</a:t>
            </a:r>
            <a:endParaRPr kumimoji="0" lang="ko-KR" altLang="ko-KR" sz="160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ea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git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push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: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Arial" panose="020B0604020202020204" pitchFamily="34" charset="0"/>
              <a:ea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로컬 저장소의 변경 사항을 원격 저장소로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푸시합니다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예: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git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push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origin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브랜치이름</a:t>
            </a:r>
            <a:endParaRPr kumimoji="0" lang="ko-KR" altLang="ko-KR" sz="160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ea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7" name="그룹 6" descr="4단계를 나타내는 숫자 4가 표시된 작은 원">
            <a:extLst>
              <a:ext uri="{FF2B5EF4-FFF2-40B4-BE49-F238E27FC236}">
                <a16:creationId xmlns:a16="http://schemas.microsoft.com/office/drawing/2014/main" id="{DC3111D6-F1D2-09CF-4207-BF033BDB6523}"/>
              </a:ext>
            </a:extLst>
          </p:cNvPr>
          <p:cNvGrpSpPr/>
          <p:nvPr/>
        </p:nvGrpSpPr>
        <p:grpSpPr bwMode="blackWhite">
          <a:xfrm>
            <a:off x="607379" y="4866256"/>
            <a:ext cx="558179" cy="409838"/>
            <a:chOff x="6953426" y="711274"/>
            <a:chExt cx="558179" cy="409838"/>
          </a:xfrm>
        </p:grpSpPr>
        <p:sp>
          <p:nvSpPr>
            <p:cNvPr id="8" name="타원 7" descr="작은 원">
              <a:extLst>
                <a:ext uri="{FF2B5EF4-FFF2-40B4-BE49-F238E27FC236}">
                  <a16:creationId xmlns:a16="http://schemas.microsoft.com/office/drawing/2014/main" id="{466EEDA1-CCD3-AFF0-F833-2A0917FFC6A5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텍스트 상자 38" descr="숫자 4">
              <a:extLst>
                <a:ext uri="{FF2B5EF4-FFF2-40B4-BE49-F238E27FC236}">
                  <a16:creationId xmlns:a16="http://schemas.microsoft.com/office/drawing/2014/main" id="{243ED829-8B81-A40B-1AED-A3672869EBA5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ko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5</a:t>
              </a:r>
              <a:endParaRPr lang="ko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 err="1">
                <a:cs typeface="Segoe UI Light" panose="020B0502040204020203" pitchFamily="34" charset="0"/>
              </a:rPr>
              <a:t>TortoiseGit</a:t>
            </a:r>
            <a:r>
              <a:rPr lang="en-US" altLang="ko-KR" dirty="0">
                <a:cs typeface="Segoe UI Light" panose="020B0502040204020203" pitchFamily="34" charset="0"/>
              </a:rPr>
              <a:t> </a:t>
            </a:r>
            <a:r>
              <a:rPr lang="ko-KR" altLang="en-US" dirty="0">
                <a:cs typeface="Segoe UI Light" panose="020B0502040204020203" pitchFamily="34" charset="0"/>
              </a:rPr>
              <a:t>다운로드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CFB7DF6-23BA-E187-4972-38AC368E6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95" y="1360258"/>
            <a:ext cx="6010919" cy="48576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861CF4-4ECD-9B07-13F6-668071DB1278}"/>
              </a:ext>
            </a:extLst>
          </p:cNvPr>
          <p:cNvSpPr txBox="1"/>
          <p:nvPr/>
        </p:nvSpPr>
        <p:spPr>
          <a:xfrm>
            <a:off x="6898341" y="1360258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https://tortoisegit.org/download/</a:t>
            </a:r>
          </a:p>
        </p:txBody>
      </p:sp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 err="1">
                <a:cs typeface="Segoe UI Light" panose="020B0502040204020203" pitchFamily="34" charset="0"/>
              </a:rPr>
              <a:t>TortoiseGit</a:t>
            </a:r>
            <a:r>
              <a:rPr lang="en-US" altLang="ko-KR" dirty="0">
                <a:cs typeface="Segoe UI Light" panose="020B0502040204020203" pitchFamily="34" charset="0"/>
              </a:rPr>
              <a:t> </a:t>
            </a:r>
            <a:r>
              <a:rPr lang="ko-KR" altLang="en-US" dirty="0">
                <a:cs typeface="Segoe UI Light" panose="020B0502040204020203" pitchFamily="34" charset="0"/>
              </a:rPr>
              <a:t>사용하기</a:t>
            </a:r>
            <a:r>
              <a:rPr lang="en-US" altLang="ko-KR" dirty="0">
                <a:cs typeface="Segoe UI Light" panose="020B0502040204020203" pitchFamily="34" charset="0"/>
              </a:rPr>
              <a:t>(1)</a:t>
            </a:r>
            <a:endParaRPr lang="ko-KR" altLang="en-US" dirty="0">
              <a:cs typeface="Segoe UI Light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861CF4-4ECD-9B07-13F6-668071DB1278}"/>
              </a:ext>
            </a:extLst>
          </p:cNvPr>
          <p:cNvSpPr txBox="1"/>
          <p:nvPr/>
        </p:nvSpPr>
        <p:spPr>
          <a:xfrm>
            <a:off x="521206" y="1295713"/>
            <a:ext cx="89240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1. Web </a:t>
            </a:r>
            <a:r>
              <a:rPr lang="ko-KR" altLang="en-US" dirty="0"/>
              <a:t>환경에서 </a:t>
            </a:r>
            <a:r>
              <a:rPr lang="en-US" altLang="ko-KR" dirty="0"/>
              <a:t>Repository </a:t>
            </a:r>
            <a:r>
              <a:rPr lang="ko-KR" altLang="en-US" dirty="0"/>
              <a:t>만들기 </a:t>
            </a:r>
            <a:r>
              <a:rPr lang="en-US" altLang="ko-KR" dirty="0"/>
              <a:t>/ </a:t>
            </a:r>
            <a:r>
              <a:rPr lang="ko-KR" altLang="en-US" dirty="0"/>
              <a:t>기존 </a:t>
            </a:r>
            <a:r>
              <a:rPr lang="en-US" altLang="ko-KR" dirty="0"/>
              <a:t>Repository URL </a:t>
            </a:r>
            <a:r>
              <a:rPr lang="ko-KR" altLang="en-US" dirty="0"/>
              <a:t>주소 복사하기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8A636A-AAD2-E40D-EE9D-35AF8B761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12" y="1764254"/>
            <a:ext cx="4957354" cy="416858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3FDD4EC-81BE-8E38-DC78-23891F22D4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6513" y="1764254"/>
            <a:ext cx="5286136" cy="408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64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 err="1">
                <a:cs typeface="Segoe UI Light" panose="020B0502040204020203" pitchFamily="34" charset="0"/>
              </a:rPr>
              <a:t>TortoiseGit</a:t>
            </a:r>
            <a:r>
              <a:rPr lang="en-US" altLang="ko-KR" dirty="0">
                <a:cs typeface="Segoe UI Light" panose="020B0502040204020203" pitchFamily="34" charset="0"/>
              </a:rPr>
              <a:t> </a:t>
            </a:r>
            <a:r>
              <a:rPr lang="ko-KR" altLang="en-US" dirty="0">
                <a:cs typeface="Segoe UI Light" panose="020B0502040204020203" pitchFamily="34" charset="0"/>
              </a:rPr>
              <a:t>사용하기</a:t>
            </a:r>
            <a:r>
              <a:rPr lang="en-US" altLang="ko-KR" dirty="0">
                <a:cs typeface="Segoe UI Light" panose="020B0502040204020203" pitchFamily="34" charset="0"/>
              </a:rPr>
              <a:t>(2)</a:t>
            </a:r>
            <a:endParaRPr lang="ko-KR" altLang="en-US" dirty="0">
              <a:cs typeface="Segoe UI Light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861CF4-4ECD-9B07-13F6-668071DB1278}"/>
              </a:ext>
            </a:extLst>
          </p:cNvPr>
          <p:cNvSpPr txBox="1"/>
          <p:nvPr/>
        </p:nvSpPr>
        <p:spPr>
          <a:xfrm>
            <a:off x="521206" y="1295713"/>
            <a:ext cx="89240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2. Git clone (</a:t>
            </a:r>
            <a:r>
              <a:rPr lang="ko-KR" altLang="en-US" dirty="0"/>
              <a:t>원격 저장소 가지고 오기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17F4CED-73D3-82CB-AFB1-9502B3074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040" y="1665045"/>
            <a:ext cx="3753652" cy="218619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B3007E9-4DDE-DB36-CBB1-3D8A06B484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040" y="3851238"/>
            <a:ext cx="3029685" cy="243122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0653B8C-212F-AAE0-9FB0-DDFE912BBF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9777" y="1651477"/>
            <a:ext cx="6032742" cy="465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2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 err="1">
                <a:cs typeface="Segoe UI Light" panose="020B0502040204020203" pitchFamily="34" charset="0"/>
              </a:rPr>
              <a:t>TortoiseGit</a:t>
            </a:r>
            <a:r>
              <a:rPr lang="en-US" altLang="ko-KR" dirty="0">
                <a:cs typeface="Segoe UI Light" panose="020B0502040204020203" pitchFamily="34" charset="0"/>
              </a:rPr>
              <a:t> </a:t>
            </a:r>
            <a:r>
              <a:rPr lang="ko-KR" altLang="en-US" dirty="0">
                <a:cs typeface="Segoe UI Light" panose="020B0502040204020203" pitchFamily="34" charset="0"/>
              </a:rPr>
              <a:t>사용하기</a:t>
            </a:r>
            <a:r>
              <a:rPr lang="en-US" altLang="ko-KR" dirty="0">
                <a:cs typeface="Segoe UI Light" panose="020B0502040204020203" pitchFamily="34" charset="0"/>
              </a:rPr>
              <a:t>(2)</a:t>
            </a:r>
            <a:endParaRPr lang="ko-KR" altLang="en-US" dirty="0">
              <a:cs typeface="Segoe UI Light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861CF4-4ECD-9B07-13F6-668071DB1278}"/>
              </a:ext>
            </a:extLst>
          </p:cNvPr>
          <p:cNvSpPr txBox="1"/>
          <p:nvPr/>
        </p:nvSpPr>
        <p:spPr>
          <a:xfrm>
            <a:off x="521206" y="1295713"/>
            <a:ext cx="89240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2. Git add(</a:t>
            </a:r>
            <a:r>
              <a:rPr lang="ko-KR" altLang="en-US" dirty="0"/>
              <a:t>원격저장소에 저장할 파일 선택</a:t>
            </a:r>
            <a:r>
              <a:rPr lang="en-US" altLang="ko-KR" dirty="0"/>
              <a:t>) &amp; Git commit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7D20CB-13DF-A88F-94E4-2613F21DB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216" y="1772175"/>
            <a:ext cx="3372561" cy="250936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5908F4A-0443-7BD8-8B90-2045F0F3B6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6239" y="1772175"/>
            <a:ext cx="2963607" cy="343591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A22C9D6-9247-151C-E14D-3B6BB019FA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3196" y="1772175"/>
            <a:ext cx="3559145" cy="27567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866E32F-317F-3E0D-EF0E-BAEBDA7D6738}"/>
              </a:ext>
            </a:extLst>
          </p:cNvPr>
          <p:cNvSpPr txBox="1"/>
          <p:nvPr/>
        </p:nvSpPr>
        <p:spPr>
          <a:xfrm>
            <a:off x="4206239" y="5400339"/>
            <a:ext cx="30877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Git add</a:t>
            </a:r>
            <a:r>
              <a:rPr lang="ko-KR" altLang="en-US" sz="900" dirty="0"/>
              <a:t>는 간단히 버튼을 체크하는 것으로 설정할 수 있다</a:t>
            </a:r>
          </a:p>
        </p:txBody>
      </p:sp>
    </p:spTree>
    <p:extLst>
      <p:ext uri="{BB962C8B-B14F-4D97-AF65-F5344CB8AC3E}">
        <p14:creationId xmlns:p14="http://schemas.microsoft.com/office/powerpoint/2010/main" val="1174663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 err="1">
                <a:cs typeface="Segoe UI Light" panose="020B0502040204020203" pitchFamily="34" charset="0"/>
              </a:rPr>
              <a:t>TortoiseGit</a:t>
            </a:r>
            <a:r>
              <a:rPr lang="en-US" altLang="ko-KR" dirty="0">
                <a:cs typeface="Segoe UI Light" panose="020B0502040204020203" pitchFamily="34" charset="0"/>
              </a:rPr>
              <a:t> </a:t>
            </a:r>
            <a:r>
              <a:rPr lang="ko-KR" altLang="en-US" dirty="0">
                <a:cs typeface="Segoe UI Light" panose="020B0502040204020203" pitchFamily="34" charset="0"/>
              </a:rPr>
              <a:t>사용하기</a:t>
            </a:r>
            <a:r>
              <a:rPr lang="en-US" altLang="ko-KR" dirty="0">
                <a:cs typeface="Segoe UI Light" panose="020B0502040204020203" pitchFamily="34" charset="0"/>
              </a:rPr>
              <a:t>(3)</a:t>
            </a:r>
            <a:endParaRPr lang="ko-KR" altLang="en-US" dirty="0">
              <a:cs typeface="Segoe UI Light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861CF4-4ECD-9B07-13F6-668071DB1278}"/>
              </a:ext>
            </a:extLst>
          </p:cNvPr>
          <p:cNvSpPr txBox="1"/>
          <p:nvPr/>
        </p:nvSpPr>
        <p:spPr>
          <a:xfrm>
            <a:off x="521206" y="1295713"/>
            <a:ext cx="89240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3. Git push(</a:t>
            </a:r>
            <a:r>
              <a:rPr lang="ko-KR" altLang="en-US" dirty="0"/>
              <a:t>원격저장소에 현재 상태 저장하기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F06D88-B6B3-BD96-6A20-1A4D6F01D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671" y="1665045"/>
            <a:ext cx="3752784" cy="441278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55E9864-74D9-A36E-CD4B-2D3382700A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5134" y="1665045"/>
            <a:ext cx="5598826" cy="394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83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957323_TF10001108_Win32.potx" id="{89E2DA47-811B-41FC-8101-7BA0FB62AE2C}" vid="{0AAAB8A4-2457-4279-BA92-56392840B1F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{BD8FF5A0-0DDF-4C2A-9EC4-F8FD129A825A}tf10001108_win32</Template>
  <TotalTime>42</TotalTime>
  <Words>415</Words>
  <Application>Microsoft Office PowerPoint</Application>
  <PresentationFormat>와이드스크린</PresentationFormat>
  <Paragraphs>75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Arial Unicode MS</vt:lpstr>
      <vt:lpstr>맑은 고딕</vt:lpstr>
      <vt:lpstr>Arial</vt:lpstr>
      <vt:lpstr>Segoe UI</vt:lpstr>
      <vt:lpstr>WelcomeDoc</vt:lpstr>
      <vt:lpstr>Github 시작</vt:lpstr>
      <vt:lpstr>Github의 기초</vt:lpstr>
      <vt:lpstr>Github vs Git</vt:lpstr>
      <vt:lpstr>Git 기본 명령</vt:lpstr>
      <vt:lpstr>TortoiseGit 다운로드</vt:lpstr>
      <vt:lpstr>TortoiseGit 사용하기(1)</vt:lpstr>
      <vt:lpstr>TortoiseGit 사용하기(2)</vt:lpstr>
      <vt:lpstr>TortoiseGit 사용하기(2)</vt:lpstr>
      <vt:lpstr>TortoiseGit 사용하기(3)</vt:lpstr>
      <vt:lpstr>TortoiseGit 사용하기(4)</vt:lpstr>
      <vt:lpstr>TortoiseGit 사용하기(4)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시작</dc:title>
  <dc:creator>Yoojin Lee</dc:creator>
  <cp:keywords/>
  <cp:lastModifiedBy>Yoojin Lee</cp:lastModifiedBy>
  <cp:revision>7</cp:revision>
  <dcterms:created xsi:type="dcterms:W3CDTF">2024-01-04T03:42:34Z</dcterms:created>
  <dcterms:modified xsi:type="dcterms:W3CDTF">2024-01-04T04:43:55Z</dcterms:modified>
  <cp:version/>
</cp:coreProperties>
</file>