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4"/>
  </p:notesMasterIdLst>
  <p:sldIdLst>
    <p:sldId id="408" r:id="rId2"/>
    <p:sldId id="378" r:id="rId3"/>
    <p:sldId id="379" r:id="rId4"/>
    <p:sldId id="380" r:id="rId5"/>
    <p:sldId id="381" r:id="rId6"/>
    <p:sldId id="382" r:id="rId7"/>
    <p:sldId id="410" r:id="rId8"/>
    <p:sldId id="411" r:id="rId9"/>
    <p:sldId id="412" r:id="rId10"/>
    <p:sldId id="413" r:id="rId11"/>
    <p:sldId id="418" r:id="rId12"/>
    <p:sldId id="414" r:id="rId13"/>
    <p:sldId id="415" r:id="rId14"/>
    <p:sldId id="416" r:id="rId15"/>
    <p:sldId id="417" r:id="rId16"/>
    <p:sldId id="383" r:id="rId17"/>
    <p:sldId id="385" r:id="rId18"/>
    <p:sldId id="419" r:id="rId19"/>
    <p:sldId id="420" r:id="rId20"/>
    <p:sldId id="393" r:id="rId21"/>
    <p:sldId id="421" r:id="rId22"/>
    <p:sldId id="39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6" clrIdx="0">
    <p:extLst>
      <p:ext uri="{19B8F6BF-5375-455C-9EA6-DF929625EA0E}">
        <p15:presenceInfo xmlns:p15="http://schemas.microsoft.com/office/powerpoint/2012/main" userId="amig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F62"/>
    <a:srgbClr val="242424"/>
    <a:srgbClr val="728574"/>
    <a:srgbClr val="F2F2F2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0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C9EC8-2009-4890-843E-AC122F09E04A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D2F9-49A2-419E-BD07-AF9D3DB1C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0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282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53399" y="808297"/>
            <a:ext cx="2339752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93151" y="808297"/>
            <a:ext cx="2339752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32903" y="808297"/>
            <a:ext cx="2339752" cy="0"/>
          </a:xfrm>
          <a:prstGeom prst="line">
            <a:avLst/>
          </a:prstGeom>
          <a:ln w="381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8655" y="808297"/>
            <a:ext cx="233975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40575" y="883170"/>
            <a:ext cx="8307889" cy="5571915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/22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장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lnSpc>
                <a:spcPct val="120000"/>
              </a:lnSpc>
              <a:spcAft>
                <a:spcPts val="0"/>
              </a:spcAft>
              <a:defRPr sz="3600" b="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</a:t>
            </a:r>
            <a:r>
              <a:rPr lang="ko-KR" altLang="en-US" dirty="0"/>
              <a:t>부제목 스타일 편집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1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063579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  <a:defRPr sz="14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defRPr sz="14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222234" y="6551273"/>
            <a:ext cx="4270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34" y="6580257"/>
            <a:ext cx="1234777" cy="1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4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latin typeface="HY견명조" pitchFamily="18" charset="-127"/>
                <a:ea typeface="HY견명조" pitchFamily="18" charset="-127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19049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0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rc/chap11/sec02/ArrayListDemo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src/chap11/sec02/Stack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src/chap11/sec02/Performance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src/chap11/sec02/Queue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src/chap11/sec02/HashSet2Demo.java" TargetMode="External"/><Relationship Id="rId7" Type="http://schemas.openxmlformats.org/officeDocument/2006/relationships/image" Target="../media/image24.png"/><Relationship Id="rId2" Type="http://schemas.openxmlformats.org/officeDocument/2006/relationships/hyperlink" Target="src/chap11/sec02/HashSet1Demo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hyperlink" Target="src/chap11/sec02/TreeSetDemo.java" TargetMode="External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src/chap11/sec03/MapDemo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src/chap11/sec03/HashMap1Demo.java" TargetMode="External"/><Relationship Id="rId2" Type="http://schemas.openxmlformats.org/officeDocument/2006/relationships/hyperlink" Target="src/chap11/sec03/Fruit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src/chap11/sec03/HashMap2Demo.jav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src/chap11/sec03/SortDemo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src/chap11/sec03/SearchDemo.java" TargetMode="External"/><Relationship Id="rId2" Type="http://schemas.openxmlformats.org/officeDocument/2006/relationships/hyperlink" Target="src/chap11/sec03/ShuffleDemo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src/chap11/sec04/Etc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rc/chap11/sec02/Iterator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src/chap11/sec02/ListDemo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ko-KR" alt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컬렉션 프레임워크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예제 소스 코드는 파일과 연결되어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editplus</a:t>
            </a:r>
            <a:r>
              <a:rPr lang="en-US" altLang="ko-KR" dirty="0"/>
              <a:t>(</a:t>
            </a:r>
            <a:r>
              <a:rPr lang="ko-KR" altLang="en-US" dirty="0"/>
              <a:t>유료</a:t>
            </a:r>
            <a:r>
              <a:rPr lang="en-US" altLang="ko-KR" dirty="0"/>
              <a:t>), notepad++(</a:t>
            </a:r>
            <a:r>
              <a:rPr lang="ko-KR" altLang="en-US" dirty="0"/>
              <a:t>무료</a:t>
            </a:r>
            <a:r>
              <a:rPr lang="en-US" altLang="ko-KR" dirty="0"/>
              <a:t>)</a:t>
            </a:r>
            <a:r>
              <a:rPr lang="ko-KR" altLang="en-US" dirty="0"/>
              <a:t>와 같은 편집 도구를 미리 설치하여  </a:t>
            </a:r>
            <a:r>
              <a:rPr lang="en-US" altLang="ko-KR" dirty="0"/>
              <a:t>PPT</a:t>
            </a:r>
            <a:r>
              <a:rPr lang="ko-KR" altLang="en-US" dirty="0"/>
              <a:t>를 슬라이드 쇼로 진행할 때 소스 파일과 연결하여 보면 강의하실 때 편리합니다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0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en-US" altLang="ko-KR" dirty="0" err="1"/>
              <a:t>ArrayList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: Vector </a:t>
            </a:r>
            <a:r>
              <a:rPr lang="ko-KR" altLang="en-US" dirty="0"/>
              <a:t>클래스 </a:t>
            </a:r>
            <a:r>
              <a:rPr lang="en-US" altLang="ko-KR" dirty="0" err="1"/>
              <a:t>ArrayList</a:t>
            </a:r>
            <a:r>
              <a:rPr lang="ko-KR" altLang="en-US" dirty="0"/>
              <a:t>와 동일한 기능을 제공하지만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err="1"/>
              <a:t>ArrayList</a:t>
            </a:r>
            <a:r>
              <a:rPr lang="ko-KR" altLang="en-US" dirty="0"/>
              <a:t>와 달리 동기화된 메서드로 구현해서 스레드에 안전 </a:t>
            </a:r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ArrayListDemo</a:t>
            </a:r>
            <a:br>
              <a:rPr lang="ko-KR" altLang="en-US" dirty="0"/>
            </a:b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266700" lvl="1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99" y="2207381"/>
            <a:ext cx="2795252" cy="16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17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en-US" altLang="ko-KR" dirty="0"/>
              <a:t>Stack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 err="1"/>
              <a:t>후입선출</a:t>
            </a:r>
            <a:r>
              <a:rPr lang="ko-KR" altLang="en-US" dirty="0"/>
              <a:t> 방식으로 객체를 관리하며</a:t>
            </a:r>
            <a:r>
              <a:rPr lang="en-US" altLang="ko-KR" dirty="0"/>
              <a:t>, Vector</a:t>
            </a:r>
            <a:r>
              <a:rPr lang="ko-KR" altLang="en-US" dirty="0"/>
              <a:t>의 자식 클래스이다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대부분의 인덱스가 </a:t>
            </a:r>
            <a:r>
              <a:rPr lang="en-US" altLang="ko-KR" dirty="0"/>
              <a:t>0</a:t>
            </a:r>
            <a:r>
              <a:rPr lang="ko-KR" altLang="en-US" dirty="0"/>
              <a:t>부터 시작하지만 </a:t>
            </a:r>
            <a:r>
              <a:rPr lang="en-US" altLang="ko-KR" dirty="0"/>
              <a:t>Stack </a:t>
            </a:r>
            <a:r>
              <a:rPr lang="ko-KR" altLang="en-US" dirty="0"/>
              <a:t>클래스는 </a:t>
            </a:r>
            <a:r>
              <a:rPr lang="en-US" altLang="ko-KR" dirty="0"/>
              <a:t>1</a:t>
            </a:r>
            <a:r>
              <a:rPr lang="ko-KR" altLang="en-US" dirty="0"/>
              <a:t>부터 시작한다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StackDemo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9" y="1850778"/>
            <a:ext cx="4735654" cy="1949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55" y="4016081"/>
            <a:ext cx="1468864" cy="194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3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en-US" altLang="ko-KR" dirty="0" err="1"/>
              <a:t>LinkedList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PerformanceDemo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38" y="1608720"/>
            <a:ext cx="4386337" cy="21109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872" y="4096532"/>
            <a:ext cx="3300045" cy="8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96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Queue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선입선출</a:t>
            </a:r>
            <a:r>
              <a:rPr lang="en-US" altLang="ko-KR" dirty="0"/>
              <a:t> </a:t>
            </a:r>
            <a:r>
              <a:rPr lang="ko-KR" altLang="en-US" dirty="0"/>
              <a:t>방식을 지원</a:t>
            </a:r>
            <a:endParaRPr lang="en-US" altLang="ko-KR" dirty="0"/>
          </a:p>
          <a:p>
            <a:pPr lvl="1"/>
            <a:r>
              <a:rPr lang="ko-KR" altLang="en-US" dirty="0"/>
              <a:t>큐의 입구와 출구를 각각 후단</a:t>
            </a:r>
            <a:r>
              <a:rPr lang="en-US" altLang="ko-KR" dirty="0"/>
              <a:t>(tail)</a:t>
            </a:r>
            <a:r>
              <a:rPr lang="ko-KR" altLang="en-US" dirty="0"/>
              <a:t>과 전단</a:t>
            </a:r>
            <a:r>
              <a:rPr lang="en-US" altLang="ko-KR" dirty="0"/>
              <a:t>(head)</a:t>
            </a:r>
            <a:r>
              <a:rPr lang="ko-KR" altLang="en-US" dirty="0"/>
              <a:t>이라고 하며</a:t>
            </a:r>
            <a:r>
              <a:rPr lang="en-US" altLang="ko-KR" dirty="0"/>
              <a:t>, </a:t>
            </a:r>
            <a:r>
              <a:rPr lang="ko-KR" altLang="en-US" dirty="0"/>
              <a:t>후단에서 원소를 추가하고 전단에서 원소를 제거</a:t>
            </a:r>
            <a:endParaRPr lang="en-US" altLang="ko-KR" dirty="0"/>
          </a:p>
          <a:p>
            <a:pPr lvl="1"/>
            <a:r>
              <a:rPr lang="ko-KR" altLang="en-US" dirty="0"/>
              <a:t>큐의 중간에 원소를 추가하거나 중간에 있는 원소를 제거할 수는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Queue </a:t>
            </a:r>
            <a:r>
              <a:rPr lang="ko-KR" altLang="en-US" dirty="0"/>
              <a:t>인터페이스에 추가된 메서드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QueueDemo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9" y="2751494"/>
            <a:ext cx="4420217" cy="1371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81" y="3899241"/>
            <a:ext cx="2533477" cy="24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8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순서가 없으며</a:t>
            </a:r>
            <a:r>
              <a:rPr lang="en-US" altLang="ko-KR" dirty="0"/>
              <a:t>, </a:t>
            </a:r>
            <a:r>
              <a:rPr lang="ko-KR" altLang="en-US" dirty="0"/>
              <a:t>중복되지 않는 객체를 저장하는 자료구조  지원</a:t>
            </a:r>
            <a:endParaRPr lang="en-US" altLang="ko-KR" dirty="0"/>
          </a:p>
          <a:p>
            <a:pPr lvl="1"/>
            <a:r>
              <a:rPr lang="ko-KR" altLang="en-US" dirty="0"/>
              <a:t>추가된  메서드는 없지만 중복 원소를 배제</a:t>
            </a:r>
            <a:endParaRPr lang="en-US" altLang="ko-KR" dirty="0"/>
          </a:p>
          <a:p>
            <a:pPr lvl="1"/>
            <a:r>
              <a:rPr lang="ko-KR" altLang="en-US" dirty="0"/>
              <a:t>인덱스가 없어 저장 순서 무시</a:t>
            </a:r>
            <a:endParaRPr lang="en-US" altLang="ko-KR" dirty="0"/>
          </a:p>
          <a:p>
            <a:pPr lvl="1"/>
            <a:r>
              <a:rPr lang="en-US" altLang="ko-KR" dirty="0"/>
              <a:t>Set </a:t>
            </a:r>
            <a:r>
              <a:rPr lang="ko-KR" altLang="en-US" dirty="0"/>
              <a:t>컬렉션에 같은 객체란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2" y="2640427"/>
            <a:ext cx="51911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3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Set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en-US" altLang="ko-KR" dirty="0"/>
              <a:t>Set </a:t>
            </a:r>
            <a:r>
              <a:rPr lang="ko-KR" altLang="en-US" dirty="0" err="1"/>
              <a:t>팩토리</a:t>
            </a:r>
            <a:r>
              <a:rPr lang="ko-KR" altLang="en-US" dirty="0"/>
              <a:t> 메서드</a:t>
            </a:r>
            <a:r>
              <a:rPr lang="en-US" altLang="ko-KR" dirty="0"/>
              <a:t>(</a:t>
            </a:r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sec02/HashSet1Demo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sec02/HashSet2Demo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sec02/</a:t>
            </a:r>
            <a:r>
              <a:rPr lang="en-US" altLang="ko-KR" dirty="0" err="1">
                <a:hlinkClick r:id="rId4" action="ppaction://hlinkfile"/>
              </a:rPr>
              <a:t>TreeSetDemo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8" y="1706700"/>
            <a:ext cx="3210373" cy="3238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58" y="2551543"/>
            <a:ext cx="2914173" cy="20938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38" y="1369675"/>
            <a:ext cx="3410426" cy="1133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617" y="2551543"/>
            <a:ext cx="3381847" cy="1114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714" y="4423301"/>
            <a:ext cx="282932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8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Map 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19450" y="941808"/>
            <a:ext cx="8372212" cy="5400600"/>
          </a:xfrm>
        </p:spPr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키와 값</a:t>
            </a:r>
            <a:r>
              <a:rPr lang="en-US" altLang="ko-KR" dirty="0"/>
              <a:t>, </a:t>
            </a:r>
            <a:r>
              <a:rPr lang="ko-KR" altLang="en-US" dirty="0"/>
              <a:t>이렇게 쌍으로 구성된 객체를 저장하는 자료구조</a:t>
            </a:r>
            <a:endParaRPr lang="en-US" altLang="ko-KR" dirty="0"/>
          </a:p>
          <a:p>
            <a:pPr lvl="1"/>
            <a:r>
              <a:rPr lang="ko-KR" altLang="en-US" dirty="0" err="1"/>
              <a:t>맵이</a:t>
            </a:r>
            <a:r>
              <a:rPr lang="ko-KR" altLang="en-US" dirty="0"/>
              <a:t> 사용하는 키와 값도 모두 객체</a:t>
            </a:r>
            <a:endParaRPr lang="en-US" altLang="ko-KR" dirty="0"/>
          </a:p>
          <a:p>
            <a:pPr lvl="1"/>
            <a:r>
              <a:rPr lang="ko-KR" altLang="en-US" dirty="0"/>
              <a:t>키는 중복되지 않고 하나의 값에만 </a:t>
            </a:r>
            <a:r>
              <a:rPr lang="ko-KR" altLang="en-US" dirty="0" err="1"/>
              <a:t>매핑되어</a:t>
            </a:r>
            <a:r>
              <a:rPr lang="ko-KR" altLang="en-US" dirty="0"/>
              <a:t> 있으므로 키가 있다면 대응하는 값을 얻을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b="0" dirty="0"/>
              <a:t>Map </a:t>
            </a:r>
            <a:r>
              <a:rPr lang="ko-KR" altLang="en-US" b="0" dirty="0"/>
              <a:t>객체에 같은 키로 중복 저장되지 않도록 하려면 </a:t>
            </a:r>
            <a:r>
              <a:rPr lang="en-US" altLang="ko-KR" dirty="0"/>
              <a:t>Set </a:t>
            </a:r>
            <a:r>
              <a:rPr lang="ko-KR" altLang="en-US" dirty="0"/>
              <a:t>객체처럼 키로 사용할 클래스에 대한 </a:t>
            </a:r>
            <a:r>
              <a:rPr lang="en-US" altLang="ko-KR" dirty="0" err="1"/>
              <a:t>hashCode</a:t>
            </a:r>
            <a:r>
              <a:rPr lang="en-US" altLang="ko-KR" dirty="0"/>
              <a:t>( )</a:t>
            </a:r>
            <a:r>
              <a:rPr lang="ko-KR" altLang="en-US" dirty="0"/>
              <a:t>와 </a:t>
            </a:r>
            <a:r>
              <a:rPr lang="en-US" altLang="ko-KR" dirty="0"/>
              <a:t>equals( ) </a:t>
            </a:r>
            <a:r>
              <a:rPr lang="ko-KR" altLang="en-US" dirty="0"/>
              <a:t>메서드를 오버로딩해야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클래스 </a:t>
            </a:r>
            <a:r>
              <a:rPr lang="en-US" altLang="ko-KR" dirty="0"/>
              <a:t>: </a:t>
            </a:r>
            <a:r>
              <a:rPr lang="en-US" altLang="ko-KR" dirty="0" err="1"/>
              <a:t>HashMap</a:t>
            </a:r>
            <a:r>
              <a:rPr lang="en-US" altLang="ko-KR" dirty="0"/>
              <a:t>, </a:t>
            </a:r>
            <a:r>
              <a:rPr lang="en-US" altLang="ko-KR" dirty="0" err="1"/>
              <a:t>Hashtable</a:t>
            </a:r>
            <a:r>
              <a:rPr lang="en-US" altLang="ko-KR" dirty="0"/>
              <a:t> , </a:t>
            </a:r>
            <a:r>
              <a:rPr lang="en-US" altLang="ko-KR" dirty="0" err="1"/>
              <a:t>TreeMap</a:t>
            </a:r>
            <a:r>
              <a:rPr lang="en-US" altLang="ko-KR" dirty="0"/>
              <a:t>, Properties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34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390241" y="883170"/>
            <a:ext cx="8307889" cy="5571915"/>
          </a:xfrm>
        </p:spPr>
        <p:txBody>
          <a:bodyPr/>
          <a:lstStyle/>
          <a:p>
            <a:r>
              <a:rPr lang="ko-KR" altLang="en-US" dirty="0"/>
              <a:t>주요 메서드</a:t>
            </a:r>
            <a:endParaRPr lang="en-US" altLang="ko-KR" dirty="0"/>
          </a:p>
          <a:p>
            <a:pPr lvl="1"/>
            <a:r>
              <a:rPr lang="en-US" altLang="ko-KR" dirty="0"/>
              <a:t>Map </a:t>
            </a:r>
            <a:r>
              <a:rPr lang="ko-KR" altLang="en-US" dirty="0"/>
              <a:t>인터페이스가 제공</a:t>
            </a:r>
            <a:br>
              <a:rPr lang="ko-KR" altLang="en-US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Map.Entry</a:t>
            </a:r>
            <a:r>
              <a:rPr lang="en-US" altLang="ko-KR" dirty="0"/>
              <a:t>&lt;K, V&gt; </a:t>
            </a:r>
            <a:br>
              <a:rPr lang="en-US" altLang="ko-KR" dirty="0"/>
            </a:br>
            <a:r>
              <a:rPr lang="ko-KR" altLang="en-US" dirty="0"/>
              <a:t>인터페이스가 제공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8" y="4783370"/>
            <a:ext cx="3397326" cy="13021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087" y="986593"/>
            <a:ext cx="5289404" cy="36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0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주요 메서드</a:t>
            </a:r>
            <a:endParaRPr lang="en-US" altLang="ko-KR" dirty="0"/>
          </a:p>
          <a:p>
            <a:pPr lvl="1"/>
            <a:r>
              <a:rPr lang="ko-KR" altLang="en-US" dirty="0" err="1"/>
              <a:t>팩토리</a:t>
            </a:r>
            <a:r>
              <a:rPr lang="ko-KR" altLang="en-US" dirty="0"/>
              <a:t> 메서드</a:t>
            </a:r>
            <a:r>
              <a:rPr lang="en-US" altLang="ko-KR" dirty="0"/>
              <a:t>(</a:t>
            </a:r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디폴트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MapDemo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3" y="2602688"/>
            <a:ext cx="4001058" cy="523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73" y="1726258"/>
            <a:ext cx="3324689" cy="295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473" y="3509483"/>
            <a:ext cx="3957516" cy="253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8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HashMap</a:t>
            </a:r>
            <a:r>
              <a:rPr lang="ko-KR" altLang="en-US" dirty="0"/>
              <a:t>과 </a:t>
            </a:r>
            <a:r>
              <a:rPr lang="en-US" altLang="ko-KR" dirty="0" err="1"/>
              <a:t>Hashtable</a:t>
            </a:r>
            <a:endParaRPr lang="en-US" altLang="ko-KR" dirty="0"/>
          </a:p>
          <a:p>
            <a:pPr lvl="1"/>
            <a:r>
              <a:rPr lang="en-US" altLang="ko-KR" dirty="0" err="1"/>
              <a:t>Hashtable</a:t>
            </a:r>
            <a:r>
              <a:rPr lang="ko-KR" altLang="en-US" dirty="0"/>
              <a:t>은</a:t>
            </a:r>
            <a:r>
              <a:rPr lang="en-US" altLang="ko-KR" dirty="0" err="1"/>
              <a:t>HashMap</a:t>
            </a:r>
            <a:r>
              <a:rPr lang="ko-KR" altLang="en-US" dirty="0"/>
              <a:t>과 달리 동기화된 메서드로 구현되어 스레드에 안전</a:t>
            </a:r>
            <a:endParaRPr lang="en-US" altLang="ko-KR" dirty="0"/>
          </a:p>
          <a:p>
            <a:pPr lvl="1"/>
            <a:r>
              <a:rPr lang="en-US" altLang="ko-KR" dirty="0" err="1"/>
              <a:t>HashMap</a:t>
            </a:r>
            <a:r>
              <a:rPr lang="ko-KR" altLang="en-US" dirty="0"/>
              <a:t>에서는 키와 값으로 </a:t>
            </a:r>
            <a:r>
              <a:rPr lang="en-US" altLang="ko-KR" dirty="0"/>
              <a:t>null</a:t>
            </a:r>
            <a:r>
              <a:rPr lang="ko-KR" altLang="en-US" dirty="0"/>
              <a:t>을 사용할 수 있지만 </a:t>
            </a:r>
            <a:r>
              <a:rPr lang="en-US" altLang="ko-KR" dirty="0" err="1"/>
              <a:t>Hashtable</a:t>
            </a:r>
            <a:r>
              <a:rPr lang="ko-KR" altLang="en-US" dirty="0"/>
              <a:t>에서는 사용할 수 없다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sec03/Fruit </a:t>
            </a:r>
            <a:r>
              <a:rPr lang="en-US" altLang="ko-KR" dirty="0"/>
              <a:t>, </a:t>
            </a:r>
            <a:r>
              <a:rPr lang="en-US" altLang="ko-KR" dirty="0">
                <a:hlinkClick r:id="rId3" action="ppaction://hlinkfile"/>
              </a:rPr>
              <a:t>sec03/HashMap1Demo</a:t>
            </a:r>
            <a:endParaRPr lang="en-US" altLang="ko-KR" dirty="0"/>
          </a:p>
          <a:p>
            <a:pPr lvl="1"/>
            <a:endParaRPr lang="en-US" altLang="ko-KR" dirty="0">
              <a:hlinkClick r:id="rId4" action="ppaction://hlinkfile"/>
            </a:endParaRPr>
          </a:p>
          <a:p>
            <a:pPr lvl="1"/>
            <a:endParaRPr lang="en-US" altLang="ko-KR" dirty="0">
              <a:hlinkClick r:id="rId4" action="ppaction://hlinkfile"/>
            </a:endParaRPr>
          </a:p>
          <a:p>
            <a:pPr lvl="1"/>
            <a:endParaRPr lang="en-US" altLang="ko-KR" dirty="0">
              <a:hlinkClick r:id="rId4" action="ppaction://hlinkfile"/>
            </a:endParaRPr>
          </a:p>
          <a:p>
            <a:pPr lvl="1"/>
            <a:endParaRPr lang="en-US" altLang="ko-KR" dirty="0">
              <a:hlinkClick r:id="rId4" action="ppaction://hlinkfile"/>
            </a:endParaRPr>
          </a:p>
          <a:p>
            <a:pPr lvl="1"/>
            <a:endParaRPr lang="en-US" altLang="ko-KR" dirty="0">
              <a:hlinkClick r:id="rId4" action="ppaction://hlinkfile"/>
            </a:endParaRPr>
          </a:p>
          <a:p>
            <a:pPr lvl="1"/>
            <a:endParaRPr lang="en-US" altLang="ko-KR" dirty="0">
              <a:hlinkClick r:id="rId4" action="ppaction://hlinkfile"/>
            </a:endParaRPr>
          </a:p>
          <a:p>
            <a:pPr lvl="1"/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en-US" altLang="ko-KR" dirty="0">
                <a:hlinkClick r:id="rId4" action="ppaction://hlinkfile"/>
              </a:rPr>
              <a:t>sec03/HashMap1Demo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90" y="2578455"/>
            <a:ext cx="5953008" cy="15039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41"/>
          <a:stretch/>
        </p:blipFill>
        <p:spPr>
          <a:xfrm>
            <a:off x="1031672" y="4815281"/>
            <a:ext cx="3562847" cy="1129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1"/>
          <a:stretch/>
        </p:blipFill>
        <p:spPr>
          <a:xfrm>
            <a:off x="3772088" y="4528118"/>
            <a:ext cx="3562847" cy="17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5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컬렉션 프레임워크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유사한 객체를 여러 개 저장하고 조작해야 할 때가 빈번</a:t>
            </a:r>
            <a:endParaRPr lang="en-US" altLang="ko-KR" dirty="0"/>
          </a:p>
          <a:p>
            <a:pPr lvl="1"/>
            <a:r>
              <a:rPr lang="ko-KR" altLang="en-US" dirty="0"/>
              <a:t>고정된 크기의 배열의 불편함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연결 리스트를 사용하면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2" y="1907431"/>
            <a:ext cx="7124700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2" y="4062676"/>
            <a:ext cx="66484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5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Collections </a:t>
            </a:r>
            <a:r>
              <a:rPr lang="ko-KR" altLang="en-US" dirty="0">
                <a:solidFill>
                  <a:srgbClr val="FF0000"/>
                </a:solidFill>
              </a:rPr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컬렉션을 다루는 다양한 메서드를 제공하는 </a:t>
            </a:r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패키지의 클래스</a:t>
            </a:r>
            <a:endParaRPr lang="en-US" altLang="ko-KR" dirty="0"/>
          </a:p>
          <a:p>
            <a:pPr lvl="1"/>
            <a:r>
              <a:rPr lang="ko-KR" altLang="en-US" dirty="0"/>
              <a:t>컬렉션 원소 정렬</a:t>
            </a:r>
            <a:r>
              <a:rPr lang="en-US" altLang="ko-KR" dirty="0"/>
              <a:t>, </a:t>
            </a:r>
            <a:r>
              <a:rPr lang="ko-KR" altLang="en-US" dirty="0"/>
              <a:t>섞기</a:t>
            </a:r>
            <a:r>
              <a:rPr lang="en-US" altLang="ko-KR" dirty="0"/>
              <a:t>, </a:t>
            </a:r>
            <a:r>
              <a:rPr lang="ko-KR" altLang="en-US" dirty="0"/>
              <a:t>탐색 등 문제를 쉽게 해결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정렬하기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SortDemo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537" y="2639840"/>
            <a:ext cx="4572000" cy="15696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242021"/>
                </a:solidFill>
                <a:latin typeface="D2Coding"/>
              </a:rPr>
              <a:t>static void reverse(List list)</a:t>
            </a:r>
            <a:br>
              <a:rPr lang="en-US" altLang="ko-KR" sz="1600" dirty="0">
                <a:solidFill>
                  <a:srgbClr val="242021"/>
                </a:solidFill>
                <a:latin typeface="D2Coding"/>
              </a:rPr>
            </a:br>
            <a:r>
              <a:rPr lang="en-US" altLang="ko-KR" sz="1600" dirty="0">
                <a:solidFill>
                  <a:srgbClr val="242021"/>
                </a:solidFill>
                <a:latin typeface="D2Coding"/>
              </a:rPr>
              <a:t>static void sort(List list)</a:t>
            </a:r>
            <a:br>
              <a:rPr lang="en-US" altLang="ko-KR" sz="1600" dirty="0">
                <a:solidFill>
                  <a:srgbClr val="242021"/>
                </a:solidFill>
                <a:latin typeface="D2Coding"/>
              </a:rPr>
            </a:br>
            <a:r>
              <a:rPr lang="en-US" altLang="ko-KR" sz="1600" dirty="0">
                <a:solidFill>
                  <a:srgbClr val="242021"/>
                </a:solidFill>
                <a:latin typeface="D2Coding"/>
              </a:rPr>
              <a:t>static void sort(List </a:t>
            </a:r>
            <a:r>
              <a:rPr lang="en-US" altLang="ko-KR" sz="1600" dirty="0" err="1">
                <a:solidFill>
                  <a:srgbClr val="242021"/>
                </a:solidFill>
                <a:latin typeface="D2Coding"/>
              </a:rPr>
              <a:t>list</a:t>
            </a:r>
            <a:r>
              <a:rPr lang="en-US" altLang="ko-KR" sz="1600" dirty="0">
                <a:solidFill>
                  <a:srgbClr val="242021"/>
                </a:solidFill>
                <a:latin typeface="D2Coding"/>
              </a:rPr>
              <a:t>, Comparator c)</a:t>
            </a:r>
          </a:p>
          <a:p>
            <a:br>
              <a:rPr lang="en-US" altLang="ko-KR" sz="1600" dirty="0">
                <a:solidFill>
                  <a:srgbClr val="242021"/>
                </a:solidFill>
                <a:latin typeface="D2Coding"/>
              </a:rPr>
            </a:br>
            <a:r>
              <a:rPr lang="en-US" altLang="ko-KR" sz="1600" dirty="0">
                <a:solidFill>
                  <a:srgbClr val="242021"/>
                </a:solidFill>
                <a:latin typeface="D2Coding"/>
              </a:rPr>
              <a:t>static Comparator </a:t>
            </a:r>
            <a:r>
              <a:rPr lang="en-US" altLang="ko-KR" sz="1600" dirty="0" err="1">
                <a:solidFill>
                  <a:srgbClr val="242021"/>
                </a:solidFill>
                <a:latin typeface="D2Coding"/>
              </a:rPr>
              <a:t>reverseOrder</a:t>
            </a:r>
            <a:r>
              <a:rPr lang="en-US" altLang="ko-KR" sz="1600" dirty="0">
                <a:solidFill>
                  <a:srgbClr val="242021"/>
                </a:solidFill>
                <a:latin typeface="D2Coding"/>
              </a:rPr>
              <a:t>()</a:t>
            </a:r>
            <a:br>
              <a:rPr lang="en-US" altLang="ko-KR" sz="1600" dirty="0">
                <a:solidFill>
                  <a:srgbClr val="242021"/>
                </a:solidFill>
                <a:latin typeface="D2Coding"/>
              </a:rPr>
            </a:br>
            <a:r>
              <a:rPr lang="en-US" altLang="ko-KR" sz="1600" dirty="0">
                <a:solidFill>
                  <a:srgbClr val="242021"/>
                </a:solidFill>
                <a:latin typeface="D2Coding"/>
              </a:rPr>
              <a:t>static Comparator </a:t>
            </a:r>
            <a:r>
              <a:rPr lang="en-US" altLang="ko-KR" sz="1600" dirty="0" err="1">
                <a:solidFill>
                  <a:srgbClr val="242021"/>
                </a:solidFill>
                <a:latin typeface="D2Coding"/>
              </a:rPr>
              <a:t>reverseOrder</a:t>
            </a:r>
            <a:r>
              <a:rPr lang="en-US" altLang="ko-KR" sz="1600" dirty="0">
                <a:solidFill>
                  <a:srgbClr val="242021"/>
                </a:solidFill>
                <a:latin typeface="D2Coding"/>
              </a:rPr>
              <a:t>(Comparator c)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85" y="4474716"/>
            <a:ext cx="317226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0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돌리기 및 섞기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sec03/</a:t>
            </a:r>
            <a:r>
              <a:rPr lang="en-US" altLang="ko-KR" dirty="0" err="1">
                <a:hlinkClick r:id="rId2" action="ppaction://hlinkfile"/>
              </a:rPr>
              <a:t>ShuffleDemo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탐색하기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3" action="ppaction://hlinkfile"/>
              </a:rPr>
              <a:t>sec03/</a:t>
            </a:r>
            <a:r>
              <a:rPr lang="en-US" altLang="ko-KR" dirty="0" err="1">
                <a:hlinkClick r:id="rId3" action="ppaction://hlinkfile"/>
              </a:rPr>
              <a:t>SearchDemo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17927" y="1431826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altLang="ko-KR" dirty="0"/>
              <a:t>static void rotate(List&lt;?&gt; list, </a:t>
            </a:r>
            <a:r>
              <a:rPr lang="en-US" altLang="ko-KR" dirty="0" err="1"/>
              <a:t>int</a:t>
            </a:r>
            <a:r>
              <a:rPr lang="en-US" altLang="ko-KR" dirty="0"/>
              <a:t> distance)</a:t>
            </a:r>
          </a:p>
          <a:p>
            <a:br>
              <a:rPr lang="en-US" altLang="ko-KR" dirty="0"/>
            </a:br>
            <a:r>
              <a:rPr lang="en-US" altLang="ko-KR" dirty="0"/>
              <a:t>static void shuffle(List&lt;?&gt; list)</a:t>
            </a:r>
            <a:br>
              <a:rPr lang="en-US" altLang="ko-KR" dirty="0"/>
            </a:br>
            <a:r>
              <a:rPr lang="en-US" altLang="ko-KR" dirty="0"/>
              <a:t>static void shuffle(List&lt;?&gt; list, Random r)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817927" y="4381742"/>
            <a:ext cx="627646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static &lt;T&gt;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binarySearch</a:t>
            </a:r>
            <a:r>
              <a:rPr lang="en-US" altLang="ko-KR" sz="1600" dirty="0"/>
              <a:t>(List&lt;T&gt; list, T key)</a:t>
            </a:r>
          </a:p>
          <a:p>
            <a:r>
              <a:rPr lang="en-US" altLang="ko-KR" sz="1600" dirty="0"/>
              <a:t>static &lt;T&gt;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binarySearch</a:t>
            </a:r>
            <a:r>
              <a:rPr lang="en-US" altLang="ko-KR" sz="1600" dirty="0"/>
              <a:t>(List&lt;T&gt; list, T key, Comparator&lt;T&gt; c)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61" y="2758692"/>
            <a:ext cx="3229426" cy="13241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61" y="5093054"/>
            <a:ext cx="2610214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2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Collections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기타 메서드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sec04/</a:t>
            </a:r>
            <a:r>
              <a:rPr lang="en-US" altLang="ko-KR" dirty="0" err="1">
                <a:hlinkClick r:id="rId2" action="ppaction://hlinkfile"/>
              </a:rPr>
              <a:t>EtcDemo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1" y="1385963"/>
            <a:ext cx="5609805" cy="35114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573" y="4549819"/>
            <a:ext cx="148610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7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프레임워크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의미</a:t>
            </a:r>
            <a:endParaRPr lang="en-US" altLang="ko-KR" dirty="0"/>
          </a:p>
          <a:p>
            <a:pPr lvl="1"/>
            <a:r>
              <a:rPr lang="ko-KR" altLang="en-US" dirty="0"/>
              <a:t>유사한 객체의 집단을 효율적으로 관리할 수 있도록 컬렉션 프레임워크를 제공</a:t>
            </a:r>
            <a:endParaRPr lang="en-US" altLang="ko-KR" dirty="0"/>
          </a:p>
          <a:p>
            <a:pPr lvl="1"/>
            <a:r>
              <a:rPr lang="ko-KR" altLang="en-US" dirty="0"/>
              <a:t>컬렉션 </a:t>
            </a:r>
            <a:r>
              <a:rPr lang="en-US" altLang="ko-KR" dirty="0"/>
              <a:t>: </a:t>
            </a:r>
            <a:r>
              <a:rPr lang="ko-KR" altLang="en-US" dirty="0"/>
              <a:t>데이터를 한곳에 모아 편리하게 저장 및 관리하는 가변 크기의 객체 컨테이너</a:t>
            </a:r>
            <a:endParaRPr lang="en-US" altLang="ko-KR" dirty="0"/>
          </a:p>
          <a:p>
            <a:pPr lvl="1"/>
            <a:r>
              <a:rPr lang="ko-KR" altLang="en-US" dirty="0"/>
              <a:t>컬렉션 프레임워크 </a:t>
            </a:r>
            <a:r>
              <a:rPr lang="en-US" altLang="ko-KR" dirty="0"/>
              <a:t>: </a:t>
            </a:r>
            <a:r>
              <a:rPr lang="ko-KR" altLang="en-US" dirty="0"/>
              <a:t>객체를 한곳에 모아 효율적으로 관리하고 편리하게 사용할 수 있도록 제공하는 환경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82" y="2613126"/>
            <a:ext cx="5128825" cy="274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0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 프레임워크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ko-KR" altLang="en-US" dirty="0"/>
              <a:t>컬렉션 프레임워크는 인터페이스와 클래스로 구성</a:t>
            </a:r>
            <a:endParaRPr lang="en-US" altLang="ko-KR" dirty="0"/>
          </a:p>
          <a:p>
            <a:pPr lvl="1"/>
            <a:r>
              <a:rPr lang="ko-KR" altLang="en-US" dirty="0"/>
              <a:t>인터페이스는 컬렉션에서 수행할 수 있는 각종 연산을 제네릭 타입으로 정의해 유사한 클래스에 일관성 있게 접근하게 함</a:t>
            </a:r>
            <a:endParaRPr lang="en-US" altLang="ko-KR" dirty="0"/>
          </a:p>
          <a:p>
            <a:pPr lvl="1"/>
            <a:r>
              <a:rPr lang="ko-KR" altLang="en-US" dirty="0"/>
              <a:t>클래스는 컬렉션 프레임워크 인터페이스를 구현한 클래스</a:t>
            </a:r>
            <a:endParaRPr lang="en-US" altLang="ko-KR" dirty="0"/>
          </a:p>
          <a:p>
            <a:pPr lvl="1"/>
            <a:r>
              <a:rPr lang="en-US" altLang="ko-KR" dirty="0" err="1"/>
              <a:t>java.util</a:t>
            </a:r>
            <a:r>
              <a:rPr lang="en-US" altLang="ko-KR" dirty="0"/>
              <a:t> </a:t>
            </a:r>
            <a:r>
              <a:rPr lang="ko-KR" altLang="en-US" dirty="0"/>
              <a:t>패키지에 포함 </a:t>
            </a:r>
            <a:r>
              <a:rPr lang="en-US" altLang="ko-KR" dirty="0"/>
              <a:t>(</a:t>
            </a:r>
            <a:r>
              <a:rPr lang="en-US" altLang="ko-KR" dirty="0" err="1"/>
              <a:t>DelayQueue</a:t>
            </a:r>
            <a:r>
              <a:rPr lang="ko-KR" altLang="en-US" dirty="0"/>
              <a:t>는 </a:t>
            </a:r>
            <a:r>
              <a:rPr lang="en-US" altLang="ko-KR" dirty="0" err="1"/>
              <a:t>java.util.concurrent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1" y="3017019"/>
            <a:ext cx="7572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6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Collection </a:t>
            </a:r>
            <a:r>
              <a:rPr lang="ko-KR" altLang="en-US" dirty="0">
                <a:solidFill>
                  <a:srgbClr val="FF0000"/>
                </a:solidFill>
              </a:rPr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Collection </a:t>
            </a:r>
            <a:r>
              <a:rPr lang="ko-KR" altLang="en-US" dirty="0"/>
              <a:t>인터페이스와 구현 클래스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66700" lvl="1" indent="0">
              <a:buNone/>
            </a:pPr>
            <a:br>
              <a:rPr lang="ko-KR" altLang="en-US" dirty="0"/>
            </a:b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9" y="1401578"/>
            <a:ext cx="7188867" cy="22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Collection 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dirty="0"/>
              <a:t>주요 메서드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이외에도 </a:t>
            </a:r>
            <a:r>
              <a:rPr lang="en-US" altLang="ko-KR" dirty="0"/>
              <a:t>Collection </a:t>
            </a:r>
            <a:r>
              <a:rPr lang="ko-KR" altLang="en-US" dirty="0"/>
              <a:t>인터페이스는 다음과 같은 유용한 디폴트 메서드를 제공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9" y="1650166"/>
            <a:ext cx="5403121" cy="2887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6739" y="5081064"/>
            <a:ext cx="5241243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default void </a:t>
            </a:r>
            <a:r>
              <a:rPr lang="en-US" altLang="ko-KR" sz="1600" dirty="0" err="1"/>
              <a:t>forEach</a:t>
            </a:r>
            <a:r>
              <a:rPr lang="en-US" altLang="ko-KR" sz="1600" dirty="0"/>
              <a:t>(Consumer&lt;? super T&gt; action)</a:t>
            </a:r>
            <a:br>
              <a:rPr lang="en-US" altLang="ko-KR" sz="1600" dirty="0"/>
            </a:br>
            <a:r>
              <a:rPr lang="en-US" altLang="ko-KR" sz="1600" dirty="0"/>
              <a:t>default </a:t>
            </a:r>
            <a:r>
              <a:rPr lang="en-US" altLang="ko-KR" sz="1600" dirty="0" err="1"/>
              <a:t>boolean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removeIf</a:t>
            </a:r>
            <a:r>
              <a:rPr lang="en-US" altLang="ko-KR" sz="1600" dirty="0"/>
              <a:t>(Predicate &lt;? super E&gt; filter)</a:t>
            </a:r>
            <a:br>
              <a:rPr lang="en-US" altLang="ko-KR" sz="1600" dirty="0"/>
            </a:br>
            <a:r>
              <a:rPr lang="en-US" altLang="ko-KR" sz="1600" dirty="0"/>
              <a:t>default &lt;T&gt; T[] </a:t>
            </a:r>
            <a:r>
              <a:rPr lang="en-US" altLang="ko-KR" sz="1600" dirty="0" err="1"/>
              <a:t>toArray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IntFunction</a:t>
            </a:r>
            <a:r>
              <a:rPr lang="en-US" altLang="ko-KR" sz="1600" dirty="0"/>
              <a:t>&lt;T[]&gt; generator) </a:t>
            </a:r>
            <a:endParaRPr lang="ko-KR" altLang="en-US" sz="1600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866854" y="5781681"/>
            <a:ext cx="4530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19860" y="5635062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자바 </a:t>
            </a:r>
            <a:r>
              <a:rPr lang="en-US" altLang="ko-KR" sz="1200" dirty="0"/>
              <a:t>11</a:t>
            </a:r>
            <a:r>
              <a:rPr lang="ko-KR" altLang="en-US" sz="1200" dirty="0"/>
              <a:t>부터</a:t>
            </a:r>
          </a:p>
        </p:txBody>
      </p:sp>
    </p:spTree>
    <p:extLst>
      <p:ext uri="{BB962C8B-B14F-4D97-AF65-F5344CB8AC3E}">
        <p14:creationId xmlns:p14="http://schemas.microsoft.com/office/powerpoint/2010/main" val="29566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컬렉션의 반복 처리</a:t>
            </a:r>
            <a:endParaRPr lang="en-US" altLang="ko-KR" dirty="0"/>
          </a:p>
          <a:p>
            <a:pPr lvl="1"/>
            <a:r>
              <a:rPr lang="en-US" altLang="ko-KR" b="0" dirty="0"/>
              <a:t>Collection </a:t>
            </a:r>
            <a:r>
              <a:rPr lang="ko-KR" altLang="en-US" b="0" dirty="0"/>
              <a:t>인터페이스는 </a:t>
            </a:r>
            <a:r>
              <a:rPr lang="en-US" altLang="ko-KR" b="0" dirty="0"/>
              <a:t>iterator( ) </a:t>
            </a:r>
            <a:r>
              <a:rPr lang="ko-KR" altLang="en-US" b="0" dirty="0"/>
              <a:t>메서드를 통하여 반복자를 제공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키</a:t>
            </a:r>
            <a:r>
              <a:rPr lang="en-US" altLang="ko-KR" dirty="0"/>
              <a:t>-</a:t>
            </a:r>
            <a:r>
              <a:rPr lang="ko-KR" altLang="en-US" dirty="0"/>
              <a:t>값 구조의 </a:t>
            </a:r>
            <a:r>
              <a:rPr lang="en-US" altLang="ko-KR" dirty="0"/>
              <a:t>Map </a:t>
            </a:r>
            <a:r>
              <a:rPr lang="ko-KR" altLang="en-US" dirty="0"/>
              <a:t>컬렉션은 반복자를 제공하지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Iterator </a:t>
            </a:r>
            <a:r>
              <a:rPr lang="ko-KR" altLang="en-US" dirty="0"/>
              <a:t>인터페이스가 제공하는 주요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IteratorDemo</a:t>
            </a:r>
            <a:r>
              <a:rPr lang="ko-KR" altLang="en-US" dirty="0"/>
              <a:t> </a:t>
            </a: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7" y="2259230"/>
            <a:ext cx="4677428" cy="14098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972" y="4414315"/>
            <a:ext cx="502037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ko-KR" altLang="en-US" dirty="0"/>
              <a:t>순서가 있는 객체를 중복 여부와 상관없이 저장하는 리스트 자료구조를 지원</a:t>
            </a:r>
            <a:r>
              <a:rPr lang="en-US" altLang="ko-KR" dirty="0"/>
              <a:t>. </a:t>
            </a:r>
            <a:r>
              <a:rPr lang="ko-KR" altLang="en-US" dirty="0"/>
              <a:t>배열과 매우 유사하지만 크기가 가변적</a:t>
            </a:r>
            <a:r>
              <a:rPr lang="en-US" altLang="ko-KR" dirty="0"/>
              <a:t>. </a:t>
            </a:r>
            <a:r>
              <a:rPr lang="ko-KR" altLang="en-US" dirty="0"/>
              <a:t>원소의 순서가 있으므로 원소를 저장하거나 읽어올 때 인덱스를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디폴트 메서드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팩토리</a:t>
            </a:r>
            <a:r>
              <a:rPr lang="ko-KR" altLang="en-US" dirty="0"/>
              <a:t> 메서드</a:t>
            </a:r>
            <a:r>
              <a:rPr lang="en-US" altLang="ko-KR" dirty="0"/>
              <a:t>(</a:t>
            </a:r>
            <a:r>
              <a:rPr lang="ko-KR" altLang="en-US" dirty="0"/>
              <a:t>자바 </a:t>
            </a:r>
            <a:r>
              <a:rPr lang="en-US" altLang="ko-KR" dirty="0"/>
              <a:t>9</a:t>
            </a:r>
            <a:r>
              <a:rPr lang="ko-KR" altLang="en-US" dirty="0"/>
              <a:t>부터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1" y="1807494"/>
            <a:ext cx="5258534" cy="23244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40"/>
          <a:stretch/>
        </p:blipFill>
        <p:spPr>
          <a:xfrm>
            <a:off x="961221" y="4629112"/>
            <a:ext cx="4591691" cy="6350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52"/>
          <a:stretch/>
        </p:blipFill>
        <p:spPr>
          <a:xfrm>
            <a:off x="961221" y="5886517"/>
            <a:ext cx="4591691" cy="3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0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Collection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List </a:t>
            </a:r>
            <a:r>
              <a:rPr lang="ko-KR" altLang="en-US" dirty="0"/>
              <a:t>컬렉션</a:t>
            </a:r>
            <a:endParaRPr lang="en-US" altLang="ko-KR" dirty="0"/>
          </a:p>
          <a:p>
            <a:pPr lvl="1"/>
            <a:r>
              <a:rPr lang="en-US" altLang="ko-KR" dirty="0"/>
              <a:t>List </a:t>
            </a:r>
            <a:r>
              <a:rPr lang="ko-KR" altLang="en-US" dirty="0"/>
              <a:t>타입과 배열 사이에는 다음 메서드를 사용하여 상호 변환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예제 </a:t>
            </a:r>
            <a:r>
              <a:rPr lang="en-US" altLang="ko-KR" dirty="0"/>
              <a:t>: </a:t>
            </a:r>
            <a:r>
              <a:rPr lang="en-US" altLang="ko-KR" dirty="0">
                <a:hlinkClick r:id="rId2" action="ppaction://hlinkfile"/>
              </a:rPr>
              <a:t>sec02/</a:t>
            </a:r>
            <a:r>
              <a:rPr lang="en-US" altLang="ko-KR" dirty="0" err="1">
                <a:hlinkClick r:id="rId2" action="ppaction://hlinkfile"/>
              </a:rPr>
              <a:t>ListDemo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대표적인 </a:t>
            </a:r>
            <a:r>
              <a:rPr lang="en-US" altLang="ko-KR" dirty="0"/>
              <a:t>List </a:t>
            </a:r>
            <a:r>
              <a:rPr lang="ko-KR" altLang="en-US" dirty="0"/>
              <a:t>구현 클래스 </a:t>
            </a:r>
            <a:r>
              <a:rPr lang="en-US" altLang="ko-KR" dirty="0"/>
              <a:t>: </a:t>
            </a:r>
            <a:r>
              <a:rPr lang="en-US" altLang="ko-KR" dirty="0" err="1"/>
              <a:t>ArrayList</a:t>
            </a:r>
            <a:r>
              <a:rPr lang="en-US" altLang="ko-KR" dirty="0"/>
              <a:t>, Vector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86" y="1655161"/>
            <a:ext cx="6858957" cy="695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96" y="2612078"/>
            <a:ext cx="287695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46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2810</TotalTime>
  <Words>805</Words>
  <Application>Microsoft Office PowerPoint</Application>
  <PresentationFormat>화면 슬라이드 쇼(4:3)</PresentationFormat>
  <Paragraphs>253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D2Coding</vt:lpstr>
      <vt:lpstr>HY견명조</vt:lpstr>
      <vt:lpstr>HY헤드라인M</vt:lpstr>
      <vt:lpstr>맑은 고딕</vt:lpstr>
      <vt:lpstr>Arial</vt:lpstr>
      <vt:lpstr>Wingdings</vt:lpstr>
      <vt:lpstr>2_Office 테마</vt:lpstr>
      <vt:lpstr>컬렉션 프레임워크</vt:lpstr>
      <vt:lpstr>컬렉션 프레임워크 기초</vt:lpstr>
      <vt:lpstr>컬렉션 프레임워크 기초</vt:lpstr>
      <vt:lpstr>컬렉션 프레임워크 기초</vt:lpstr>
      <vt:lpstr>Collection 인터페이스</vt:lpstr>
      <vt:lpstr>Collection 인터페이스</vt:lpstr>
      <vt:lpstr>Collection 인터페이스</vt:lpstr>
      <vt:lpstr>Collection 인터페이스</vt:lpstr>
      <vt:lpstr>Collection 인터페이스</vt:lpstr>
      <vt:lpstr>Collection 인터페이스</vt:lpstr>
      <vt:lpstr>Collection 인터페이스</vt:lpstr>
      <vt:lpstr>Collection 인터페이스</vt:lpstr>
      <vt:lpstr>Collection 인터페이스</vt:lpstr>
      <vt:lpstr>Collection 인터페이스</vt:lpstr>
      <vt:lpstr>Collection 인터페이스</vt:lpstr>
      <vt:lpstr>Map 인터페이스</vt:lpstr>
      <vt:lpstr>Map 인터페이스</vt:lpstr>
      <vt:lpstr>Map 인터페이스</vt:lpstr>
      <vt:lpstr>Map 인터페이스</vt:lpstr>
      <vt:lpstr>Collections 클래스</vt:lpstr>
      <vt:lpstr>Collections 클래스</vt:lpstr>
      <vt:lpstr>Collections 클래스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amiga</dc:creator>
  <cp:lastModifiedBy>마케팅팀</cp:lastModifiedBy>
  <cp:revision>315</cp:revision>
  <dcterms:created xsi:type="dcterms:W3CDTF">2017-01-09T05:29:11Z</dcterms:created>
  <dcterms:modified xsi:type="dcterms:W3CDTF">2020-12-31T06:23:39Z</dcterms:modified>
</cp:coreProperties>
</file>