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7" r:id="rId2"/>
    <p:sldId id="260" r:id="rId3"/>
    <p:sldId id="261" r:id="rId4"/>
    <p:sldId id="262" r:id="rId5"/>
    <p:sldId id="26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71" r:id="rId25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0066CC"/>
    <a:srgbClr val="FFCC99"/>
    <a:srgbClr val="0066FF"/>
    <a:srgbClr val="2B7589"/>
    <a:srgbClr val="339933"/>
    <a:srgbClr val="0099CC"/>
    <a:srgbClr val="CBCBCB"/>
    <a:srgbClr val="0000FF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16" autoAdjust="0"/>
  </p:normalViewPr>
  <p:slideViewPr>
    <p:cSldViewPr>
      <p:cViewPr varScale="1">
        <p:scale>
          <a:sx n="113" d="100"/>
          <a:sy n="113" d="100"/>
        </p:scale>
        <p:origin x="147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BCCCE7-5ED4-4167-8A64-836623055CD1}" type="datetimeFigureOut">
              <a:rPr lang="ko-KR" altLang="en-US" smtClean="0"/>
              <a:t>2017-08-18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E0588B-D52F-48B7-8660-968BD3FCF5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0529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987258-C0EA-4201-8D92-D279956A829F}" type="datetimeFigureOut">
              <a:rPr lang="ko-KR" altLang="en-US" smtClean="0"/>
              <a:t>2017-08-18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3F007-EE1B-4916-86A5-C71DDDF23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213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 noChangeAspect="1"/>
          </p:cNvGraphicFramePr>
          <p:nvPr/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/>
                <a:gridCol w="4572000"/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354074262"/>
              </p:ext>
            </p:extLst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/>
                <a:gridCol w="5025529"/>
                <a:gridCol w="25453"/>
                <a:gridCol w="1226667"/>
                <a:gridCol w="829295"/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Ch_02_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웹 프로그래밍 실습 환경 구축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BBAE2047-CAEF-48BC-9529-7B2C36D4FE37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/24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 noChangeAspect="1"/>
          </p:cNvGraphicFramePr>
          <p:nvPr/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/>
                <a:gridCol w="4572000"/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716139315"/>
              </p:ext>
            </p:extLst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/>
                <a:gridCol w="5025529"/>
                <a:gridCol w="25453"/>
                <a:gridCol w="1226667"/>
                <a:gridCol w="829295"/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Ch_02_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웹 프로그래밍 실습 환경 구축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/24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sp>
        <p:nvSpPr>
          <p:cNvPr id="20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rmAutofit/>
          </a:bodyPr>
          <a:lstStyle>
            <a:lvl1pPr algn="l">
              <a:defRPr sz="3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8"/>
          <p:cNvSpPr>
            <a:spLocks noChangeArrowheads="1"/>
          </p:cNvSpPr>
          <p:nvPr userDrawn="1"/>
        </p:nvSpPr>
        <p:spPr bwMode="auto">
          <a:xfrm>
            <a:off x="0" y="257175"/>
            <a:ext cx="9144000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graphicFrame>
        <p:nvGraphicFramePr>
          <p:cNvPr id="5" name="표 4"/>
          <p:cNvGraphicFramePr>
            <a:graphicFrameLocks noGrp="1" noChangeAspect="1"/>
          </p:cNvGraphicFramePr>
          <p:nvPr/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/>
                <a:gridCol w="4572000"/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537437348"/>
              </p:ext>
            </p:extLst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/>
                <a:gridCol w="5025529"/>
                <a:gridCol w="25453"/>
                <a:gridCol w="1226667"/>
                <a:gridCol w="829295"/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Ch_02_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웹 프로그래밍 실습 환경 구축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38046538-2D86-4F38-B429-7D999D51F312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/24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328592"/>
          </a:xfrm>
        </p:spPr>
        <p:txBody>
          <a:bodyPr/>
          <a:lstStyle>
            <a:lvl1pPr marL="342900" indent="-342900">
              <a:lnSpc>
                <a:spcPct val="100000"/>
              </a:lnSpc>
              <a:buFont typeface="Wingdings" panose="05000000000000000000" pitchFamily="2" charset="2"/>
              <a:buChar char="l"/>
              <a:defRPr sz="2000" b="1">
                <a:latin typeface="+mn-ea"/>
                <a:ea typeface="+mn-ea"/>
              </a:defRPr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-"/>
              <a:defRPr sz="1800">
                <a:latin typeface="+mn-ea"/>
                <a:ea typeface="+mn-ea"/>
              </a:defRPr>
            </a:lvl2pPr>
            <a:lvl3pPr>
              <a:lnSpc>
                <a:spcPct val="100000"/>
              </a:lnSpc>
              <a:defRPr sz="1600">
                <a:latin typeface="+mn-ea"/>
                <a:ea typeface="+mn-ea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Autofit/>
          </a:bodyPr>
          <a:lstStyle>
            <a:lvl1pPr algn="l"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861048"/>
            <a:ext cx="4151312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  <p:graphicFrame>
        <p:nvGraphicFramePr>
          <p:cNvPr id="12" name="표 11"/>
          <p:cNvGraphicFramePr>
            <a:graphicFrameLocks noGrp="1" noChangeAspect="1"/>
          </p:cNvGraphicFramePr>
          <p:nvPr userDrawn="1"/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/>
                <a:gridCol w="4572000"/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 noChangeAspect="1"/>
          </p:cNvGraphicFramePr>
          <p:nvPr userDrawn="1">
            <p:extLst/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/>
                <a:gridCol w="5025529"/>
                <a:gridCol w="25453"/>
                <a:gridCol w="1226667"/>
                <a:gridCol w="829295"/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Ch_02_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웹 프로그래밍 실습 환경 구축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BBAE2047-CAEF-48BC-9529-7B2C36D4FE37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/24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0081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E2CCD7-46DA-43B8-9485-F80AE0B71404}" type="datetimeFigureOut">
              <a:rPr lang="ko-KR" altLang="en-US"/>
              <a:pPr>
                <a:defRPr/>
              </a:pPr>
              <a:t>2017-08-18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FDCCC83-B7EF-4631-BB3A-67DA1AB7935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2420888"/>
            <a:ext cx="9144000" cy="1752600"/>
          </a:xfrm>
          <a:solidFill>
            <a:srgbClr val="0066CC"/>
          </a:solidFill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ko-KR" sz="2800" b="1" dirty="0" smtClean="0">
                <a:solidFill>
                  <a:schemeClr val="bg1"/>
                </a:solidFill>
              </a:rPr>
              <a:t>Chapter 02</a:t>
            </a: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chemeClr val="bg1"/>
                </a:solidFill>
              </a:rPr>
              <a:t>웹</a:t>
            </a:r>
            <a:r>
              <a:rPr lang="en-US" altLang="ko-KR" b="1" dirty="0" smtClean="0">
                <a:solidFill>
                  <a:schemeClr val="bg1"/>
                </a:solidFill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</a:rPr>
              <a:t>프로그래밍 실습 환경 구축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6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3888432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dirty="0" smtClean="0"/>
              <a:t>자바 설치 및 환경 설정</a:t>
            </a:r>
            <a:r>
              <a:rPr lang="en-US" altLang="ko-KR" dirty="0" smtClean="0"/>
              <a:t>(</a:t>
            </a:r>
            <a:r>
              <a:rPr lang="ko-KR" altLang="en-US" dirty="0" smtClean="0"/>
              <a:t>교재 </a:t>
            </a:r>
            <a:r>
              <a:rPr lang="en-US" altLang="ko-KR" dirty="0" smtClean="0"/>
              <a:t>56~60</a:t>
            </a:r>
            <a:r>
              <a:rPr lang="ko-KR" altLang="en-US" dirty="0" smtClean="0"/>
              <a:t>쪽 참고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아파치 </a:t>
            </a:r>
            <a:r>
              <a:rPr lang="ko-KR" altLang="en-US" dirty="0" err="1" smtClean="0"/>
              <a:t>톰캣</a:t>
            </a:r>
            <a:r>
              <a:rPr lang="ko-KR" altLang="en-US" dirty="0" smtClean="0"/>
              <a:t> 웹 서버 설치 및 환경 설정</a:t>
            </a:r>
            <a:r>
              <a:rPr lang="en-US" altLang="ko-KR" dirty="0" smtClean="0"/>
              <a:t>(</a:t>
            </a:r>
            <a:r>
              <a:rPr lang="ko-KR" altLang="en-US" dirty="0" smtClean="0"/>
              <a:t>교재 </a:t>
            </a:r>
            <a:r>
              <a:rPr lang="en-US" altLang="ko-KR" dirty="0" smtClean="0"/>
              <a:t>61~66</a:t>
            </a:r>
            <a:r>
              <a:rPr lang="ko-KR" altLang="en-US" dirty="0" smtClean="0"/>
              <a:t>쪽 참고</a:t>
            </a:r>
            <a:r>
              <a:rPr lang="en-US" altLang="ko-KR" dirty="0" smtClean="0"/>
              <a:t>)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1. </a:t>
            </a:r>
            <a:r>
              <a:rPr lang="ko-KR" altLang="en-US" smtClean="0"/>
              <a:t>실습 환경 구축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웹 서버 구축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124744"/>
            <a:ext cx="7603808" cy="275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00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432048"/>
          </a:xfrm>
        </p:spPr>
        <p:txBody>
          <a:bodyPr/>
          <a:lstStyle/>
          <a:p>
            <a:r>
              <a:rPr lang="ko-KR" altLang="en-US" dirty="0" err="1" smtClean="0"/>
              <a:t>모바일</a:t>
            </a:r>
            <a:r>
              <a:rPr lang="ko-KR" altLang="en-US" dirty="0" smtClean="0"/>
              <a:t> 웹 브라우저의 종류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웹 브라우저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03 </a:t>
            </a:r>
            <a:r>
              <a:rPr kumimoji="0" lang="ko-KR" altLang="en-US" b="1" dirty="0" err="1" smtClean="0">
                <a:solidFill>
                  <a:schemeClr val="bg1"/>
                </a:solidFill>
              </a:rPr>
              <a:t>모바일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 웹 환경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15"/>
          <a:stretch/>
        </p:blipFill>
        <p:spPr>
          <a:xfrm>
            <a:off x="659874" y="1916833"/>
            <a:ext cx="7618571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36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1512168"/>
          </a:xfrm>
        </p:spPr>
        <p:txBody>
          <a:bodyPr/>
          <a:lstStyle/>
          <a:p>
            <a:r>
              <a:rPr lang="ko-KR" altLang="en-US" dirty="0"/>
              <a:t>스윙</a:t>
            </a:r>
            <a:endParaRPr lang="en-US" altLang="ko-KR" dirty="0"/>
          </a:p>
          <a:p>
            <a:pPr lvl="1"/>
            <a:r>
              <a:rPr lang="ko-KR" altLang="en-US" dirty="0"/>
              <a:t>국내에서 개발</a:t>
            </a:r>
            <a:endParaRPr lang="en-US" altLang="ko-KR" dirty="0"/>
          </a:p>
          <a:p>
            <a:pPr lvl="1"/>
            <a:r>
              <a:rPr lang="ko-KR" altLang="en-US" dirty="0"/>
              <a:t>일 대 다 파일 전송</a:t>
            </a:r>
            <a:r>
              <a:rPr lang="en-US" altLang="ko-KR" dirty="0"/>
              <a:t>, </a:t>
            </a:r>
            <a:r>
              <a:rPr lang="ko-KR" altLang="en-US" dirty="0" err="1"/>
              <a:t>퀵</a:t>
            </a:r>
            <a:r>
              <a:rPr lang="ko-KR" altLang="en-US" dirty="0"/>
              <a:t> 전송</a:t>
            </a:r>
            <a:endParaRPr lang="en-US" altLang="ko-KR" dirty="0"/>
          </a:p>
          <a:p>
            <a:pPr lvl="1"/>
            <a:r>
              <a:rPr lang="ko-KR" altLang="en-US" dirty="0"/>
              <a:t>한번에 최대 </a:t>
            </a:r>
            <a:r>
              <a:rPr lang="en-US" altLang="ko-KR" dirty="0"/>
              <a:t>1GB</a:t>
            </a:r>
            <a:r>
              <a:rPr lang="ko-KR" altLang="en-US" dirty="0"/>
              <a:t>까지 공유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웹 브라우저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03 </a:t>
            </a:r>
            <a:r>
              <a:rPr kumimoji="0" lang="ko-KR" altLang="en-US" b="1" dirty="0" err="1" smtClean="0">
                <a:solidFill>
                  <a:schemeClr val="bg1"/>
                </a:solidFill>
              </a:rPr>
              <a:t>모바일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 웹 환경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82" y="2451634"/>
            <a:ext cx="3080385" cy="402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20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1152128"/>
          </a:xfrm>
        </p:spPr>
        <p:txBody>
          <a:bodyPr/>
          <a:lstStyle/>
          <a:p>
            <a:r>
              <a:rPr lang="ko-KR" altLang="en-US" dirty="0" smtClean="0"/>
              <a:t>크롬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페이지를 실시간으로 번역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특정 부분을 돋보기로 보는 것처럼 확대해 볼 수 있음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웹 브라우저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03 </a:t>
            </a:r>
            <a:r>
              <a:rPr kumimoji="0" lang="ko-KR" altLang="en-US" b="1" dirty="0" err="1" smtClean="0">
                <a:solidFill>
                  <a:schemeClr val="bg1"/>
                </a:solidFill>
              </a:rPr>
              <a:t>모바일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 웹 환경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348880"/>
            <a:ext cx="3553778" cy="374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82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1800200"/>
          </a:xfrm>
        </p:spPr>
        <p:txBody>
          <a:bodyPr/>
          <a:lstStyle/>
          <a:p>
            <a:r>
              <a:rPr lang="ko-KR" altLang="en-US" dirty="0" err="1" smtClean="0"/>
              <a:t>파이어폭스</a:t>
            </a:r>
            <a:endParaRPr lang="en-US" altLang="ko-KR" dirty="0" smtClean="0"/>
          </a:p>
          <a:p>
            <a:pPr lvl="1"/>
            <a:r>
              <a:rPr lang="ko-KR" altLang="en-US" smtClean="0"/>
              <a:t>오픈소스 기반의 </a:t>
            </a:r>
            <a:r>
              <a:rPr lang="ko-KR" altLang="en-US" dirty="0" smtClean="0"/>
              <a:t>브라우저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다양한 부가 기능</a:t>
            </a:r>
            <a:r>
              <a:rPr lang="en-US" altLang="ko-KR" dirty="0" smtClean="0"/>
              <a:t>(add-on)</a:t>
            </a:r>
          </a:p>
          <a:p>
            <a:pPr lvl="1"/>
            <a:r>
              <a:rPr lang="ko-KR" altLang="en-US" dirty="0" smtClean="0"/>
              <a:t>웹 페이지를 </a:t>
            </a:r>
            <a:r>
              <a:rPr lang="en-US" altLang="ko-KR" dirty="0" smtClean="0"/>
              <a:t>PDF</a:t>
            </a:r>
            <a:r>
              <a:rPr lang="ko-KR" altLang="en-US" dirty="0" smtClean="0"/>
              <a:t>로 만들어 저장할 수 있는 기능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사생활 모드 설정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웹 브라우저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03 </a:t>
            </a:r>
            <a:r>
              <a:rPr kumimoji="0" lang="ko-KR" altLang="en-US" b="1" dirty="0" err="1" smtClean="0">
                <a:solidFill>
                  <a:schemeClr val="bg1"/>
                </a:solidFill>
              </a:rPr>
              <a:t>모바일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 웹 환경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77" y="2792878"/>
            <a:ext cx="2366963" cy="366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45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3024336" cy="720080"/>
          </a:xfrm>
        </p:spPr>
        <p:txBody>
          <a:bodyPr/>
          <a:lstStyle/>
          <a:p>
            <a:r>
              <a:rPr lang="ko-KR" altLang="en-US" dirty="0" smtClean="0"/>
              <a:t>돌핀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플래시 지원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웹 브라우저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03 </a:t>
            </a:r>
            <a:r>
              <a:rPr kumimoji="0" lang="ko-KR" altLang="en-US" b="1" dirty="0" err="1" smtClean="0">
                <a:solidFill>
                  <a:schemeClr val="bg1"/>
                </a:solidFill>
              </a:rPr>
              <a:t>모바일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 웹 환경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204864"/>
            <a:ext cx="3247073" cy="3400425"/>
          </a:xfrm>
          <a:prstGeom prst="rect">
            <a:avLst/>
          </a:prstGeom>
        </p:spPr>
      </p:pic>
      <p:sp>
        <p:nvSpPr>
          <p:cNvPr id="7" name="내용 개체 틀 1"/>
          <p:cNvSpPr txBox="1">
            <a:spLocks/>
          </p:cNvSpPr>
          <p:nvPr/>
        </p:nvSpPr>
        <p:spPr bwMode="auto">
          <a:xfrm>
            <a:off x="4535194" y="1052736"/>
            <a:ext cx="4429294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-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 err="1" smtClean="0"/>
              <a:t>퍼핀</a:t>
            </a:r>
            <a:endParaRPr kumimoji="0" lang="en-US" altLang="ko-KR" dirty="0" smtClean="0"/>
          </a:p>
          <a:p>
            <a:pPr lvl="1"/>
            <a:r>
              <a:rPr kumimoji="0" lang="ko-KR" altLang="en-US" err="1" smtClean="0"/>
              <a:t>어도비</a:t>
            </a:r>
            <a:r>
              <a:rPr kumimoji="0" lang="ko-KR" altLang="en-US" smtClean="0"/>
              <a:t> 플래시 무제한 </a:t>
            </a:r>
            <a:r>
              <a:rPr kumimoji="0" lang="ko-KR" altLang="en-US" dirty="0" smtClean="0"/>
              <a:t>지원</a:t>
            </a:r>
            <a:endParaRPr kumimoji="0" lang="en-US" altLang="ko-KR" dirty="0" smtClean="0"/>
          </a:p>
          <a:p>
            <a:pPr lvl="1"/>
            <a:r>
              <a:rPr kumimoji="0" lang="ko-KR" altLang="en-US" dirty="0" smtClean="0"/>
              <a:t>빠른 응답 속도</a:t>
            </a:r>
            <a:endParaRPr kumimoji="0"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152268"/>
            <a:ext cx="2000250" cy="381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58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2736304"/>
          </a:xfrm>
        </p:spPr>
        <p:txBody>
          <a:bodyPr/>
          <a:lstStyle/>
          <a:p>
            <a:r>
              <a:rPr lang="ko-KR" altLang="en-US" dirty="0" smtClean="0"/>
              <a:t>에뮬레이터</a:t>
            </a:r>
            <a:endParaRPr lang="ko-KR" altLang="en-US" dirty="0"/>
          </a:p>
          <a:p>
            <a:pPr lvl="1"/>
            <a:r>
              <a:rPr lang="ko-KR" altLang="en-US" dirty="0" smtClean="0"/>
              <a:t>개발한 웹 프로그램이 다양한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기기 화면에서 어떻게 출력되는지 미리 </a:t>
            </a:r>
            <a:r>
              <a:rPr lang="ko-KR" altLang="en-US" dirty="0" err="1" smtClean="0"/>
              <a:t>시뮬레이션해볼</a:t>
            </a:r>
            <a:r>
              <a:rPr lang="ko-KR" altLang="en-US" dirty="0" smtClean="0"/>
              <a:t> 수 있음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웹 기반 에뮬레이터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별도의 프로그램을 설치하거나 플러그</a:t>
            </a:r>
            <a:r>
              <a:rPr lang="en-US" altLang="ko-KR" dirty="0" smtClean="0"/>
              <a:t>-</a:t>
            </a:r>
            <a:r>
              <a:rPr lang="ko-KR" altLang="en-US" dirty="0" smtClean="0"/>
              <a:t>인 없이 </a:t>
            </a:r>
            <a:r>
              <a:rPr lang="en-US" altLang="ko-KR" dirty="0" smtClean="0"/>
              <a:t>URL </a:t>
            </a:r>
            <a:r>
              <a:rPr lang="ko-KR" altLang="en-US" dirty="0" smtClean="0"/>
              <a:t>또는 웹 페이지 업로드</a:t>
            </a:r>
            <a:r>
              <a:rPr lang="en-US" altLang="ko-KR" dirty="0" smtClean="0"/>
              <a:t>(upload) </a:t>
            </a:r>
            <a:r>
              <a:rPr lang="ko-KR" altLang="en-US" dirty="0" smtClean="0"/>
              <a:t>기능으로 웹 문서 처리 결과를 확인</a:t>
            </a:r>
            <a:endParaRPr lang="en-US" altLang="ko-KR" dirty="0" smtClean="0"/>
          </a:p>
          <a:p>
            <a:pPr lvl="1"/>
            <a:r>
              <a:rPr lang="en-US" altLang="ko-KR" smtClean="0"/>
              <a:t>[</a:t>
            </a:r>
            <a:r>
              <a:rPr lang="ko-KR" altLang="en-US" smtClean="0"/>
              <a:t>예</a:t>
            </a:r>
            <a:r>
              <a:rPr lang="en-US" altLang="ko-KR" smtClean="0"/>
              <a:t>] </a:t>
            </a:r>
            <a:r>
              <a:rPr lang="en-US" altLang="ko-KR" dirty="0"/>
              <a:t>http://</a:t>
            </a:r>
            <a:r>
              <a:rPr lang="en-US" altLang="ko-KR" dirty="0" smtClean="0"/>
              <a:t>troy.labs.daum.net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에뮬레이터의 개념과 사용법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03 </a:t>
            </a:r>
            <a:r>
              <a:rPr kumimoji="0" lang="ko-KR" altLang="en-US" b="1" dirty="0" err="1" smtClean="0">
                <a:solidFill>
                  <a:schemeClr val="bg1"/>
                </a:solidFill>
              </a:rPr>
              <a:t>모바일</a:t>
            </a:r>
            <a:r>
              <a:rPr kumimoji="0" lang="en-US" altLang="ko-KR" b="1" dirty="0" smtClean="0">
                <a:solidFill>
                  <a:schemeClr val="bg1"/>
                </a:solidFill>
              </a:rPr>
              <a:t>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웹 환경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6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1512168"/>
          </a:xfrm>
        </p:spPr>
        <p:txBody>
          <a:bodyPr/>
          <a:lstStyle/>
          <a:p>
            <a:r>
              <a:rPr lang="ko-KR" altLang="en-US" dirty="0" smtClean="0"/>
              <a:t>웹 브라우저 플러그</a:t>
            </a:r>
            <a:r>
              <a:rPr lang="en-US" altLang="ko-KR" dirty="0" smtClean="0"/>
              <a:t>-</a:t>
            </a:r>
            <a:r>
              <a:rPr lang="ko-KR" altLang="en-US" dirty="0" smtClean="0"/>
              <a:t>인 에뮬레이터</a:t>
            </a:r>
            <a:endParaRPr lang="en-US" altLang="ko-KR" dirty="0" smtClean="0"/>
          </a:p>
          <a:p>
            <a:pPr lvl="1"/>
            <a:r>
              <a:rPr lang="ko-KR" altLang="en-US" dirty="0" err="1"/>
              <a:t>리플</a:t>
            </a:r>
            <a:r>
              <a:rPr lang="en-US" altLang="ko-KR" dirty="0"/>
              <a:t>(Ripple) </a:t>
            </a:r>
            <a:r>
              <a:rPr lang="ko-KR" altLang="en-US" dirty="0" smtClean="0"/>
              <a:t>에뮬레이터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구글에서</a:t>
            </a:r>
            <a:r>
              <a:rPr lang="ko-KR" altLang="en-US" dirty="0" smtClean="0"/>
              <a:t> </a:t>
            </a:r>
            <a:r>
              <a:rPr lang="ko-KR" altLang="en-US" dirty="0"/>
              <a:t>개발한 크로스 </a:t>
            </a:r>
            <a:r>
              <a:rPr lang="ko-KR" altLang="en-US" dirty="0" err="1"/>
              <a:t>브라우징을</a:t>
            </a:r>
            <a:r>
              <a:rPr lang="ko-KR" altLang="en-US" dirty="0"/>
              <a:t> 테스트하기 위한 </a:t>
            </a:r>
            <a:r>
              <a:rPr lang="ko-KR" altLang="en-US" dirty="0" smtClean="0"/>
              <a:t>프로그램</a:t>
            </a:r>
            <a:endParaRPr lang="en-US" altLang="ko-KR" dirty="0" smtClean="0"/>
          </a:p>
          <a:p>
            <a:pPr lvl="2"/>
            <a:r>
              <a:rPr lang="ko-KR" altLang="en-US" dirty="0"/>
              <a:t>크롬 브라우저에 무료로 </a:t>
            </a:r>
            <a:r>
              <a:rPr lang="ko-KR" altLang="en-US" dirty="0" smtClean="0"/>
              <a:t>설치하여 사용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에뮬레이터의 개념과 사용법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03 </a:t>
            </a:r>
            <a:r>
              <a:rPr kumimoji="0" lang="ko-KR" altLang="en-US" b="1" dirty="0" err="1" smtClean="0">
                <a:solidFill>
                  <a:schemeClr val="bg1"/>
                </a:solidFill>
              </a:rPr>
              <a:t>모바일</a:t>
            </a:r>
            <a:r>
              <a:rPr kumimoji="0" lang="en-US" altLang="ko-KR" b="1" dirty="0" smtClean="0">
                <a:solidFill>
                  <a:schemeClr val="bg1"/>
                </a:solidFill>
              </a:rPr>
              <a:t>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웹 환경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492896"/>
            <a:ext cx="5114925" cy="388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53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4896544" cy="5256584"/>
          </a:xfrm>
        </p:spPr>
        <p:txBody>
          <a:bodyPr/>
          <a:lstStyle/>
          <a:p>
            <a:r>
              <a:rPr lang="ko-KR" altLang="en-US" dirty="0" smtClean="0"/>
              <a:t>모니터 </a:t>
            </a:r>
            <a:r>
              <a:rPr lang="ko-KR" altLang="en-US" dirty="0" err="1" smtClean="0"/>
              <a:t>톰캣을</a:t>
            </a:r>
            <a:r>
              <a:rPr lang="ko-KR" altLang="en-US" dirty="0" smtClean="0"/>
              <a:t> </a:t>
            </a:r>
            <a:r>
              <a:rPr lang="ko-KR" altLang="en-US" smtClean="0"/>
              <a:t>사용하는 방법</a:t>
            </a:r>
            <a:endParaRPr lang="en-US" altLang="ko-KR" smtClean="0"/>
          </a:p>
          <a:p>
            <a:endParaRPr lang="en-US" altLang="ko-KR" sz="800" dirty="0" smtClean="0"/>
          </a:p>
          <a:p>
            <a:pPr lvl="1"/>
            <a:r>
              <a:rPr lang="en-US" altLang="ko-KR" smtClean="0"/>
              <a:t>Automatic</a:t>
            </a:r>
            <a:br>
              <a:rPr lang="en-US" altLang="ko-KR" smtClean="0"/>
            </a:br>
            <a:r>
              <a:rPr lang="ko-KR" altLang="en-US" smtClean="0"/>
              <a:t>컴퓨터가 </a:t>
            </a:r>
            <a:r>
              <a:rPr lang="ko-KR" altLang="en-US" dirty="0"/>
              <a:t>가동하여 운영체제가 동작하면 자동으로 웹 서버 </a:t>
            </a:r>
            <a:r>
              <a:rPr lang="ko-KR" altLang="en-US"/>
              <a:t>서비스를 </a:t>
            </a:r>
            <a:r>
              <a:rPr lang="ko-KR" altLang="en-US" smtClean="0"/>
              <a:t>시작</a:t>
            </a:r>
            <a:endParaRPr lang="en-US" altLang="ko-KR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smtClean="0"/>
              <a:t>Manual</a:t>
            </a:r>
            <a:br>
              <a:rPr lang="en-US" altLang="ko-KR" smtClean="0"/>
            </a:br>
            <a:r>
              <a:rPr lang="ko-KR" altLang="en-US" smtClean="0"/>
              <a:t>웹 </a:t>
            </a:r>
            <a:r>
              <a:rPr lang="ko-KR" altLang="en-US" dirty="0"/>
              <a:t>서비스의 시작과 중지를 </a:t>
            </a:r>
            <a:r>
              <a:rPr lang="ko-KR" altLang="en-US"/>
              <a:t>수동으로 </a:t>
            </a:r>
            <a:r>
              <a:rPr lang="ko-KR" altLang="en-US" smtClean="0"/>
              <a:t>설정</a:t>
            </a:r>
            <a:endParaRPr lang="en-US" altLang="ko-KR" smtClean="0"/>
          </a:p>
          <a:p>
            <a:pPr lvl="1"/>
            <a:endParaRPr lang="en-US" altLang="ko-KR" sz="800" dirty="0" smtClean="0"/>
          </a:p>
          <a:p>
            <a:pPr lvl="1"/>
            <a:r>
              <a:rPr lang="en-US" altLang="ko-KR" smtClean="0"/>
              <a:t>Disabled</a:t>
            </a:r>
            <a:br>
              <a:rPr lang="en-US" altLang="ko-KR" smtClean="0"/>
            </a:br>
            <a:r>
              <a:rPr lang="ko-KR" altLang="en-US" smtClean="0"/>
              <a:t>웹 </a:t>
            </a:r>
            <a:r>
              <a:rPr lang="ko-KR" altLang="en-US" dirty="0" smtClean="0"/>
              <a:t>서버의 시작 상태를 </a:t>
            </a:r>
            <a:r>
              <a:rPr lang="en-US" altLang="ko-KR" dirty="0" smtClean="0"/>
              <a:t>OFF</a:t>
            </a:r>
            <a:r>
              <a:rPr lang="ko-KR" altLang="en-US" smtClean="0"/>
              <a:t>시키는 것</a:t>
            </a:r>
            <a:r>
              <a:rPr lang="en-US" altLang="ko-KR" smtClean="0"/>
              <a:t>, </a:t>
            </a:r>
            <a:r>
              <a:rPr lang="ko-KR" altLang="en-US" smtClean="0"/>
              <a:t>관리자가 </a:t>
            </a:r>
            <a:r>
              <a:rPr lang="ko-KR" altLang="en-US" dirty="0" smtClean="0"/>
              <a:t>직접 웹 서버를 시작하기 전까지는 웹 서버를 사용할 수 없음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웹 서버 서비스 </a:t>
            </a:r>
            <a:r>
              <a:rPr lang="ko-KR" altLang="en-US" smtClean="0"/>
              <a:t>시작과 중지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웹 서버 운영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305920" y="1268760"/>
            <a:ext cx="3658568" cy="3888432"/>
            <a:chOff x="3203848" y="3068960"/>
            <a:chExt cx="3254200" cy="3456384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3848" y="3068960"/>
              <a:ext cx="3254200" cy="3456384"/>
            </a:xfrm>
            <a:prstGeom prst="rect">
              <a:avLst/>
            </a:prstGeom>
          </p:spPr>
        </p:pic>
        <p:sp>
          <p:nvSpPr>
            <p:cNvPr id="5" name="모서리가 둥근 직사각형 4"/>
            <p:cNvSpPr/>
            <p:nvPr/>
          </p:nvSpPr>
          <p:spPr>
            <a:xfrm>
              <a:off x="4139952" y="4869160"/>
              <a:ext cx="2088232" cy="360040"/>
            </a:xfrm>
            <a:prstGeom prst="roundRect">
              <a:avLst>
                <a:gd name="adj" fmla="val 9612"/>
              </a:avLst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883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2808312"/>
          </a:xfrm>
        </p:spPr>
        <p:txBody>
          <a:bodyPr/>
          <a:lstStyle/>
          <a:p>
            <a:r>
              <a:rPr lang="ko-KR" altLang="en-US" dirty="0" smtClean="0"/>
              <a:t>명령 프롬프트에서 명령어를 사용하는 방법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관리 도구 서비스를 사용하는 방법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웹 서버 서비스 </a:t>
            </a:r>
            <a:r>
              <a:rPr lang="ko-KR" altLang="en-US" smtClean="0"/>
              <a:t>시작과 중지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웹 서버 운영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56" y="1484784"/>
            <a:ext cx="3900488" cy="16478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56" y="3717032"/>
            <a:ext cx="5195888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24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52"/>
          <p:cNvGrpSpPr>
            <a:grpSpLocks/>
          </p:cNvGrpSpPr>
          <p:nvPr/>
        </p:nvGrpSpPr>
        <p:grpSpPr bwMode="auto">
          <a:xfrm>
            <a:off x="1333500" y="1023938"/>
            <a:ext cx="1098550" cy="207962"/>
            <a:chOff x="1501" y="3358"/>
            <a:chExt cx="2629" cy="491"/>
          </a:xfrm>
          <a:solidFill>
            <a:schemeClr val="accent6">
              <a:lumMod val="75000"/>
            </a:schemeClr>
          </a:solidFill>
        </p:grpSpPr>
        <p:sp>
          <p:nvSpPr>
            <p:cNvPr id="4" name="Freeform 153"/>
            <p:cNvSpPr>
              <a:spLocks noEditPoints="1"/>
            </p:cNvSpPr>
            <p:nvPr/>
          </p:nvSpPr>
          <p:spPr bwMode="auto">
            <a:xfrm>
              <a:off x="3774" y="3467"/>
              <a:ext cx="356" cy="382"/>
            </a:xfrm>
            <a:custGeom>
              <a:avLst/>
              <a:gdLst>
                <a:gd name="T0" fmla="*/ 134450 w 151"/>
                <a:gd name="T1" fmla="*/ 99367 h 162"/>
                <a:gd name="T2" fmla="*/ 98400 w 151"/>
                <a:gd name="T3" fmla="*/ 82297 h 162"/>
                <a:gd name="T4" fmla="*/ 64016 w 151"/>
                <a:gd name="T5" fmla="*/ 74575 h 162"/>
                <a:gd name="T6" fmla="*/ 39325 w 151"/>
                <a:gd name="T7" fmla="*/ 63287 h 162"/>
                <a:gd name="T8" fmla="*/ 34383 w 151"/>
                <a:gd name="T9" fmla="*/ 49865 h 162"/>
                <a:gd name="T10" fmla="*/ 42916 w 151"/>
                <a:gd name="T11" fmla="*/ 31626 h 162"/>
                <a:gd name="T12" fmla="*/ 69703 w 151"/>
                <a:gd name="T13" fmla="*/ 23903 h 162"/>
                <a:gd name="T14" fmla="*/ 99267 w 151"/>
                <a:gd name="T15" fmla="*/ 31626 h 162"/>
                <a:gd name="T16" fmla="*/ 110577 w 151"/>
                <a:gd name="T17" fmla="*/ 54319 h 162"/>
                <a:gd name="T18" fmla="*/ 138380 w 151"/>
                <a:gd name="T19" fmla="*/ 54319 h 162"/>
                <a:gd name="T20" fmla="*/ 120182 w 151"/>
                <a:gd name="T21" fmla="*/ 15457 h 162"/>
                <a:gd name="T22" fmla="*/ 71615 w 151"/>
                <a:gd name="T23" fmla="*/ 0 h 162"/>
                <a:gd name="T24" fmla="*/ 36430 w 151"/>
                <a:gd name="T25" fmla="*/ 6855 h 162"/>
                <a:gd name="T26" fmla="*/ 13408 w 151"/>
                <a:gd name="T27" fmla="*/ 26839 h 162"/>
                <a:gd name="T28" fmla="*/ 5687 w 151"/>
                <a:gd name="T29" fmla="*/ 53428 h 162"/>
                <a:gd name="T30" fmla="*/ 16958 w 151"/>
                <a:gd name="T31" fmla="*/ 83047 h 162"/>
                <a:gd name="T32" fmla="*/ 56295 w 151"/>
                <a:gd name="T33" fmla="*/ 101402 h 162"/>
                <a:gd name="T34" fmla="*/ 82953 w 151"/>
                <a:gd name="T35" fmla="*/ 107748 h 162"/>
                <a:gd name="T36" fmla="*/ 107665 w 151"/>
                <a:gd name="T37" fmla="*/ 118472 h 162"/>
                <a:gd name="T38" fmla="*/ 116631 w 151"/>
                <a:gd name="T39" fmla="*/ 133775 h 162"/>
                <a:gd name="T40" fmla="*/ 106121 w 151"/>
                <a:gd name="T41" fmla="*/ 152786 h 162"/>
                <a:gd name="T42" fmla="*/ 104091 w 151"/>
                <a:gd name="T43" fmla="*/ 154920 h 162"/>
                <a:gd name="T44" fmla="*/ 137242 w 151"/>
                <a:gd name="T45" fmla="*/ 154920 h 162"/>
                <a:gd name="T46" fmla="*/ 144072 w 151"/>
                <a:gd name="T47" fmla="*/ 127220 h 162"/>
                <a:gd name="T48" fmla="*/ 134450 w 151"/>
                <a:gd name="T49" fmla="*/ 99367 h 162"/>
                <a:gd name="T50" fmla="*/ 33638 w 151"/>
                <a:gd name="T51" fmla="*/ 144200 h 162"/>
                <a:gd name="T52" fmla="*/ 28697 w 151"/>
                <a:gd name="T53" fmla="*/ 125305 h 162"/>
                <a:gd name="T54" fmla="*/ 0 w 151"/>
                <a:gd name="T55" fmla="*/ 125305 h 162"/>
                <a:gd name="T56" fmla="*/ 7721 w 151"/>
                <a:gd name="T57" fmla="*/ 154059 h 162"/>
                <a:gd name="T58" fmla="*/ 7721 w 151"/>
                <a:gd name="T59" fmla="*/ 154920 h 162"/>
                <a:gd name="T60" fmla="*/ 43783 w 151"/>
                <a:gd name="T61" fmla="*/ 154920 h 162"/>
                <a:gd name="T62" fmla="*/ 33638 w 151"/>
                <a:gd name="T63" fmla="*/ 144200 h 16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51"/>
                <a:gd name="T97" fmla="*/ 0 h 162"/>
                <a:gd name="T98" fmla="*/ 151 w 151"/>
                <a:gd name="T99" fmla="*/ 162 h 16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51" h="162">
                  <a:moveTo>
                    <a:pt x="141" y="104"/>
                  </a:moveTo>
                  <a:cubicBezTo>
                    <a:pt x="134" y="97"/>
                    <a:pt x="121" y="91"/>
                    <a:pt x="103" y="86"/>
                  </a:cubicBezTo>
                  <a:cubicBezTo>
                    <a:pt x="67" y="78"/>
                    <a:pt x="67" y="78"/>
                    <a:pt x="67" y="78"/>
                  </a:cubicBezTo>
                  <a:cubicBezTo>
                    <a:pt x="55" y="75"/>
                    <a:pt x="46" y="71"/>
                    <a:pt x="41" y="66"/>
                  </a:cubicBezTo>
                  <a:cubicBezTo>
                    <a:pt x="38" y="62"/>
                    <a:pt x="36" y="58"/>
                    <a:pt x="36" y="52"/>
                  </a:cubicBezTo>
                  <a:cubicBezTo>
                    <a:pt x="36" y="44"/>
                    <a:pt x="39" y="38"/>
                    <a:pt x="45" y="33"/>
                  </a:cubicBezTo>
                  <a:cubicBezTo>
                    <a:pt x="51" y="28"/>
                    <a:pt x="61" y="25"/>
                    <a:pt x="73" y="25"/>
                  </a:cubicBezTo>
                  <a:cubicBezTo>
                    <a:pt x="87" y="25"/>
                    <a:pt x="97" y="28"/>
                    <a:pt x="104" y="33"/>
                  </a:cubicBezTo>
                  <a:cubicBezTo>
                    <a:pt x="111" y="39"/>
                    <a:pt x="115" y="47"/>
                    <a:pt x="116" y="57"/>
                  </a:cubicBezTo>
                  <a:cubicBezTo>
                    <a:pt x="145" y="57"/>
                    <a:pt x="145" y="57"/>
                    <a:pt x="145" y="57"/>
                  </a:cubicBezTo>
                  <a:cubicBezTo>
                    <a:pt x="145" y="40"/>
                    <a:pt x="138" y="27"/>
                    <a:pt x="126" y="16"/>
                  </a:cubicBezTo>
                  <a:cubicBezTo>
                    <a:pt x="114" y="5"/>
                    <a:pt x="97" y="0"/>
                    <a:pt x="75" y="0"/>
                  </a:cubicBezTo>
                  <a:cubicBezTo>
                    <a:pt x="61" y="0"/>
                    <a:pt x="49" y="2"/>
                    <a:pt x="38" y="7"/>
                  </a:cubicBezTo>
                  <a:cubicBezTo>
                    <a:pt x="28" y="12"/>
                    <a:pt x="20" y="19"/>
                    <a:pt x="14" y="28"/>
                  </a:cubicBezTo>
                  <a:cubicBezTo>
                    <a:pt x="9" y="37"/>
                    <a:pt x="6" y="47"/>
                    <a:pt x="6" y="56"/>
                  </a:cubicBezTo>
                  <a:cubicBezTo>
                    <a:pt x="6" y="69"/>
                    <a:pt x="10" y="79"/>
                    <a:pt x="18" y="87"/>
                  </a:cubicBezTo>
                  <a:cubicBezTo>
                    <a:pt x="25" y="95"/>
                    <a:pt x="39" y="102"/>
                    <a:pt x="59" y="106"/>
                  </a:cubicBezTo>
                  <a:cubicBezTo>
                    <a:pt x="87" y="113"/>
                    <a:pt x="87" y="113"/>
                    <a:pt x="87" y="113"/>
                  </a:cubicBezTo>
                  <a:cubicBezTo>
                    <a:pt x="99" y="116"/>
                    <a:pt x="108" y="120"/>
                    <a:pt x="113" y="124"/>
                  </a:cubicBezTo>
                  <a:cubicBezTo>
                    <a:pt x="119" y="128"/>
                    <a:pt x="122" y="133"/>
                    <a:pt x="122" y="140"/>
                  </a:cubicBezTo>
                  <a:cubicBezTo>
                    <a:pt x="122" y="148"/>
                    <a:pt x="118" y="154"/>
                    <a:pt x="111" y="160"/>
                  </a:cubicBezTo>
                  <a:cubicBezTo>
                    <a:pt x="110" y="161"/>
                    <a:pt x="110" y="161"/>
                    <a:pt x="109" y="162"/>
                  </a:cubicBezTo>
                  <a:cubicBezTo>
                    <a:pt x="144" y="162"/>
                    <a:pt x="144" y="162"/>
                    <a:pt x="144" y="162"/>
                  </a:cubicBezTo>
                  <a:cubicBezTo>
                    <a:pt x="149" y="153"/>
                    <a:pt x="151" y="143"/>
                    <a:pt x="151" y="133"/>
                  </a:cubicBezTo>
                  <a:cubicBezTo>
                    <a:pt x="151" y="122"/>
                    <a:pt x="148" y="112"/>
                    <a:pt x="141" y="104"/>
                  </a:cubicBezTo>
                  <a:close/>
                  <a:moveTo>
                    <a:pt x="35" y="151"/>
                  </a:moveTo>
                  <a:cubicBezTo>
                    <a:pt x="32" y="145"/>
                    <a:pt x="30" y="139"/>
                    <a:pt x="30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1" y="143"/>
                    <a:pt x="4" y="153"/>
                    <a:pt x="8" y="161"/>
                  </a:cubicBezTo>
                  <a:cubicBezTo>
                    <a:pt x="8" y="161"/>
                    <a:pt x="8" y="161"/>
                    <a:pt x="8" y="162"/>
                  </a:cubicBezTo>
                  <a:cubicBezTo>
                    <a:pt x="46" y="162"/>
                    <a:pt x="46" y="162"/>
                    <a:pt x="46" y="162"/>
                  </a:cubicBezTo>
                  <a:cubicBezTo>
                    <a:pt x="41" y="159"/>
                    <a:pt x="38" y="155"/>
                    <a:pt x="35" y="151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" name="Freeform 154"/>
            <p:cNvSpPr>
              <a:spLocks/>
            </p:cNvSpPr>
            <p:nvPr/>
          </p:nvSpPr>
          <p:spPr bwMode="auto">
            <a:xfrm>
              <a:off x="1501" y="3467"/>
              <a:ext cx="402" cy="382"/>
            </a:xfrm>
            <a:custGeom>
              <a:avLst/>
              <a:gdLst>
                <a:gd name="T0" fmla="*/ 16636 w 170"/>
                <a:gd name="T1" fmla="*/ 154920 h 162"/>
                <a:gd name="T2" fmla="*/ 60851 w 170"/>
                <a:gd name="T3" fmla="*/ 154920 h 162"/>
                <a:gd name="T4" fmla="*/ 45093 w 170"/>
                <a:gd name="T5" fmla="*/ 142309 h 162"/>
                <a:gd name="T6" fmla="*/ 30240 w 170"/>
                <a:gd name="T7" fmla="*/ 92812 h 162"/>
                <a:gd name="T8" fmla="*/ 45093 w 170"/>
                <a:gd name="T9" fmla="*/ 43003 h 162"/>
                <a:gd name="T10" fmla="*/ 83056 w 170"/>
                <a:gd name="T11" fmla="*/ 25934 h 162"/>
                <a:gd name="T12" fmla="*/ 120293 w 170"/>
                <a:gd name="T13" fmla="*/ 43003 h 162"/>
                <a:gd name="T14" fmla="*/ 134798 w 170"/>
                <a:gd name="T15" fmla="*/ 92812 h 162"/>
                <a:gd name="T16" fmla="*/ 120293 w 170"/>
                <a:gd name="T17" fmla="*/ 142309 h 162"/>
                <a:gd name="T18" fmla="*/ 104567 w 170"/>
                <a:gd name="T19" fmla="*/ 154920 h 162"/>
                <a:gd name="T20" fmla="*/ 148468 w 170"/>
                <a:gd name="T21" fmla="*/ 154920 h 162"/>
                <a:gd name="T22" fmla="*/ 150561 w 170"/>
                <a:gd name="T23" fmla="*/ 152786 h 162"/>
                <a:gd name="T24" fmla="*/ 161190 w 170"/>
                <a:gd name="T25" fmla="*/ 128949 h 162"/>
                <a:gd name="T26" fmla="*/ 166296 w 170"/>
                <a:gd name="T27" fmla="*/ 92812 h 162"/>
                <a:gd name="T28" fmla="*/ 156309 w 170"/>
                <a:gd name="T29" fmla="*/ 43805 h 162"/>
                <a:gd name="T30" fmla="*/ 126956 w 170"/>
                <a:gd name="T31" fmla="*/ 11382 h 162"/>
                <a:gd name="T32" fmla="*/ 83056 w 170"/>
                <a:gd name="T33" fmla="*/ 0 h 162"/>
                <a:gd name="T34" fmla="*/ 21512 w 170"/>
                <a:gd name="T35" fmla="*/ 25934 h 162"/>
                <a:gd name="T36" fmla="*/ 0 w 170"/>
                <a:gd name="T37" fmla="*/ 92812 h 162"/>
                <a:gd name="T38" fmla="*/ 9970 w 170"/>
                <a:gd name="T39" fmla="*/ 143545 h 162"/>
                <a:gd name="T40" fmla="*/ 16636 w 170"/>
                <a:gd name="T41" fmla="*/ 154920 h 16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70"/>
                <a:gd name="T64" fmla="*/ 0 h 162"/>
                <a:gd name="T65" fmla="*/ 170 w 170"/>
                <a:gd name="T66" fmla="*/ 162 h 16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70" h="162">
                  <a:moveTo>
                    <a:pt x="17" y="162"/>
                  </a:moveTo>
                  <a:cubicBezTo>
                    <a:pt x="62" y="162"/>
                    <a:pt x="62" y="162"/>
                    <a:pt x="62" y="162"/>
                  </a:cubicBezTo>
                  <a:cubicBezTo>
                    <a:pt x="56" y="159"/>
                    <a:pt x="51" y="155"/>
                    <a:pt x="46" y="149"/>
                  </a:cubicBezTo>
                  <a:cubicBezTo>
                    <a:pt x="36" y="138"/>
                    <a:pt x="31" y="120"/>
                    <a:pt x="31" y="97"/>
                  </a:cubicBezTo>
                  <a:cubicBezTo>
                    <a:pt x="31" y="74"/>
                    <a:pt x="36" y="57"/>
                    <a:pt x="46" y="45"/>
                  </a:cubicBezTo>
                  <a:cubicBezTo>
                    <a:pt x="56" y="33"/>
                    <a:pt x="69" y="27"/>
                    <a:pt x="85" y="27"/>
                  </a:cubicBezTo>
                  <a:cubicBezTo>
                    <a:pt x="100" y="27"/>
                    <a:pt x="113" y="33"/>
                    <a:pt x="123" y="45"/>
                  </a:cubicBezTo>
                  <a:cubicBezTo>
                    <a:pt x="133" y="57"/>
                    <a:pt x="138" y="74"/>
                    <a:pt x="138" y="97"/>
                  </a:cubicBezTo>
                  <a:cubicBezTo>
                    <a:pt x="138" y="120"/>
                    <a:pt x="133" y="138"/>
                    <a:pt x="123" y="149"/>
                  </a:cubicBezTo>
                  <a:cubicBezTo>
                    <a:pt x="118" y="155"/>
                    <a:pt x="113" y="159"/>
                    <a:pt x="107" y="162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3" y="161"/>
                    <a:pt x="153" y="160"/>
                    <a:pt x="154" y="160"/>
                  </a:cubicBezTo>
                  <a:cubicBezTo>
                    <a:pt x="158" y="153"/>
                    <a:pt x="162" y="144"/>
                    <a:pt x="165" y="135"/>
                  </a:cubicBezTo>
                  <a:cubicBezTo>
                    <a:pt x="168" y="123"/>
                    <a:pt x="170" y="110"/>
                    <a:pt x="170" y="97"/>
                  </a:cubicBezTo>
                  <a:cubicBezTo>
                    <a:pt x="170" y="78"/>
                    <a:pt x="166" y="61"/>
                    <a:pt x="160" y="46"/>
                  </a:cubicBezTo>
                  <a:cubicBezTo>
                    <a:pt x="153" y="31"/>
                    <a:pt x="143" y="20"/>
                    <a:pt x="130" y="12"/>
                  </a:cubicBezTo>
                  <a:cubicBezTo>
                    <a:pt x="117" y="4"/>
                    <a:pt x="102" y="0"/>
                    <a:pt x="85" y="0"/>
                  </a:cubicBezTo>
                  <a:cubicBezTo>
                    <a:pt x="58" y="0"/>
                    <a:pt x="37" y="9"/>
                    <a:pt x="22" y="27"/>
                  </a:cubicBezTo>
                  <a:cubicBezTo>
                    <a:pt x="7" y="44"/>
                    <a:pt x="0" y="68"/>
                    <a:pt x="0" y="97"/>
                  </a:cubicBezTo>
                  <a:cubicBezTo>
                    <a:pt x="0" y="117"/>
                    <a:pt x="3" y="135"/>
                    <a:pt x="10" y="150"/>
                  </a:cubicBezTo>
                  <a:cubicBezTo>
                    <a:pt x="12" y="154"/>
                    <a:pt x="15" y="158"/>
                    <a:pt x="17" y="162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" name="Freeform 155"/>
            <p:cNvSpPr>
              <a:spLocks/>
            </p:cNvSpPr>
            <p:nvPr/>
          </p:nvSpPr>
          <p:spPr bwMode="auto">
            <a:xfrm>
              <a:off x="1986" y="3467"/>
              <a:ext cx="351" cy="382"/>
            </a:xfrm>
            <a:custGeom>
              <a:avLst/>
              <a:gdLst>
                <a:gd name="T0" fmla="*/ 29373 w 149"/>
                <a:gd name="T1" fmla="*/ 154920 h 162"/>
                <a:gd name="T2" fmla="*/ 29373 w 149"/>
                <a:gd name="T3" fmla="*/ 84217 h 162"/>
                <a:gd name="T4" fmla="*/ 31416 w 149"/>
                <a:gd name="T5" fmla="*/ 64155 h 162"/>
                <a:gd name="T6" fmla="*/ 39816 w 149"/>
                <a:gd name="T7" fmla="*/ 45050 h 162"/>
                <a:gd name="T8" fmla="*/ 55215 w 149"/>
                <a:gd name="T9" fmla="*/ 31626 h 162"/>
                <a:gd name="T10" fmla="*/ 76893 w 149"/>
                <a:gd name="T11" fmla="*/ 25934 h 162"/>
                <a:gd name="T12" fmla="*/ 96541 w 149"/>
                <a:gd name="T13" fmla="*/ 31626 h 162"/>
                <a:gd name="T14" fmla="*/ 108374 w 149"/>
                <a:gd name="T15" fmla="*/ 43805 h 162"/>
                <a:gd name="T16" fmla="*/ 111941 w 149"/>
                <a:gd name="T17" fmla="*/ 69776 h 162"/>
                <a:gd name="T18" fmla="*/ 111941 w 149"/>
                <a:gd name="T19" fmla="*/ 154920 h 162"/>
                <a:gd name="T20" fmla="*/ 141314 w 149"/>
                <a:gd name="T21" fmla="*/ 154920 h 162"/>
                <a:gd name="T22" fmla="*/ 141314 w 149"/>
                <a:gd name="T23" fmla="*/ 67734 h 162"/>
                <a:gd name="T24" fmla="*/ 139288 w 149"/>
                <a:gd name="T25" fmla="*/ 39360 h 162"/>
                <a:gd name="T26" fmla="*/ 130881 w 149"/>
                <a:gd name="T27" fmla="*/ 21147 h 162"/>
                <a:gd name="T28" fmla="*/ 112801 w 149"/>
                <a:gd name="T29" fmla="*/ 5688 h 162"/>
                <a:gd name="T30" fmla="*/ 84593 w 149"/>
                <a:gd name="T31" fmla="*/ 0 h 162"/>
                <a:gd name="T32" fmla="*/ 59623 w 149"/>
                <a:gd name="T33" fmla="*/ 3648 h 162"/>
                <a:gd name="T34" fmla="*/ 39816 w 149"/>
                <a:gd name="T35" fmla="*/ 16164 h 162"/>
                <a:gd name="T36" fmla="*/ 27347 w 149"/>
                <a:gd name="T37" fmla="*/ 29591 h 162"/>
                <a:gd name="T38" fmla="*/ 27347 w 149"/>
                <a:gd name="T39" fmla="*/ 5688 h 162"/>
                <a:gd name="T40" fmla="*/ 0 w 149"/>
                <a:gd name="T41" fmla="*/ 5688 h 162"/>
                <a:gd name="T42" fmla="*/ 0 w 149"/>
                <a:gd name="T43" fmla="*/ 154920 h 162"/>
                <a:gd name="T44" fmla="*/ 29373 w 149"/>
                <a:gd name="T45" fmla="*/ 154920 h 1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9"/>
                <a:gd name="T70" fmla="*/ 0 h 162"/>
                <a:gd name="T71" fmla="*/ 149 w 149"/>
                <a:gd name="T72" fmla="*/ 162 h 1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9" h="162">
                  <a:moveTo>
                    <a:pt x="31" y="162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1" y="79"/>
                    <a:pt x="32" y="72"/>
                    <a:pt x="33" y="67"/>
                  </a:cubicBezTo>
                  <a:cubicBezTo>
                    <a:pt x="35" y="60"/>
                    <a:pt x="37" y="53"/>
                    <a:pt x="42" y="47"/>
                  </a:cubicBezTo>
                  <a:cubicBezTo>
                    <a:pt x="46" y="41"/>
                    <a:pt x="51" y="36"/>
                    <a:pt x="58" y="33"/>
                  </a:cubicBezTo>
                  <a:cubicBezTo>
                    <a:pt x="65" y="29"/>
                    <a:pt x="73" y="27"/>
                    <a:pt x="81" y="27"/>
                  </a:cubicBezTo>
                  <a:cubicBezTo>
                    <a:pt x="89" y="27"/>
                    <a:pt x="96" y="29"/>
                    <a:pt x="102" y="33"/>
                  </a:cubicBezTo>
                  <a:cubicBezTo>
                    <a:pt x="108" y="36"/>
                    <a:pt x="112" y="41"/>
                    <a:pt x="114" y="46"/>
                  </a:cubicBezTo>
                  <a:cubicBezTo>
                    <a:pt x="117" y="52"/>
                    <a:pt x="118" y="61"/>
                    <a:pt x="118" y="73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49" y="162"/>
                    <a:pt x="149" y="162"/>
                    <a:pt x="149" y="162"/>
                  </a:cubicBezTo>
                  <a:cubicBezTo>
                    <a:pt x="149" y="71"/>
                    <a:pt x="149" y="71"/>
                    <a:pt x="149" y="71"/>
                  </a:cubicBezTo>
                  <a:cubicBezTo>
                    <a:pt x="149" y="58"/>
                    <a:pt x="148" y="48"/>
                    <a:pt x="147" y="41"/>
                  </a:cubicBezTo>
                  <a:cubicBezTo>
                    <a:pt x="145" y="34"/>
                    <a:pt x="142" y="28"/>
                    <a:pt x="138" y="22"/>
                  </a:cubicBezTo>
                  <a:cubicBezTo>
                    <a:pt x="133" y="16"/>
                    <a:pt x="127" y="11"/>
                    <a:pt x="119" y="6"/>
                  </a:cubicBezTo>
                  <a:cubicBezTo>
                    <a:pt x="110" y="2"/>
                    <a:pt x="100" y="0"/>
                    <a:pt x="89" y="0"/>
                  </a:cubicBezTo>
                  <a:cubicBezTo>
                    <a:pt x="80" y="0"/>
                    <a:pt x="71" y="1"/>
                    <a:pt x="63" y="4"/>
                  </a:cubicBezTo>
                  <a:cubicBezTo>
                    <a:pt x="55" y="7"/>
                    <a:pt x="48" y="12"/>
                    <a:pt x="42" y="17"/>
                  </a:cubicBezTo>
                  <a:cubicBezTo>
                    <a:pt x="38" y="20"/>
                    <a:pt x="34" y="25"/>
                    <a:pt x="29" y="31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1" y="162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" name="Freeform 156"/>
            <p:cNvSpPr>
              <a:spLocks noEditPoints="1"/>
            </p:cNvSpPr>
            <p:nvPr/>
          </p:nvSpPr>
          <p:spPr bwMode="auto">
            <a:xfrm>
              <a:off x="2628" y="3467"/>
              <a:ext cx="397" cy="382"/>
            </a:xfrm>
            <a:custGeom>
              <a:avLst/>
              <a:gdLst>
                <a:gd name="T0" fmla="*/ 112668 w 168"/>
                <a:gd name="T1" fmla="*/ 151279 h 162"/>
                <a:gd name="T2" fmla="*/ 106928 w 168"/>
                <a:gd name="T3" fmla="*/ 154920 h 162"/>
                <a:gd name="T4" fmla="*/ 147691 w 168"/>
                <a:gd name="T5" fmla="*/ 154920 h 162"/>
                <a:gd name="T6" fmla="*/ 148837 w 168"/>
                <a:gd name="T7" fmla="*/ 154059 h 162"/>
                <a:gd name="T8" fmla="*/ 160568 w 168"/>
                <a:gd name="T9" fmla="*/ 124440 h 162"/>
                <a:gd name="T10" fmla="*/ 131312 w 168"/>
                <a:gd name="T11" fmla="*/ 124440 h 162"/>
                <a:gd name="T12" fmla="*/ 112668 w 168"/>
                <a:gd name="T13" fmla="*/ 151279 h 162"/>
                <a:gd name="T14" fmla="*/ 160568 w 168"/>
                <a:gd name="T15" fmla="*/ 63287 h 162"/>
                <a:gd name="T16" fmla="*/ 146937 w 168"/>
                <a:gd name="T17" fmla="*/ 29591 h 162"/>
                <a:gd name="T18" fmla="*/ 119809 w 168"/>
                <a:gd name="T19" fmla="*/ 7734 h 162"/>
                <a:gd name="T20" fmla="*/ 83569 w 168"/>
                <a:gd name="T21" fmla="*/ 0 h 162"/>
                <a:gd name="T22" fmla="*/ 24163 w 168"/>
                <a:gd name="T23" fmla="*/ 24792 h 162"/>
                <a:gd name="T24" fmla="*/ 0 w 168"/>
                <a:gd name="T25" fmla="*/ 93680 h 162"/>
                <a:gd name="T26" fmla="*/ 9951 w 168"/>
                <a:gd name="T27" fmla="*/ 141510 h 162"/>
                <a:gd name="T28" fmla="*/ 17775 w 168"/>
                <a:gd name="T29" fmla="*/ 154920 h 162"/>
                <a:gd name="T30" fmla="*/ 60439 w 168"/>
                <a:gd name="T31" fmla="*/ 154920 h 162"/>
                <a:gd name="T32" fmla="*/ 56440 w 168"/>
                <a:gd name="T33" fmla="*/ 151918 h 162"/>
                <a:gd name="T34" fmla="*/ 38984 w 168"/>
                <a:gd name="T35" fmla="*/ 132908 h 162"/>
                <a:gd name="T36" fmla="*/ 32925 w 168"/>
                <a:gd name="T37" fmla="*/ 103293 h 162"/>
                <a:gd name="T38" fmla="*/ 163366 w 168"/>
                <a:gd name="T39" fmla="*/ 103293 h 162"/>
                <a:gd name="T40" fmla="*/ 160568 w 168"/>
                <a:gd name="T41" fmla="*/ 63287 h 162"/>
                <a:gd name="T42" fmla="*/ 32925 w 168"/>
                <a:gd name="T43" fmla="*/ 79390 h 162"/>
                <a:gd name="T44" fmla="*/ 49800 w 168"/>
                <a:gd name="T45" fmla="*/ 40039 h 162"/>
                <a:gd name="T46" fmla="*/ 83569 w 168"/>
                <a:gd name="T47" fmla="*/ 25934 h 162"/>
                <a:gd name="T48" fmla="*/ 117682 w 168"/>
                <a:gd name="T49" fmla="*/ 39360 h 162"/>
                <a:gd name="T50" fmla="*/ 132184 w 168"/>
                <a:gd name="T51" fmla="*/ 79390 h 162"/>
                <a:gd name="T52" fmla="*/ 32925 w 168"/>
                <a:gd name="T53" fmla="*/ 79390 h 16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8"/>
                <a:gd name="T82" fmla="*/ 0 h 162"/>
                <a:gd name="T83" fmla="*/ 168 w 168"/>
                <a:gd name="T84" fmla="*/ 162 h 16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8" h="162">
                  <a:moveTo>
                    <a:pt x="116" y="158"/>
                  </a:moveTo>
                  <a:cubicBezTo>
                    <a:pt x="114" y="160"/>
                    <a:pt x="112" y="161"/>
                    <a:pt x="110" y="162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2" y="161"/>
                    <a:pt x="153" y="161"/>
                    <a:pt x="153" y="161"/>
                  </a:cubicBezTo>
                  <a:cubicBezTo>
                    <a:pt x="158" y="153"/>
                    <a:pt x="162" y="143"/>
                    <a:pt x="165" y="130"/>
                  </a:cubicBezTo>
                  <a:cubicBezTo>
                    <a:pt x="135" y="130"/>
                    <a:pt x="135" y="130"/>
                    <a:pt x="135" y="130"/>
                  </a:cubicBezTo>
                  <a:cubicBezTo>
                    <a:pt x="130" y="143"/>
                    <a:pt x="123" y="153"/>
                    <a:pt x="116" y="158"/>
                  </a:cubicBezTo>
                  <a:close/>
                  <a:moveTo>
                    <a:pt x="165" y="66"/>
                  </a:moveTo>
                  <a:cubicBezTo>
                    <a:pt x="163" y="52"/>
                    <a:pt x="158" y="41"/>
                    <a:pt x="151" y="31"/>
                  </a:cubicBezTo>
                  <a:cubicBezTo>
                    <a:pt x="144" y="21"/>
                    <a:pt x="135" y="13"/>
                    <a:pt x="123" y="8"/>
                  </a:cubicBezTo>
                  <a:cubicBezTo>
                    <a:pt x="112" y="3"/>
                    <a:pt x="99" y="0"/>
                    <a:pt x="86" y="0"/>
                  </a:cubicBezTo>
                  <a:cubicBezTo>
                    <a:pt x="62" y="0"/>
                    <a:pt x="41" y="9"/>
                    <a:pt x="25" y="26"/>
                  </a:cubicBezTo>
                  <a:cubicBezTo>
                    <a:pt x="8" y="44"/>
                    <a:pt x="0" y="68"/>
                    <a:pt x="0" y="98"/>
                  </a:cubicBezTo>
                  <a:cubicBezTo>
                    <a:pt x="0" y="117"/>
                    <a:pt x="3" y="133"/>
                    <a:pt x="10" y="148"/>
                  </a:cubicBezTo>
                  <a:cubicBezTo>
                    <a:pt x="12" y="153"/>
                    <a:pt x="15" y="157"/>
                    <a:pt x="18" y="162"/>
                  </a:cubicBezTo>
                  <a:cubicBezTo>
                    <a:pt x="62" y="162"/>
                    <a:pt x="62" y="162"/>
                    <a:pt x="62" y="162"/>
                  </a:cubicBezTo>
                  <a:cubicBezTo>
                    <a:pt x="61" y="161"/>
                    <a:pt x="59" y="160"/>
                    <a:pt x="58" y="159"/>
                  </a:cubicBezTo>
                  <a:cubicBezTo>
                    <a:pt x="50" y="155"/>
                    <a:pt x="44" y="148"/>
                    <a:pt x="40" y="139"/>
                  </a:cubicBezTo>
                  <a:cubicBezTo>
                    <a:pt x="36" y="130"/>
                    <a:pt x="34" y="120"/>
                    <a:pt x="34" y="108"/>
                  </a:cubicBezTo>
                  <a:cubicBezTo>
                    <a:pt x="168" y="108"/>
                    <a:pt x="168" y="108"/>
                    <a:pt x="168" y="108"/>
                  </a:cubicBezTo>
                  <a:cubicBezTo>
                    <a:pt x="168" y="88"/>
                    <a:pt x="167" y="74"/>
                    <a:pt x="165" y="66"/>
                  </a:cubicBezTo>
                  <a:close/>
                  <a:moveTo>
                    <a:pt x="34" y="83"/>
                  </a:moveTo>
                  <a:cubicBezTo>
                    <a:pt x="35" y="65"/>
                    <a:pt x="41" y="52"/>
                    <a:pt x="51" y="42"/>
                  </a:cubicBezTo>
                  <a:cubicBezTo>
                    <a:pt x="60" y="32"/>
                    <a:pt x="72" y="27"/>
                    <a:pt x="86" y="27"/>
                  </a:cubicBezTo>
                  <a:cubicBezTo>
                    <a:pt x="101" y="27"/>
                    <a:pt x="112" y="32"/>
                    <a:pt x="121" y="41"/>
                  </a:cubicBezTo>
                  <a:cubicBezTo>
                    <a:pt x="130" y="51"/>
                    <a:pt x="135" y="65"/>
                    <a:pt x="136" y="83"/>
                  </a:cubicBezTo>
                  <a:lnTo>
                    <a:pt x="34" y="83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8" name="Freeform 157"/>
            <p:cNvSpPr>
              <a:spLocks/>
            </p:cNvSpPr>
            <p:nvPr/>
          </p:nvSpPr>
          <p:spPr bwMode="auto">
            <a:xfrm>
              <a:off x="3110" y="3467"/>
              <a:ext cx="352" cy="382"/>
            </a:xfrm>
            <a:custGeom>
              <a:avLst/>
              <a:gdLst>
                <a:gd name="T0" fmla="*/ 29875 w 149"/>
                <a:gd name="T1" fmla="*/ 154920 h 162"/>
                <a:gd name="T2" fmla="*/ 29875 w 149"/>
                <a:gd name="T3" fmla="*/ 84217 h 162"/>
                <a:gd name="T4" fmla="*/ 32025 w 149"/>
                <a:gd name="T5" fmla="*/ 64155 h 162"/>
                <a:gd name="T6" fmla="*/ 40674 w 149"/>
                <a:gd name="T7" fmla="*/ 45050 h 162"/>
                <a:gd name="T8" fmla="*/ 56285 w 149"/>
                <a:gd name="T9" fmla="*/ 31626 h 162"/>
                <a:gd name="T10" fmla="*/ 78368 w 149"/>
                <a:gd name="T11" fmla="*/ 25934 h 162"/>
                <a:gd name="T12" fmla="*/ 98895 w 149"/>
                <a:gd name="T13" fmla="*/ 31626 h 162"/>
                <a:gd name="T14" fmla="*/ 111794 w 149"/>
                <a:gd name="T15" fmla="*/ 43805 h 162"/>
                <a:gd name="T16" fmla="*/ 114561 w 149"/>
                <a:gd name="T17" fmla="*/ 69776 h 162"/>
                <a:gd name="T18" fmla="*/ 114561 w 149"/>
                <a:gd name="T19" fmla="*/ 154920 h 162"/>
                <a:gd name="T20" fmla="*/ 144677 w 149"/>
                <a:gd name="T21" fmla="*/ 154920 h 162"/>
                <a:gd name="T22" fmla="*/ 144677 w 149"/>
                <a:gd name="T23" fmla="*/ 67734 h 162"/>
                <a:gd name="T24" fmla="*/ 142527 w 149"/>
                <a:gd name="T25" fmla="*/ 39360 h 162"/>
                <a:gd name="T26" fmla="*/ 133838 w 149"/>
                <a:gd name="T27" fmla="*/ 21147 h 162"/>
                <a:gd name="T28" fmla="*/ 115461 w 149"/>
                <a:gd name="T29" fmla="*/ 5688 h 162"/>
                <a:gd name="T30" fmla="*/ 86254 w 149"/>
                <a:gd name="T31" fmla="*/ 0 h 162"/>
                <a:gd name="T32" fmla="*/ 61241 w 149"/>
                <a:gd name="T33" fmla="*/ 3648 h 162"/>
                <a:gd name="T34" fmla="*/ 40674 w 149"/>
                <a:gd name="T35" fmla="*/ 16164 h 162"/>
                <a:gd name="T36" fmla="*/ 28347 w 149"/>
                <a:gd name="T37" fmla="*/ 29591 h 162"/>
                <a:gd name="T38" fmla="*/ 28347 w 149"/>
                <a:gd name="T39" fmla="*/ 5688 h 162"/>
                <a:gd name="T40" fmla="*/ 0 w 149"/>
                <a:gd name="T41" fmla="*/ 5688 h 162"/>
                <a:gd name="T42" fmla="*/ 0 w 149"/>
                <a:gd name="T43" fmla="*/ 154920 h 162"/>
                <a:gd name="T44" fmla="*/ 29875 w 149"/>
                <a:gd name="T45" fmla="*/ 154920 h 1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9"/>
                <a:gd name="T70" fmla="*/ 0 h 162"/>
                <a:gd name="T71" fmla="*/ 149 w 149"/>
                <a:gd name="T72" fmla="*/ 162 h 1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9" h="162">
                  <a:moveTo>
                    <a:pt x="31" y="162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1" y="79"/>
                    <a:pt x="32" y="72"/>
                    <a:pt x="33" y="67"/>
                  </a:cubicBezTo>
                  <a:cubicBezTo>
                    <a:pt x="35" y="60"/>
                    <a:pt x="38" y="53"/>
                    <a:pt x="42" y="47"/>
                  </a:cubicBezTo>
                  <a:cubicBezTo>
                    <a:pt x="46" y="41"/>
                    <a:pt x="51" y="36"/>
                    <a:pt x="58" y="33"/>
                  </a:cubicBezTo>
                  <a:cubicBezTo>
                    <a:pt x="65" y="29"/>
                    <a:pt x="73" y="27"/>
                    <a:pt x="81" y="27"/>
                  </a:cubicBezTo>
                  <a:cubicBezTo>
                    <a:pt x="90" y="27"/>
                    <a:pt x="96" y="29"/>
                    <a:pt x="102" y="33"/>
                  </a:cubicBezTo>
                  <a:cubicBezTo>
                    <a:pt x="108" y="36"/>
                    <a:pt x="112" y="41"/>
                    <a:pt x="115" y="46"/>
                  </a:cubicBezTo>
                  <a:cubicBezTo>
                    <a:pt x="117" y="52"/>
                    <a:pt x="118" y="61"/>
                    <a:pt x="118" y="73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49" y="162"/>
                    <a:pt x="149" y="162"/>
                    <a:pt x="149" y="162"/>
                  </a:cubicBezTo>
                  <a:cubicBezTo>
                    <a:pt x="149" y="71"/>
                    <a:pt x="149" y="71"/>
                    <a:pt x="149" y="71"/>
                  </a:cubicBezTo>
                  <a:cubicBezTo>
                    <a:pt x="149" y="58"/>
                    <a:pt x="148" y="48"/>
                    <a:pt x="147" y="41"/>
                  </a:cubicBezTo>
                  <a:cubicBezTo>
                    <a:pt x="145" y="34"/>
                    <a:pt x="142" y="28"/>
                    <a:pt x="138" y="22"/>
                  </a:cubicBezTo>
                  <a:cubicBezTo>
                    <a:pt x="134" y="16"/>
                    <a:pt x="127" y="11"/>
                    <a:pt x="119" y="6"/>
                  </a:cubicBezTo>
                  <a:cubicBezTo>
                    <a:pt x="111" y="2"/>
                    <a:pt x="101" y="0"/>
                    <a:pt x="89" y="0"/>
                  </a:cubicBezTo>
                  <a:cubicBezTo>
                    <a:pt x="80" y="0"/>
                    <a:pt x="71" y="1"/>
                    <a:pt x="63" y="4"/>
                  </a:cubicBezTo>
                  <a:cubicBezTo>
                    <a:pt x="55" y="7"/>
                    <a:pt x="48" y="12"/>
                    <a:pt x="42" y="17"/>
                  </a:cubicBezTo>
                  <a:cubicBezTo>
                    <a:pt x="38" y="20"/>
                    <a:pt x="34" y="25"/>
                    <a:pt x="29" y="31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1" y="162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9" name="Freeform 158"/>
            <p:cNvSpPr>
              <a:spLocks/>
            </p:cNvSpPr>
            <p:nvPr/>
          </p:nvSpPr>
          <p:spPr bwMode="auto">
            <a:xfrm>
              <a:off x="3526" y="3358"/>
              <a:ext cx="200" cy="491"/>
            </a:xfrm>
            <a:custGeom>
              <a:avLst/>
              <a:gdLst>
                <a:gd name="T0" fmla="*/ 23562 w 85"/>
                <a:gd name="T1" fmla="*/ 190652 h 208"/>
                <a:gd name="T2" fmla="*/ 23562 w 85"/>
                <a:gd name="T3" fmla="*/ 200559 h 208"/>
                <a:gd name="T4" fmla="*/ 56339 w 85"/>
                <a:gd name="T5" fmla="*/ 200559 h 208"/>
                <a:gd name="T6" fmla="*/ 56339 w 85"/>
                <a:gd name="T7" fmla="*/ 199662 h 208"/>
                <a:gd name="T8" fmla="*/ 52784 w 85"/>
                <a:gd name="T9" fmla="*/ 189103 h 208"/>
                <a:gd name="T10" fmla="*/ 52784 w 85"/>
                <a:gd name="T11" fmla="*/ 74396 h 208"/>
                <a:gd name="T12" fmla="*/ 79906 w 85"/>
                <a:gd name="T13" fmla="*/ 74396 h 208"/>
                <a:gd name="T14" fmla="*/ 79906 w 85"/>
                <a:gd name="T15" fmla="*/ 50207 h 208"/>
                <a:gd name="T16" fmla="*/ 52784 w 85"/>
                <a:gd name="T17" fmla="*/ 50207 h 208"/>
                <a:gd name="T18" fmla="*/ 52784 w 85"/>
                <a:gd name="T19" fmla="*/ 0 h 208"/>
                <a:gd name="T20" fmla="*/ 23562 w 85"/>
                <a:gd name="T21" fmla="*/ 0 h 208"/>
                <a:gd name="T22" fmla="*/ 23562 w 85"/>
                <a:gd name="T23" fmla="*/ 50207 h 208"/>
                <a:gd name="T24" fmla="*/ 0 w 85"/>
                <a:gd name="T25" fmla="*/ 50207 h 208"/>
                <a:gd name="T26" fmla="*/ 0 w 85"/>
                <a:gd name="T27" fmla="*/ 74396 h 208"/>
                <a:gd name="T28" fmla="*/ 23562 w 85"/>
                <a:gd name="T29" fmla="*/ 74396 h 208"/>
                <a:gd name="T30" fmla="*/ 23562 w 85"/>
                <a:gd name="T31" fmla="*/ 190652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5"/>
                <a:gd name="T49" fmla="*/ 0 h 208"/>
                <a:gd name="T50" fmla="*/ 85 w 85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5" h="208">
                  <a:moveTo>
                    <a:pt x="25" y="198"/>
                  </a:moveTo>
                  <a:cubicBezTo>
                    <a:pt x="25" y="201"/>
                    <a:pt x="25" y="205"/>
                    <a:pt x="25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60" y="208"/>
                    <a:pt x="60" y="207"/>
                    <a:pt x="60" y="207"/>
                  </a:cubicBezTo>
                  <a:cubicBezTo>
                    <a:pt x="57" y="205"/>
                    <a:pt x="56" y="201"/>
                    <a:pt x="56" y="196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5" y="77"/>
                    <a:pt x="25" y="77"/>
                    <a:pt x="25" y="77"/>
                  </a:cubicBezTo>
                  <a:lnTo>
                    <a:pt x="25" y="198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0" name="Freeform 159"/>
            <p:cNvSpPr>
              <a:spLocks/>
            </p:cNvSpPr>
            <p:nvPr/>
          </p:nvSpPr>
          <p:spPr bwMode="auto">
            <a:xfrm>
              <a:off x="2387" y="3358"/>
              <a:ext cx="201" cy="491"/>
            </a:xfrm>
            <a:custGeom>
              <a:avLst/>
              <a:gdLst>
                <a:gd name="T0" fmla="*/ 24487 w 85"/>
                <a:gd name="T1" fmla="*/ 190652 h 208"/>
                <a:gd name="T2" fmla="*/ 25203 w 85"/>
                <a:gd name="T3" fmla="*/ 200559 h 208"/>
                <a:gd name="T4" fmla="*/ 58787 w 85"/>
                <a:gd name="T5" fmla="*/ 200559 h 208"/>
                <a:gd name="T6" fmla="*/ 58787 w 85"/>
                <a:gd name="T7" fmla="*/ 199662 h 208"/>
                <a:gd name="T8" fmla="*/ 54558 w 85"/>
                <a:gd name="T9" fmla="*/ 189103 h 208"/>
                <a:gd name="T10" fmla="*/ 54558 w 85"/>
                <a:gd name="T11" fmla="*/ 74396 h 208"/>
                <a:gd name="T12" fmla="*/ 83056 w 85"/>
                <a:gd name="T13" fmla="*/ 74396 h 208"/>
                <a:gd name="T14" fmla="*/ 83056 w 85"/>
                <a:gd name="T15" fmla="*/ 50207 h 208"/>
                <a:gd name="T16" fmla="*/ 54558 w 85"/>
                <a:gd name="T17" fmla="*/ 50207 h 208"/>
                <a:gd name="T18" fmla="*/ 54558 w 85"/>
                <a:gd name="T19" fmla="*/ 0 h 208"/>
                <a:gd name="T20" fmla="*/ 24487 w 85"/>
                <a:gd name="T21" fmla="*/ 0 h 208"/>
                <a:gd name="T22" fmla="*/ 24487 w 85"/>
                <a:gd name="T23" fmla="*/ 50207 h 208"/>
                <a:gd name="T24" fmla="*/ 0 w 85"/>
                <a:gd name="T25" fmla="*/ 50207 h 208"/>
                <a:gd name="T26" fmla="*/ 0 w 85"/>
                <a:gd name="T27" fmla="*/ 74396 h 208"/>
                <a:gd name="T28" fmla="*/ 24487 w 85"/>
                <a:gd name="T29" fmla="*/ 74396 h 208"/>
                <a:gd name="T30" fmla="*/ 24487 w 85"/>
                <a:gd name="T31" fmla="*/ 190652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5"/>
                <a:gd name="T49" fmla="*/ 0 h 208"/>
                <a:gd name="T50" fmla="*/ 85 w 85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5" h="208">
                  <a:moveTo>
                    <a:pt x="25" y="198"/>
                  </a:moveTo>
                  <a:cubicBezTo>
                    <a:pt x="25" y="201"/>
                    <a:pt x="25" y="205"/>
                    <a:pt x="26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60" y="208"/>
                    <a:pt x="60" y="207"/>
                    <a:pt x="60" y="207"/>
                  </a:cubicBezTo>
                  <a:cubicBezTo>
                    <a:pt x="57" y="205"/>
                    <a:pt x="56" y="201"/>
                    <a:pt x="56" y="196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5" y="77"/>
                    <a:pt x="25" y="77"/>
                    <a:pt x="25" y="77"/>
                  </a:cubicBezTo>
                  <a:lnTo>
                    <a:pt x="25" y="198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11" name="Freeform 160"/>
          <p:cNvSpPr>
            <a:spLocks noEditPoints="1"/>
          </p:cNvSpPr>
          <p:nvPr/>
        </p:nvSpPr>
        <p:spPr bwMode="auto">
          <a:xfrm>
            <a:off x="871538" y="836613"/>
            <a:ext cx="434975" cy="409575"/>
          </a:xfrm>
          <a:custGeom>
            <a:avLst/>
            <a:gdLst>
              <a:gd name="T0" fmla="*/ 2147483647 w 337"/>
              <a:gd name="T1" fmla="*/ 2147483647 h 315"/>
              <a:gd name="T2" fmla="*/ 2147483647 w 337"/>
              <a:gd name="T3" fmla="*/ 2147483647 h 315"/>
              <a:gd name="T4" fmla="*/ 2147483647 w 337"/>
              <a:gd name="T5" fmla="*/ 2147483647 h 315"/>
              <a:gd name="T6" fmla="*/ 2147483647 w 337"/>
              <a:gd name="T7" fmla="*/ 2147483647 h 315"/>
              <a:gd name="T8" fmla="*/ 2147483647 w 337"/>
              <a:gd name="T9" fmla="*/ 2147483647 h 315"/>
              <a:gd name="T10" fmla="*/ 2147483647 w 337"/>
              <a:gd name="T11" fmla="*/ 2147483647 h 315"/>
              <a:gd name="T12" fmla="*/ 2147483647 w 337"/>
              <a:gd name="T13" fmla="*/ 2147483647 h 315"/>
              <a:gd name="T14" fmla="*/ 2147483647 w 337"/>
              <a:gd name="T15" fmla="*/ 2147483647 h 315"/>
              <a:gd name="T16" fmla="*/ 2147483647 w 337"/>
              <a:gd name="T17" fmla="*/ 2147483647 h 315"/>
              <a:gd name="T18" fmla="*/ 2147483647 w 337"/>
              <a:gd name="T19" fmla="*/ 0 h 315"/>
              <a:gd name="T20" fmla="*/ 2147483647 w 337"/>
              <a:gd name="T21" fmla="*/ 2147483647 h 315"/>
              <a:gd name="T22" fmla="*/ 2147483647 w 337"/>
              <a:gd name="T23" fmla="*/ 2147483647 h 315"/>
              <a:gd name="T24" fmla="*/ 0 w 337"/>
              <a:gd name="T25" fmla="*/ 2147483647 h 315"/>
              <a:gd name="T26" fmla="*/ 2147483647 w 337"/>
              <a:gd name="T27" fmla="*/ 2147483647 h 315"/>
              <a:gd name="T28" fmla="*/ 2147483647 w 337"/>
              <a:gd name="T29" fmla="*/ 2147483647 h 315"/>
              <a:gd name="T30" fmla="*/ 2147483647 w 337"/>
              <a:gd name="T31" fmla="*/ 2147483647 h 315"/>
              <a:gd name="T32" fmla="*/ 2147483647 w 337"/>
              <a:gd name="T33" fmla="*/ 2147483647 h 315"/>
              <a:gd name="T34" fmla="*/ 2147483647 w 337"/>
              <a:gd name="T35" fmla="*/ 2147483647 h 315"/>
              <a:gd name="T36" fmla="*/ 2147483647 w 337"/>
              <a:gd name="T37" fmla="*/ 2147483647 h 315"/>
              <a:gd name="T38" fmla="*/ 2147483647 w 337"/>
              <a:gd name="T39" fmla="*/ 2147483647 h 315"/>
              <a:gd name="T40" fmla="*/ 2147483647 w 337"/>
              <a:gd name="T41" fmla="*/ 2147483647 h 315"/>
              <a:gd name="T42" fmla="*/ 2147483647 w 337"/>
              <a:gd name="T43" fmla="*/ 2147483647 h 315"/>
              <a:gd name="T44" fmla="*/ 2147483647 w 337"/>
              <a:gd name="T45" fmla="*/ 2147483647 h 31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337"/>
              <a:gd name="T70" fmla="*/ 0 h 315"/>
              <a:gd name="T71" fmla="*/ 337 w 337"/>
              <a:gd name="T72" fmla="*/ 315 h 315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337" h="315">
                <a:moveTo>
                  <a:pt x="287" y="255"/>
                </a:moveTo>
                <a:cubicBezTo>
                  <a:pt x="283" y="279"/>
                  <a:pt x="275" y="299"/>
                  <a:pt x="262" y="315"/>
                </a:cubicBezTo>
                <a:cubicBezTo>
                  <a:pt x="319" y="315"/>
                  <a:pt x="319" y="315"/>
                  <a:pt x="319" y="315"/>
                </a:cubicBezTo>
                <a:cubicBezTo>
                  <a:pt x="328" y="298"/>
                  <a:pt x="334" y="278"/>
                  <a:pt x="337" y="255"/>
                </a:cubicBezTo>
                <a:lnTo>
                  <a:pt x="287" y="255"/>
                </a:lnTo>
                <a:close/>
                <a:moveTo>
                  <a:pt x="284" y="123"/>
                </a:moveTo>
                <a:cubicBezTo>
                  <a:pt x="334" y="123"/>
                  <a:pt x="334" y="123"/>
                  <a:pt x="334" y="123"/>
                </a:cubicBezTo>
                <a:cubicBezTo>
                  <a:pt x="331" y="100"/>
                  <a:pt x="324" y="81"/>
                  <a:pt x="314" y="65"/>
                </a:cubicBezTo>
                <a:cubicBezTo>
                  <a:pt x="300" y="44"/>
                  <a:pt x="280" y="27"/>
                  <a:pt x="257" y="17"/>
                </a:cubicBezTo>
                <a:cubicBezTo>
                  <a:pt x="233" y="6"/>
                  <a:pt x="207" y="0"/>
                  <a:pt x="179" y="0"/>
                </a:cubicBezTo>
                <a:cubicBezTo>
                  <a:pt x="143" y="0"/>
                  <a:pt x="112" y="8"/>
                  <a:pt x="85" y="24"/>
                </a:cubicBezTo>
                <a:cubicBezTo>
                  <a:pt x="57" y="40"/>
                  <a:pt x="36" y="64"/>
                  <a:pt x="22" y="96"/>
                </a:cubicBezTo>
                <a:cubicBezTo>
                  <a:pt x="7" y="127"/>
                  <a:pt x="0" y="163"/>
                  <a:pt x="0" y="204"/>
                </a:cubicBezTo>
                <a:cubicBezTo>
                  <a:pt x="0" y="235"/>
                  <a:pt x="5" y="264"/>
                  <a:pt x="14" y="291"/>
                </a:cubicBezTo>
                <a:cubicBezTo>
                  <a:pt x="17" y="299"/>
                  <a:pt x="21" y="307"/>
                  <a:pt x="25" y="315"/>
                </a:cubicBezTo>
                <a:cubicBezTo>
                  <a:pt x="87" y="315"/>
                  <a:pt x="87" y="315"/>
                  <a:pt x="87" y="315"/>
                </a:cubicBezTo>
                <a:cubicBezTo>
                  <a:pt x="64" y="288"/>
                  <a:pt x="52" y="250"/>
                  <a:pt x="52" y="201"/>
                </a:cubicBezTo>
                <a:cubicBezTo>
                  <a:pt x="52" y="168"/>
                  <a:pt x="57" y="140"/>
                  <a:pt x="68" y="117"/>
                </a:cubicBezTo>
                <a:cubicBezTo>
                  <a:pt x="80" y="93"/>
                  <a:pt x="95" y="75"/>
                  <a:pt x="114" y="63"/>
                </a:cubicBezTo>
                <a:cubicBezTo>
                  <a:pt x="133" y="51"/>
                  <a:pt x="155" y="45"/>
                  <a:pt x="180" y="45"/>
                </a:cubicBezTo>
                <a:cubicBezTo>
                  <a:pt x="199" y="45"/>
                  <a:pt x="216" y="49"/>
                  <a:pt x="231" y="56"/>
                </a:cubicBezTo>
                <a:cubicBezTo>
                  <a:pt x="246" y="64"/>
                  <a:pt x="258" y="74"/>
                  <a:pt x="267" y="86"/>
                </a:cubicBezTo>
                <a:cubicBezTo>
                  <a:pt x="274" y="95"/>
                  <a:pt x="280" y="108"/>
                  <a:pt x="284" y="123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2" name="Line 139"/>
          <p:cNvSpPr>
            <a:spLocks noChangeShapeType="1"/>
          </p:cNvSpPr>
          <p:nvPr/>
        </p:nvSpPr>
        <p:spPr bwMode="auto">
          <a:xfrm flipH="1">
            <a:off x="338138" y="1231900"/>
            <a:ext cx="8805862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  <a:round/>
            <a:headEnd/>
            <a:tailEnd/>
          </a:ln>
        </p:spPr>
        <p:txBody>
          <a:bodyPr wrap="square" rIns="36000">
            <a:spAutoFit/>
          </a:bodyPr>
          <a:lstStyle/>
          <a:p>
            <a:endParaRPr lang="ko-KR" altLang="en-US"/>
          </a:p>
        </p:txBody>
      </p:sp>
      <p:sp>
        <p:nvSpPr>
          <p:cNvPr id="22" name="Rectangle 63"/>
          <p:cNvSpPr>
            <a:spLocks noChangeArrowheads="1"/>
          </p:cNvSpPr>
          <p:nvPr/>
        </p:nvSpPr>
        <p:spPr bwMode="auto">
          <a:xfrm>
            <a:off x="554879" y="1650107"/>
            <a:ext cx="8187182" cy="2592288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180000" tIns="45696" rIns="91390" bIns="45696" anchor="t" anchorCtr="0"/>
          <a:lstStyle/>
          <a:p>
            <a:pPr lvl="0">
              <a:lnSpc>
                <a:spcPct val="150000"/>
              </a:lnSpc>
            </a:pPr>
            <a:r>
              <a:rPr kumimoji="0" lang="en-US" altLang="en-US" b="1" dirty="0" smtClean="0">
                <a:latin typeface="+mn-ea"/>
                <a:ea typeface="+mn-ea"/>
              </a:rPr>
              <a:t>01</a:t>
            </a:r>
            <a:r>
              <a:rPr kumimoji="0" lang="en-US" altLang="en-US" dirty="0" smtClean="0">
                <a:latin typeface="+mn-ea"/>
                <a:ea typeface="+mn-ea"/>
              </a:rPr>
              <a:t> </a:t>
            </a:r>
            <a:r>
              <a:rPr kumimoji="0" lang="ko-KR" altLang="en-US" dirty="0" smtClean="0">
                <a:latin typeface="+mn-ea"/>
                <a:ea typeface="+mn-ea"/>
              </a:rPr>
              <a:t>웹 서버의 개념</a:t>
            </a:r>
            <a:endParaRPr kumimoji="0" lang="en-US" altLang="ko-KR" dirty="0" smtClean="0">
              <a:latin typeface="+mn-ea"/>
              <a:ea typeface="+mn-ea"/>
            </a:endParaRPr>
          </a:p>
          <a:p>
            <a:pPr lvl="0">
              <a:lnSpc>
                <a:spcPct val="150000"/>
              </a:lnSpc>
            </a:pPr>
            <a:r>
              <a:rPr kumimoji="0" lang="en-US" altLang="en-US" b="1" dirty="0" smtClean="0">
                <a:latin typeface="+mn-ea"/>
                <a:ea typeface="+mn-ea"/>
              </a:rPr>
              <a:t>02 </a:t>
            </a:r>
            <a:r>
              <a:rPr kumimoji="0" lang="ko-KR" altLang="en-US" dirty="0" smtClean="0">
                <a:latin typeface="+mn-ea"/>
                <a:ea typeface="+mn-ea"/>
              </a:rPr>
              <a:t>웹 서버 구축</a:t>
            </a:r>
            <a:endParaRPr kumimoji="0" lang="en-US" altLang="ko-KR" dirty="0" smtClean="0">
              <a:latin typeface="+mn-ea"/>
              <a:ea typeface="+mn-ea"/>
            </a:endParaRPr>
          </a:p>
          <a:p>
            <a:pPr lvl="0">
              <a:lnSpc>
                <a:spcPct val="150000"/>
              </a:lnSpc>
            </a:pPr>
            <a:r>
              <a:rPr kumimoji="0" lang="en-US" altLang="en-US" b="1" dirty="0" smtClean="0">
                <a:latin typeface="+mn-ea"/>
                <a:ea typeface="+mn-ea"/>
              </a:rPr>
              <a:t>03 </a:t>
            </a:r>
            <a:r>
              <a:rPr kumimoji="0" lang="ko-KR" altLang="en-US" dirty="0" err="1" smtClean="0">
                <a:latin typeface="+mn-ea"/>
                <a:ea typeface="+mn-ea"/>
              </a:rPr>
              <a:t>모바일</a:t>
            </a:r>
            <a:r>
              <a:rPr kumimoji="0" lang="ko-KR" altLang="en-US" dirty="0" smtClean="0">
                <a:latin typeface="+mn-ea"/>
                <a:ea typeface="+mn-ea"/>
              </a:rPr>
              <a:t> 웹 환경</a:t>
            </a:r>
            <a:endParaRPr kumimoji="0" lang="en-US" altLang="ko-KR" dirty="0" smtClean="0">
              <a:latin typeface="+mn-ea"/>
              <a:ea typeface="+mn-ea"/>
            </a:endParaRPr>
          </a:p>
          <a:p>
            <a:pPr lvl="0">
              <a:lnSpc>
                <a:spcPct val="150000"/>
              </a:lnSpc>
            </a:pPr>
            <a:r>
              <a:rPr kumimoji="0" lang="en-US" altLang="en-US" b="1" dirty="0" smtClean="0">
                <a:latin typeface="+mn-ea"/>
                <a:ea typeface="+mn-ea"/>
              </a:rPr>
              <a:t>04 </a:t>
            </a:r>
            <a:r>
              <a:rPr kumimoji="0" lang="ko-KR" altLang="en-US" dirty="0" smtClean="0">
                <a:latin typeface="+mn-ea"/>
                <a:ea typeface="+mn-ea"/>
              </a:rPr>
              <a:t>웹 서버 운영</a:t>
            </a:r>
            <a:endParaRPr kumimoji="0" lang="en-US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8398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864096"/>
          </a:xfrm>
        </p:spPr>
        <p:txBody>
          <a:bodyPr/>
          <a:lstStyle/>
          <a:p>
            <a:r>
              <a:rPr lang="ko-KR" altLang="en-US" dirty="0" err="1" smtClean="0"/>
              <a:t>톰캣</a:t>
            </a:r>
            <a:r>
              <a:rPr lang="ko-KR" altLang="en-US" dirty="0" smtClean="0"/>
              <a:t> 서버 포트 변경 방법</a:t>
            </a:r>
            <a:endParaRPr lang="en-US" altLang="ko-KR" dirty="0"/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dirty="0" smtClean="0"/>
              <a:t>명령 프롬프트에서 내 컴퓨터에 사용되는 포트 번호 확인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웹 서버 포트 변경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웹 서버 운영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80" y="1842911"/>
            <a:ext cx="7368540" cy="452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63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864096"/>
          </a:xfrm>
        </p:spPr>
        <p:txBody>
          <a:bodyPr/>
          <a:lstStyle/>
          <a:p>
            <a:pPr marL="457200" lvl="1" indent="0">
              <a:buNone/>
            </a:pPr>
            <a:r>
              <a:rPr lang="ko-KR" altLang="en-US" smtClean="0"/>
              <a:t>② </a:t>
            </a:r>
            <a:r>
              <a:rPr lang="en-US" altLang="ko-KR" dirty="0"/>
              <a:t>s</a:t>
            </a:r>
            <a:r>
              <a:rPr lang="en-US" altLang="ko-KR" dirty="0" smtClean="0"/>
              <a:t>erver.xml </a:t>
            </a:r>
            <a:r>
              <a:rPr lang="ko-KR" altLang="en-US" dirty="0" smtClean="0"/>
              <a:t>파일 수정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웹 서버 포트 변경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웹 서버 운영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556792"/>
            <a:ext cx="614934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06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864096"/>
          </a:xfrm>
        </p:spPr>
        <p:txBody>
          <a:bodyPr/>
          <a:lstStyle/>
          <a:p>
            <a:pPr marL="457200" lvl="1" indent="0">
              <a:buNone/>
            </a:pPr>
            <a:r>
              <a:rPr lang="ko-KR" altLang="en-US" smtClean="0"/>
              <a:t>③ </a:t>
            </a:r>
            <a:r>
              <a:rPr lang="ko-KR" altLang="en-US" dirty="0" smtClean="0"/>
              <a:t>웹 브라우저에서 결과 확인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웹 서버 포트 변경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웹 서버 운영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700808"/>
            <a:ext cx="817626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40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712968" cy="2448272"/>
          </a:xfrm>
        </p:spPr>
        <p:txBody>
          <a:bodyPr/>
          <a:lstStyle/>
          <a:p>
            <a:r>
              <a:rPr lang="ko-KR" altLang="en-US" dirty="0" smtClean="0"/>
              <a:t>가상 디렉터리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임의로 지정한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의 경로를 홈 디렉터리로 사용할 수 있도록 해주는 개념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가상의 폴더 이름으로 홈 디렉터리를 설정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/>
              <a:t>가상 </a:t>
            </a:r>
            <a:r>
              <a:rPr lang="ko-KR" altLang="en-US" dirty="0" smtClean="0"/>
              <a:t>디렉터리 관리 방법</a:t>
            </a:r>
            <a:endParaRPr lang="en-US" altLang="ko-KR" dirty="0"/>
          </a:p>
          <a:p>
            <a:pPr lvl="1"/>
            <a:r>
              <a:rPr lang="ko-KR" altLang="en-US" dirty="0" smtClean="0"/>
              <a:t>새로운 폴더를 생성하여 가상 디렉터리 관리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교재 </a:t>
            </a:r>
            <a:r>
              <a:rPr lang="en-US" altLang="ko-KR" sz="1600" dirty="0" smtClean="0"/>
              <a:t>80~82</a:t>
            </a:r>
            <a:r>
              <a:rPr lang="ko-KR" altLang="en-US" sz="1600" dirty="0" smtClean="0"/>
              <a:t>쪽 참고</a:t>
            </a:r>
            <a:r>
              <a:rPr lang="en-US" altLang="ko-KR" sz="1600" dirty="0" smtClean="0"/>
              <a:t>)</a:t>
            </a:r>
          </a:p>
          <a:p>
            <a:pPr lvl="1"/>
            <a:r>
              <a:rPr lang="ko-KR" altLang="en-US" dirty="0" err="1" smtClean="0"/>
              <a:t>톰캣</a:t>
            </a:r>
            <a:r>
              <a:rPr lang="ko-KR" altLang="en-US" dirty="0" smtClean="0"/>
              <a:t> 서버 환경에서 파일을 변경하여 가상 디렉터리 관리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교재 </a:t>
            </a:r>
            <a:r>
              <a:rPr lang="en-US" altLang="ko-KR" sz="1600" dirty="0" smtClean="0"/>
              <a:t>83~86</a:t>
            </a:r>
            <a:r>
              <a:rPr lang="ko-KR" altLang="en-US" sz="1600" dirty="0" smtClean="0"/>
              <a:t>쪽 참고</a:t>
            </a:r>
            <a:r>
              <a:rPr lang="en-US" altLang="ko-KR" sz="1600" dirty="0" smtClean="0"/>
              <a:t>)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웹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서버 홈 디렉터리와 가상 디렉터리 설정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웹 서버 운영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77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413818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39"/>
          <p:cNvSpPr>
            <a:spLocks noChangeShapeType="1"/>
          </p:cNvSpPr>
          <p:nvPr/>
        </p:nvSpPr>
        <p:spPr bwMode="auto">
          <a:xfrm flipH="1">
            <a:off x="338138" y="1231900"/>
            <a:ext cx="8805862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  <a:round/>
            <a:headEnd/>
            <a:tailEnd/>
          </a:ln>
        </p:spPr>
        <p:txBody>
          <a:bodyPr wrap="square" rIns="36000">
            <a:spAutoFit/>
          </a:bodyPr>
          <a:lstStyle/>
          <a:p>
            <a:endParaRPr lang="ko-KR" altLang="en-US"/>
          </a:p>
        </p:txBody>
      </p:sp>
      <p:sp>
        <p:nvSpPr>
          <p:cNvPr id="4" name="Rectangle 63"/>
          <p:cNvSpPr>
            <a:spLocks noChangeArrowheads="1"/>
          </p:cNvSpPr>
          <p:nvPr/>
        </p:nvSpPr>
        <p:spPr bwMode="auto">
          <a:xfrm>
            <a:off x="554879" y="1556792"/>
            <a:ext cx="8187182" cy="2592288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180000" tIns="45696" rIns="91390" bIns="45696" anchor="t" anchorCtr="0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>
                <a:latin typeface="+mn-ea"/>
                <a:ea typeface="+mn-ea"/>
              </a:rPr>
              <a:t>웹 서버의 기능과 종류를 설명할 수 있다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  <a:ea typeface="+mn-ea"/>
              </a:rPr>
              <a:t>자바와 </a:t>
            </a:r>
            <a:r>
              <a:rPr lang="ko-KR" altLang="en-US" dirty="0">
                <a:latin typeface="+mn-ea"/>
                <a:ea typeface="+mn-ea"/>
              </a:rPr>
              <a:t>아파치 </a:t>
            </a:r>
            <a:r>
              <a:rPr lang="ko-KR" altLang="en-US" dirty="0" err="1">
                <a:latin typeface="+mn-ea"/>
                <a:ea typeface="+mn-ea"/>
              </a:rPr>
              <a:t>톰캣</a:t>
            </a:r>
            <a:r>
              <a:rPr lang="ko-KR" altLang="en-US" dirty="0">
                <a:latin typeface="+mn-ea"/>
                <a:ea typeface="+mn-ea"/>
              </a:rPr>
              <a:t> 서버를 설치하여 실습 환경을 구축할 수 있다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err="1" smtClean="0">
                <a:latin typeface="+mn-ea"/>
                <a:ea typeface="+mn-ea"/>
              </a:rPr>
              <a:t>모바일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웹 브라우저의 종류를 알고 에뮬레이터의 필요성을 설명할 수 있다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  <a:ea typeface="+mn-ea"/>
              </a:rPr>
              <a:t>웹 </a:t>
            </a:r>
            <a:r>
              <a:rPr lang="ko-KR" altLang="en-US" dirty="0">
                <a:latin typeface="+mn-ea"/>
                <a:ea typeface="+mn-ea"/>
              </a:rPr>
              <a:t>서버의 운영 환경을 설정할 수 있다</a:t>
            </a:r>
            <a:r>
              <a:rPr lang="en-US" altLang="ko-KR" dirty="0">
                <a:latin typeface="+mn-ea"/>
                <a:ea typeface="+mn-ea"/>
              </a:rPr>
              <a:t>.</a:t>
            </a:r>
            <a:endParaRPr kumimoji="0" lang="en-US" altLang="en-US" dirty="0">
              <a:latin typeface="+mn-ea"/>
              <a:ea typeface="+mn-ea"/>
            </a:endParaRPr>
          </a:p>
        </p:txBody>
      </p:sp>
      <p:sp>
        <p:nvSpPr>
          <p:cNvPr id="5" name="Rectangle 63"/>
          <p:cNvSpPr>
            <a:spLocks noChangeArrowheads="1"/>
          </p:cNvSpPr>
          <p:nvPr/>
        </p:nvSpPr>
        <p:spPr bwMode="auto">
          <a:xfrm>
            <a:off x="554879" y="692696"/>
            <a:ext cx="3912996" cy="539204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252000" tIns="45696" rIns="91390" bIns="45696" anchor="t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000" b="1" dirty="0" smtClean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학습목표</a:t>
            </a:r>
            <a:endParaRPr kumimoji="0" lang="en-US" altLang="en-US" sz="3000" b="1" dirty="0">
              <a:solidFill>
                <a:schemeClr val="accent6">
                  <a:lumMod val="7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406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04056"/>
          </a:xfrm>
        </p:spPr>
        <p:txBody>
          <a:bodyPr/>
          <a:lstStyle/>
          <a:p>
            <a:r>
              <a:rPr lang="ko-KR" altLang="en-US" dirty="0" smtClean="0"/>
              <a:t>웹 환경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웹 환경의 이해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01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웹 서버의 개념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71"/>
          <a:stretch/>
        </p:blipFill>
        <p:spPr>
          <a:xfrm>
            <a:off x="400036" y="1700809"/>
            <a:ext cx="8331041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08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2232248"/>
          </a:xfrm>
        </p:spPr>
        <p:txBody>
          <a:bodyPr/>
          <a:lstStyle/>
          <a:p>
            <a:r>
              <a:rPr lang="ko-KR" altLang="en-US" dirty="0" smtClean="0"/>
              <a:t>웹 서버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클라이언트의 요청에 따라서 서버에 있는 파일을 제공</a:t>
            </a:r>
            <a:endParaRPr lang="en-US" altLang="ko-KR" dirty="0" smtClean="0"/>
          </a:p>
          <a:p>
            <a:pPr lvl="1"/>
            <a:endParaRPr lang="ko-KR" altLang="en-US" dirty="0"/>
          </a:p>
          <a:p>
            <a:r>
              <a:rPr lang="ko-KR" altLang="en-US" dirty="0" smtClean="0"/>
              <a:t>웹 서버의 기능</a:t>
            </a:r>
            <a:endParaRPr lang="en-US" altLang="ko-KR" dirty="0"/>
          </a:p>
          <a:p>
            <a:pPr lvl="1"/>
            <a:r>
              <a:rPr lang="ko-KR" altLang="en-US" dirty="0" err="1"/>
              <a:t>리스너</a:t>
            </a:r>
            <a:r>
              <a:rPr lang="ko-KR" altLang="en-US" dirty="0"/>
              <a:t> 기능 </a:t>
            </a:r>
            <a:r>
              <a:rPr lang="en-US" altLang="ko-KR" dirty="0"/>
              <a:t>: </a:t>
            </a:r>
            <a:r>
              <a:rPr lang="ko-KR" altLang="en-US" dirty="0"/>
              <a:t>클라이언트로부터 접속이 있는지 항상 체크하고 </a:t>
            </a:r>
            <a:r>
              <a:rPr lang="ko-KR" altLang="en-US" dirty="0" smtClean="0"/>
              <a:t>대기</a:t>
            </a:r>
            <a:endParaRPr lang="en-US" altLang="ko-KR" dirty="0"/>
          </a:p>
          <a:p>
            <a:pPr lvl="1"/>
            <a:r>
              <a:rPr lang="ko-KR" altLang="en-US" dirty="0" smtClean="0"/>
              <a:t>답변 </a:t>
            </a:r>
            <a:r>
              <a:rPr lang="ko-KR" altLang="en-US" dirty="0"/>
              <a:t>기능 </a:t>
            </a:r>
            <a:r>
              <a:rPr lang="en-US" altLang="ko-KR" dirty="0"/>
              <a:t>: </a:t>
            </a:r>
            <a:r>
              <a:rPr lang="ko-KR" altLang="en-US" dirty="0"/>
              <a:t>요청한 사항을 처리한 후 결과를 클라이언트에 </a:t>
            </a:r>
            <a:r>
              <a:rPr lang="ko-KR" altLang="en-US" dirty="0" smtClean="0"/>
              <a:t>보냄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웹 서버의 기능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01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웹 서버의 개념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356992"/>
            <a:ext cx="7087307" cy="292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11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2592288"/>
          </a:xfrm>
        </p:spPr>
        <p:txBody>
          <a:bodyPr/>
          <a:lstStyle/>
          <a:p>
            <a:r>
              <a:rPr lang="ko-KR" altLang="en-US" dirty="0" smtClean="0"/>
              <a:t>프로토콜</a:t>
            </a:r>
            <a:endParaRPr lang="en-US" altLang="ko-KR" dirty="0"/>
          </a:p>
          <a:p>
            <a:pPr lvl="1"/>
            <a:r>
              <a:rPr lang="ko-KR" altLang="en-US" dirty="0"/>
              <a:t>네트워크에서 제공하는 일종의 데이터 전송 </a:t>
            </a:r>
            <a:r>
              <a:rPr lang="ko-KR" altLang="en-US" dirty="0" smtClean="0"/>
              <a:t>규약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</a:t>
            </a:r>
            <a:r>
              <a:rPr lang="ko-KR" altLang="en-US" dirty="0"/>
              <a:t>서버는 </a:t>
            </a:r>
            <a:r>
              <a:rPr lang="en-US" altLang="ko-KR" dirty="0" smtClean="0"/>
              <a:t>HTTP(Hyper Text Transfer Protocol)</a:t>
            </a:r>
            <a:r>
              <a:rPr lang="ko-KR" altLang="en-US" dirty="0" smtClean="0"/>
              <a:t>를 통해 클라이언트와 대화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포트</a:t>
            </a:r>
            <a:endParaRPr lang="en-US" altLang="ko-KR" dirty="0"/>
          </a:p>
          <a:p>
            <a:pPr lvl="1"/>
            <a:r>
              <a:rPr lang="ko-KR" altLang="en-US" dirty="0" smtClean="0"/>
              <a:t>웹 서버에서 일종의 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아파치 </a:t>
            </a:r>
            <a:r>
              <a:rPr lang="ko-KR" altLang="en-US" dirty="0" err="1" smtClean="0"/>
              <a:t>톰캣</a:t>
            </a:r>
            <a:r>
              <a:rPr lang="en-US" altLang="ko-KR" dirty="0" smtClean="0"/>
              <a:t>(Tomcat)</a:t>
            </a:r>
            <a:r>
              <a:rPr lang="ko-KR" altLang="en-US" dirty="0" smtClean="0"/>
              <a:t>의 경우 </a:t>
            </a:r>
            <a:r>
              <a:rPr lang="en-US" altLang="ko-KR" dirty="0" smtClean="0"/>
              <a:t>8080</a:t>
            </a:r>
            <a:r>
              <a:rPr lang="ko-KR" altLang="en-US" dirty="0" smtClean="0"/>
              <a:t>번 포트를 사용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웹 서버의 기능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01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웹 서버의 개념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28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1386383"/>
          </a:xfrm>
        </p:spPr>
        <p:txBody>
          <a:bodyPr/>
          <a:lstStyle/>
          <a:p>
            <a:r>
              <a:rPr lang="ko-KR" altLang="en-US" smtClean="0"/>
              <a:t>포트 번호</a:t>
            </a:r>
            <a:endParaRPr lang="en-US" altLang="ko-KR" dirty="0"/>
          </a:p>
          <a:p>
            <a:pPr lvl="1"/>
            <a:r>
              <a:rPr lang="en-US" altLang="ko-KR" smtClean="0"/>
              <a:t>0~65,535</a:t>
            </a:r>
            <a:r>
              <a:rPr lang="ko-KR" altLang="en-US" smtClean="0"/>
              <a:t>번 중에서 사용 가능</a:t>
            </a:r>
            <a:endParaRPr lang="en-US" altLang="ko-KR" smtClean="0"/>
          </a:p>
          <a:p>
            <a:pPr lvl="1"/>
            <a:r>
              <a:rPr lang="ko-KR" altLang="en-US" smtClean="0"/>
              <a:t>미리 </a:t>
            </a:r>
            <a:r>
              <a:rPr lang="ko-KR" altLang="en-US"/>
              <a:t>예약된 </a:t>
            </a:r>
            <a:r>
              <a:rPr lang="ko-KR" altLang="en-US" smtClean="0"/>
              <a:t>포트 번호 </a:t>
            </a:r>
            <a:r>
              <a:rPr lang="en-US" altLang="ko-KR" smtClean="0"/>
              <a:t>: </a:t>
            </a:r>
            <a:r>
              <a:rPr lang="en-US" altLang="ko-KR"/>
              <a:t>0~1,023</a:t>
            </a:r>
            <a:r>
              <a:rPr lang="ko-KR" altLang="en-US" smtClean="0"/>
              <a:t>번</a:t>
            </a:r>
            <a:endParaRPr lang="en-US" altLang="ko-KR" dirty="0" smtClean="0"/>
          </a:p>
          <a:p>
            <a:pPr lvl="1"/>
            <a:r>
              <a:rPr lang="ko-KR" altLang="en-US" dirty="0"/>
              <a:t>사용할 수 있는 </a:t>
            </a:r>
            <a:r>
              <a:rPr lang="ko-KR" altLang="en-US"/>
              <a:t>포트 </a:t>
            </a:r>
            <a:r>
              <a:rPr lang="ko-KR" altLang="en-US" smtClean="0"/>
              <a:t>번호 </a:t>
            </a:r>
            <a:r>
              <a:rPr lang="en-US" altLang="ko-KR" smtClean="0"/>
              <a:t>:</a:t>
            </a:r>
            <a:r>
              <a:rPr lang="ko-KR" altLang="en-US" smtClean="0"/>
              <a:t> </a:t>
            </a:r>
            <a:r>
              <a:rPr lang="en-US" altLang="ko-KR" dirty="0" smtClean="0"/>
              <a:t>1,024~65,535</a:t>
            </a:r>
            <a:r>
              <a:rPr lang="ko-KR" altLang="en-US" dirty="0" smtClean="0"/>
              <a:t>번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웹 서버의 기능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01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웹 서버의 개념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636912"/>
            <a:ext cx="4608512" cy="382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42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3888432"/>
          </a:xfrm>
        </p:spPr>
        <p:txBody>
          <a:bodyPr/>
          <a:lstStyle/>
          <a:p>
            <a:r>
              <a:rPr lang="ko-KR" altLang="en-US" dirty="0" smtClean="0"/>
              <a:t>서버 프로그램</a:t>
            </a:r>
            <a:endParaRPr lang="en-US" altLang="ko-KR" dirty="0"/>
          </a:p>
          <a:p>
            <a:pPr lvl="1"/>
            <a:r>
              <a:rPr lang="en-US" altLang="ko-KR" dirty="0"/>
              <a:t>JSP(Java Server Page), ASP, PHP </a:t>
            </a:r>
            <a:r>
              <a:rPr lang="ko-KR" altLang="en-US" dirty="0" smtClean="0"/>
              <a:t>등</a:t>
            </a:r>
            <a:endParaRPr lang="ko-KR" altLang="en-US" dirty="0"/>
          </a:p>
          <a:p>
            <a:pPr lvl="1"/>
            <a:r>
              <a:rPr lang="ko-KR" altLang="en-US" dirty="0" smtClean="0"/>
              <a:t>특히 </a:t>
            </a:r>
            <a:r>
              <a:rPr lang="ko-KR" altLang="en-US" dirty="0"/>
              <a:t>자바를 기반으로 한 웹 </a:t>
            </a:r>
            <a:r>
              <a:rPr lang="ko-KR" altLang="en-US"/>
              <a:t>서버 </a:t>
            </a:r>
            <a:r>
              <a:rPr lang="ko-KR" altLang="en-US" smtClean="0"/>
              <a:t>프로그램인 </a:t>
            </a:r>
            <a:r>
              <a:rPr lang="en-US" altLang="ko-KR" smtClean="0"/>
              <a:t>JSP</a:t>
            </a:r>
            <a:r>
              <a:rPr lang="ko-KR" altLang="en-US" dirty="0"/>
              <a:t>가 많이 </a:t>
            </a:r>
            <a:r>
              <a:rPr lang="ko-KR" altLang="en-US" dirty="0" smtClean="0"/>
              <a:t>사용됨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데이터베이스 접속 </a:t>
            </a:r>
            <a:r>
              <a:rPr lang="en-US" altLang="ko-KR" dirty="0" smtClean="0"/>
              <a:t>API</a:t>
            </a:r>
            <a:endParaRPr lang="en-US" altLang="ko-KR" dirty="0"/>
          </a:p>
          <a:p>
            <a:pPr lvl="1"/>
            <a:r>
              <a:rPr lang="en-US" altLang="ko-KR" smtClean="0"/>
              <a:t>JDBC </a:t>
            </a:r>
            <a:r>
              <a:rPr lang="en-US" altLang="ko-KR" dirty="0"/>
              <a:t>: </a:t>
            </a:r>
            <a:r>
              <a:rPr lang="ko-KR" altLang="en-US" dirty="0" smtClean="0"/>
              <a:t>자바 </a:t>
            </a:r>
            <a:r>
              <a:rPr lang="ko-KR" altLang="en-US" dirty="0"/>
              <a:t>기반의 웹 프로그램이 </a:t>
            </a:r>
            <a:r>
              <a:rPr lang="ko-KR" altLang="en-US" dirty="0" smtClean="0"/>
              <a:t>쉽고 빠르게 </a:t>
            </a:r>
            <a:r>
              <a:rPr lang="ko-KR" altLang="en-US" dirty="0"/>
              <a:t>데이터베이스에 접속하여 데이터를 조회하거나 저장할 수 있도록 </a:t>
            </a:r>
            <a:r>
              <a:rPr lang="ko-KR" altLang="en-US" dirty="0" smtClean="0"/>
              <a:t>해줌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ODBC : </a:t>
            </a:r>
            <a:r>
              <a:rPr lang="ko-KR" altLang="en-US" dirty="0"/>
              <a:t>데이터베이스 관리 시스템</a:t>
            </a:r>
            <a:r>
              <a:rPr lang="en-US" altLang="ko-KR" dirty="0"/>
              <a:t>(DBMS) </a:t>
            </a:r>
            <a:r>
              <a:rPr lang="ko-KR" altLang="en-US" dirty="0"/>
              <a:t>종류에 관계없이 어떤 응용 프로그램에서나 모두 </a:t>
            </a:r>
            <a:r>
              <a:rPr lang="ko-KR" altLang="en-US" dirty="0" smtClean="0"/>
              <a:t>접근하여 </a:t>
            </a:r>
            <a:r>
              <a:rPr lang="ko-KR" altLang="en-US" dirty="0"/>
              <a:t>사용할 수 있도록 하기 위하여 마이크로소프트에서 개발한 표준 방법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웹 서버의 기능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01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웹 서버의 개념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87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04056"/>
          </a:xfrm>
        </p:spPr>
        <p:txBody>
          <a:bodyPr/>
          <a:lstStyle/>
          <a:p>
            <a:r>
              <a:rPr lang="ko-KR" altLang="en-US" dirty="0" smtClean="0"/>
              <a:t>웹 서버의 종류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웹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서버의 종류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01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웹 서버의 개념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61"/>
          <a:stretch/>
        </p:blipFill>
        <p:spPr>
          <a:xfrm>
            <a:off x="467544" y="1628800"/>
            <a:ext cx="8286750" cy="289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41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C66"/>
        </a:solidFill>
        <a:ln>
          <a:noFill/>
        </a:ln>
      </a:spPr>
      <a:bodyPr rtlCol="0" anchor="ctr"/>
      <a:lstStyle>
        <a:defPPr>
          <a:defRPr sz="110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2501</TotalTime>
  <Words>655</Words>
  <Application>Microsoft Office PowerPoint</Application>
  <PresentationFormat>화면 슬라이드 쇼(4:3)</PresentationFormat>
  <Paragraphs>140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HY견명조</vt:lpstr>
      <vt:lpstr>굴림</vt:lpstr>
      <vt:lpstr>나눔고딕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1. 웹 환경의 이해</vt:lpstr>
      <vt:lpstr>2. 웹 서버의 기능</vt:lpstr>
      <vt:lpstr>2. 웹 서버의 기능</vt:lpstr>
      <vt:lpstr>2. 웹 서버의 기능</vt:lpstr>
      <vt:lpstr>2. 웹 서버의 기능</vt:lpstr>
      <vt:lpstr>3. 웹 서버의 종류</vt:lpstr>
      <vt:lpstr>1. 실습 환경 구축</vt:lpstr>
      <vt:lpstr>1. 모바일 웹 브라우저</vt:lpstr>
      <vt:lpstr>1. 모바일 웹 브라우저</vt:lpstr>
      <vt:lpstr>1. 모바일 웹 브라우저</vt:lpstr>
      <vt:lpstr>1. 모바일 웹 브라우저</vt:lpstr>
      <vt:lpstr>1. 모바일 웹 브라우저</vt:lpstr>
      <vt:lpstr>2. 에뮬레이터의 개념과 사용법</vt:lpstr>
      <vt:lpstr>2. 에뮬레이터의 개념과 사용법</vt:lpstr>
      <vt:lpstr>1. 웹 서버 서비스 시작과 중지</vt:lpstr>
      <vt:lpstr>1. 웹 서버 서비스 시작과 중지</vt:lpstr>
      <vt:lpstr>2. 웹 서버 포트 변경</vt:lpstr>
      <vt:lpstr>2. 웹 서버 포트 변경</vt:lpstr>
      <vt:lpstr>2. 웹 서버 포트 변경</vt:lpstr>
      <vt:lpstr>3. 웹 서버 홈 디렉터리와 가상 디렉터리 설정</vt:lpstr>
      <vt:lpstr>PowerPoint 프레젠테이션</vt:lpstr>
    </vt:vector>
  </TitlesOfParts>
  <Company>한빛가족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공학기초수학_1장</dc:title>
  <dc:creator>임은혜</dc:creator>
  <cp:lastModifiedBy>변소현</cp:lastModifiedBy>
  <cp:revision>206</cp:revision>
  <dcterms:created xsi:type="dcterms:W3CDTF">2012-08-06T11:28:05Z</dcterms:created>
  <dcterms:modified xsi:type="dcterms:W3CDTF">2017-08-18T07:46:56Z</dcterms:modified>
</cp:coreProperties>
</file>