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74" r:id="rId6"/>
    <p:sldId id="275" r:id="rId7"/>
    <p:sldId id="276" r:id="rId8"/>
    <p:sldId id="277" r:id="rId9"/>
    <p:sldId id="278" r:id="rId10"/>
    <p:sldId id="279" r:id="rId11"/>
    <p:sldId id="284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96" r:id="rId28"/>
    <p:sldId id="299" r:id="rId29"/>
    <p:sldId id="301" r:id="rId30"/>
    <p:sldId id="300" r:id="rId31"/>
    <p:sldId id="303" r:id="rId32"/>
    <p:sldId id="304" r:id="rId33"/>
    <p:sldId id="271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0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8617497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03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HTML5 </a:t>
            </a:r>
            <a:r>
              <a:rPr lang="ko-KR" altLang="en-US" b="1" dirty="0" smtClean="0">
                <a:solidFill>
                  <a:schemeClr val="bg1"/>
                </a:solidFill>
              </a:rPr>
              <a:t>문서 구조와 작성 규칙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본문 내 연속된 공백이나 줄 바꿈은 하나의 </a:t>
            </a:r>
            <a:r>
              <a:rPr lang="ko-KR" altLang="en-US" smtClean="0"/>
              <a:t>공백으로 </a:t>
            </a:r>
            <a:r>
              <a:rPr lang="ko-KR" altLang="en-US" smtClean="0"/>
              <a:t>처리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HTML5 </a:t>
            </a:r>
            <a:r>
              <a:rPr lang="ko-KR" altLang="en-US" smtClean="0"/>
              <a:t>문서의 작성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3-4 </a:t>
            </a:r>
            <a:r>
              <a:rPr lang="ko-KR" altLang="en-US" sz="1100" dirty="0">
                <a:solidFill>
                  <a:schemeClr val="tx1"/>
                </a:solidFill>
              </a:rPr>
              <a:t>공백 </a:t>
            </a:r>
            <a:r>
              <a:rPr lang="ko-KR" altLang="en-US" sz="1100" dirty="0" smtClean="0">
                <a:solidFill>
                  <a:schemeClr val="tx1"/>
                </a:solidFill>
              </a:rPr>
              <a:t>테스트하기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ch03/04_space.html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공백처리 문제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엔터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스페이스바와 같은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키보드 값을 인식하지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스페이스바 대신 특수문자를 사용해주세요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437112"/>
            <a:ext cx="5183699" cy="17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태그의 포함 관계를 표현하기 </a:t>
            </a:r>
            <a:r>
              <a:rPr lang="ko-KR" altLang="en-US" smtClean="0"/>
              <a:t>위해 </a:t>
            </a:r>
            <a:r>
              <a:rPr lang="ko-KR" altLang="en-US" smtClean="0"/>
              <a:t>들여쓰기 적용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3-5 </a:t>
            </a:r>
            <a:r>
              <a:rPr lang="ko-KR" altLang="en-US" sz="1100" dirty="0">
                <a:solidFill>
                  <a:schemeClr val="tx1"/>
                </a:solidFill>
              </a:rPr>
              <a:t>들여쓰기를 적용한 문서와 그렇지 않은 문서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작성하기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ch03/05_01_visible.html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 정리된 문서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구조를 명확하게 작성해주세요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들여쓰기를 해야 소스코드의 가독성이 높아집니다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바꿈도 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5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12474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정리가 안 된 문서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구조를 명확하게 작성해주세요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들여쓰기를 해야 소스코드의 가독성이 높아집니다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바꿈도 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76256" y="1124744"/>
            <a:ext cx="187083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ch03/05_02_invisible.htmll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1" y="3212976"/>
            <a:ext cx="5123231" cy="2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태그의 쌍을 겹치지 않고 완벽히 내포시킴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3-6 </a:t>
            </a:r>
            <a:r>
              <a:rPr lang="ko-KR" altLang="en-US" sz="1100" dirty="0">
                <a:solidFill>
                  <a:schemeClr val="tx1"/>
                </a:solidFill>
              </a:rPr>
              <a:t>태그 </a:t>
            </a:r>
            <a:r>
              <a:rPr lang="ko-KR" altLang="en-US" sz="1100" dirty="0" smtClean="0">
                <a:solidFill>
                  <a:schemeClr val="tx1"/>
                </a:solidFill>
              </a:rPr>
              <a:t>중첩하기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ch03/06_overlap.html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700808"/>
            <a:ext cx="8352928" cy="20982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잘못된 태그 중첩 문서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태그가 중첩되지 않도록 작성해야 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4" y="4005064"/>
            <a:ext cx="499872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1296144"/>
          </a:xfrm>
        </p:spPr>
        <p:txBody>
          <a:bodyPr/>
          <a:lstStyle/>
          <a:p>
            <a:r>
              <a:rPr lang="ko-KR" altLang="en-US" dirty="0" smtClean="0"/>
              <a:t>종료 태그를 반드시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표기 형식 </a:t>
            </a:r>
            <a:r>
              <a:rPr lang="en-US" altLang="ko-KR" dirty="0" smtClean="0"/>
              <a:t>: &lt;p&gt;~&lt;/p&gt;</a:t>
            </a:r>
          </a:p>
          <a:p>
            <a:pPr lvl="1"/>
            <a:r>
              <a:rPr lang="ko-KR" altLang="en-US" dirty="0" smtClean="0"/>
              <a:t>단축 표기 형식 </a:t>
            </a:r>
            <a:r>
              <a:rPr lang="en-US" altLang="ko-KR" dirty="0" smtClean="0"/>
              <a:t>: &lt;p/&gt;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91683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3-7 </a:t>
            </a:r>
            <a:r>
              <a:rPr lang="ko-KR" altLang="en-US" sz="1100" dirty="0">
                <a:solidFill>
                  <a:schemeClr val="tx1"/>
                </a:solidFill>
              </a:rPr>
              <a:t>종료 태그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ch03/07_endtag.html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2276872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 태그 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종료 태그를 사용하도록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태그 사이가 공백이라면 단축형 태그를 사용할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태그는 한 줄을 띌 때 사용합니다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3" y="4910474"/>
            <a:ext cx="4360545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432048"/>
          </a:xfrm>
        </p:spPr>
        <p:txBody>
          <a:bodyPr/>
          <a:lstStyle/>
          <a:p>
            <a:r>
              <a:rPr lang="ko-KR" altLang="en-US" dirty="0"/>
              <a:t>주석은 ‘</a:t>
            </a:r>
            <a:r>
              <a:rPr lang="en-US" altLang="ko-KR" dirty="0" smtClean="0"/>
              <a:t>&lt;!--’</a:t>
            </a:r>
            <a:r>
              <a:rPr lang="ko-KR" altLang="en-US" dirty="0"/>
              <a:t>로 시작해서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--’</a:t>
            </a:r>
            <a:r>
              <a:rPr lang="ko-KR" altLang="en-US" dirty="0"/>
              <a:t>로 </a:t>
            </a:r>
            <a:r>
              <a:rPr lang="ko-KR" altLang="en-US" dirty="0" smtClean="0"/>
              <a:t>끝냄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3-8 </a:t>
            </a:r>
            <a:r>
              <a:rPr lang="ko-KR" altLang="en-US" sz="1100" dirty="0">
                <a:solidFill>
                  <a:schemeClr val="tx1"/>
                </a:solidFill>
              </a:rPr>
              <a:t>주석 작성하기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ch03/08_comment.html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700808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작성자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홍성용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메타정보를 작성하는 부분입니다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문서 주석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문서는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표준 문서입니다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주석은 소스코드를 설명하거나 불필요한 부분을 일시적으로 사용하지 않기 위해 씁니다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365104"/>
            <a:ext cx="4353878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016224"/>
          </a:xfrm>
        </p:spPr>
        <p:txBody>
          <a:bodyPr/>
          <a:lstStyle/>
          <a:p>
            <a:r>
              <a:rPr lang="ko-KR" altLang="en-US" dirty="0" smtClean="0"/>
              <a:t>미리 정의되어 있는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변경할 수 없으며 사용 용도에 맞게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사용자가 직접 정의하여 사용하는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태그를 직접 설계하고 </a:t>
            </a:r>
            <a:r>
              <a:rPr lang="en-US" altLang="ko-KR" dirty="0"/>
              <a:t>HTML </a:t>
            </a:r>
            <a:r>
              <a:rPr lang="ko-KR" altLang="en-US" dirty="0"/>
              <a:t>문서에 </a:t>
            </a:r>
            <a:r>
              <a:rPr lang="ko-KR" altLang="en-US"/>
              <a:t>포함하여 </a:t>
            </a:r>
            <a:r>
              <a:rPr lang="ko-KR" altLang="en-US" smtClean="0"/>
              <a:t>작성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분류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분류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75648"/>
            <a:ext cx="716089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분류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분류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3-9 </a:t>
            </a:r>
            <a:r>
              <a:rPr lang="ko-KR" altLang="en-US" sz="1100" dirty="0">
                <a:solidFill>
                  <a:schemeClr val="tx1"/>
                </a:solidFill>
              </a:rPr>
              <a:t>미리 정의된 태그로 웹 문서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작성하기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ch03/09_element.html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68760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 정의된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구분선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단락 구분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중요한 문장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73026"/>
            <a:ext cx="4340543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970836"/>
            <a:ext cx="8640960" cy="1152128"/>
          </a:xfrm>
        </p:spPr>
        <p:txBody>
          <a:bodyPr/>
          <a:lstStyle/>
          <a:p>
            <a:r>
              <a:rPr lang="ko-KR" altLang="en-US" dirty="0" smtClean="0"/>
              <a:t>사용자 정의 태그 작성 시 유의점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의미로 해석할 수 있도록 포함 관계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동등 관계로도 설정 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분류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분류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5" y="2389996"/>
            <a:ext cx="4160520" cy="3261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53136"/>
            <a:ext cx="367284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분류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분류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3-10 </a:t>
            </a:r>
            <a:r>
              <a:rPr lang="ko-KR" altLang="en-US" sz="1100" dirty="0">
                <a:solidFill>
                  <a:schemeClr val="tx1"/>
                </a:solidFill>
              </a:rPr>
              <a:t>사용자 정의 태그로 웹 문서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작성하기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ch03/10_01_usertag1.html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68760"/>
            <a:ext cx="8352928" cy="2952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사용자 정의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영업부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편집부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그래픽팀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8" y="4365105"/>
            <a:ext cx="4353878" cy="12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>
                <a:latin typeface="+mn-ea"/>
                <a:ea typeface="+mn-ea"/>
              </a:rPr>
              <a:t>HTML5 </a:t>
            </a:r>
            <a:r>
              <a:rPr kumimoji="0" lang="ko-KR" altLang="en-US" dirty="0">
                <a:latin typeface="+mn-ea"/>
                <a:ea typeface="+mn-ea"/>
              </a:rPr>
              <a:t>문서의 구조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en-US" altLang="ko-KR" dirty="0">
                <a:latin typeface="+mn-ea"/>
                <a:ea typeface="+mn-ea"/>
              </a:rPr>
              <a:t>HTML5 </a:t>
            </a:r>
            <a:r>
              <a:rPr kumimoji="0" lang="ko-KR" altLang="en-US" dirty="0">
                <a:latin typeface="+mn-ea"/>
                <a:ea typeface="+mn-ea"/>
              </a:rPr>
              <a:t>문서의 작성 규칙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태그의 분류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태그의 속성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05 </a:t>
            </a:r>
            <a:r>
              <a:rPr kumimoji="0" lang="ko-KR" altLang="en-US" dirty="0">
                <a:latin typeface="+mn-ea"/>
                <a:ea typeface="+mn-ea"/>
              </a:rPr>
              <a:t>웹 문서의 레이아웃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분류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분류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9371" y="908720"/>
            <a:ext cx="8352928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사용자 정의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영업부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편집부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그래픽팀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한국대학교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major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컴퓨터과학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major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major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경영정보학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major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908720"/>
            <a:ext cx="187083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ch03/10_02_usertag2.html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9" y="5013176"/>
            <a:ext cx="4353878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5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921523"/>
            <a:ext cx="8640960" cy="1440160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태그의 </a:t>
            </a:r>
            <a:r>
              <a:rPr lang="ko-KR" altLang="en-US" dirty="0"/>
              <a:t>종속적인 정보를 표현하기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태그없이</a:t>
            </a:r>
            <a:r>
              <a:rPr lang="ko-KR" altLang="en-US" dirty="0" smtClean="0"/>
              <a:t> 단독으로 사용할 수 없음</a:t>
            </a:r>
            <a:endParaRPr lang="en-US" altLang="ko-KR" dirty="0" smtClean="0"/>
          </a:p>
          <a:p>
            <a:pPr lvl="1"/>
            <a:r>
              <a:rPr lang="ko-KR" altLang="en-US" smtClean="0"/>
              <a:t>속성</a:t>
            </a:r>
            <a:r>
              <a:rPr lang="en-US" altLang="ko-KR" smtClean="0"/>
              <a:t>=“</a:t>
            </a:r>
            <a:r>
              <a:rPr lang="ko-KR" altLang="en-US" smtClean="0"/>
              <a:t>값</a:t>
            </a:r>
            <a:r>
              <a:rPr lang="en-US" altLang="ko-KR" smtClean="0"/>
              <a:t>” </a:t>
            </a:r>
            <a:r>
              <a:rPr lang="ko-KR" altLang="en-US" smtClean="0"/>
              <a:t>형태로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77076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2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글로벌 속성</a:t>
            </a:r>
            <a:endParaRPr lang="en-US" altLang="ko-KR" dirty="0"/>
          </a:p>
          <a:p>
            <a:pPr lvl="1"/>
            <a:r>
              <a:rPr lang="ko-KR" altLang="en-US" dirty="0" smtClean="0"/>
              <a:t>모든 태그에 공통적으로 사용 가능한 속성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45981"/>
            <a:ext cx="6984776" cy="4648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272" y="631165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뒤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88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9" y="1484784"/>
            <a:ext cx="7188041" cy="4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미리 정의된 속성</a:t>
            </a:r>
            <a:endParaRPr lang="en-US" altLang="ko-KR" dirty="0"/>
          </a:p>
          <a:p>
            <a:pPr lvl="1"/>
            <a:r>
              <a:rPr lang="ko-KR" altLang="en-US" dirty="0"/>
              <a:t>특</a:t>
            </a:r>
            <a:r>
              <a:rPr lang="ko-KR" altLang="en-US" dirty="0" smtClean="0"/>
              <a:t>정 태그에만 사용할 수 있도록 미리 정의된 속성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62880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3-11 </a:t>
            </a:r>
            <a:r>
              <a:rPr lang="ko-KR" altLang="en-US" sz="1100" dirty="0">
                <a:solidFill>
                  <a:schemeClr val="tx1"/>
                </a:solidFill>
              </a:rPr>
              <a:t>미리 정의된 속성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ch03/11_attr.ht1.html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988840"/>
            <a:ext cx="8352928" cy="26642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 정의된 속성을 사용한 사례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="welcome.jpg"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="Welcome"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환영합니다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카페 방문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" y="4725144"/>
            <a:ext cx="5993130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1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980728"/>
            <a:ext cx="8640960" cy="4608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사용자 정의 태그에 속성 추가 시 고려할 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태그와 의미적으로 연관성이 있거나 부가적인 정보를 제공하는 속성인지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없이 단독으로 사용할 수 없기 때문에 태그와 관계가 있는지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속성값은 대부분 한 가지 값으로 표현하는 것이 일반적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값의 단위가 여러 개일 경우 속성보다는 태그로 정의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속성값이 계속 변경되는 경우라면 속성보다는 태그로 정의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속성값은 </a:t>
            </a:r>
            <a:r>
              <a:rPr lang="ko-KR" altLang="en-US" dirty="0" smtClean="0"/>
              <a:t>웹 브라우저에 </a:t>
            </a:r>
            <a:r>
              <a:rPr lang="ko-KR" altLang="en-US" dirty="0"/>
              <a:t>직접적으로 </a:t>
            </a:r>
            <a:r>
              <a:rPr lang="ko-KR" altLang="en-US"/>
              <a:t>출력되지 </a:t>
            </a:r>
            <a:r>
              <a:rPr lang="ko-KR" altLang="en-US" smtClean="0"/>
              <a:t>않으므로 </a:t>
            </a:r>
            <a:r>
              <a:rPr lang="ko-KR" altLang="en-US" dirty="0"/>
              <a:t>직접 출력되어야 하는 경우에는 </a:t>
            </a:r>
            <a:r>
              <a:rPr lang="ko-KR" altLang="en-US" dirty="0" smtClean="0"/>
              <a:t>태그로 정의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6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3-12 </a:t>
            </a:r>
            <a:r>
              <a:rPr lang="ko-KR" altLang="en-US" sz="1100" dirty="0">
                <a:solidFill>
                  <a:schemeClr val="tx1"/>
                </a:solidFill>
              </a:rPr>
              <a:t>사용자 정의 속성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ch03/12_userattr.html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340768"/>
            <a:ext cx="8352928" cy="482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사용자 정의 요소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company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영업부 멤버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="#mem1"&gt;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영업부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편집부 멤버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="#mem2"&gt;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편집부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staff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="mem1"&gt;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영업부 멤버 이름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박지혜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hidden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="hidden"&gt;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최미래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staff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6336" y="623731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▶뒷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28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9"/>
            <a:ext cx="8352928" cy="180019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staff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="mem2"&gt;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편집부 멤버 이름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김서울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hidden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="hidden"&gt;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나하늘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홍현성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staff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4" y="2986956"/>
            <a:ext cx="7647622" cy="23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38384" y="2420888"/>
            <a:ext cx="5498112" cy="3542029"/>
          </a:xfrm>
        </p:spPr>
        <p:txBody>
          <a:bodyPr/>
          <a:lstStyle/>
          <a:p>
            <a:pPr lvl="2"/>
            <a:r>
              <a:rPr lang="en-US" altLang="ko-KR" sz="1200" b="1" dirty="0" smtClean="0"/>
              <a:t>&lt;</a:t>
            </a:r>
            <a:r>
              <a:rPr lang="en-US" altLang="ko-KR" sz="1200" b="1"/>
              <a:t>header</a:t>
            </a:r>
            <a:r>
              <a:rPr lang="en-US" altLang="ko-KR" sz="1200" b="1" smtClean="0"/>
              <a:t>&gt;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HTML5 </a:t>
            </a:r>
            <a:r>
              <a:rPr lang="ko-KR" altLang="en-US" sz="1200" dirty="0"/>
              <a:t>문서의 </a:t>
            </a:r>
            <a:r>
              <a:rPr lang="ko-KR" altLang="en-US" sz="1200"/>
              <a:t>머리말 </a:t>
            </a:r>
            <a:r>
              <a:rPr lang="ko-KR" altLang="en-US" sz="1200" smtClean="0"/>
              <a:t>영역으로</a:t>
            </a:r>
            <a:r>
              <a:rPr lang="en-US" altLang="ko-KR" sz="1200" smtClean="0"/>
              <a:t> </a:t>
            </a:r>
            <a:r>
              <a:rPr lang="ko-KR" altLang="en-US" sz="1200" dirty="0"/>
              <a:t>중요한 </a:t>
            </a:r>
            <a:r>
              <a:rPr lang="ko-KR" altLang="en-US" sz="1200"/>
              <a:t>정보를 </a:t>
            </a:r>
            <a:r>
              <a:rPr lang="ko-KR" altLang="en-US" sz="1200" smtClean="0"/>
              <a:t>표시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(</a:t>
            </a:r>
            <a:r>
              <a:rPr lang="ko-KR" altLang="en-US" sz="1200" smtClean="0"/>
              <a:t>예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사이트의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로고 </a:t>
            </a:r>
            <a:r>
              <a:rPr lang="ko-KR" altLang="en-US" sz="1200" smtClean="0"/>
              <a:t>등</a:t>
            </a:r>
            <a:r>
              <a:rPr lang="en-US" altLang="ko-KR" sz="1200" smtClean="0"/>
              <a:t>)</a:t>
            </a:r>
            <a:endParaRPr lang="en-US" altLang="ko-KR" sz="1200" dirty="0" smtClean="0"/>
          </a:p>
          <a:p>
            <a:pPr lvl="2"/>
            <a:r>
              <a:rPr lang="en-US" altLang="ko-KR" sz="1200" b="1" dirty="0" smtClean="0"/>
              <a:t>&lt;</a:t>
            </a:r>
            <a:r>
              <a:rPr lang="en-US" altLang="ko-KR" sz="1200" b="1" err="1"/>
              <a:t>nav</a:t>
            </a:r>
            <a:r>
              <a:rPr lang="en-US" altLang="ko-KR" sz="1200" b="1" smtClean="0"/>
              <a:t>&gt;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내비게이션</a:t>
            </a:r>
            <a:r>
              <a:rPr lang="en-US" altLang="ko-KR" sz="1200" dirty="0"/>
              <a:t>(navigation</a:t>
            </a:r>
            <a:r>
              <a:rPr lang="en-US" altLang="ko-KR" sz="1200"/>
              <a:t>) </a:t>
            </a:r>
            <a:r>
              <a:rPr lang="ko-KR" altLang="en-US" sz="1200" smtClean="0"/>
              <a:t>영역으로</a:t>
            </a:r>
            <a:r>
              <a:rPr lang="en-US" altLang="ko-KR" sz="1200" smtClean="0"/>
              <a:t> </a:t>
            </a:r>
            <a:r>
              <a:rPr lang="ko-KR" altLang="en-US" sz="1200" dirty="0"/>
              <a:t>웹 사이트 내에 분류된 다른 영역으로 </a:t>
            </a:r>
            <a:r>
              <a:rPr lang="ko-KR" altLang="en-US" sz="1200" dirty="0" smtClean="0"/>
              <a:t>이동할 </a:t>
            </a:r>
            <a:r>
              <a:rPr lang="ko-KR" altLang="en-US" sz="1200" dirty="0"/>
              <a:t>때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pPr lvl="2"/>
            <a:r>
              <a:rPr lang="en-US" altLang="ko-KR" sz="1200" b="1" dirty="0" smtClean="0"/>
              <a:t>&lt;</a:t>
            </a:r>
            <a:r>
              <a:rPr lang="en-US" altLang="ko-KR" sz="1200" b="1"/>
              <a:t>section</a:t>
            </a:r>
            <a:r>
              <a:rPr lang="en-US" altLang="ko-KR" sz="1200" b="1" smtClean="0"/>
              <a:t>&gt;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문서의 </a:t>
            </a:r>
            <a:r>
              <a:rPr lang="ko-KR" altLang="en-US" sz="1200" dirty="0"/>
              <a:t>영역을 구성할 </a:t>
            </a:r>
            <a:r>
              <a:rPr lang="ko-KR" altLang="en-US" sz="1200"/>
              <a:t>때 </a:t>
            </a:r>
            <a:r>
              <a:rPr lang="ko-KR" altLang="en-US" sz="1200" smtClean="0"/>
              <a:t>사용</a:t>
            </a:r>
            <a:r>
              <a:rPr lang="en-US" altLang="ko-KR" sz="1200" smtClean="0"/>
              <a:t>. &lt;header</a:t>
            </a:r>
            <a:r>
              <a:rPr lang="en-US" altLang="ko-KR" sz="1200" dirty="0"/>
              <a:t>&gt;, &lt;article&gt; </a:t>
            </a:r>
            <a:r>
              <a:rPr lang="ko-KR" altLang="en-US" sz="1200" dirty="0" smtClean="0"/>
              <a:t>태그 등을 포함할 수 있음</a:t>
            </a:r>
            <a:endParaRPr lang="en-US" altLang="ko-KR" sz="1200" dirty="0" smtClean="0"/>
          </a:p>
          <a:p>
            <a:pPr lvl="2"/>
            <a:r>
              <a:rPr lang="en-US" altLang="ko-KR" sz="1200" b="1" dirty="0" smtClean="0"/>
              <a:t>&lt;</a:t>
            </a:r>
            <a:r>
              <a:rPr lang="en-US" altLang="ko-KR" sz="1200" b="1"/>
              <a:t>article</a:t>
            </a:r>
            <a:r>
              <a:rPr lang="en-US" altLang="ko-KR" sz="1200" b="1" smtClean="0"/>
              <a:t>&gt;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독립된 </a:t>
            </a:r>
            <a:r>
              <a:rPr lang="ko-KR" altLang="en-US" sz="1200" dirty="0"/>
              <a:t>주요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</a:t>
            </a:r>
            <a:r>
              <a:rPr lang="ko-KR" altLang="en-US" sz="1200"/>
              <a:t>영역을 </a:t>
            </a:r>
            <a:r>
              <a:rPr lang="ko-KR" altLang="en-US" sz="1200" smtClean="0"/>
              <a:t>정의</a:t>
            </a:r>
            <a:r>
              <a:rPr lang="en-US" altLang="ko-KR" sz="1200" smtClean="0"/>
              <a:t>. </a:t>
            </a:r>
            <a:r>
              <a:rPr lang="ko-KR" altLang="en-US" sz="1200" dirty="0" smtClean="0"/>
              <a:t>하나의 </a:t>
            </a:r>
            <a:r>
              <a:rPr lang="en-US" altLang="ko-KR" sz="1200" dirty="0"/>
              <a:t>&lt;section&gt; </a:t>
            </a:r>
            <a:r>
              <a:rPr lang="ko-KR" altLang="en-US" sz="1200" dirty="0"/>
              <a:t>태그 내에 여러 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article&gt; </a:t>
            </a:r>
            <a:r>
              <a:rPr lang="ko-KR" altLang="en-US" sz="1200" dirty="0"/>
              <a:t>태그를 구성할 수 </a:t>
            </a:r>
            <a:r>
              <a:rPr lang="ko-KR" altLang="en-US" sz="1200" dirty="0" smtClean="0"/>
              <a:t>있음</a:t>
            </a:r>
            <a:endParaRPr lang="en-US" altLang="ko-KR" sz="1200" dirty="0"/>
          </a:p>
          <a:p>
            <a:pPr lvl="2"/>
            <a:r>
              <a:rPr lang="en-US" altLang="ko-KR" sz="1200" b="1" dirty="0" smtClean="0"/>
              <a:t>&lt;</a:t>
            </a:r>
            <a:r>
              <a:rPr lang="en-US" altLang="ko-KR" sz="1200" b="1"/>
              <a:t>aside</a:t>
            </a:r>
            <a:r>
              <a:rPr lang="en-US" altLang="ko-KR" sz="1200" b="1" smtClean="0"/>
              <a:t>&gt;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주요 </a:t>
            </a:r>
            <a:r>
              <a:rPr lang="ko-KR" altLang="en-US" sz="1200" dirty="0" err="1"/>
              <a:t>콘텐츠</a:t>
            </a:r>
            <a:r>
              <a:rPr lang="ko-KR" altLang="en-US" sz="1200" dirty="0"/>
              <a:t> 이외에 남은 </a:t>
            </a:r>
            <a:r>
              <a:rPr lang="ko-KR" altLang="en-US" sz="1200" err="1"/>
              <a:t>콘텐츠를</a:t>
            </a:r>
            <a:r>
              <a:rPr lang="ko-KR" altLang="en-US" sz="1200"/>
              <a:t> </a:t>
            </a:r>
            <a:r>
              <a:rPr lang="ko-KR" altLang="en-US" sz="1200" smtClean="0"/>
              <a:t>표시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(</a:t>
            </a:r>
            <a:r>
              <a:rPr lang="ko-KR" altLang="en-US" sz="1200" dirty="0" smtClean="0"/>
              <a:t>예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사이드 </a:t>
            </a:r>
            <a:r>
              <a:rPr lang="ko-KR" altLang="en-US" sz="1200" dirty="0" smtClean="0"/>
              <a:t>바</a:t>
            </a:r>
            <a:r>
              <a:rPr lang="en-US" altLang="ko-KR" sz="1200" dirty="0" smtClean="0"/>
              <a:t>(sidebar</a:t>
            </a:r>
            <a:r>
              <a:rPr lang="en-US" altLang="ko-KR" sz="1200" dirty="0"/>
              <a:t>)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).</a:t>
            </a:r>
            <a:endParaRPr lang="en-US" altLang="ko-KR" sz="1200" dirty="0"/>
          </a:p>
          <a:p>
            <a:pPr lvl="2"/>
            <a:r>
              <a:rPr lang="en-US" altLang="ko-KR" sz="1200" b="1" dirty="0" smtClean="0"/>
              <a:t>&lt;</a:t>
            </a:r>
            <a:r>
              <a:rPr lang="en-US" altLang="ko-KR" sz="1200" b="1"/>
              <a:t>footer</a:t>
            </a:r>
            <a:r>
              <a:rPr lang="en-US" altLang="ko-KR" sz="1200" b="1" smtClean="0"/>
              <a:t>&gt;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사이트의 </a:t>
            </a:r>
            <a:r>
              <a:rPr lang="ko-KR" altLang="en-US" sz="1200" dirty="0"/>
              <a:t>자세한 </a:t>
            </a:r>
            <a:r>
              <a:rPr lang="ko-KR" altLang="en-US" sz="1200"/>
              <a:t>정보를 </a:t>
            </a:r>
            <a:r>
              <a:rPr lang="ko-KR" altLang="en-US" sz="1200" smtClean="0"/>
              <a:t>표시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(</a:t>
            </a:r>
            <a:r>
              <a:rPr lang="ko-KR" altLang="en-US" sz="1200" dirty="0" smtClean="0"/>
              <a:t>예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저작권 정보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 정보</a:t>
            </a:r>
            <a:r>
              <a:rPr lang="en-US" altLang="ko-KR" sz="1200" dirty="0"/>
              <a:t>, </a:t>
            </a:r>
            <a:r>
              <a:rPr lang="ko-KR" altLang="en-US" sz="1200" dirty="0"/>
              <a:t>회사 정보 </a:t>
            </a:r>
            <a:r>
              <a:rPr lang="ko-KR" altLang="en-US" sz="1200" smtClean="0"/>
              <a:t>등</a:t>
            </a:r>
            <a:r>
              <a:rPr lang="en-US" altLang="ko-KR" sz="1200" smtClean="0"/>
              <a:t>)</a:t>
            </a:r>
            <a:endParaRPr lang="en-US" altLang="ko-KR" sz="1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문서의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문서의 레이아웃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3" y="2420888"/>
            <a:ext cx="3797563" cy="3822948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44892" y="1052736"/>
            <a:ext cx="88916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mtClean="0"/>
              <a:t>레이아웃</a:t>
            </a:r>
            <a:endParaRPr kumimoji="0" lang="en-US" altLang="ko-KR" smtClean="0"/>
          </a:p>
          <a:p>
            <a:pPr lvl="1"/>
            <a:r>
              <a:rPr kumimoji="0" lang="ko-KR" altLang="en-US" smtClean="0"/>
              <a:t>화면을 분할하거나 배열하여 구성하는 것</a:t>
            </a:r>
            <a:endParaRPr kumimoji="0" lang="en-US" altLang="ko-KR" smtClean="0"/>
          </a:p>
          <a:p>
            <a:pPr lvl="1"/>
            <a:r>
              <a:rPr kumimoji="0" lang="en-US" altLang="ko-KR" smtClean="0"/>
              <a:t>HTML5 </a:t>
            </a:r>
            <a:r>
              <a:rPr kumimoji="0" lang="ko-KR" altLang="en-US" smtClean="0"/>
              <a:t>웹 표준에서는 각 영역을 구분하는 구조적 태그 요소를 정의하여 사용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649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문서의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문서의 레이아웃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3-13 </a:t>
            </a:r>
            <a:r>
              <a:rPr lang="ko-KR" altLang="en-US" sz="1100" dirty="0">
                <a:solidFill>
                  <a:schemeClr val="tx1"/>
                </a:solidFill>
              </a:rPr>
              <a:t>구조 태그를 사용하여 웹 문서 작성하기</a:t>
            </a:r>
            <a:r>
              <a:rPr lang="en-US" altLang="ko-KR" sz="1100" dirty="0" smtClean="0">
                <a:solidFill>
                  <a:schemeClr val="tx1"/>
                </a:solidFill>
              </a:rPr>
              <a:t>1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ch03/13_layout1.html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HTML5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기본 레이아웃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구조 태그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주제목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434921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▶뒷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86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HTML5 </a:t>
            </a:r>
            <a:r>
              <a:rPr lang="ko-KR" altLang="en-US" dirty="0">
                <a:latin typeface="+mn-ea"/>
                <a:ea typeface="+mn-ea"/>
              </a:rPr>
              <a:t>문서의 기본 구조를 알고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HTML5 </a:t>
            </a:r>
            <a:r>
              <a:rPr lang="ko-KR" altLang="en-US" dirty="0">
                <a:latin typeface="+mn-ea"/>
                <a:ea typeface="+mn-ea"/>
              </a:rPr>
              <a:t>문서의 작성 규칙을 알고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미리 </a:t>
            </a:r>
            <a:r>
              <a:rPr lang="ko-KR" altLang="en-US" dirty="0">
                <a:latin typeface="+mn-ea"/>
                <a:ea typeface="+mn-ea"/>
              </a:rPr>
              <a:t>정의된 태그와 사용자 정의 태그의 차이를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속성의 </a:t>
            </a:r>
            <a:r>
              <a:rPr lang="ko-KR" altLang="en-US" dirty="0">
                <a:latin typeface="+mn-ea"/>
                <a:ea typeface="+mn-ea"/>
              </a:rPr>
              <a:t>개념을 이해하고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HTML5</a:t>
            </a:r>
            <a:r>
              <a:rPr lang="ko-KR" altLang="en-US" dirty="0">
                <a:latin typeface="+mn-ea"/>
                <a:ea typeface="+mn-ea"/>
              </a:rPr>
              <a:t>의 구조적 태그 종류를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문서의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문서의 레이아웃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980728"/>
            <a:ext cx="8352928" cy="56166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부분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부제목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이곳은 부 세션 영역입니다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부제목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이곳은 부 세션 영역입니다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hgroup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대그룹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중그룹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소그룹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hgroup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부가 정보 부분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aside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부가적 제목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이곳은 부가적 정보를 제공하는 공간입니다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aside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부분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표시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30" y="1268412"/>
            <a:ext cx="3799918" cy="49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5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문서의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문서의 레이아웃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2396" y="1003262"/>
            <a:ext cx="8891604" cy="792088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구분선</a:t>
            </a:r>
            <a:r>
              <a:rPr lang="en-US" altLang="ko-KR" dirty="0"/>
              <a:t>(horizontal line)</a:t>
            </a:r>
            <a:r>
              <a:rPr lang="ko-KR" altLang="en-US" dirty="0"/>
              <a:t>을 그을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5472608" cy="23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문서의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문서의 레이아웃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352928" cy="540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구조 요소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주제목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="center"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=50%&gt;&lt;/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="left"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="noshade"&gt;&lt;/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980728"/>
            <a:ext cx="1598984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ch03/13_layout2.html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30" y="2924944"/>
            <a:ext cx="3841700" cy="32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6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" y="1124742"/>
            <a:ext cx="8358188" cy="45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3888432"/>
          </a:xfrm>
        </p:spPr>
        <p:txBody>
          <a:bodyPr/>
          <a:lstStyle/>
          <a:p>
            <a:r>
              <a:rPr lang="en-US" altLang="ko-KR" dirty="0" smtClean="0"/>
              <a:t>&lt;!DOCTYPE html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문서를 선언하는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ko-KR" altLang="en-US" dirty="0"/>
              <a:t>생략할 수 있지만 하위 호환성을 위해 작성할 것을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&lt;html&gt; ~ &lt;/html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문서의 시작과 종료를 </a:t>
            </a:r>
            <a:r>
              <a:rPr lang="ko-KR" altLang="en-US" dirty="0" smtClean="0"/>
              <a:t>알림</a:t>
            </a:r>
            <a:endParaRPr lang="en-US" altLang="ko-KR" dirty="0" smtClean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(</a:t>
            </a:r>
            <a:r>
              <a:rPr lang="en-US" altLang="ko-KR" dirty="0" err="1"/>
              <a:t>lang</a:t>
            </a:r>
            <a:r>
              <a:rPr lang="en-US" altLang="ko-KR" dirty="0"/>
              <a:t>) </a:t>
            </a:r>
            <a:r>
              <a:rPr lang="ko-KR" altLang="en-US" dirty="0"/>
              <a:t>속성을 사용하여 주된 언어 값을 설정할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&lt;head&gt; ~ &lt;/</a:t>
            </a:r>
            <a:r>
              <a:rPr lang="en-US" altLang="ko-KR" dirty="0" smtClean="0"/>
              <a:t>head&gt;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페이지의 정보를 정의</a:t>
            </a:r>
            <a:endParaRPr lang="en-US" altLang="ko-KR" dirty="0" smtClean="0"/>
          </a:p>
          <a:p>
            <a:pPr lvl="1"/>
            <a:r>
              <a:rPr lang="en-US" altLang="ko-KR" smtClean="0"/>
              <a:t>&lt;</a:t>
            </a:r>
            <a:r>
              <a:rPr lang="en-US" altLang="ko-KR" dirty="0"/>
              <a:t>title</a:t>
            </a:r>
            <a:r>
              <a:rPr lang="en-US" altLang="ko-KR"/>
              <a:t>&gt; </a:t>
            </a:r>
            <a:r>
              <a:rPr lang="ko-KR" altLang="en-US" smtClean="0"/>
              <a:t>태그와 </a:t>
            </a:r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 smtClean="0"/>
              <a:t>스타일시트</a:t>
            </a:r>
            <a:r>
              <a:rPr lang="en-US" altLang="ko-KR" dirty="0"/>
              <a:t>(CSS) </a:t>
            </a:r>
            <a:r>
              <a:rPr lang="ko-KR" altLang="en-US" dirty="0"/>
              <a:t>등을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0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792088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 ~ &lt;/body&gt;</a:t>
            </a:r>
            <a:endParaRPr lang="en-US" altLang="ko-KR" dirty="0"/>
          </a:p>
          <a:p>
            <a:pPr lvl="1"/>
            <a:r>
              <a:rPr lang="en-US" altLang="ko-KR" dirty="0" smtClean="0"/>
              <a:t>HTML5 </a:t>
            </a:r>
            <a:r>
              <a:rPr lang="ko-KR" altLang="en-US" dirty="0" smtClean="0"/>
              <a:t>문서의 본문을 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 </a:t>
            </a:r>
            <a:r>
              <a:rPr lang="ko-KR" altLang="en-US" sz="1100" dirty="0" smtClean="0">
                <a:solidFill>
                  <a:schemeClr val="tx1"/>
                </a:solidFill>
              </a:rPr>
              <a:t>기본 태그로 웹 문서 작성하기</a:t>
            </a:r>
            <a:r>
              <a:rPr lang="en-US" altLang="ko-KR" sz="1100" dirty="0">
                <a:solidFill>
                  <a:schemeClr val="tx1"/>
                </a:solidFill>
              </a:rPr>
              <a:t>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ch03/01_intro.html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234888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태그를 사용하여 작성한 문서입니다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0" y="4276162"/>
            <a:ext cx="499872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3-2 </a:t>
            </a:r>
            <a:r>
              <a:rPr lang="ko-KR" altLang="en-US" sz="1100" dirty="0" smtClean="0">
                <a:solidFill>
                  <a:schemeClr val="tx1"/>
                </a:solidFill>
              </a:rPr>
              <a:t>메타정보를 </a:t>
            </a:r>
            <a:r>
              <a:rPr lang="ko-KR" altLang="en-US" sz="1100" dirty="0">
                <a:solidFill>
                  <a:schemeClr val="tx1"/>
                </a:solidFill>
              </a:rPr>
              <a:t>정의한 웹 문서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작성하기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ch03/02_head.html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8352928" cy="32389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메타정보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="author"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="Hong Seong Yong"&gt;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="keywords"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="HTML5, CSS3, JavaScript, JQuery"&gt;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="description"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="Web Programming"&gt;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http-equiv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="refresh"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="10, http://cafe.naver.com/go2web"&gt;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="http://www.w3.org/"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헤드 태그 내 메타정보에는 웹 문서를 만든 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검색 시 키워드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문서에 대한 설명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 기본 디렉터리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등이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포함됩니다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문서는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후 저자 카페로 이동합니다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여기를 클릭하면 기본 디렉터리로 설정된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www.w3.org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사이트로 이동합니다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63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0" y="1268760"/>
            <a:ext cx="8732520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 이름은 대소문자를 </a:t>
            </a:r>
            <a:r>
              <a:rPr lang="ko-KR" altLang="en-US" smtClean="0"/>
              <a:t>구분하지 않음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HTML5 </a:t>
            </a:r>
            <a:r>
              <a:rPr lang="ko-KR" altLang="en-US" smtClean="0"/>
              <a:t>문서의 작성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3-3 </a:t>
            </a:r>
            <a:r>
              <a:rPr lang="ko-KR" altLang="en-US" sz="1100" dirty="0">
                <a:solidFill>
                  <a:schemeClr val="tx1"/>
                </a:solidFill>
              </a:rPr>
              <a:t>대소문자 구분 여부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ch03/03_01_lowcase.html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문서는 소문자로 작성할 것을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897" y="3501008"/>
            <a:ext cx="172819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ch03/03_02_upcase.html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413" y="3501008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문서는 소문자로 작성할 것을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5157192"/>
            <a:ext cx="5044604" cy="13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96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2380</Words>
  <Application>Microsoft Office PowerPoint</Application>
  <PresentationFormat>화면 슬라이드 쇼(4:3)</PresentationFormat>
  <Paragraphs>425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HTML5 문서의 구조</vt:lpstr>
      <vt:lpstr>1. HTML5 문서의 구조</vt:lpstr>
      <vt:lpstr>1. HTML5 문서의 구조</vt:lpstr>
      <vt:lpstr>1. HTML5 문서의 구조</vt:lpstr>
      <vt:lpstr>1. HTML5 문서의 구조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태그의 분류</vt:lpstr>
      <vt:lpstr>1. 태그의 분류</vt:lpstr>
      <vt:lpstr>1. 태그의 분류</vt:lpstr>
      <vt:lpstr>1. 태그의 분류</vt:lpstr>
      <vt:lpstr>1. 태그의 분류</vt:lpstr>
      <vt:lpstr>1. 태그의 속성</vt:lpstr>
      <vt:lpstr>1. 태그의 속성</vt:lpstr>
      <vt:lpstr>1. 태그의 속성</vt:lpstr>
      <vt:lpstr>1. 태그의 속성</vt:lpstr>
      <vt:lpstr>1. 태그의 속성</vt:lpstr>
      <vt:lpstr>1. 태그의 속성</vt:lpstr>
      <vt:lpstr>1. 태그의 속성</vt:lpstr>
      <vt:lpstr>1. 웹 문서의 레이아웃</vt:lpstr>
      <vt:lpstr>1. 웹 문서의 레이아웃</vt:lpstr>
      <vt:lpstr>1. 웹 문서의 레이아웃</vt:lpstr>
      <vt:lpstr>1. 웹 문서의 레이아웃</vt:lpstr>
      <vt:lpstr>1. 웹 문서의 레이아웃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221</cp:revision>
  <dcterms:created xsi:type="dcterms:W3CDTF">2012-08-06T11:28:05Z</dcterms:created>
  <dcterms:modified xsi:type="dcterms:W3CDTF">2017-08-18T08:37:58Z</dcterms:modified>
</cp:coreProperties>
</file>