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75" r:id="rId6"/>
    <p:sldId id="306" r:id="rId7"/>
    <p:sldId id="308" r:id="rId8"/>
    <p:sldId id="309" r:id="rId9"/>
    <p:sldId id="274" r:id="rId10"/>
    <p:sldId id="310" r:id="rId11"/>
    <p:sldId id="311" r:id="rId12"/>
    <p:sldId id="276" r:id="rId13"/>
    <p:sldId id="312" r:id="rId14"/>
    <p:sldId id="313" r:id="rId15"/>
    <p:sldId id="314" r:id="rId16"/>
    <p:sldId id="316" r:id="rId17"/>
    <p:sldId id="317" r:id="rId18"/>
    <p:sldId id="318" r:id="rId19"/>
    <p:sldId id="319" r:id="rId20"/>
    <p:sldId id="320" r:id="rId21"/>
    <p:sldId id="322" r:id="rId22"/>
    <p:sldId id="324" r:id="rId23"/>
    <p:sldId id="325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40" r:id="rId37"/>
    <p:sldId id="341" r:id="rId38"/>
    <p:sldId id="343" r:id="rId39"/>
    <p:sldId id="345" r:id="rId40"/>
    <p:sldId id="346" r:id="rId41"/>
    <p:sldId id="271" r:id="rId4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16" autoAdjust="0"/>
  </p:normalViewPr>
  <p:slideViewPr>
    <p:cSldViewPr>
      <p:cViewPr varScale="1">
        <p:scale>
          <a:sx n="113" d="100"/>
          <a:sy n="113" d="100"/>
        </p:scale>
        <p:origin x="177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324057487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Ch_04_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태그와 멀티미디어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Ch_04_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태그와 멀티미디어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37437348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Ch_04_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태그와 멀티미디어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Ch_04_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태그와 멀티미디어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Chapter 04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기본 태그와 멀티미디어 태그</a:t>
            </a:r>
          </a:p>
        </p:txBody>
      </p:sp>
    </p:spTree>
    <p:extLst>
      <p:ext uri="{BB962C8B-B14F-4D97-AF65-F5344CB8AC3E}">
        <p14:creationId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04056"/>
          </a:xfrm>
        </p:spPr>
        <p:txBody>
          <a:bodyPr/>
          <a:lstStyle/>
          <a:p>
            <a:r>
              <a:rPr lang="ko-KR" altLang="en-US" dirty="0" smtClean="0"/>
              <a:t>웹 사이트 간 이동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하이퍼링크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5"/>
          <a:stretch/>
        </p:blipFill>
        <p:spPr>
          <a:xfrm>
            <a:off x="1166587" y="1556792"/>
            <a:ext cx="6810825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936104"/>
          </a:xfrm>
        </p:spPr>
        <p:txBody>
          <a:bodyPr/>
          <a:lstStyle/>
          <a:p>
            <a:r>
              <a:rPr lang="ko-KR" altLang="en-US"/>
              <a:t>웹 사이트 간 이동</a:t>
            </a:r>
            <a:endParaRPr lang="en-US" altLang="ko-KR"/>
          </a:p>
          <a:p>
            <a:pPr lvl="1"/>
            <a:r>
              <a:rPr lang="en-US" altLang="ko-KR" smtClean="0"/>
              <a:t>href </a:t>
            </a:r>
            <a:r>
              <a:rPr lang="ko-KR" altLang="en-US" smtClean="0"/>
              <a:t>속성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dirty="0"/>
              <a:t>연결하고자 하는 웹 </a:t>
            </a:r>
            <a:r>
              <a:rPr lang="ko-KR" altLang="en-US"/>
              <a:t>사이트의 </a:t>
            </a:r>
            <a:r>
              <a:rPr lang="en-US" altLang="ko-KR" smtClean="0"/>
              <a:t>URL</a:t>
            </a:r>
            <a:r>
              <a:rPr lang="ko-KR" altLang="en-US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en-US" altLang="ko-KR"/>
              <a:t>t</a:t>
            </a:r>
            <a:r>
              <a:rPr lang="en-US" altLang="ko-KR" smtClean="0"/>
              <a:t>arget </a:t>
            </a:r>
            <a:r>
              <a:rPr lang="ko-KR" altLang="en-US" smtClean="0"/>
              <a:t>속성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dirty="0"/>
              <a:t>링크를 클릭했을 때 웹 사이트가 </a:t>
            </a:r>
            <a:r>
              <a:rPr lang="ko-KR" altLang="en-US"/>
              <a:t>열릴 </a:t>
            </a:r>
            <a:r>
              <a:rPr lang="ko-KR" altLang="en-US" smtClean="0"/>
              <a:t>곳 </a:t>
            </a:r>
            <a:r>
              <a:rPr lang="ko-KR" altLang="en-US" dirty="0"/>
              <a:t>지정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하이퍼링크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66" y="2492896"/>
            <a:ext cx="5186363" cy="271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하이퍼링크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910109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4-4 </a:t>
            </a:r>
            <a:r>
              <a:rPr lang="ko-KR" altLang="en-US" sz="1100" dirty="0">
                <a:solidFill>
                  <a:schemeClr val="tx1"/>
                </a:solidFill>
              </a:rPr>
              <a:t>타깃 속성값에 따른 결과 확인하기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ch04/04_01_atag.ht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270148"/>
            <a:ext cx="8352928" cy="26629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&amp;lt;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하이퍼링크 관련 태그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&amp;gt;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="http://www.w3.org"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W3C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사이트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(blank window)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="http://www.w3.org"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="_self"&gt;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W3C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사이트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(self window)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="http://www.w3.org"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="_parent"&gt;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W3C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사이트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(parent window)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="http://www.w3.org"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="_top"&gt;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W3C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사이트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(top window)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501008"/>
            <a:ext cx="657090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하이퍼링크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270149"/>
            <a:ext cx="8352928" cy="395905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 Tag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="http://www.w3.org/"/&gt;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&amp;lt;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베이스 태그 사용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&amp;gt;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="standards/"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W3C STANDARDS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="Consortium/mission.html"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W3C MISSION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="Consortium/facts.html"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FACTS ABOUT W3C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="Consortium/presskit.html"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PRESS AND ANALYSTS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16142"/>
            <a:ext cx="1801077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ch04/04_02_basetag.html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14477"/>
            <a:ext cx="4644008" cy="213746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6413" y="910109"/>
            <a:ext cx="6551851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smtClean="0">
                <a:solidFill>
                  <a:schemeClr val="tx1"/>
                </a:solidFill>
              </a:rPr>
              <a:t>4-4 </a:t>
            </a:r>
            <a:r>
              <a:rPr lang="ko-KR" altLang="en-US" sz="1100" smtClean="0">
                <a:solidFill>
                  <a:schemeClr val="tx1"/>
                </a:solidFill>
              </a:rPr>
              <a:t>베이스 태그 사용하기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하이퍼링크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162880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4-5 </a:t>
            </a:r>
            <a:r>
              <a:rPr lang="ko-KR" altLang="en-US" sz="1100" dirty="0">
                <a:solidFill>
                  <a:schemeClr val="tx1"/>
                </a:solidFill>
              </a:rPr>
              <a:t>책갈피 기능 </a:t>
            </a:r>
            <a:r>
              <a:rPr lang="ko-KR" altLang="en-US" sz="1100" dirty="0" smtClean="0">
                <a:solidFill>
                  <a:schemeClr val="tx1"/>
                </a:solidFill>
              </a:rPr>
              <a:t>사용하기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ch04/05_inpage.html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988840"/>
            <a:ext cx="8352928" cy="38884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&amp;lt;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책갈피 기능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&amp;gt;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="#user"&gt;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&amp;nbsp;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="#addr"&gt;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&amp;nbsp;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="#tel"&gt;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전화번호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&amp;nbsp;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="#foot"&gt;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&amp;nbsp;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생략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="user"&gt;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홍민성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="#top"&gt;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[TOP]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936104"/>
          </a:xfrm>
        </p:spPr>
        <p:txBody>
          <a:bodyPr/>
          <a:lstStyle/>
          <a:p>
            <a:r>
              <a:rPr lang="ko-KR" altLang="en-US" smtClean="0"/>
              <a:t>문서 내 특정 위치로 이동</a:t>
            </a:r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7046065" y="5877272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▶ 뒷 페이지 소스코드 계속</a:t>
            </a:r>
            <a:endParaRPr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26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하이퍼링크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910109"/>
            <a:ext cx="8352928" cy="3238971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생략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="addr"&gt;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 강남구 신사동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291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="#top"&gt;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[TOP]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생략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="tel"&gt;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02-2323-0909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="#top"&gt;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[TOP]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생략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3" y="4284488"/>
            <a:ext cx="7660957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1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하이퍼링크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080120"/>
          </a:xfrm>
        </p:spPr>
        <p:txBody>
          <a:bodyPr/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링크</a:t>
            </a:r>
            <a:endParaRPr lang="en-US" altLang="ko-KR" dirty="0" smtClean="0"/>
          </a:p>
          <a:p>
            <a:pPr lvl="1"/>
            <a:r>
              <a:rPr lang="en-US" altLang="ko-KR" dirty="0"/>
              <a:t>&lt;a&gt; </a:t>
            </a:r>
            <a:r>
              <a:rPr lang="ko-KR" altLang="en-US" dirty="0"/>
              <a:t>태그의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속성값에 </a:t>
            </a:r>
            <a:r>
              <a:rPr lang="ko-KR" altLang="en-US" err="1"/>
              <a:t>이메일</a:t>
            </a:r>
            <a:r>
              <a:rPr lang="ko-KR" altLang="en-US"/>
              <a:t> </a:t>
            </a:r>
            <a:r>
              <a:rPr lang="ko-KR" altLang="en-US" smtClean="0"/>
              <a:t>주소 작성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8" y="2636912"/>
            <a:ext cx="7188855" cy="360975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60748" y="1915095"/>
            <a:ext cx="7416824" cy="43552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smtClean="0">
                <a:solidFill>
                  <a:schemeClr val="tx1"/>
                </a:solidFill>
                <a:latin typeface="+mn-ea"/>
              </a:rPr>
              <a:t>&lt;a href=“mailto:</a:t>
            </a:r>
            <a:r>
              <a:rPr lang="ko-KR" altLang="en-US" sz="1400" b="1" smtClean="0">
                <a:solidFill>
                  <a:schemeClr val="tx1"/>
                </a:solidFill>
                <a:latin typeface="+mn-ea"/>
              </a:rPr>
              <a:t>이메일 주소</a:t>
            </a:r>
            <a:r>
              <a:rPr lang="en-US" altLang="ko-KR" sz="1400" b="1" smtClean="0">
                <a:solidFill>
                  <a:schemeClr val="tx1"/>
                </a:solidFill>
                <a:latin typeface="+mn-ea"/>
              </a:rPr>
              <a:t>＂&gt;</a:t>
            </a:r>
            <a:r>
              <a:rPr lang="ko-KR" altLang="en-US" sz="1400" b="1" smtClean="0">
                <a:solidFill>
                  <a:schemeClr val="tx1"/>
                </a:solidFill>
                <a:latin typeface="+mn-ea"/>
              </a:rPr>
              <a:t>내용</a:t>
            </a:r>
            <a:r>
              <a:rPr lang="en-US" altLang="ko-KR" sz="1400" b="1" smtClean="0">
                <a:solidFill>
                  <a:schemeClr val="tx1"/>
                </a:solidFill>
                <a:latin typeface="+mn-ea"/>
              </a:rPr>
              <a:t>&lt;/a&gt;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82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하이퍼링크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910109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4-6 </a:t>
            </a:r>
            <a:r>
              <a:rPr lang="ko-KR" altLang="en-US" sz="1100" dirty="0" err="1">
                <a:solidFill>
                  <a:schemeClr val="tx1"/>
                </a:solidFill>
              </a:rPr>
              <a:t>이메일</a:t>
            </a:r>
            <a:r>
              <a:rPr lang="ko-KR" altLang="en-US" sz="1100" dirty="0">
                <a:solidFill>
                  <a:schemeClr val="tx1"/>
                </a:solidFill>
              </a:rPr>
              <a:t> 링크 걸기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ch04/06_mailto.html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270148"/>
            <a:ext cx="8352928" cy="25188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&amp;lt;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이메일 보내기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&amp;gt;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="mailto:gosyhong@gmail.com"&gt;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받는 사람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="mailto:gosyhong@gmail.com?subject=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질문 있어요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받는 사람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="mailto:gosyhong@gmail.com?cc=haejini.chung@gmail.com&amp;bcc=gooheekoo@gmail.com"&gt;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받는 사람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참조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숨은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="mailto:gosyhong@gmail.com?cc=haejini.chung@gmail.com&amp;bcc=gooheekoo@gmail.com&amp;subject=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질문 있어요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&amp;body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b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프로그래밍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받는 사람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참조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숨은 참조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본문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="mailto:gosyhong@gmail.com?body=Line1-text%0D%0ALine2-text"&gt;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받는 사람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본문 문단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81" y="4005064"/>
            <a:ext cx="765429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752528"/>
          </a:xfrm>
        </p:spPr>
        <p:txBody>
          <a:bodyPr/>
          <a:lstStyle/>
          <a:p>
            <a:r>
              <a:rPr lang="ko-KR" altLang="en-US" dirty="0" smtClean="0"/>
              <a:t>무순서 목록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순서가 없는 목록</a:t>
            </a:r>
            <a:endParaRPr lang="en-US" altLang="ko-KR" dirty="0" smtClean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/>
              <a:t>&gt; </a:t>
            </a:r>
            <a:r>
              <a:rPr lang="ko-KR" altLang="en-US" dirty="0" smtClean="0"/>
              <a:t>태그 사용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각 항목은 </a:t>
            </a:r>
            <a:r>
              <a:rPr lang="en-US" altLang="ko-KR" dirty="0"/>
              <a:t>&lt;li&gt; </a:t>
            </a:r>
            <a:r>
              <a:rPr lang="ko-KR" altLang="en-US" dirty="0"/>
              <a:t>태그로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ko-KR" altLang="en-US" dirty="0"/>
              <a:t>목록의 각 항목 앞에는 </a:t>
            </a:r>
            <a:r>
              <a:rPr lang="ko-KR" altLang="en-US" dirty="0" err="1"/>
              <a:t>불릿</a:t>
            </a:r>
            <a:r>
              <a:rPr lang="en-US" altLang="ko-KR" dirty="0"/>
              <a:t>(bullet)</a:t>
            </a:r>
            <a:r>
              <a:rPr lang="ko-KR" altLang="en-US" dirty="0" smtClean="0"/>
              <a:t>이 붙음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순서 목록</a:t>
            </a:r>
            <a:endParaRPr lang="en-US" altLang="ko-KR" dirty="0"/>
          </a:p>
          <a:p>
            <a:pPr lvl="1"/>
            <a:r>
              <a:rPr lang="ko-KR" altLang="en-US" dirty="0"/>
              <a:t>순서가 </a:t>
            </a:r>
            <a:r>
              <a:rPr lang="ko-KR" altLang="en-US" dirty="0" smtClean="0"/>
              <a:t>있는 </a:t>
            </a:r>
            <a:r>
              <a:rPr lang="ko-KR" altLang="en-US" dirty="0"/>
              <a:t>목록</a:t>
            </a:r>
            <a:endParaRPr lang="en-US" altLang="ko-KR" dirty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ol</a:t>
            </a:r>
            <a:r>
              <a:rPr lang="en-US" altLang="ko-KR" dirty="0"/>
              <a:t>&gt; </a:t>
            </a:r>
            <a:r>
              <a:rPr lang="ko-KR" altLang="en-US" dirty="0"/>
              <a:t>태그 사용</a:t>
            </a:r>
            <a:r>
              <a:rPr lang="en-US" altLang="ko-KR" dirty="0"/>
              <a:t>,</a:t>
            </a:r>
            <a:r>
              <a:rPr lang="ko-KR" altLang="en-US" dirty="0"/>
              <a:t> 각 항목은 </a:t>
            </a:r>
            <a:r>
              <a:rPr lang="en-US" altLang="ko-KR" dirty="0"/>
              <a:t>&lt;li&gt; </a:t>
            </a:r>
            <a:r>
              <a:rPr lang="ko-KR" altLang="en-US" dirty="0"/>
              <a:t>태그로 입력</a:t>
            </a:r>
            <a:endParaRPr lang="en-US" altLang="ko-KR" dirty="0"/>
          </a:p>
          <a:p>
            <a:pPr lvl="1"/>
            <a:r>
              <a:rPr lang="ko-KR" altLang="en-US" dirty="0"/>
              <a:t>목록의 각 항목에는 기본값으로 </a:t>
            </a:r>
            <a:r>
              <a:rPr lang="en-US" altLang="ko-KR" dirty="0"/>
              <a:t>type=“1”</a:t>
            </a:r>
            <a:r>
              <a:rPr lang="ko-KR" altLang="en-US" dirty="0"/>
              <a:t>이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정의</a:t>
            </a:r>
            <a:r>
              <a:rPr lang="ko-KR" altLang="en-US" dirty="0"/>
              <a:t>형</a:t>
            </a:r>
            <a:r>
              <a:rPr lang="ko-KR" altLang="en-US" dirty="0" smtClean="0"/>
              <a:t> </a:t>
            </a:r>
            <a:r>
              <a:rPr lang="ko-KR" altLang="en-US" dirty="0"/>
              <a:t>목록</a:t>
            </a:r>
            <a:endParaRPr lang="en-US" altLang="ko-KR" dirty="0"/>
          </a:p>
          <a:p>
            <a:pPr lvl="1"/>
            <a:r>
              <a:rPr lang="ko-KR" altLang="en-US" dirty="0" smtClean="0"/>
              <a:t>각 항목을 정의하기 위한 </a:t>
            </a:r>
            <a:r>
              <a:rPr lang="ko-KR" altLang="en-US" dirty="0"/>
              <a:t>목록</a:t>
            </a:r>
            <a:endParaRPr lang="en-US" altLang="ko-KR" dirty="0"/>
          </a:p>
          <a:p>
            <a:pPr lvl="1"/>
            <a:r>
              <a:rPr lang="en-US" altLang="ko-KR" dirty="0" smtClean="0"/>
              <a:t>&lt;dl</a:t>
            </a:r>
            <a:r>
              <a:rPr lang="en-US" altLang="ko-KR" dirty="0"/>
              <a:t>&gt; </a:t>
            </a:r>
            <a:r>
              <a:rPr lang="ko-KR" altLang="en-US" dirty="0"/>
              <a:t>태그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정의한 각 항목은 </a:t>
            </a:r>
            <a:r>
              <a:rPr lang="en-US" altLang="ko-KR" dirty="0"/>
              <a:t>&lt;</a:t>
            </a:r>
            <a:r>
              <a:rPr lang="en-US" altLang="ko-KR" dirty="0" err="1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</a:t>
            </a:r>
            <a:r>
              <a:rPr lang="ko-KR" altLang="en-US" dirty="0"/>
              <a:t>를</a:t>
            </a:r>
            <a:r>
              <a:rPr lang="en-US" altLang="ko-KR" dirty="0" smtClean="0"/>
              <a:t>, </a:t>
            </a:r>
            <a:r>
              <a:rPr lang="ko-KR" altLang="en-US" dirty="0"/>
              <a:t>각 항목에 대한 설명은 </a:t>
            </a:r>
            <a:r>
              <a:rPr lang="en-US" altLang="ko-KR" dirty="0"/>
              <a:t>&lt;</a:t>
            </a:r>
            <a:r>
              <a:rPr lang="en-US" altLang="ko-KR" dirty="0" err="1"/>
              <a:t>dd</a:t>
            </a:r>
            <a:r>
              <a:rPr lang="en-US" altLang="ko-KR" dirty="0"/>
              <a:t>&gt; </a:t>
            </a:r>
            <a:r>
              <a:rPr lang="ko-KR" altLang="en-US" dirty="0"/>
              <a:t>태그를 사용</a:t>
            </a:r>
          </a:p>
        </p:txBody>
      </p:sp>
    </p:spTree>
    <p:extLst>
      <p:ext uri="{BB962C8B-B14F-4D97-AF65-F5344CB8AC3E}">
        <p14:creationId xmlns:p14="http://schemas.microsoft.com/office/powerpoint/2010/main" val="20788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8"/>
            <a:ext cx="5479256" cy="32070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290478"/>
            <a:ext cx="5064443" cy="22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>
              <a:lumMod val="75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kumimoji="0" lang="en-US" altLang="ko-KR" dirty="0">
                <a:latin typeface="+mn-ea"/>
                <a:ea typeface="+mn-ea"/>
              </a:rPr>
              <a:t>HTML5 </a:t>
            </a:r>
            <a:r>
              <a:rPr kumimoji="0" lang="ko-KR" altLang="en-US" dirty="0">
                <a:latin typeface="+mn-ea"/>
                <a:ea typeface="+mn-ea"/>
              </a:rPr>
              <a:t>문서에서 특수문자 처리 </a:t>
            </a:r>
            <a:r>
              <a:rPr kumimoji="0" lang="ko-KR" altLang="en-US" dirty="0" smtClean="0">
                <a:latin typeface="+mn-ea"/>
                <a:ea typeface="+mn-ea"/>
              </a:rPr>
              <a:t>방법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ko-KR" b="1" dirty="0" smtClean="0">
                <a:latin typeface="+mn-ea"/>
                <a:ea typeface="+mn-ea"/>
              </a:rPr>
              <a:t>02 </a:t>
            </a:r>
            <a:r>
              <a:rPr kumimoji="0" lang="ko-KR" altLang="en-US" dirty="0" smtClean="0">
                <a:latin typeface="+mn-ea"/>
                <a:ea typeface="+mn-ea"/>
              </a:rPr>
              <a:t>기본 태그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ko-KR" b="1" dirty="0" smtClean="0">
                <a:latin typeface="+mn-ea"/>
                <a:ea typeface="+mn-ea"/>
              </a:rPr>
              <a:t>03 </a:t>
            </a:r>
            <a:r>
              <a:rPr kumimoji="0" lang="ko-KR" altLang="en-US" dirty="0" smtClean="0">
                <a:latin typeface="+mn-ea"/>
                <a:ea typeface="+mn-ea"/>
              </a:rPr>
              <a:t>멀티미디어 태그</a:t>
            </a:r>
            <a:endParaRPr kumimoji="0" lang="en-US" altLang="ko-KR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9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910109"/>
            <a:ext cx="8352928" cy="358651"/>
          </a:xfrm>
          <a:prstGeom prst="rect">
            <a:avLst/>
          </a:prstGeom>
          <a:solidFill>
            <a:srgbClr val="FFCC66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4-7 </a:t>
            </a:r>
            <a:r>
              <a:rPr lang="ko-KR" altLang="en-US" sz="1100" dirty="0">
                <a:solidFill>
                  <a:schemeClr val="tx1"/>
                </a:solidFill>
              </a:rPr>
              <a:t>목록 출력하기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ch04/07_list.html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270148"/>
            <a:ext cx="3887555" cy="51831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무순서 목록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무순서 목록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Coffee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Tea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 tea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 tea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Milk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순서 목록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순서 목록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Apples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Bananas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Lemons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Oranges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3968" y="1268760"/>
            <a:ext cx="4465373" cy="280831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정의형 목록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정의형 목록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 번째 아이템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HTML5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번째 아이템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CSS3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 번째 아이템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JavaScript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365894"/>
            <a:ext cx="1423035" cy="406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97690" y="908720"/>
            <a:ext cx="8435280" cy="2088232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dirty="0"/>
              <a:t>table</a:t>
            </a:r>
            <a:r>
              <a:rPr lang="en-US" altLang="ko-KR"/>
              <a:t>&gt; </a:t>
            </a:r>
            <a:r>
              <a:rPr lang="ko-KR" altLang="en-US" smtClean="0"/>
              <a:t>태그 </a:t>
            </a:r>
            <a:endParaRPr lang="en-US" altLang="ko-KR" dirty="0" smtClean="0"/>
          </a:p>
          <a:p>
            <a:pPr lvl="1"/>
            <a:r>
              <a:rPr lang="en-US" altLang="ko-KR" smtClean="0"/>
              <a:t>&lt;tr</a:t>
            </a:r>
            <a:r>
              <a:rPr lang="en-US" altLang="ko-KR"/>
              <a:t>&gt; </a:t>
            </a:r>
            <a:r>
              <a:rPr lang="ko-KR" altLang="en-US" smtClean="0"/>
              <a:t>태그 </a:t>
            </a:r>
            <a:r>
              <a:rPr lang="en-US" altLang="ko-KR" smtClean="0"/>
              <a:t>: </a:t>
            </a:r>
            <a:r>
              <a:rPr lang="ko-KR" altLang="en-US" smtClean="0"/>
              <a:t>행 생성</a:t>
            </a:r>
            <a:r>
              <a:rPr lang="en-US" altLang="ko-KR" smtClean="0"/>
              <a:t>, &lt;</a:t>
            </a:r>
            <a:r>
              <a:rPr lang="en-US" altLang="ko-KR" dirty="0"/>
              <a:t>td</a:t>
            </a:r>
            <a:r>
              <a:rPr lang="en-US" altLang="ko-KR"/>
              <a:t>&gt; </a:t>
            </a:r>
            <a:r>
              <a:rPr lang="ko-KR" altLang="en-US" smtClean="0"/>
              <a:t>태그 </a:t>
            </a:r>
            <a:r>
              <a:rPr lang="en-US" altLang="ko-KR" smtClean="0"/>
              <a:t>: </a:t>
            </a:r>
            <a:r>
              <a:rPr lang="ko-KR" altLang="en-US" smtClean="0"/>
              <a:t>열 생성</a:t>
            </a:r>
            <a:endParaRPr lang="en-US" altLang="ko-KR" smtClean="0"/>
          </a:p>
          <a:p>
            <a:pPr lvl="1"/>
            <a:r>
              <a:rPr lang="en-US" altLang="ko-KR" smtClean="0"/>
              <a:t>&lt;th&gt; </a:t>
            </a:r>
            <a:r>
              <a:rPr lang="ko-KR" altLang="en-US" smtClean="0"/>
              <a:t>태그 </a:t>
            </a:r>
            <a:r>
              <a:rPr lang="en-US" altLang="ko-KR" smtClean="0"/>
              <a:t>: </a:t>
            </a:r>
            <a:r>
              <a:rPr lang="ko-KR" altLang="en-US" smtClean="0"/>
              <a:t>표의 머리를 정의</a:t>
            </a:r>
            <a:r>
              <a:rPr lang="en-US" altLang="ko-KR" smtClean="0"/>
              <a:t>, </a:t>
            </a:r>
            <a:r>
              <a:rPr lang="ko-KR" altLang="en-US" smtClean="0"/>
              <a:t>셀 제목 글자를 강조하는 역할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397773" y="1994590"/>
            <a:ext cx="8352928" cy="4535115"/>
            <a:chOff x="396413" y="910109"/>
            <a:chExt cx="8352928" cy="4535115"/>
          </a:xfrm>
        </p:grpSpPr>
        <p:sp>
          <p:nvSpPr>
            <p:cNvPr id="7" name="직사각형 6"/>
            <p:cNvSpPr/>
            <p:nvPr/>
          </p:nvSpPr>
          <p:spPr>
            <a:xfrm>
              <a:off x="396413" y="910109"/>
              <a:ext cx="8352928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>
                  <a:solidFill>
                    <a:schemeClr val="tx1"/>
                  </a:solidFill>
                </a:rPr>
                <a:t>예제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4-8 </a:t>
              </a:r>
              <a:r>
                <a:rPr lang="ko-KR" altLang="en-US" sz="1100" dirty="0">
                  <a:solidFill>
                    <a:schemeClr val="tx1"/>
                  </a:solidFill>
                </a:rPr>
                <a:t>표 </a:t>
              </a:r>
              <a:r>
                <a:rPr lang="ko-KR" altLang="en-US" sz="1100">
                  <a:solidFill>
                    <a:schemeClr val="tx1"/>
                  </a:solidFill>
                </a:rPr>
                <a:t>만들기 </a:t>
              </a:r>
              <a:r>
                <a:rPr lang="ko-KR" altLang="en-US" sz="1100" smtClean="0">
                  <a:solidFill>
                    <a:schemeClr val="tx1"/>
                  </a:solidFill>
                </a:rPr>
                <a:t>                                                                                                              </a:t>
              </a:r>
              <a:r>
                <a:rPr lang="en-US" altLang="ko-KR" sz="1100" smtClean="0">
                  <a:solidFill>
                    <a:schemeClr val="tx1"/>
                  </a:solidFill>
                </a:rPr>
                <a:t>ch04/08_01_table1.html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6413" y="1270148"/>
              <a:ext cx="8335197" cy="4175076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section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article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table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border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="1"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style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="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width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50%"&gt;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th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이름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th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th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점수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th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홍민성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90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최민수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80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심은경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70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table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article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section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168" y="4221088"/>
              <a:ext cx="2520315" cy="1080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02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2088232"/>
          </a:xfrm>
        </p:spPr>
        <p:txBody>
          <a:bodyPr/>
          <a:lstStyle/>
          <a:p>
            <a:r>
              <a:rPr lang="ko-KR" altLang="en-US" dirty="0" smtClean="0"/>
              <a:t>표 제목 삽입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&lt;caption</a:t>
            </a:r>
            <a:r>
              <a:rPr lang="en-US" altLang="ko-KR" smtClean="0"/>
              <a:t>&gt; </a:t>
            </a:r>
            <a:r>
              <a:rPr lang="ko-KR" altLang="en-US" smtClean="0"/>
              <a:t>태그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셀 병합</a:t>
            </a:r>
            <a:endParaRPr lang="en-US" altLang="ko-KR" dirty="0"/>
          </a:p>
          <a:p>
            <a:pPr lvl="1"/>
            <a:r>
              <a:rPr lang="en-US" altLang="ko-KR" dirty="0" err="1"/>
              <a:t>rowspan</a:t>
            </a:r>
            <a:r>
              <a:rPr lang="en-US" altLang="ko-KR" dirty="0"/>
              <a:t> : </a:t>
            </a:r>
            <a:r>
              <a:rPr lang="ko-KR" altLang="en-US" dirty="0"/>
              <a:t>셀을 세로로 </a:t>
            </a:r>
            <a:r>
              <a:rPr lang="ko-KR" altLang="en-US" dirty="0" smtClean="0"/>
              <a:t>병합</a:t>
            </a:r>
            <a:r>
              <a:rPr lang="en-US" altLang="ko-KR" dirty="0" smtClean="0"/>
              <a:t>, </a:t>
            </a:r>
            <a:r>
              <a:rPr lang="ko-KR" altLang="en-US" dirty="0"/>
              <a:t>속성값으로 병합하고 싶은 행의 수만큼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en-US" altLang="ko-KR" dirty="0" err="1"/>
              <a:t>colspan</a:t>
            </a:r>
            <a:r>
              <a:rPr lang="en-US" altLang="ko-KR" dirty="0"/>
              <a:t> : </a:t>
            </a:r>
            <a:r>
              <a:rPr lang="ko-KR" altLang="en-US" dirty="0"/>
              <a:t>셀을 가로로 </a:t>
            </a:r>
            <a:r>
              <a:rPr lang="ko-KR" altLang="en-US" dirty="0" smtClean="0"/>
              <a:t>병합</a:t>
            </a:r>
            <a:r>
              <a:rPr lang="en-US" altLang="ko-KR" dirty="0" smtClean="0"/>
              <a:t>, </a:t>
            </a:r>
            <a:r>
              <a:rPr lang="ko-KR" altLang="en-US" dirty="0"/>
              <a:t>속성값으로 병합하고 싶은 열의 수만큼 </a:t>
            </a:r>
            <a:r>
              <a:rPr lang="ko-KR" altLang="en-US" dirty="0" smtClean="0"/>
              <a:t>지정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343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910109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4-9 </a:t>
            </a:r>
            <a:r>
              <a:rPr lang="ko-KR" altLang="en-US" sz="1100">
                <a:solidFill>
                  <a:schemeClr val="tx1"/>
                </a:solidFill>
              </a:rPr>
              <a:t>셀 </a:t>
            </a:r>
            <a:r>
              <a:rPr lang="ko-KR" altLang="en-US" sz="1100" smtClean="0">
                <a:solidFill>
                  <a:schemeClr val="tx1"/>
                </a:solidFill>
              </a:rPr>
              <a:t>병합하기</a:t>
            </a:r>
            <a:r>
              <a:rPr lang="en-US" altLang="ko-KR" sz="1100" smtClean="0">
                <a:solidFill>
                  <a:schemeClr val="tx1"/>
                </a:solidFill>
              </a:rPr>
              <a:t>1</a:t>
            </a:r>
            <a:r>
              <a:rPr lang="ko-KR" altLang="en-US" sz="1100" smtClean="0">
                <a:solidFill>
                  <a:schemeClr val="tx1"/>
                </a:solidFill>
              </a:rPr>
              <a:t>  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ch04/09_01_table3.html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270148"/>
            <a:ext cx="4031571" cy="352700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 통합 테이블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27984" y="1270147"/>
            <a:ext cx="4321357" cy="3094957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 통합 테이블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933056"/>
            <a:ext cx="2480310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910109"/>
            <a:ext cx="8352928" cy="5615235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나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라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colspan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colspan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차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colspan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="4"&gt;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카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20272" y="916142"/>
            <a:ext cx="1729069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ch04/09_02_table4.html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581128"/>
            <a:ext cx="2500313" cy="15801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6413" y="910108"/>
            <a:ext cx="6623859" cy="366073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4-9 </a:t>
            </a:r>
            <a:r>
              <a:rPr lang="ko-KR" altLang="en-US" sz="1100">
                <a:solidFill>
                  <a:schemeClr val="tx1"/>
                </a:solidFill>
              </a:rPr>
              <a:t>셀 </a:t>
            </a:r>
            <a:r>
              <a:rPr lang="ko-KR" altLang="en-US" sz="1100" smtClean="0">
                <a:solidFill>
                  <a:schemeClr val="tx1"/>
                </a:solidFill>
              </a:rPr>
              <a:t>병합하기</a:t>
            </a:r>
            <a:r>
              <a:rPr lang="en-US" altLang="ko-KR" sz="1100" smtClean="0">
                <a:solidFill>
                  <a:schemeClr val="tx1"/>
                </a:solidFill>
              </a:rPr>
              <a:t>2</a:t>
            </a:r>
            <a:r>
              <a:rPr lang="ko-KR" altLang="en-US" sz="1100" smtClean="0">
                <a:solidFill>
                  <a:schemeClr val="tx1"/>
                </a:solidFill>
              </a:rPr>
              <a:t>                                                                                                            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0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512168"/>
          </a:xfrm>
        </p:spPr>
        <p:txBody>
          <a:bodyPr/>
          <a:lstStyle/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thead</a:t>
            </a:r>
            <a:r>
              <a:rPr lang="en-US" altLang="ko-KR" dirty="0"/>
              <a:t>&gt; : </a:t>
            </a:r>
            <a:r>
              <a:rPr lang="ko-KR" altLang="en-US" dirty="0"/>
              <a:t>표 머리말</a:t>
            </a:r>
            <a:r>
              <a:rPr lang="en-US" altLang="ko-KR" dirty="0"/>
              <a:t>(head) </a:t>
            </a:r>
            <a:r>
              <a:rPr lang="ko-KR" altLang="en-US" dirty="0"/>
              <a:t>부분의 그룹 태그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/>
              <a:t>tbody</a:t>
            </a:r>
            <a:r>
              <a:rPr lang="en-US" altLang="ko-KR" dirty="0"/>
              <a:t>&gt; : </a:t>
            </a:r>
            <a:r>
              <a:rPr lang="ko-KR" altLang="en-US" dirty="0"/>
              <a:t>표 본문</a:t>
            </a:r>
            <a:r>
              <a:rPr lang="en-US" altLang="ko-KR" dirty="0"/>
              <a:t>(body) </a:t>
            </a:r>
            <a:r>
              <a:rPr lang="ko-KR" altLang="en-US" dirty="0"/>
              <a:t>부분의 그룹 태그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/>
              <a:t>tfoot</a:t>
            </a:r>
            <a:r>
              <a:rPr lang="en-US" altLang="ko-KR" dirty="0"/>
              <a:t>&gt; : </a:t>
            </a:r>
            <a:r>
              <a:rPr lang="ko-KR" altLang="en-US" dirty="0"/>
              <a:t>표 꼬리말</a:t>
            </a:r>
            <a:r>
              <a:rPr lang="en-US" altLang="ko-KR" dirty="0"/>
              <a:t>(Footer) </a:t>
            </a:r>
            <a:r>
              <a:rPr lang="ko-KR" altLang="en-US" dirty="0"/>
              <a:t>부분의 그룹 </a:t>
            </a:r>
            <a:r>
              <a:rPr lang="ko-KR" altLang="en-US" dirty="0" smtClean="0"/>
              <a:t>태그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51086" y="2701801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4-10 </a:t>
            </a:r>
            <a:r>
              <a:rPr lang="ko-KR" altLang="en-US" sz="1100" dirty="0" err="1">
                <a:solidFill>
                  <a:schemeClr val="tx1"/>
                </a:solidFill>
              </a:rPr>
              <a:t>시맨틱</a:t>
            </a:r>
            <a:r>
              <a:rPr lang="ko-KR" altLang="en-US" sz="1100" dirty="0">
                <a:solidFill>
                  <a:schemeClr val="tx1"/>
                </a:solidFill>
              </a:rPr>
              <a:t> 태그를 이용하여 표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ch04/10_semantic.html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1086" y="3061840"/>
            <a:ext cx="8352928" cy="324748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summary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시맨틱 테이블 관련 요소 목록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Semantic Table Tag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 명칭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설명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 여부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tfoot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 사이트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http://www.w3.org/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tfoot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2" y="6323549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▶ 뒷 페이지 소스코드 계속</a:t>
            </a:r>
            <a:endParaRPr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87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1086" y="1052736"/>
            <a:ext cx="8352928" cy="36724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표 머리말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부분의 그룹 태그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tfoot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표 꼬리말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(footer)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부분의 그룹 태그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표 본문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(body)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부분의 그룹 태그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4149080"/>
            <a:ext cx="3807142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개요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멀티미디어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3694748" cy="4029075"/>
          </a:xfrm>
          <a:prstGeom prst="rect">
            <a:avLst/>
          </a:prstGeom>
        </p:spPr>
      </p:pic>
      <p:sp>
        <p:nvSpPr>
          <p:cNvPr id="5" name="내용 개체 틀 5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512168"/>
          </a:xfrm>
        </p:spPr>
        <p:txBody>
          <a:bodyPr/>
          <a:lstStyle/>
          <a:p>
            <a:r>
              <a:rPr lang="ko-KR" altLang="en-US" smtClean="0"/>
              <a:t>임베디드 콘텐츠 태그</a:t>
            </a:r>
            <a:endParaRPr lang="ko-KR" altLang="en-US" dirty="0"/>
          </a:p>
          <a:p>
            <a:pPr lvl="1"/>
            <a:r>
              <a:rPr lang="ko-KR" altLang="en-US" smtClean="0"/>
              <a:t>멀티미디어 데이터를 웹 문서에 포함할 때 사용하는 태그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5020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멀티미디어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6" y="1340768"/>
            <a:ext cx="8243888" cy="458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멀티미디어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400600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ko-KR" altLang="en-US" dirty="0"/>
          </a:p>
          <a:p>
            <a:pPr lvl="1"/>
            <a:r>
              <a:rPr lang="ko-KR" altLang="en-US" dirty="0" smtClean="0"/>
              <a:t>웹 문서에 이미지 삽입 시 사용</a:t>
            </a:r>
            <a:endParaRPr lang="en-US" altLang="ko-KR" dirty="0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/>
              <a:t>&lt;img&gt; </a:t>
            </a:r>
            <a:r>
              <a:rPr lang="ko-KR" altLang="en-US"/>
              <a:t>태그 속성</a:t>
            </a:r>
          </a:p>
          <a:p>
            <a:pPr lvl="1"/>
            <a:r>
              <a:rPr lang="en-US" altLang="ko-KR" b="1"/>
              <a:t>src</a:t>
            </a:r>
            <a:r>
              <a:rPr lang="en-US" altLang="ko-KR"/>
              <a:t> : </a:t>
            </a:r>
            <a:r>
              <a:rPr lang="ko-KR" altLang="en-US"/>
              <a:t>이미지 파일이 저장된 </a:t>
            </a:r>
            <a:r>
              <a:rPr lang="ko-KR" altLang="en-US" smtClean="0"/>
              <a:t>경로 </a:t>
            </a:r>
            <a:r>
              <a:rPr lang="ko-KR" altLang="en-US"/>
              <a:t>지정</a:t>
            </a:r>
          </a:p>
          <a:p>
            <a:pPr lvl="1"/>
            <a:r>
              <a:rPr lang="en-US" altLang="ko-KR" b="1" smtClean="0"/>
              <a:t>alt</a:t>
            </a:r>
            <a:r>
              <a:rPr lang="en-US" altLang="ko-KR" smtClean="0"/>
              <a:t> </a:t>
            </a:r>
            <a:r>
              <a:rPr lang="en-US" altLang="ko-KR"/>
              <a:t>: </a:t>
            </a:r>
            <a:r>
              <a:rPr lang="ko-KR" altLang="en-US"/>
              <a:t>이미지를 웹 브라우저에서 표시하지 못했을 경우 표시되는 대체 </a:t>
            </a:r>
            <a:r>
              <a:rPr lang="ko-KR" altLang="en-US" smtClean="0"/>
              <a:t>텍스트 </a:t>
            </a:r>
            <a:r>
              <a:rPr lang="ko-KR" altLang="en-US"/>
              <a:t>지정</a:t>
            </a:r>
          </a:p>
          <a:p>
            <a:pPr lvl="1"/>
            <a:r>
              <a:rPr lang="en-US" altLang="ko-KR" b="1"/>
              <a:t>width/height</a:t>
            </a:r>
            <a:r>
              <a:rPr lang="en-US" altLang="ko-KR"/>
              <a:t> : </a:t>
            </a:r>
            <a:r>
              <a:rPr lang="ko-KR" altLang="en-US"/>
              <a:t>이미지의 </a:t>
            </a:r>
            <a:r>
              <a:rPr lang="ko-KR" altLang="en-US" smtClean="0"/>
              <a:t>가로</a:t>
            </a:r>
            <a:r>
              <a:rPr lang="en-US" altLang="ko-KR" smtClean="0"/>
              <a:t>, </a:t>
            </a:r>
            <a:r>
              <a:rPr lang="ko-KR" altLang="en-US" smtClean="0"/>
              <a:t>세로 </a:t>
            </a:r>
            <a:r>
              <a:rPr lang="ko-KR" altLang="en-US"/>
              <a:t>길이를 </a:t>
            </a:r>
            <a:r>
              <a:rPr lang="ko-KR" altLang="en-US" smtClean="0"/>
              <a:t>픽셀 단위로 지정</a:t>
            </a:r>
            <a:r>
              <a:rPr lang="en-US" altLang="ko-KR" smtClean="0"/>
              <a:t>(% </a:t>
            </a:r>
            <a:r>
              <a:rPr lang="ko-KR" altLang="en-US" smtClean="0"/>
              <a:t>단위를 사용하면 웹 브라우저의 크기에 따라 이미지 크기가 조절되도록 지정할 수 있음</a:t>
            </a:r>
            <a:r>
              <a:rPr lang="en-US" altLang="ko-KR" smtClean="0"/>
              <a:t>)</a:t>
            </a:r>
            <a:endParaRPr lang="ko-KR" altLang="en-US"/>
          </a:p>
          <a:p>
            <a:pPr lvl="1"/>
            <a:r>
              <a:rPr lang="en-US" altLang="ko-KR" b="1"/>
              <a:t>style</a:t>
            </a:r>
            <a:r>
              <a:rPr lang="en-US" altLang="ko-KR"/>
              <a:t> : </a:t>
            </a:r>
            <a:r>
              <a:rPr lang="ko-KR" altLang="en-US"/>
              <a:t>이미지의 스타일</a:t>
            </a:r>
            <a:r>
              <a:rPr lang="en-US" altLang="ko-KR"/>
              <a:t>(</a:t>
            </a:r>
            <a:r>
              <a:rPr lang="ko-KR" altLang="en-US"/>
              <a:t>크기</a:t>
            </a:r>
            <a:r>
              <a:rPr lang="en-US" altLang="ko-KR"/>
              <a:t>, </a:t>
            </a:r>
            <a:r>
              <a:rPr lang="ko-KR" altLang="en-US"/>
              <a:t>위치 등</a:t>
            </a:r>
            <a:r>
              <a:rPr lang="en-US" altLang="ko-KR"/>
              <a:t>)</a:t>
            </a:r>
            <a:r>
              <a:rPr lang="ko-KR" altLang="en-US"/>
              <a:t>을 </a:t>
            </a:r>
            <a:r>
              <a:rPr lang="ko-KR" altLang="en-US" smtClean="0"/>
              <a:t>픽셀 단위로 </a:t>
            </a:r>
            <a:r>
              <a:rPr lang="ko-KR" altLang="en-US"/>
              <a:t>지정</a:t>
            </a:r>
          </a:p>
          <a:p>
            <a:pPr lvl="1"/>
            <a:r>
              <a:rPr lang="en-US" altLang="ko-KR" b="1"/>
              <a:t>border</a:t>
            </a:r>
            <a:r>
              <a:rPr lang="en-US" altLang="ko-KR"/>
              <a:t> : </a:t>
            </a:r>
            <a:r>
              <a:rPr lang="ko-KR" altLang="en-US"/>
              <a:t>이미지 경계선의 두께를 </a:t>
            </a:r>
            <a:r>
              <a:rPr lang="ko-KR" altLang="en-US" smtClean="0"/>
              <a:t>픽셀</a:t>
            </a:r>
            <a:r>
              <a:rPr lang="en-US" altLang="ko-KR" smtClean="0"/>
              <a:t> </a:t>
            </a:r>
            <a:r>
              <a:rPr lang="ko-KR" altLang="en-US"/>
              <a:t>단위로 지정</a:t>
            </a:r>
          </a:p>
          <a:p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16832"/>
            <a:ext cx="7700962" cy="11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9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  <a:ea typeface="+mn-ea"/>
              </a:rPr>
              <a:t>HTML5</a:t>
            </a:r>
            <a:r>
              <a:rPr lang="ko-KR" altLang="en-US" dirty="0">
                <a:latin typeface="+mn-ea"/>
                <a:ea typeface="+mn-ea"/>
              </a:rPr>
              <a:t>에서 특수문자 대신 사용하는 특수이름 값과 아스키코드 값을 </a:t>
            </a:r>
            <a:endParaRPr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   설명할 </a:t>
            </a:r>
            <a:r>
              <a:rPr lang="ko-KR" altLang="en-US" dirty="0">
                <a:latin typeface="+mn-ea"/>
                <a:ea typeface="+mn-ea"/>
              </a:rPr>
              <a:t>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웹 </a:t>
            </a:r>
            <a:r>
              <a:rPr lang="ko-KR" altLang="en-US" dirty="0">
                <a:latin typeface="+mn-ea"/>
                <a:ea typeface="+mn-ea"/>
              </a:rPr>
              <a:t>문서에 텍스트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하이퍼링크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목록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표를 삽입할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웹 </a:t>
            </a:r>
            <a:r>
              <a:rPr lang="ko-KR" altLang="en-US" dirty="0">
                <a:latin typeface="+mn-ea"/>
                <a:ea typeface="+mn-ea"/>
              </a:rPr>
              <a:t>문서에 이미지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오디오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비디오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기타 객체를 삽입할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kumimoji="0" lang="en-US" altLang="en-US" dirty="0">
              <a:latin typeface="+mn-ea"/>
              <a:ea typeface="+mn-ea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03 </a:t>
            </a:r>
            <a:r>
              <a:rPr kumimoji="0" lang="ko-KR" altLang="en-US" b="1" dirty="0">
                <a:solidFill>
                  <a:schemeClr val="bg1"/>
                </a:solidFill>
              </a:rPr>
              <a:t>멀티미디어 태그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100719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4-11 </a:t>
            </a:r>
            <a:r>
              <a:rPr lang="ko-KR" altLang="en-US" sz="1100" dirty="0">
                <a:solidFill>
                  <a:schemeClr val="tx1"/>
                </a:solidFill>
              </a:rPr>
              <a:t>이미지 삽입하기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ch04/11_image1.html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367231"/>
            <a:ext cx="8352928" cy="1845745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기본 표현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="html5.jpg"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이미지가 표시되지 않습니다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이미지에 설명 추가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오른쪽 정렬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 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로고 이미지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이미지의 크기를 픽셀 단위로 조정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60px"&gt;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이미지의 크기를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단위로 조정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=50%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=40%&gt;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492896"/>
            <a:ext cx="4789040" cy="398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6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03 </a:t>
            </a:r>
            <a:r>
              <a:rPr kumimoji="0" lang="ko-KR" altLang="en-US" b="1" dirty="0">
                <a:solidFill>
                  <a:schemeClr val="bg1"/>
                </a:solidFill>
              </a:rPr>
              <a:t>멀티미디어 태그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100719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4-12 </a:t>
            </a:r>
            <a:r>
              <a:rPr lang="ko-KR" altLang="en-US" sz="1100" dirty="0">
                <a:solidFill>
                  <a:schemeClr val="tx1"/>
                </a:solidFill>
              </a:rPr>
              <a:t>이미지에 링크 걸기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ch04/12_image2.html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367231"/>
            <a:ext cx="8352928" cy="170172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이미지를 클릭하세요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="http://www.w3.org"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 Logo"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="W3C 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홈페이지로 이동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110px"&gt;&lt;/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="http://cafe.naver.com/go2web"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="go2web.jpg"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="go2web site"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저자 </a:t>
            </a:r>
            <a:r>
              <a:rPr lang="ko-KR" altLang="en-US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홈페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이지로 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이동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110px"&gt;&lt;/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="http://en.wikipedia.org/wiki/Isaac_Newton"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="newton.gif"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="newton site"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뉴턴 홈페이지로 이동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170px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110px"&gt;&lt;/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12976"/>
            <a:ext cx="7176517" cy="33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03 </a:t>
            </a:r>
            <a:r>
              <a:rPr kumimoji="0" lang="ko-KR" altLang="en-US" b="1" dirty="0">
                <a:solidFill>
                  <a:schemeClr val="bg1"/>
                </a:solidFill>
              </a:rPr>
              <a:t>멀티미디어 태그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100719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4-13 </a:t>
            </a:r>
            <a:r>
              <a:rPr lang="ko-KR" altLang="en-US" sz="1100" dirty="0">
                <a:solidFill>
                  <a:schemeClr val="tx1"/>
                </a:solidFill>
              </a:rPr>
              <a:t>이미지에 제목 붙이기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ch04/13_figure.html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367231"/>
            <a:ext cx="8352928" cy="1989761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이미지에 제목 추가하기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figure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 Logo"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="W3C 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홈페이지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figcaption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그림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1] HTML5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figcaption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figure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figure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figcaption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그림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2] Google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figcaption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="google.jpg"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="google site"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구글 크롬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figure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852936"/>
            <a:ext cx="2160240" cy="327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오디오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멀티미디어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40" y="1628800"/>
            <a:ext cx="8265319" cy="293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오디오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멀티미디어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40560"/>
          </a:xfrm>
        </p:spPr>
        <p:txBody>
          <a:bodyPr/>
          <a:lstStyle/>
          <a:p>
            <a:r>
              <a:rPr lang="en-US" altLang="ko-KR" dirty="0" smtClean="0"/>
              <a:t>&lt;audio&gt; </a:t>
            </a:r>
            <a:r>
              <a:rPr lang="ko-KR" altLang="en-US" dirty="0" smtClean="0"/>
              <a:t>태그</a:t>
            </a:r>
            <a:endParaRPr lang="ko-KR" altLang="en-US" dirty="0"/>
          </a:p>
          <a:p>
            <a:pPr lvl="1"/>
            <a:r>
              <a:rPr lang="ko-KR" altLang="en-US" dirty="0"/>
              <a:t>웹 </a:t>
            </a:r>
            <a:r>
              <a:rPr lang="ko-KR" altLang="en-US" dirty="0" smtClean="0"/>
              <a:t>페이지에 오디오 파일을 삽입하는 태그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smtClean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&lt;audio&gt; </a:t>
            </a:r>
            <a:r>
              <a:rPr lang="ko-KR" altLang="en-US" dirty="0" smtClean="0"/>
              <a:t>태그 속성</a:t>
            </a:r>
            <a:endParaRPr lang="ko-KR" altLang="en-US" dirty="0"/>
          </a:p>
          <a:p>
            <a:pPr lvl="1"/>
            <a:r>
              <a:rPr lang="en-US" altLang="ko-KR" b="1" dirty="0" err="1"/>
              <a:t>src</a:t>
            </a:r>
            <a:r>
              <a:rPr lang="en-US" altLang="ko-KR" dirty="0"/>
              <a:t> : </a:t>
            </a:r>
            <a:r>
              <a:rPr lang="ko-KR" altLang="en-US" dirty="0"/>
              <a:t>재생할 오디오 파일이 </a:t>
            </a:r>
            <a:r>
              <a:rPr lang="ko-KR" altLang="en-US"/>
              <a:t>저장된 </a:t>
            </a:r>
            <a:r>
              <a:rPr lang="ko-KR" altLang="en-US" smtClean="0"/>
              <a:t>경로 </a:t>
            </a:r>
            <a:r>
              <a:rPr lang="ko-KR" altLang="en-US" dirty="0"/>
              <a:t>표시</a:t>
            </a:r>
          </a:p>
          <a:p>
            <a:pPr lvl="1"/>
            <a:r>
              <a:rPr lang="en-US" altLang="ko-KR" b="1" dirty="0"/>
              <a:t>controls</a:t>
            </a:r>
            <a:r>
              <a:rPr lang="en-US" altLang="ko-KR" dirty="0"/>
              <a:t> : </a:t>
            </a:r>
            <a:r>
              <a:rPr lang="ko-KR" altLang="en-US"/>
              <a:t>재생 </a:t>
            </a:r>
            <a:r>
              <a:rPr lang="ko-KR" altLang="en-US" smtClean="0"/>
              <a:t>제어기 </a:t>
            </a:r>
            <a:r>
              <a:rPr lang="ko-KR" altLang="en-US" dirty="0"/>
              <a:t>표시</a:t>
            </a:r>
          </a:p>
          <a:p>
            <a:pPr lvl="1"/>
            <a:r>
              <a:rPr lang="en-US" altLang="ko-KR" b="1" dirty="0"/>
              <a:t>loop </a:t>
            </a:r>
            <a:r>
              <a:rPr lang="en-US" altLang="ko-KR" dirty="0"/>
              <a:t>: </a:t>
            </a:r>
            <a:r>
              <a:rPr lang="ko-KR" altLang="en-US" dirty="0"/>
              <a:t>반복 재생</a:t>
            </a:r>
          </a:p>
          <a:p>
            <a:pPr lvl="1"/>
            <a:r>
              <a:rPr lang="en-US" altLang="ko-KR" b="1" dirty="0" err="1"/>
              <a:t>autoplay</a:t>
            </a:r>
            <a:r>
              <a:rPr lang="en-US" altLang="ko-KR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웹 문서가 열림과 동시에 자동으로 재생</a:t>
            </a:r>
          </a:p>
          <a:p>
            <a:pPr lvl="1"/>
            <a:r>
              <a:rPr lang="en-US" altLang="ko-KR" b="1" dirty="0"/>
              <a:t>muted</a:t>
            </a:r>
            <a:r>
              <a:rPr lang="en-US" altLang="ko-KR" dirty="0"/>
              <a:t> : </a:t>
            </a:r>
            <a:r>
              <a:rPr lang="ko-KR" altLang="en-US" dirty="0" err="1"/>
              <a:t>음소거</a:t>
            </a:r>
            <a:r>
              <a:rPr lang="ko-KR" altLang="en-US" dirty="0"/>
              <a:t> 상태로 시작</a:t>
            </a:r>
          </a:p>
          <a:p>
            <a:pPr lvl="1"/>
            <a:r>
              <a:rPr lang="en-US" altLang="ko-KR" b="1" dirty="0"/>
              <a:t>preload</a:t>
            </a:r>
            <a:r>
              <a:rPr lang="en-US" altLang="ko-KR" dirty="0"/>
              <a:t> : </a:t>
            </a:r>
            <a:r>
              <a:rPr lang="ko-KR" altLang="en-US" dirty="0"/>
              <a:t>오디오 파일 사용 여부와 상관없이 </a:t>
            </a:r>
            <a:r>
              <a:rPr lang="ko-KR" altLang="en-US"/>
              <a:t>미리 </a:t>
            </a:r>
            <a:r>
              <a:rPr lang="ko-KR" altLang="en-US" smtClean="0"/>
              <a:t>다운로드함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4" y="1916832"/>
            <a:ext cx="7727632" cy="7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오디오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멀티미디어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017137"/>
            <a:ext cx="8435280" cy="1368152"/>
          </a:xfrm>
        </p:spPr>
        <p:txBody>
          <a:bodyPr/>
          <a:lstStyle/>
          <a:p>
            <a:r>
              <a:rPr lang="en-US" altLang="ko-KR" dirty="0" smtClean="0"/>
              <a:t>&lt;source&gt; </a:t>
            </a:r>
            <a:r>
              <a:rPr lang="ko-KR" altLang="en-US" dirty="0" smtClean="0"/>
              <a:t>태그</a:t>
            </a:r>
            <a:endParaRPr lang="ko-KR" altLang="en-US" dirty="0"/>
          </a:p>
          <a:p>
            <a:pPr lvl="1"/>
            <a:r>
              <a:rPr lang="ko-KR" altLang="en-US" dirty="0" smtClean="0"/>
              <a:t>여러 형식의 오디오 파일을 동시에 제공할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재생에 적합한 파일이 없다면 </a:t>
            </a:r>
            <a:r>
              <a:rPr lang="ko-KR" altLang="en-US" smtClean="0"/>
              <a:t>마지막 문장 출력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" y="2169265"/>
            <a:ext cx="6668795" cy="17219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" y="4077072"/>
            <a:ext cx="4680520" cy="242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8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오디오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03 </a:t>
            </a:r>
            <a:r>
              <a:rPr kumimoji="0" lang="ko-KR" altLang="en-US" b="1" dirty="0">
                <a:solidFill>
                  <a:schemeClr val="bg1"/>
                </a:solidFill>
              </a:rPr>
              <a:t>멀티미디어 태그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100719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4-14 </a:t>
            </a:r>
            <a:r>
              <a:rPr lang="ko-KR" altLang="en-US" sz="1100" dirty="0">
                <a:solidFill>
                  <a:schemeClr val="tx1"/>
                </a:solidFill>
              </a:rPr>
              <a:t>오디오 삽입하기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ch04/14_audio.html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367231"/>
            <a:ext cx="8352928" cy="242180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오디오 자동 재생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="eagle.mp3"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autoplay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오디오 수동 재생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="bear.mp3"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오디오 다중 재생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="chicken.mp3"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="audio/mpeg"&gt;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="chicken.ogg"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="audio/ogg"&gt;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="chicken.wav"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="audio/wav"&gt;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오디오 파일을 재생할 수 없습니다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140968"/>
            <a:ext cx="2747010" cy="23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6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비디오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멀티미디어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256584"/>
          </a:xfrm>
        </p:spPr>
        <p:txBody>
          <a:bodyPr/>
          <a:lstStyle/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태그 사용</a:t>
            </a:r>
            <a:endParaRPr lang="ko-KR" altLang="en-US" dirty="0"/>
          </a:p>
          <a:p>
            <a:pPr lvl="1"/>
            <a:r>
              <a:rPr lang="ko-KR" altLang="en-US" dirty="0" smtClean="0"/>
              <a:t>비디오 파일을 웹 문서에 삽입할 때 사용</a:t>
            </a:r>
            <a:endParaRPr lang="en-US" altLang="ko-KR" dirty="0" smtClean="0"/>
          </a:p>
          <a:p>
            <a:pPr lvl="1"/>
            <a:r>
              <a:rPr lang="en-US" altLang="ko-KR" dirty="0"/>
              <a:t>&lt;source&gt; </a:t>
            </a:r>
            <a:r>
              <a:rPr lang="ko-KR" altLang="en-US" dirty="0"/>
              <a:t>태그로 여러 가지의 비디오 파일을 동시에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&lt;video&gt; </a:t>
            </a:r>
            <a:r>
              <a:rPr lang="ko-KR" altLang="en-US" dirty="0"/>
              <a:t>태그 </a:t>
            </a:r>
            <a:r>
              <a:rPr lang="ko-KR" altLang="en-US" dirty="0" smtClean="0"/>
              <a:t>속</a:t>
            </a:r>
            <a:r>
              <a:rPr lang="ko-KR" altLang="en-US" dirty="0"/>
              <a:t>성</a:t>
            </a:r>
          </a:p>
          <a:p>
            <a:pPr lvl="1"/>
            <a:r>
              <a:rPr lang="en-US" altLang="ko-KR" b="1" dirty="0" err="1" smtClean="0"/>
              <a:t>src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재생할 비디오 파일이 </a:t>
            </a:r>
            <a:r>
              <a:rPr lang="ko-KR" altLang="en-US"/>
              <a:t>저장된 </a:t>
            </a:r>
            <a:r>
              <a:rPr lang="ko-KR" altLang="en-US" smtClean="0"/>
              <a:t>경로 </a:t>
            </a:r>
            <a:r>
              <a:rPr lang="ko-KR" altLang="en-US" dirty="0" smtClean="0"/>
              <a:t>표시</a:t>
            </a:r>
            <a:endParaRPr lang="en-US" altLang="ko-KR" dirty="0"/>
          </a:p>
          <a:p>
            <a:pPr lvl="1"/>
            <a:r>
              <a:rPr lang="en-US" altLang="ko-KR" b="1" dirty="0" smtClean="0"/>
              <a:t>controls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/>
              <a:t>재생 </a:t>
            </a:r>
            <a:r>
              <a:rPr lang="ko-KR" altLang="en-US" smtClean="0"/>
              <a:t>제어기 </a:t>
            </a:r>
            <a:r>
              <a:rPr lang="ko-KR" altLang="en-US" dirty="0" smtClean="0"/>
              <a:t>표시</a:t>
            </a:r>
            <a:endParaRPr lang="en-US" altLang="ko-KR" dirty="0"/>
          </a:p>
          <a:p>
            <a:pPr lvl="1"/>
            <a:r>
              <a:rPr lang="en-US" altLang="ko-KR" b="1" dirty="0" smtClean="0"/>
              <a:t>width</a:t>
            </a:r>
            <a:r>
              <a:rPr lang="en-US" altLang="ko-KR" b="1" dirty="0"/>
              <a:t>, height </a:t>
            </a:r>
            <a:r>
              <a:rPr lang="en-US" altLang="ko-KR" dirty="0"/>
              <a:t>: </a:t>
            </a:r>
            <a:r>
              <a:rPr lang="ko-KR" altLang="en-US" dirty="0"/>
              <a:t>비디오의 가로</a:t>
            </a:r>
            <a:r>
              <a:rPr lang="en-US" altLang="ko-KR" dirty="0"/>
              <a:t>/</a:t>
            </a:r>
            <a:r>
              <a:rPr lang="ko-KR" altLang="en-US"/>
              <a:t>세로 </a:t>
            </a:r>
            <a:r>
              <a:rPr lang="ko-KR" altLang="en-US" smtClean="0"/>
              <a:t>크기 </a:t>
            </a:r>
            <a:r>
              <a:rPr lang="ko-KR" altLang="en-US" dirty="0" smtClean="0"/>
              <a:t>설정</a:t>
            </a:r>
            <a:endParaRPr lang="en-US" altLang="ko-KR" dirty="0"/>
          </a:p>
          <a:p>
            <a:pPr lvl="1"/>
            <a:r>
              <a:rPr lang="en-US" altLang="ko-KR" b="1" dirty="0" smtClean="0"/>
              <a:t>loop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반복 </a:t>
            </a:r>
            <a:r>
              <a:rPr lang="ko-KR" altLang="en-US" dirty="0" smtClean="0"/>
              <a:t>재생</a:t>
            </a:r>
            <a:endParaRPr lang="en-US" altLang="ko-KR" dirty="0"/>
          </a:p>
          <a:p>
            <a:pPr lvl="1"/>
            <a:r>
              <a:rPr lang="en-US" altLang="ko-KR" b="1" dirty="0" err="1" smtClean="0"/>
              <a:t>autoplay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웹 문서가 열림과 동시에 자동 </a:t>
            </a:r>
            <a:r>
              <a:rPr lang="ko-KR" altLang="en-US" dirty="0" smtClean="0"/>
              <a:t>재생</a:t>
            </a:r>
            <a:endParaRPr lang="en-US" altLang="ko-KR" dirty="0"/>
          </a:p>
          <a:p>
            <a:pPr lvl="1"/>
            <a:r>
              <a:rPr lang="en-US" altLang="ko-KR" b="1" dirty="0" smtClean="0"/>
              <a:t>muted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음소거</a:t>
            </a:r>
            <a:r>
              <a:rPr lang="ko-KR" altLang="en-US" dirty="0"/>
              <a:t> 상태로 </a:t>
            </a:r>
            <a:r>
              <a:rPr lang="ko-KR" altLang="en-US" dirty="0" smtClean="0"/>
              <a:t>시작</a:t>
            </a:r>
            <a:endParaRPr lang="en-US" altLang="ko-KR" dirty="0"/>
          </a:p>
          <a:p>
            <a:pPr lvl="1"/>
            <a:r>
              <a:rPr lang="en-US" altLang="ko-KR" b="1" dirty="0" smtClean="0"/>
              <a:t>preload </a:t>
            </a:r>
            <a:r>
              <a:rPr lang="en-US" altLang="ko-KR" dirty="0"/>
              <a:t>: </a:t>
            </a:r>
            <a:r>
              <a:rPr lang="ko-KR" altLang="en-US" dirty="0"/>
              <a:t>비디오 파일을 사용 여부와 상관없이 </a:t>
            </a:r>
            <a:r>
              <a:rPr lang="ko-KR" altLang="en-US"/>
              <a:t>미리 </a:t>
            </a:r>
            <a:r>
              <a:rPr lang="ko-KR" altLang="en-US" smtClean="0"/>
              <a:t>다운로드함</a:t>
            </a:r>
            <a:endParaRPr lang="en-US" altLang="ko-KR" smtClean="0"/>
          </a:p>
          <a:p>
            <a:pPr lvl="1"/>
            <a:r>
              <a:rPr lang="en-US" altLang="ko-KR" b="1" smtClean="0"/>
              <a:t>poster</a:t>
            </a:r>
            <a:r>
              <a:rPr lang="en-US" altLang="ko-KR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비디오 파일이 재생되기 전이나 </a:t>
            </a:r>
            <a:r>
              <a:rPr lang="ko-KR" altLang="en-US" dirty="0" err="1"/>
              <a:t>다운로드되지</a:t>
            </a:r>
            <a:r>
              <a:rPr lang="ko-KR" altLang="en-US" dirty="0"/>
              <a:t> 않고 있는 경우 표시될 이미지의 </a:t>
            </a:r>
            <a:r>
              <a:rPr lang="en-US" altLang="ko-KR" dirty="0"/>
              <a:t>URL</a:t>
            </a:r>
            <a:r>
              <a:rPr lang="ko-KR" altLang="en-US" dirty="0" smtClean="0"/>
              <a:t>을 표시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376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비디오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03 </a:t>
            </a:r>
            <a:r>
              <a:rPr kumimoji="0" lang="ko-KR" altLang="en-US" b="1" dirty="0">
                <a:solidFill>
                  <a:schemeClr val="bg1"/>
                </a:solidFill>
              </a:rPr>
              <a:t>멀티미디어 태그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100719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4-15 </a:t>
            </a:r>
            <a:r>
              <a:rPr lang="ko-KR" altLang="en-US" sz="1100" dirty="0" smtClean="0">
                <a:solidFill>
                  <a:schemeClr val="tx1"/>
                </a:solidFill>
              </a:rPr>
              <a:t>비디오 </a:t>
            </a:r>
            <a:r>
              <a:rPr lang="ko-KR" altLang="en-US" sz="1100" dirty="0">
                <a:solidFill>
                  <a:schemeClr val="tx1"/>
                </a:solidFill>
              </a:rPr>
              <a:t>삽입하기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ch04/15_video.html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367231"/>
            <a:ext cx="8352928" cy="3789961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비디오 자동 재생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="bear.mp4"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autoplay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="300"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="250"&gt;&lt;/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비디오 수동 재생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="bear.mp4"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="300"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="250"&gt;&lt;/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비디오 다중 재생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비디오 파일이 현재 폴더에 있는 경우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autoplay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="300"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="250"&gt;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="small.mp4"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="video/mpeg"&gt;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="small.ogv"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="video/ogg"&gt;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="small.webm"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="video/webm"&gt;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비디오 파일을 재생할 수 없습니다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비디오 다중 재생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비디오 파일이 웹 사이트에 있는 경우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autoplay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="300"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="250"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="wait.jpg"&gt;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://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media.w3.org/2010/05/sintel/trailer.mp4"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='video/mp4; codecs="avc1, mp4a"'&gt;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="http://media.w3.org/2010/05/sintel/trailer.ogv"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='video/ogg; codecs="theora, vorbis"'&gt;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비디오 파일을 재생할 수 없습니다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142" y="3501008"/>
            <a:ext cx="3454338" cy="299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개체 삽입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멀티미디어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256584"/>
          </a:xfrm>
        </p:spPr>
        <p:txBody>
          <a:bodyPr/>
          <a:lstStyle/>
          <a:p>
            <a:r>
              <a:rPr lang="ko-KR" altLang="en-US" dirty="0" smtClean="0"/>
              <a:t>개체 삽입 태그</a:t>
            </a:r>
          </a:p>
          <a:p>
            <a:pPr lvl="1"/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태그로 지원하지 않는 파일을 웹 문서에 포함하기 위해 사용</a:t>
            </a:r>
            <a:endParaRPr lang="en-US" altLang="ko-KR" dirty="0" smtClean="0"/>
          </a:p>
          <a:p>
            <a:pPr lvl="1"/>
            <a:r>
              <a:rPr lang="en-US" altLang="ko-KR" dirty="0"/>
              <a:t>&lt;object&gt; </a:t>
            </a:r>
            <a:r>
              <a:rPr lang="ko-KR" altLang="en-US" dirty="0"/>
              <a:t>태그와 </a:t>
            </a:r>
            <a:r>
              <a:rPr lang="en-US" altLang="ko-KR" dirty="0"/>
              <a:t>&lt;embed&gt; </a:t>
            </a:r>
            <a:r>
              <a:rPr lang="ko-KR" altLang="en-US" dirty="0" smtClean="0"/>
              <a:t>태그가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&lt;embed&gt; </a:t>
            </a:r>
            <a:r>
              <a:rPr lang="ko-KR" altLang="en-US" dirty="0" smtClean="0"/>
              <a:t>태그 </a:t>
            </a:r>
            <a:r>
              <a:rPr lang="ko-KR" altLang="en-US" dirty="0"/>
              <a:t>사용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&lt;object&gt; </a:t>
            </a:r>
            <a:r>
              <a:rPr lang="ko-KR" altLang="en-US" dirty="0" smtClean="0"/>
              <a:t>태그 </a:t>
            </a:r>
            <a:r>
              <a:rPr lang="ko-KR" altLang="en-US" dirty="0"/>
              <a:t>사용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140968"/>
            <a:ext cx="7700962" cy="9067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2" y="5055857"/>
            <a:ext cx="7700962" cy="9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특수문자 처리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en-US" altLang="ko-KR" b="1" dirty="0">
                <a:solidFill>
                  <a:schemeClr val="bg1"/>
                </a:solidFill>
              </a:rPr>
              <a:t>HTML5 </a:t>
            </a:r>
            <a:r>
              <a:rPr kumimoji="0" lang="ko-KR" altLang="en-US" b="1" dirty="0">
                <a:solidFill>
                  <a:schemeClr val="bg1"/>
                </a:solidFill>
              </a:rPr>
              <a:t>문서에서 특수문자 처리 방법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6229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개체 삽입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03 </a:t>
            </a:r>
            <a:r>
              <a:rPr kumimoji="0" lang="ko-KR" altLang="en-US" b="1" dirty="0">
                <a:solidFill>
                  <a:schemeClr val="bg1"/>
                </a:solidFill>
              </a:rPr>
              <a:t>멀티미디어 태그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100719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4-16 </a:t>
            </a:r>
            <a:r>
              <a:rPr lang="ko-KR" altLang="en-US" sz="1100" dirty="0">
                <a:solidFill>
                  <a:schemeClr val="tx1"/>
                </a:solidFill>
              </a:rPr>
              <a:t>개체 삽입하기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ch04/16_embed.html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367231"/>
            <a:ext cx="8352928" cy="299787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embed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 사용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 삽입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embed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="html.bmp"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="150"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="170"&gt;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플래시 파일 삽입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embed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="object.swf"&gt;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문서 삽입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embed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="http://www.hanbit.co.kr"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="500"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="170"&gt;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 사용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 삽입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="html.bmp"&gt;&lt;/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플래시 파일 삽입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="application/x-shockwave-flash"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="object.swf"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="250"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="200"&gt;&lt;/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PDF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삽입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="application/pdf"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="pdflogo.pdf"&gt;&lt;/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068960"/>
            <a:ext cx="4060006" cy="352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381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특수문자 처리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 </a:t>
            </a:r>
            <a:r>
              <a:rPr kumimoji="0" lang="ko-KR" altLang="en-US" b="1" dirty="0">
                <a:solidFill>
                  <a:schemeClr val="bg1"/>
                </a:solidFill>
              </a:rPr>
              <a:t>문서에서 특수문자 처리 방법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6413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4-1 </a:t>
            </a:r>
            <a:r>
              <a:rPr lang="ko-KR" altLang="en-US" sz="1100" dirty="0">
                <a:solidFill>
                  <a:schemeClr val="tx1"/>
                </a:solidFill>
              </a:rPr>
              <a:t>특수문자 출력하기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ch04/01_charref.html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340768"/>
            <a:ext cx="8352928" cy="36004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&amp;lt;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HTML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특수문자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&amp;gt;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&amp;num;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풀스택 개발자를 위한 웹 프로그래밍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&amp;num;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HTML5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&amp;#38;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CSS3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&amp;#38;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JavaScript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&amp;#38;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JQuery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align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="left"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=90%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noshade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="noshade"&gt;&lt;/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small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&amp;nbsp;&amp;nbsp;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&amp;copy;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한빛아카데미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&amp;nbsp;&amp;nbsp;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&amp;nbsp;&amp;nbsp;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&amp;reg;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2017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small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289" y="4547989"/>
            <a:ext cx="4031571" cy="15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1080120"/>
          </a:xfrm>
        </p:spPr>
        <p:txBody>
          <a:bodyPr/>
          <a:lstStyle/>
          <a:p>
            <a:r>
              <a:rPr lang="en-US" altLang="ko-KR" dirty="0" smtClean="0"/>
              <a:t>&lt;pre&gt; </a:t>
            </a:r>
            <a:r>
              <a:rPr lang="ko-KR" altLang="en-US" dirty="0" smtClean="0"/>
              <a:t>태그</a:t>
            </a:r>
            <a:endParaRPr lang="en-US" altLang="ko-KR" dirty="0"/>
          </a:p>
          <a:p>
            <a:pPr lvl="1"/>
            <a:r>
              <a:rPr lang="ko-KR" altLang="en-US" smtClean="0"/>
              <a:t>공백</a:t>
            </a:r>
            <a:r>
              <a:rPr lang="en-US" altLang="ko-KR" dirty="0"/>
              <a:t>, </a:t>
            </a:r>
            <a:r>
              <a:rPr lang="ko-KR" altLang="en-US" dirty="0"/>
              <a:t>특수문자</a:t>
            </a:r>
            <a:r>
              <a:rPr lang="en-US" altLang="ko-KR" dirty="0"/>
              <a:t>, </a:t>
            </a:r>
            <a:r>
              <a:rPr lang="ko-KR" altLang="en-US" dirty="0"/>
              <a:t>줄 바꿈 등도 사용자가 입력한 </a:t>
            </a:r>
            <a:r>
              <a:rPr lang="ko-KR" altLang="en-US" dirty="0" smtClean="0"/>
              <a:t>그대로 </a:t>
            </a:r>
            <a:r>
              <a:rPr lang="ko-KR" altLang="en-US" dirty="0"/>
              <a:t>화면에 </a:t>
            </a:r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특수문자 처리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 </a:t>
            </a:r>
            <a:r>
              <a:rPr kumimoji="0" lang="ko-KR" altLang="en-US" b="1" dirty="0">
                <a:solidFill>
                  <a:schemeClr val="bg1"/>
                </a:solidFill>
              </a:rPr>
              <a:t>문서에서 특수문자 처리 방법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96413" y="1988840"/>
            <a:ext cx="8352928" cy="4176464"/>
            <a:chOff x="396413" y="980728"/>
            <a:chExt cx="8352928" cy="4176464"/>
          </a:xfrm>
        </p:grpSpPr>
        <p:sp>
          <p:nvSpPr>
            <p:cNvPr id="6" name="직사각형 5"/>
            <p:cNvSpPr/>
            <p:nvPr/>
          </p:nvSpPr>
          <p:spPr>
            <a:xfrm>
              <a:off x="396413" y="980728"/>
              <a:ext cx="8352928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>
                  <a:solidFill>
                    <a:schemeClr val="tx1"/>
                  </a:solidFill>
                </a:rPr>
                <a:t>예제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4-2 </a:t>
              </a:r>
              <a:r>
                <a:rPr lang="en-US" altLang="ko-KR" sz="1100" dirty="0">
                  <a:solidFill>
                    <a:schemeClr val="tx1"/>
                  </a:solidFill>
                </a:rPr>
                <a:t>pre </a:t>
              </a:r>
              <a:r>
                <a:rPr lang="ko-KR" altLang="en-US" sz="1100" dirty="0">
                  <a:solidFill>
                    <a:schemeClr val="tx1"/>
                  </a:solidFill>
                </a:rPr>
                <a:t>태그 사용하기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                                                                                                     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ch04/02_pretag.html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96413" y="1340768"/>
              <a:ext cx="8352928" cy="3816424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header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center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h2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&amp;lt;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pre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&amp;gt;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태그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h2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center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header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section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article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pre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### 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풀스택 개발자를 위한 웹 프로그래밍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### </a:t>
              </a: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HTML5 &amp; CSS3 &amp; JavaScript &amp; JQuery </a:t>
              </a: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 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가격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 35,000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원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pre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article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section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size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="10"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align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="left"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width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=90%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noshade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="noshade"&gt;&lt;/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footer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small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&amp;copy;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한빛아카데미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&amp;reg;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2017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small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footer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1988840"/>
              <a:ext cx="3959563" cy="14734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74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텍스트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" y="1340768"/>
            <a:ext cx="7843838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텍스트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4-3 </a:t>
            </a:r>
            <a:r>
              <a:rPr lang="ko-KR" altLang="en-US" sz="1100" dirty="0">
                <a:solidFill>
                  <a:schemeClr val="tx1"/>
                </a:solidFill>
              </a:rPr>
              <a:t>텍스트 태그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ch04/03_texttag.ht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340767"/>
            <a:ext cx="8352928" cy="331236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&amp;lt;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텍스트 관련 태그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&amp;gt;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볼드 처리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중요 표시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텍스트를 이탤릭체로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강조 표시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밑줄 처리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가운데 선 처리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아래첨자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윗첨자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텍스트에 하이라이트 표시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933056"/>
            <a:ext cx="3918815" cy="249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하이퍼링크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40" y="2903776"/>
            <a:ext cx="6246308" cy="3405544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328592"/>
          </a:xfrm>
        </p:spPr>
        <p:txBody>
          <a:bodyPr/>
          <a:lstStyle/>
          <a:p>
            <a:r>
              <a:rPr lang="en-US" altLang="ko-KR" smtClean="0"/>
              <a:t>&lt;a&gt; </a:t>
            </a:r>
            <a:r>
              <a:rPr lang="ko-KR" altLang="en-US" smtClean="0"/>
              <a:t>태그</a:t>
            </a:r>
            <a:endParaRPr lang="en-US" altLang="ko-KR" smtClean="0"/>
          </a:p>
          <a:p>
            <a:pPr lvl="1"/>
            <a:r>
              <a:rPr lang="ko-KR" altLang="en-US" smtClean="0"/>
              <a:t>다른 사이트 혹은 같은 문서 내 다른 위치로 이동할 때 사용</a:t>
            </a:r>
            <a:endParaRPr lang="en-US" altLang="ko-KR" smtClean="0"/>
          </a:p>
          <a:p>
            <a:pPr lvl="1"/>
            <a:r>
              <a:rPr lang="en-US" altLang="ko-KR"/>
              <a:t>h</a:t>
            </a:r>
            <a:r>
              <a:rPr lang="en-US" altLang="ko-KR" smtClean="0"/>
              <a:t>ref </a:t>
            </a:r>
            <a:r>
              <a:rPr lang="ko-KR" altLang="en-US" smtClean="0"/>
              <a:t>속성값에 </a:t>
            </a:r>
            <a:r>
              <a:rPr lang="en-US" altLang="ko-KR" smtClean="0"/>
              <a:t>URL</a:t>
            </a:r>
            <a:r>
              <a:rPr lang="ko-KR" altLang="en-US" smtClean="0"/>
              <a:t>을 입력해 원하는 곳으로 이동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7584" y="2219488"/>
            <a:ext cx="7416824" cy="43552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smtClean="0">
                <a:solidFill>
                  <a:schemeClr val="tx1"/>
                </a:solidFill>
                <a:latin typeface="+mn-ea"/>
              </a:rPr>
              <a:t>&lt;a href=“URL”&gt;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88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3795</Words>
  <Application>Microsoft Office PowerPoint</Application>
  <PresentationFormat>화면 슬라이드 쇼(4:3)</PresentationFormat>
  <Paragraphs>604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HY견명조</vt:lpstr>
      <vt:lpstr>굴림</vt:lpstr>
      <vt:lpstr>나눔고딕</vt:lpstr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1. 특수문자 처리</vt:lpstr>
      <vt:lpstr>1. 특수문자 처리</vt:lpstr>
      <vt:lpstr>1. 특수문자 처리</vt:lpstr>
      <vt:lpstr>1. 텍스트</vt:lpstr>
      <vt:lpstr>1. 텍스트</vt:lpstr>
      <vt:lpstr>2. 하이퍼링크</vt:lpstr>
      <vt:lpstr>2. 하이퍼링크</vt:lpstr>
      <vt:lpstr>2. 하이퍼링크</vt:lpstr>
      <vt:lpstr>2. 하이퍼링크</vt:lpstr>
      <vt:lpstr>2. 하이퍼링크</vt:lpstr>
      <vt:lpstr>2. 하이퍼링크</vt:lpstr>
      <vt:lpstr>2. 하이퍼링크</vt:lpstr>
      <vt:lpstr>2. 하이퍼링크</vt:lpstr>
      <vt:lpstr>2. 하이퍼링크</vt:lpstr>
      <vt:lpstr>3. 목록</vt:lpstr>
      <vt:lpstr>3. 목록</vt:lpstr>
      <vt:lpstr>3. 목록</vt:lpstr>
      <vt:lpstr>4. 표</vt:lpstr>
      <vt:lpstr>4. 표</vt:lpstr>
      <vt:lpstr>4. 표</vt:lpstr>
      <vt:lpstr>4. 표</vt:lpstr>
      <vt:lpstr>4. 표</vt:lpstr>
      <vt:lpstr>4. 표</vt:lpstr>
      <vt:lpstr>개요</vt:lpstr>
      <vt:lpstr>1. 이미지</vt:lpstr>
      <vt:lpstr>1. 이미지</vt:lpstr>
      <vt:lpstr>1. 이미지</vt:lpstr>
      <vt:lpstr>1. 이미지</vt:lpstr>
      <vt:lpstr>1. 이미지</vt:lpstr>
      <vt:lpstr>2. 오디오</vt:lpstr>
      <vt:lpstr>2. 오디오</vt:lpstr>
      <vt:lpstr>2. 오디오</vt:lpstr>
      <vt:lpstr>2. 오디오</vt:lpstr>
      <vt:lpstr>3. 비디오</vt:lpstr>
      <vt:lpstr>3. 비디오</vt:lpstr>
      <vt:lpstr>4. 개체 삽입</vt:lpstr>
      <vt:lpstr>4. 개체 삽입</vt:lpstr>
      <vt:lpstr>PowerPoint 프레젠테이션</vt:lpstr>
    </vt:vector>
  </TitlesOfParts>
  <Company>한빛가족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변소현</cp:lastModifiedBy>
  <cp:revision>243</cp:revision>
  <dcterms:created xsi:type="dcterms:W3CDTF">2012-08-06T11:28:05Z</dcterms:created>
  <dcterms:modified xsi:type="dcterms:W3CDTF">2017-08-29T08:25:19Z</dcterms:modified>
</cp:coreProperties>
</file>