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48" r:id="rId6"/>
    <p:sldId id="349" r:id="rId7"/>
    <p:sldId id="389" r:id="rId8"/>
    <p:sldId id="275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8" r:id="rId44"/>
    <p:sldId id="386" r:id="rId45"/>
    <p:sldId id="387" r:id="rId46"/>
    <p:sldId id="271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1748923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05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ko-KR" altLang="en-US" b="1" dirty="0">
                <a:solidFill>
                  <a:schemeClr val="bg1"/>
                </a:solidFill>
              </a:rPr>
              <a:t>양식 태그와 공간 분할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 </a:t>
            </a:r>
            <a:r>
              <a:rPr lang="en-US" altLang="ko-KR" sz="1100" dirty="0">
                <a:solidFill>
                  <a:schemeClr val="tx1"/>
                </a:solidFill>
              </a:rPr>
              <a:t>POST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ch05/02_post.html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="02_postdata.jsp"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="POST"&gt;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8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963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contentType="text/html; charset=EUC-KR"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Encoding="EUC-KR"%&gt;</a:t>
            </a: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strName=request.getParameter(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strMajor=request.getParameter(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strMajor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"&lt;hr/&gt;"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4288" y="980728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ch05/02_postdata.jsp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71514"/>
            <a:ext cx="7972016" cy="1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220663"/>
          </a:xfrm>
        </p:spPr>
        <p:txBody>
          <a:bodyPr/>
          <a:lstStyle/>
          <a:p>
            <a:r>
              <a:rPr lang="ko-KR" altLang="en-US" dirty="0" smtClean="0"/>
              <a:t>제출 양식</a:t>
            </a:r>
            <a:endParaRPr lang="en-US" altLang="ko-KR" dirty="0"/>
          </a:p>
          <a:p>
            <a:pPr lvl="1"/>
            <a:r>
              <a:rPr lang="ko-KR" altLang="en-US" dirty="0" smtClean="0"/>
              <a:t>입력 데이터를 처리하기 </a:t>
            </a:r>
            <a:r>
              <a:rPr lang="ko-KR" altLang="en-US" smtClean="0"/>
              <a:t>위한 </a:t>
            </a:r>
            <a:r>
              <a:rPr lang="ko-KR" altLang="en-US" smtClean="0"/>
              <a:t>버튼 정의</a:t>
            </a:r>
            <a:endParaRPr lang="en-US" altLang="ko-KR" smtClean="0"/>
          </a:p>
          <a:p>
            <a:pPr lvl="1"/>
            <a:r>
              <a:rPr lang="ko-KR" altLang="en-US" smtClean="0"/>
              <a:t>폼 태그의 </a:t>
            </a:r>
            <a:r>
              <a:rPr lang="en-US" altLang="ko-KR" smtClean="0"/>
              <a:t>action </a:t>
            </a:r>
            <a:r>
              <a:rPr lang="ko-KR" altLang="en-US" smtClean="0"/>
              <a:t>속성에 지정된 파일로 값 전송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5-3 </a:t>
            </a:r>
            <a:r>
              <a:rPr lang="ko-KR" altLang="en-US" sz="1100" dirty="0">
                <a:solidFill>
                  <a:schemeClr val="tx1"/>
                </a:solidFill>
              </a:rPr>
              <a:t>제출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ch05/03_submit.html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70892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 데이터 전송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80395"/>
            <a:ext cx="3213735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초기화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pPr lvl="1"/>
            <a:r>
              <a:rPr lang="ko-KR" altLang="en-US" smtClean="0"/>
              <a:t>폼에 입력한 데이터 모두 초기화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5-4 </a:t>
            </a:r>
            <a:r>
              <a:rPr lang="ko-KR" altLang="en-US" sz="1100" dirty="0">
                <a:solidFill>
                  <a:schemeClr val="tx1"/>
                </a:solidFill>
              </a:rPr>
              <a:t>초기화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ch05/04_reset.html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초기화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6560820" cy="14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텍스트 입력 양식</a:t>
            </a:r>
            <a:endParaRPr lang="en-US" altLang="ko-KR" dirty="0"/>
          </a:p>
          <a:p>
            <a:pPr lvl="1"/>
            <a:r>
              <a:rPr lang="ko-KR" altLang="en-US" dirty="0" smtClean="0"/>
              <a:t>기본적인 텍스트를 입력할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텍스트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ch05/05_text.html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컴퓨터과학과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3056"/>
            <a:ext cx="274701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 입력 양식</a:t>
            </a:r>
            <a:endParaRPr lang="en-US" altLang="ko-KR" dirty="0"/>
          </a:p>
          <a:p>
            <a:pPr lvl="1"/>
            <a:r>
              <a:rPr lang="ko-KR" altLang="en-US" smtClean="0"/>
              <a:t>사용자가 </a:t>
            </a:r>
            <a:r>
              <a:rPr lang="ko-KR" altLang="en-US" dirty="0"/>
              <a:t>입력한 </a:t>
            </a:r>
            <a:r>
              <a:rPr lang="ko-KR" altLang="en-US"/>
              <a:t>문자를 </a:t>
            </a:r>
            <a:r>
              <a:rPr lang="ko-KR" altLang="en-US" smtClean="0"/>
              <a:t>보이지 않게 ‘</a:t>
            </a:r>
            <a:r>
              <a:rPr lang="ko-KR" altLang="en-US"/>
              <a:t>〮〮〮</a:t>
            </a:r>
            <a:r>
              <a:rPr lang="en-US" altLang="ko-KR" smtClean="0"/>
              <a:t>’</a:t>
            </a:r>
            <a:r>
              <a:rPr lang="ko-KR" altLang="en-US" smtClean="0"/>
              <a:t>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비밀번호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ch05/06_password.html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19082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인증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="password"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="psw"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7" y="4437112"/>
            <a:ext cx="683943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텍스트 </a:t>
            </a:r>
            <a:r>
              <a:rPr lang="ko-KR" altLang="en-US" smtClean="0"/>
              <a:t>공간</a:t>
            </a:r>
            <a:r>
              <a:rPr lang="en-US" altLang="ko-KR" smtClean="0"/>
              <a:t>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텍스트를 여러 줄에 걸쳐 </a:t>
            </a:r>
            <a:r>
              <a:rPr lang="ko-KR" altLang="en-US" smtClean="0"/>
              <a:t>자유롭게 </a:t>
            </a:r>
            <a:r>
              <a:rPr lang="ko-KR" altLang="en-US" smtClean="0"/>
              <a:t>입력 가능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5-7 </a:t>
            </a:r>
            <a:r>
              <a:rPr lang="ko-KR" altLang="en-US" sz="1100" dirty="0">
                <a:solidFill>
                  <a:schemeClr val="tx1"/>
                </a:solidFill>
              </a:rPr>
              <a:t>텍스트 공간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ch05/07_textarea.html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공간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작성하는 공간입니다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6" y="3633678"/>
            <a:ext cx="3899972" cy="18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입력 폼이 여러 개 있을 때</a:t>
            </a:r>
            <a:r>
              <a:rPr lang="en-US" altLang="ko-KR" dirty="0"/>
              <a:t>, </a:t>
            </a:r>
            <a:r>
              <a:rPr lang="ko-KR" altLang="en-US" dirty="0"/>
              <a:t>경계선을 그려서 하나의 그룹으로 만들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5-8 </a:t>
            </a:r>
            <a:r>
              <a:rPr lang="ko-KR" altLang="en-US" sz="1100" dirty="0">
                <a:solidFill>
                  <a:schemeClr val="tx1"/>
                </a:solidFill>
              </a:rPr>
              <a:t>입력 폼 그룹으로 묶기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ch05/08_fieldset.html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개인 정보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학교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32" y="3933056"/>
            <a:ext cx="55173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라디오 입력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여러 </a:t>
            </a:r>
            <a:r>
              <a:rPr lang="ko-KR" altLang="en-US" dirty="0" smtClean="0"/>
              <a:t>항목 중 하나만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5-9 </a:t>
            </a:r>
            <a:r>
              <a:rPr lang="ko-KR" altLang="en-US" sz="1100" dirty="0">
                <a:solidFill>
                  <a:schemeClr val="tx1"/>
                </a:solidFill>
              </a:rPr>
              <a:t>라디오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ch05/09_radio.html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952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성별은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="female"&gt;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당신은 몇 학년입니까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65104"/>
            <a:ext cx="35932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동시에 </a:t>
            </a:r>
            <a:r>
              <a:rPr lang="ko-KR" altLang="en-US" dirty="0" smtClean="0"/>
              <a:t>여러 항목을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5-10 </a:t>
            </a:r>
            <a:r>
              <a:rPr lang="ko-KR" altLang="en-US" sz="1100" dirty="0">
                <a:solidFill>
                  <a:schemeClr val="tx1"/>
                </a:solidFill>
              </a:rPr>
              <a:t>체크박스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ch05/10_checkbox.html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관심을 가지고 있는 학습 주제는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="Javascript"&gt;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96" y="3933056"/>
            <a:ext cx="487606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 smtClean="0">
                <a:latin typeface="+mn-ea"/>
                <a:ea typeface="+mn-ea"/>
              </a:rPr>
              <a:t>HTML5</a:t>
            </a:r>
            <a:r>
              <a:rPr kumimoji="0" lang="ko-KR" altLang="en-US" dirty="0" smtClean="0">
                <a:latin typeface="+mn-ea"/>
                <a:ea typeface="+mn-ea"/>
              </a:rPr>
              <a:t>와 입력 양식 요소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입력 양식 태그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공간 분할 태그</a:t>
            </a:r>
            <a:endParaRPr kumimoji="0"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버</a:t>
            </a:r>
            <a:r>
              <a:rPr lang="ko-KR" altLang="en-US" dirty="0"/>
              <a:t>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en-US" altLang="ko-KR" dirty="0"/>
              <a:t>&lt;button&gt; </a:t>
            </a:r>
            <a:r>
              <a:rPr lang="ko-KR" altLang="en-US" dirty="0"/>
              <a:t>태그 혹은 </a:t>
            </a:r>
            <a:r>
              <a:rPr lang="en-US" altLang="ko-KR" dirty="0"/>
              <a:t>&lt;input&gt; </a:t>
            </a:r>
            <a:r>
              <a:rPr lang="ko-KR" altLang="en-US" dirty="0"/>
              <a:t>태그를 사용하여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5-11 </a:t>
            </a:r>
            <a:r>
              <a:rPr lang="ko-KR" altLang="en-US" sz="1100" dirty="0">
                <a:solidFill>
                  <a:schemeClr val="tx1"/>
                </a:solidFill>
              </a:rPr>
              <a:t>버튼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ch05/11_button.html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-3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="button.jpg"&gt;&lt;/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17032"/>
            <a:ext cx="2029197" cy="2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선택 </a:t>
            </a:r>
            <a:r>
              <a:rPr lang="ko-KR" altLang="en-US" smtClean="0"/>
              <a:t>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펼침 목록에서 한 가지만 선택할 수 있도록 지원하는 양식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5-12 </a:t>
            </a:r>
            <a:r>
              <a:rPr lang="ko-KR" altLang="en-US" sz="1100" dirty="0">
                <a:solidFill>
                  <a:schemeClr val="tx1"/>
                </a:solidFill>
              </a:rPr>
              <a:t>선택 목록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ch05/12_select1.html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 한 가지를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329100"/>
            <a:ext cx="42835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다중 선택</a:t>
            </a:r>
            <a:endParaRPr lang="en-US" altLang="ko-KR" dirty="0" smtClean="0"/>
          </a:p>
          <a:p>
            <a:pPr lvl="1"/>
            <a:r>
              <a:rPr lang="en-US" altLang="ko-KR" smtClean="0"/>
              <a:t>Multiple </a:t>
            </a:r>
            <a:r>
              <a:rPr lang="ko-KR" altLang="en-US" smtClean="0"/>
              <a:t>속성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주제를 모두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multiple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46" y="3888640"/>
            <a:ext cx="4550728" cy="19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837042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항목을 그룹으로 묶을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52928" cy="489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그룹별 선택 항목을 제공합니다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="computer"&gt;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Software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Robot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="language"&gt;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English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China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Germany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="business"&gt;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Education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Communication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Marketing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628800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96952"/>
            <a:ext cx="4316748" cy="33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입력 시 </a:t>
            </a:r>
            <a:r>
              <a:rPr lang="ko-KR" altLang="en-US" smtClean="0"/>
              <a:t>자동완성 </a:t>
            </a:r>
            <a:r>
              <a:rPr lang="ko-KR" altLang="en-US" smtClean="0"/>
              <a:t>기능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324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선택사항을 직접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="Software"&gt;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="Robot"&gt;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로봇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="System"&gt;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="Service"&gt;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="Education"&gt;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교육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ch05/12_select4.html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49071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type=“date”&gt;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 단위로 </a:t>
            </a:r>
            <a:r>
              <a:rPr lang="ko-KR" altLang="en-US"/>
              <a:t>원하는 </a:t>
            </a:r>
            <a:r>
              <a:rPr lang="ko-KR" altLang="en-US" smtClean="0"/>
              <a:t>날짜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="today"&gt;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 수행 기간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From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="from"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="2016-12-31"&gt;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="2018-06-30"&gt;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5-13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시간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ch05/13_date1.html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12" y="3814856"/>
            <a:ext cx="3790920" cy="2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094671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/>
              <a:t>m</a:t>
            </a:r>
            <a:r>
              <a:rPr lang="en-US" altLang="ko-KR" smtClean="0"/>
              <a:t>onth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 단위로 날짜 입력</a:t>
            </a:r>
            <a:r>
              <a:rPr lang="en-US" altLang="ko-KR" smtClean="0"/>
              <a:t>      </a:t>
            </a:r>
          </a:p>
          <a:p>
            <a:pPr lvl="1"/>
            <a:r>
              <a:rPr lang="en-US" altLang="ko-KR"/>
              <a:t>w</a:t>
            </a:r>
            <a:r>
              <a:rPr lang="en-US" altLang="ko-KR" smtClean="0"/>
              <a:t>eek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주 단위로 날짜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65132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="month"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="birth"&gt;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="weekeend"&gt;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26513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ch05/13_date2.html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8960"/>
            <a:ext cx="3744416" cy="32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smtClean="0"/>
              <a:t>time : </a:t>
            </a:r>
            <a:r>
              <a:rPr lang="ko-KR" altLang="en-US" smtClean="0"/>
              <a:t>시간만 입력</a:t>
            </a:r>
            <a:endParaRPr lang="en-US" altLang="ko-KR" smtClean="0"/>
          </a:p>
          <a:p>
            <a:pPr lvl="1"/>
            <a:r>
              <a:rPr lang="en-US" altLang="ko-KR" smtClean="0"/>
              <a:t>datetime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</a:t>
            </a:r>
            <a:r>
              <a:rPr lang="en-US" altLang="ko-KR" smtClean="0"/>
              <a:t>-</a:t>
            </a:r>
            <a:r>
              <a:rPr lang="ko-KR" altLang="en-US" smtClean="0"/>
              <a:t>일</a:t>
            </a:r>
            <a:r>
              <a:rPr lang="en-US" altLang="ko-KR" smtClean="0"/>
              <a:t>-</a:t>
            </a:r>
            <a:r>
              <a:rPr lang="ko-KR" altLang="en-US" smtClean="0"/>
              <a:t>시간 단위로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21602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="time"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="Now"&gt;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Birthday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="datetime-local"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="bdaytime"&gt;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348880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ch05/13_time.html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3750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type=“color”&gt;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칩에서 원하는 색상을 선택할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색상을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="color_value"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="#0000ff"&gt;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5-14 </a:t>
            </a:r>
            <a:r>
              <a:rPr lang="ko-KR" altLang="en-US" sz="1100" dirty="0">
                <a:solidFill>
                  <a:schemeClr val="tx1"/>
                </a:solidFill>
              </a:rPr>
              <a:t>색상 선택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05/14_color.html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3016"/>
            <a:ext cx="613785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type=“number”&gt;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="number"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="count"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5-15 </a:t>
            </a:r>
            <a:r>
              <a:rPr lang="ko-KR" altLang="en-US" sz="1100" dirty="0">
                <a:solidFill>
                  <a:schemeClr val="tx1"/>
                </a:solidFill>
              </a:rPr>
              <a:t>숫자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ch05/15_number.html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2952328" cy="17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GET </a:t>
            </a:r>
            <a:r>
              <a:rPr lang="ko-KR" altLang="en-US" dirty="0">
                <a:latin typeface="+mn-ea"/>
                <a:ea typeface="+mn-ea"/>
              </a:rPr>
              <a:t>방식과 </a:t>
            </a:r>
            <a:r>
              <a:rPr lang="en-US" altLang="ko-KR" dirty="0">
                <a:latin typeface="+mn-ea"/>
                <a:ea typeface="+mn-ea"/>
              </a:rPr>
              <a:t>POST </a:t>
            </a:r>
            <a:r>
              <a:rPr lang="ko-KR" altLang="en-US" dirty="0">
                <a:latin typeface="+mn-ea"/>
                <a:ea typeface="+mn-ea"/>
              </a:rPr>
              <a:t>방식의 차이를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ko-KR" altLang="en-US" dirty="0">
                <a:latin typeface="+mn-ea"/>
                <a:ea typeface="+mn-ea"/>
              </a:rPr>
              <a:t>양식 태그의 종류를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공간 </a:t>
            </a:r>
            <a:r>
              <a:rPr lang="ko-KR" altLang="en-US" dirty="0">
                <a:latin typeface="+mn-ea"/>
                <a:ea typeface="+mn-ea"/>
              </a:rPr>
              <a:t>분할 태그의 종류를 알고 용도에 맞게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type=“range”&gt;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smtClean="0"/>
              <a:t>특정 범위의 숫자를 선택할 때 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0~100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범위에서 원하는 지점을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="range"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5-16 </a:t>
            </a:r>
            <a:r>
              <a:rPr lang="ko-KR" altLang="en-US" sz="1100" dirty="0">
                <a:solidFill>
                  <a:schemeClr val="tx1"/>
                </a:solidFill>
              </a:rPr>
              <a:t>범위 지정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ch05/16_range.html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64" y="3641352"/>
            <a:ext cx="3920664" cy="14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텍스트 상자와 외형은 </a:t>
            </a:r>
            <a:r>
              <a:rPr lang="ko-KR" altLang="en-US" dirty="0" smtClean="0"/>
              <a:t>같지만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/>
              <a:t>형식에 맞게 정확하게 작성하지 않으면 경고 메시지가 </a:t>
            </a:r>
            <a:r>
              <a:rPr lang="ko-KR" altLang="en-US" dirty="0" smtClean="0"/>
              <a:t>나타남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618270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이메일을 정확하게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="email"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="myemail"&gt;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6170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5-17 </a:t>
            </a:r>
            <a:r>
              <a:rPr lang="ko-KR" altLang="en-US" sz="1100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dirty="0">
                <a:solidFill>
                  <a:schemeClr val="tx1"/>
                </a:solidFill>
              </a:rPr>
              <a:t>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ch05/17_email.html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89895"/>
            <a:ext cx="4452612" cy="1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입력한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</a:t>
            </a:r>
            <a:r>
              <a:rPr lang="ko-KR" altLang="en-US" dirty="0"/>
              <a:t>로 시작하지 않는 등 형식에 맞지 않는다면 새로 입력하라는 메시지가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558838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주소를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="url"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="myhome"&gt;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0227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5-18 </a:t>
            </a:r>
            <a:r>
              <a:rPr lang="en-US" altLang="ko-KR" sz="1100" dirty="0">
                <a:solidFill>
                  <a:schemeClr val="tx1"/>
                </a:solidFill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</a:rPr>
              <a:t>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ch05/18_url.html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4479"/>
            <a:ext cx="485042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검색 양식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입력할 때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검색어를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구글검색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="search"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="googlesearch"&gt;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5-19 </a:t>
            </a:r>
            <a:r>
              <a:rPr lang="ko-KR" altLang="en-US" sz="1100" dirty="0" err="1">
                <a:solidFill>
                  <a:schemeClr val="tx1"/>
                </a:solidFill>
              </a:rPr>
              <a:t>검색어</a:t>
            </a:r>
            <a:r>
              <a:rPr lang="ko-KR" altLang="en-US" sz="1100" dirty="0">
                <a:solidFill>
                  <a:schemeClr val="tx1"/>
                </a:solidFill>
              </a:rPr>
              <a:t> 입력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ch05/19_search.html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89040"/>
            <a:ext cx="4923752" cy="14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160240"/>
          </a:xfrm>
        </p:spPr>
        <p:txBody>
          <a:bodyPr/>
          <a:lstStyle/>
          <a:p>
            <a:r>
              <a:rPr lang="en-US" altLang="ko-KR" dirty="0" smtClean="0"/>
              <a:t>&lt;meter&gt;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값을 표현하기 위해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&lt;progress&gt;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다운로드 상태 표시 같이 현재 </a:t>
            </a:r>
            <a:r>
              <a:rPr lang="ko-KR" altLang="en-US" dirty="0" err="1" smtClean="0"/>
              <a:t>진행율이</a:t>
            </a:r>
            <a:r>
              <a:rPr lang="ko-KR" altLang="en-US" dirty="0" smtClean="0"/>
              <a:t> 어떻게 되고 있는지를 나타낼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8" y="3346995"/>
            <a:ext cx="8141023" cy="23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학습량 그래프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="60"&gt;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out of 100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송지효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이민정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초기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중간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="0.77"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77%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다음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="0.98"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98%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5-20 </a:t>
            </a:r>
            <a:r>
              <a:rPr lang="ko-KR" altLang="en-US" sz="1100" dirty="0">
                <a:solidFill>
                  <a:schemeClr val="tx1"/>
                </a:solidFill>
              </a:rPr>
              <a:t>막대 그래프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ch05/20_meter.html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0"/>
            <a:ext cx="3673650" cy="26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/>
          <a:lstStyle/>
          <a:p>
            <a:r>
              <a:rPr lang="ko-KR" altLang="en-US" dirty="0"/>
              <a:t>읽기 전용 속성 </a:t>
            </a:r>
            <a:r>
              <a:rPr lang="en-US" altLang="ko-KR" dirty="0"/>
              <a:t>: </a:t>
            </a:r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상자에 쓰기를 제한하고 오직 읽기만 가능하게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비활성화 속성 </a:t>
            </a:r>
            <a:r>
              <a:rPr lang="en-US" altLang="ko-KR" dirty="0"/>
              <a:t>: </a:t>
            </a:r>
            <a:r>
              <a:rPr lang="en-US" altLang="ko-KR" dirty="0" smtClean="0"/>
              <a:t>disabled</a:t>
            </a:r>
          </a:p>
          <a:p>
            <a:pPr lvl="1"/>
            <a:r>
              <a:rPr lang="ko-KR" altLang="en-US" dirty="0" smtClean="0"/>
              <a:t>텍스트 상자를 비활성화 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자동 완성 속성 </a:t>
            </a:r>
            <a:r>
              <a:rPr lang="en-US" altLang="ko-KR" dirty="0"/>
              <a:t>: </a:t>
            </a:r>
            <a:r>
              <a:rPr lang="en-US" altLang="ko-KR" dirty="0" smtClean="0"/>
              <a:t>autocomplete</a:t>
            </a:r>
          </a:p>
          <a:p>
            <a:pPr lvl="1"/>
            <a:r>
              <a:rPr lang="ko-KR" altLang="en-US" dirty="0"/>
              <a:t>사용했던 데이터를 기준으로 입력 </a:t>
            </a:r>
            <a:r>
              <a:rPr lang="ko-KR" altLang="en-US" dirty="0" smtClean="0"/>
              <a:t>중인 텍스트에 </a:t>
            </a:r>
            <a:r>
              <a:rPr lang="ko-KR" altLang="en-US" dirty="0"/>
              <a:t>자동 완성 기능을 </a:t>
            </a:r>
            <a:r>
              <a:rPr lang="ko-KR" altLang="en-US" dirty="0" smtClean="0"/>
              <a:t>적용할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자동 포커스 속성 </a:t>
            </a:r>
            <a:r>
              <a:rPr lang="en-US" altLang="ko-KR" dirty="0"/>
              <a:t>: autofocus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로드될</a:t>
            </a:r>
            <a:r>
              <a:rPr lang="ko-KR" altLang="en-US" dirty="0"/>
              <a:t> 때 처음으로 입력하고자 하는 폼을 선택하는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ko-KR" altLang="en-US" dirty="0"/>
              <a:t> 속성 </a:t>
            </a:r>
            <a:r>
              <a:rPr lang="en-US" altLang="ko-KR" dirty="0"/>
              <a:t>: placeholder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폼에 입력해야 하는 텍스트를 희미하게 보여주는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r>
              <a:rPr lang="ko-KR" altLang="en-US" dirty="0"/>
              <a:t>필수 입력 속성 </a:t>
            </a:r>
            <a:r>
              <a:rPr lang="en-US" altLang="ko-KR" dirty="0"/>
              <a:t>: required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데이터가 입력되어야 하는 폼을 지정하는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오타 체크 속성 </a:t>
            </a:r>
            <a:r>
              <a:rPr lang="en-US" altLang="ko-KR" dirty="0"/>
              <a:t>: spellcheck</a:t>
            </a:r>
          </a:p>
          <a:p>
            <a:pPr lvl="1"/>
            <a:r>
              <a:rPr lang="ko-KR" altLang="en-US" dirty="0" smtClean="0"/>
              <a:t>입력되는 </a:t>
            </a:r>
            <a:r>
              <a:rPr lang="ko-KR" altLang="en-US" dirty="0"/>
              <a:t>문장의 오타를 실시간으로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양식의 주요 속성을 연습해 봅시다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쓰기가능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autofocus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읽기전용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사용안함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autocomplete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spellcheck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="true"&gt;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오타를 체크합니다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5-21 </a:t>
            </a:r>
            <a:r>
              <a:rPr lang="ko-KR" altLang="en-US" sz="1100" dirty="0">
                <a:solidFill>
                  <a:schemeClr val="tx1"/>
                </a:solidFill>
              </a:rPr>
              <a:t>공통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ch05/21_newattr.html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56992"/>
            <a:ext cx="4595949" cy="26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592288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 전체 공간에 대해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smtClean="0"/>
              <a:t>블록</a:t>
            </a:r>
            <a:r>
              <a:rPr lang="en-US" altLang="ko-KR" smtClean="0"/>
              <a:t>(block</a:t>
            </a:r>
            <a:r>
              <a:rPr lang="en-US" altLang="ko-KR" dirty="0"/>
              <a:t>) </a:t>
            </a:r>
            <a:r>
              <a:rPr lang="ko-KR" altLang="en-US"/>
              <a:t>형식으로 </a:t>
            </a:r>
            <a:r>
              <a:rPr lang="ko-KR" altLang="en-US" smtClean="0"/>
              <a:t>분할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/>
              <a:t>태그 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브라우저의 일부 영역만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형식으로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ko-KR" altLang="en-US" dirty="0" smtClean="0"/>
              <a:t>웹 양식</a:t>
            </a:r>
            <a:endParaRPr lang="en-US" altLang="ko-KR" dirty="0"/>
          </a:p>
          <a:p>
            <a:pPr lvl="1"/>
            <a:r>
              <a:rPr lang="ko-KR" altLang="en-US" dirty="0" smtClean="0"/>
              <a:t>웹 문서에 어떤 데이터를 입력하고 그 결과값을 가져오기 위해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10" y="2348880"/>
            <a:ext cx="5897880" cy="24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0847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5-22 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span </a:t>
            </a:r>
            <a:r>
              <a:rPr lang="ko-KR" altLang="en-US" sz="1100" dirty="0">
                <a:solidFill>
                  <a:schemeClr val="tx1"/>
                </a:solidFill>
              </a:rPr>
              <a:t>태그로 공간 </a:t>
            </a:r>
            <a:r>
              <a:rPr lang="ko-KR" altLang="en-US" sz="1100" dirty="0" smtClean="0">
                <a:solidFill>
                  <a:schemeClr val="tx1"/>
                </a:solidFill>
              </a:rPr>
              <a:t>분할하기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ch05/22_div1.html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5" y="3284984"/>
            <a:ext cx="63646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div/span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조합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3501" y="119675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ch05/22_div2.html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62" y="2924944"/>
            <a:ext cx="6273698" cy="27363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1196752"/>
            <a:ext cx="688997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5-22 </a:t>
            </a:r>
            <a:r>
              <a:rPr lang="en-US" altLang="ko-KR" sz="1100" smtClean="0">
                <a:solidFill>
                  <a:schemeClr val="tx1"/>
                </a:solidFill>
              </a:rPr>
              <a:t>div </a:t>
            </a:r>
            <a:r>
              <a:rPr lang="ko-KR" altLang="en-US" sz="1100" smtClean="0">
                <a:solidFill>
                  <a:schemeClr val="tx1"/>
                </a:solidFill>
              </a:rPr>
              <a:t>태그와 </a:t>
            </a:r>
            <a:r>
              <a:rPr lang="en-US" altLang="ko-KR" sz="1100">
                <a:solidFill>
                  <a:schemeClr val="tx1"/>
                </a:solidFill>
              </a:rPr>
              <a:t>span </a:t>
            </a:r>
            <a:r>
              <a:rPr lang="ko-KR" altLang="en-US" sz="1100" smtClean="0">
                <a:solidFill>
                  <a:schemeClr val="tx1"/>
                </a:solidFill>
              </a:rPr>
              <a:t>태그를 조합하여 공간 분할하기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838081"/>
            <a:ext cx="8640960" cy="90524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/>
              <a:t>하나의 웹 문서 안에 또 다른 웹 문서를 </a:t>
            </a:r>
            <a:r>
              <a:rPr lang="ko-KR" altLang="en-US" b="0" dirty="0" smtClean="0"/>
              <a:t>표시할</a:t>
            </a:r>
            <a:r>
              <a:rPr lang="en-US" altLang="ko-KR" b="0" dirty="0" smtClean="0"/>
              <a:t> </a:t>
            </a:r>
            <a:r>
              <a:rPr lang="ko-KR" altLang="en-US" b="0" smtClean="0"/>
              <a:t>때 </a:t>
            </a:r>
            <a:r>
              <a:rPr lang="ko-KR" altLang="en-US" b="0" smtClean="0"/>
              <a:t>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086" y="2076948"/>
            <a:ext cx="8352928" cy="449616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예제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="intro.html"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인사말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="lecture.html"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="info.html"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홈페이지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frameborder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scrolling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086" y="1710857"/>
            <a:ext cx="8352928" cy="36609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5-23 </a:t>
            </a:r>
            <a:r>
              <a:rPr lang="en-US" altLang="ko-KR" sz="1100" dirty="0" err="1">
                <a:solidFill>
                  <a:schemeClr val="tx1"/>
                </a:solidFill>
              </a:rPr>
              <a:t>iframe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태그로 공간 분할하기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ch05/iframe.html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086" y="1052736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이곳은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9878" y="1052736"/>
            <a:ext cx="122413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ch05/basic.html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8794" y="3212976"/>
            <a:ext cx="8352928" cy="2232248"/>
            <a:chOff x="323528" y="980728"/>
            <a:chExt cx="8352928" cy="2232248"/>
          </a:xfrm>
        </p:grpSpPr>
        <p:sp>
          <p:nvSpPr>
            <p:cNvPr id="8" name="직사각형 7"/>
            <p:cNvSpPr/>
            <p:nvPr/>
          </p:nvSpPr>
          <p:spPr>
            <a:xfrm>
              <a:off x="323528" y="980728"/>
              <a:ext cx="8352928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인사말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안녕하세요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웹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프로그래밍 저자 홍성용입니다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질문이 있으면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cafe.naver.com/go2web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게시판에 남겨주세요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감사합니다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52320" y="980728"/>
              <a:ext cx="1224136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solidFill>
                    <a:schemeClr val="tx1"/>
                  </a:solidFill>
                </a:rPr>
                <a:t>ch05/intro.html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1196752"/>
            <a:ext cx="8352928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강좌명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(Web Programming)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학습주제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HTML5, CSS3, JavaScripts, 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1196752"/>
            <a:ext cx="136815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ch05/lecture.html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9856" y="3504723"/>
            <a:ext cx="8352928" cy="18684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홍성용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gowebprogram@gmail.com 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504723"/>
            <a:ext cx="11521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ch05/info.html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3" y="1772816"/>
            <a:ext cx="718601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3960440"/>
          </a:xfrm>
        </p:spPr>
        <p:txBody>
          <a:bodyPr/>
          <a:lstStyle/>
          <a:p>
            <a:r>
              <a:rPr lang="ko-KR" altLang="en-US" dirty="0" smtClean="0"/>
              <a:t>폼 태그</a:t>
            </a:r>
            <a:endParaRPr lang="en-US" altLang="ko-KR" dirty="0"/>
          </a:p>
          <a:p>
            <a:pPr lvl="1"/>
            <a:r>
              <a:rPr lang="ko-KR" altLang="en-US" dirty="0" smtClean="0"/>
              <a:t>웹 양식을 </a:t>
            </a:r>
            <a:r>
              <a:rPr lang="ko-KR" altLang="en-US" dirty="0" smtClean="0"/>
              <a:t>만드는 데 </a:t>
            </a:r>
            <a:r>
              <a:rPr lang="ko-KR" altLang="en-US" dirty="0" smtClean="0"/>
              <a:t>사용하는 태그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2"/>
            <a:r>
              <a:rPr lang="en-US" altLang="ko-KR" b="1" dirty="0"/>
              <a:t>action</a:t>
            </a:r>
            <a:r>
              <a:rPr lang="en-US" altLang="ko-KR" dirty="0"/>
              <a:t> : </a:t>
            </a:r>
            <a:r>
              <a:rPr lang="ko-KR" altLang="en-US" dirty="0"/>
              <a:t>사용자가 입력한 데이터를 받아 처리하기 위한 웹 프로그램</a:t>
            </a:r>
            <a:r>
              <a:rPr lang="en-US" altLang="ko-KR" dirty="0"/>
              <a:t>(ASP, PHP, JSP…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b="1" dirty="0"/>
              <a:t>method</a:t>
            </a:r>
            <a:r>
              <a:rPr lang="en-US" altLang="ko-KR" dirty="0"/>
              <a:t> : </a:t>
            </a:r>
            <a:r>
              <a:rPr lang="ko-KR" altLang="en-US" dirty="0"/>
              <a:t>웹 서버와 클라이언트 간의 통신 </a:t>
            </a:r>
            <a:r>
              <a:rPr lang="ko-KR" altLang="en-US" smtClean="0"/>
              <a:t>방법 지정</a:t>
            </a:r>
            <a:r>
              <a:rPr lang="en-US" altLang="ko-KR" smtClean="0"/>
              <a:t>(GET </a:t>
            </a:r>
            <a:r>
              <a:rPr lang="ko-KR" altLang="en-US" smtClean="0"/>
              <a:t>방식</a:t>
            </a:r>
            <a:r>
              <a:rPr lang="en-US" altLang="ko-KR" smtClean="0"/>
              <a:t>, POST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2"/>
            <a:r>
              <a:rPr lang="en-US" altLang="ko-KR" b="1" dirty="0"/>
              <a:t>type</a:t>
            </a:r>
            <a:r>
              <a:rPr lang="en-US" altLang="ko-KR" dirty="0"/>
              <a:t> : </a:t>
            </a:r>
            <a:r>
              <a:rPr lang="ko-KR" altLang="en-US" dirty="0"/>
              <a:t>폼의 모양과 </a:t>
            </a:r>
            <a:r>
              <a:rPr lang="ko-KR" altLang="en-US" dirty="0" smtClean="0"/>
              <a:t>기능 </a:t>
            </a:r>
            <a:r>
              <a:rPr lang="ko-KR" altLang="en-US" dirty="0" smtClean="0"/>
              <a:t>결정</a:t>
            </a:r>
            <a:endParaRPr lang="en-US" altLang="ko-KR" dirty="0"/>
          </a:p>
          <a:p>
            <a:pPr lvl="2"/>
            <a:r>
              <a:rPr lang="en-US" altLang="ko-KR" b="1" dirty="0" smtClean="0"/>
              <a:t>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폼의 </a:t>
            </a:r>
            <a:r>
              <a:rPr lang="ko-KR" altLang="en-US" dirty="0" smtClean="0"/>
              <a:t>이름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94135"/>
            <a:ext cx="7700962" cy="116681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474946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652120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65153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6411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smtClean="0"/>
              <a:t>URL </a:t>
            </a:r>
            <a:r>
              <a:rPr lang="ko-KR" altLang="en-US" dirty="0"/>
              <a:t>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보내는 </a:t>
            </a:r>
            <a:r>
              <a:rPr lang="ko-KR" altLang="en-US" dirty="0"/>
              <a:t>데이터는 이름과 값이 결합된 문자열 </a:t>
            </a:r>
            <a:r>
              <a:rPr lang="ko-KR" altLang="en-US"/>
              <a:t>형태로 </a:t>
            </a:r>
            <a:r>
              <a:rPr lang="ko-KR" altLang="en-US" smtClean="0"/>
              <a:t>전달</a:t>
            </a:r>
            <a:r>
              <a:rPr lang="en-US" altLang="ko-KR" smtClean="0"/>
              <a:t>, </a:t>
            </a:r>
            <a:r>
              <a:rPr lang="ko-KR" altLang="en-US" smtClean="0"/>
              <a:t>각 이름과 값의 쌍은 ‘</a:t>
            </a:r>
            <a:r>
              <a:rPr lang="en-US" altLang="ko-KR" smtClean="0"/>
              <a:t>&amp;’ </a:t>
            </a:r>
            <a:r>
              <a:rPr lang="ko-KR" altLang="en-US" smtClean="0"/>
              <a:t>기호로 구분</a:t>
            </a:r>
            <a:endParaRPr lang="en-US" altLang="ko-KR" smtClean="0"/>
          </a:p>
          <a:p>
            <a:pPr lvl="1"/>
            <a:r>
              <a:rPr lang="ko-KR" altLang="en-US" smtClean="0"/>
              <a:t>서버로 보낼 수 있는 최대 글자수는 </a:t>
            </a:r>
            <a:r>
              <a:rPr lang="en-US" altLang="ko-KR" smtClean="0"/>
              <a:t>2,048</a:t>
            </a:r>
            <a:r>
              <a:rPr lang="ko-KR" altLang="en-US" smtClean="0"/>
              <a:t>자</a:t>
            </a:r>
            <a:endParaRPr lang="en-US" altLang="ko-KR" smtClean="0"/>
          </a:p>
          <a:p>
            <a:pPr lvl="1"/>
            <a:r>
              <a:rPr lang="en-US" altLang="ko-KR" smtClean="0"/>
              <a:t>URL</a:t>
            </a:r>
            <a:r>
              <a:rPr lang="ko-KR" altLang="en-US" dirty="0"/>
              <a:t>을 보면 어떤 데이터를 전송하고자 </a:t>
            </a:r>
            <a:r>
              <a:rPr lang="ko-KR" altLang="en-US" dirty="0" smtClean="0"/>
              <a:t>하는지 알 </a:t>
            </a:r>
            <a:r>
              <a:rPr lang="ko-KR" altLang="en-US" dirty="0"/>
              <a:t>수 있기 때문에 </a:t>
            </a:r>
            <a:r>
              <a:rPr lang="ko-KR" altLang="en-US"/>
              <a:t>보안에 </a:t>
            </a:r>
            <a:r>
              <a:rPr lang="ko-KR" altLang="en-US" smtClean="0"/>
              <a:t>취약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748093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smtClean="0"/>
              <a:t>HTTP Request </a:t>
            </a:r>
            <a:r>
              <a:rPr lang="ko-KR" altLang="en-US" smtClean="0"/>
              <a:t>헤더에 파라미터를 붙여서 데이터를 전송하는 방식</a:t>
            </a:r>
            <a:endParaRPr lang="en-US" altLang="ko-KR" dirty="0" smtClean="0"/>
          </a:p>
          <a:p>
            <a:pPr lvl="1"/>
            <a:r>
              <a:rPr lang="ko-KR" altLang="en-US" smtClean="0"/>
              <a:t>서버로 보낼 수 있는 글자수 제한 없음</a:t>
            </a:r>
            <a:endParaRPr lang="en-US" altLang="ko-KR" smtClean="0"/>
          </a:p>
          <a:p>
            <a:pPr lvl="1"/>
            <a:r>
              <a:rPr lang="en-US" altLang="ko-KR" smtClean="0"/>
              <a:t>GET </a:t>
            </a:r>
            <a:r>
              <a:rPr lang="ko-KR" altLang="en-US" smtClean="0"/>
              <a:t>방식과 비교하여 보안상 우위에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2" y="2636912"/>
            <a:ext cx="7596336" cy="3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en-US" altLang="ko-KR" sz="1100" dirty="0">
                <a:solidFill>
                  <a:schemeClr val="tx1"/>
                </a:solidFill>
              </a:rPr>
              <a:t>GET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ch05/01_get.html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="01_getdata.jsp"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contentType="text/html; charset=EUC-KR"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Encoding="EUC-KR"%&gt;</a:t>
            </a: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strName=request.getParameter(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strMajor=request.getParameter(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strMajor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"&lt;hr/&gt;"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6296" y="980728"/>
            <a:ext cx="151304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ch05/01_getdata.jsp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4" y="4211091"/>
            <a:ext cx="79118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4893</Words>
  <Application>Microsoft Office PowerPoint</Application>
  <PresentationFormat>화면 슬라이드 쇼(4:3)</PresentationFormat>
  <Paragraphs>672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입력 양식 요소</vt:lpstr>
      <vt:lpstr>1. 입력 양식 요소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1. 제출/초기화 양식</vt:lpstr>
      <vt:lpstr>1. 제출/초기화 양식</vt:lpstr>
      <vt:lpstr>2. 텍스트/비밀번호 입력 양식</vt:lpstr>
      <vt:lpstr>2. 텍스트/비밀번호 입력 양식</vt:lpstr>
      <vt:lpstr>3. 텍스트 공간 입력/필드셋 양식</vt:lpstr>
      <vt:lpstr>3. 텍스트 공간 입력/필드셋 양식</vt:lpstr>
      <vt:lpstr>4. 라디오/체크박스/버튼 양식</vt:lpstr>
      <vt:lpstr>4. 라디오/체크박스/버튼 양식</vt:lpstr>
      <vt:lpstr>4. 라디오/체크박스/버튼 양식</vt:lpstr>
      <vt:lpstr>5. 선택 목록 양식</vt:lpstr>
      <vt:lpstr>5. 선택 목록 양식</vt:lpstr>
      <vt:lpstr>5. 선택 목록 양식</vt:lpstr>
      <vt:lpstr>5. 선택 목록 양식</vt:lpstr>
      <vt:lpstr>6. 날짜와 시간 양식</vt:lpstr>
      <vt:lpstr>6. 날짜와 시간 양식</vt:lpstr>
      <vt:lpstr>6. 날짜와 시간 양식</vt:lpstr>
      <vt:lpstr>7. 색상 선택/ 숫자 입력/ 범위 지정 양식</vt:lpstr>
      <vt:lpstr>7. 색상 선택/ 숫자 입력/ 범위 지정 양식</vt:lpstr>
      <vt:lpstr>7. 색상 선택/ 숫자 입력/ 범위 지정 양식</vt:lpstr>
      <vt:lpstr>8. 이메일/URL/검색어 입력 양식</vt:lpstr>
      <vt:lpstr>8. 이메일/URL/검색어 입력 양식</vt:lpstr>
      <vt:lpstr>8. 이메일/URL/검색어 입력 양식</vt:lpstr>
      <vt:lpstr>9. 막대 그래프 양식</vt:lpstr>
      <vt:lpstr>9. 막대 그래프 양식</vt:lpstr>
      <vt:lpstr>10. 입력 양식의 주요 속성</vt:lpstr>
      <vt:lpstr>10. 입력 양식의 주요 속성</vt:lpstr>
      <vt:lpstr>10. 입력 양식의 주요 속성</vt:lpstr>
      <vt:lpstr>1. div와 span</vt:lpstr>
      <vt:lpstr>1. div와 span</vt:lpstr>
      <vt:lpstr>1. div와 span</vt:lpstr>
      <vt:lpstr>2. iframe</vt:lpstr>
      <vt:lpstr>2. iframe</vt:lpstr>
      <vt:lpstr>2. iframe</vt:lpstr>
      <vt:lpstr>2. iframe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283</cp:revision>
  <dcterms:created xsi:type="dcterms:W3CDTF">2012-08-06T11:28:05Z</dcterms:created>
  <dcterms:modified xsi:type="dcterms:W3CDTF">2017-08-29T07:56:21Z</dcterms:modified>
</cp:coreProperties>
</file>