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7" r:id="rId32"/>
    <p:sldId id="292" r:id="rId33"/>
    <p:sldId id="293" r:id="rId34"/>
    <p:sldId id="294" r:id="rId35"/>
    <p:sldId id="295" r:id="rId36"/>
    <p:sldId id="296" r:id="rId37"/>
    <p:sldId id="271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6" autoAdjust="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7043254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991159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</a:rPr>
              <a:t>Chapter 06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CSS3 </a:t>
            </a:r>
            <a:r>
              <a:rPr lang="ko-KR" altLang="en-US" b="1" smtClean="0">
                <a:solidFill>
                  <a:schemeClr val="bg1"/>
                </a:solidFill>
              </a:rPr>
              <a:t>기본 사용법과 선택자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ko-KR" altLang="en-US"/>
              <a:t>하나의 요소에 인라인 스타일 시트가 중복 정의되면 제일 마지막에 설정된 값이 적용</a:t>
            </a:r>
            <a:endParaRPr lang="en-US" altLang="ko-KR"/>
          </a:p>
          <a:p>
            <a:pPr lvl="1"/>
            <a:r>
              <a:rPr lang="en-US" altLang="ko-KR"/>
              <a:t>CSS </a:t>
            </a:r>
            <a:r>
              <a:rPr lang="ko-KR" altLang="en-US"/>
              <a:t>적용 우선순위와 상관없이 속성을 강제로 적용할 때는 </a:t>
            </a:r>
            <a:r>
              <a:rPr lang="en-US" altLang="ko-KR"/>
              <a:t>(!important) </a:t>
            </a:r>
            <a:r>
              <a:rPr lang="ko-KR" altLang="en-US"/>
              <a:t>표시 사용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412776"/>
            <a:ext cx="7956376" cy="14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0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>
                <a:solidFill>
                  <a:schemeClr val="tx1"/>
                </a:solidFill>
              </a:rPr>
              <a:t>예제 </a:t>
            </a:r>
            <a:r>
              <a:rPr lang="en-US" altLang="ko-KR" sz="1100" b="1">
                <a:solidFill>
                  <a:schemeClr val="tx1"/>
                </a:solidFill>
              </a:rPr>
              <a:t>6-2 </a:t>
            </a:r>
            <a:r>
              <a:rPr lang="en-US" altLang="ko-KR" sz="1100">
                <a:solidFill>
                  <a:schemeClr val="tx1"/>
                </a:solidFill>
              </a:rPr>
              <a:t>CSS </a:t>
            </a:r>
            <a:r>
              <a:rPr lang="ko-KR" altLang="en-US" sz="1100">
                <a:solidFill>
                  <a:schemeClr val="tx1"/>
                </a:solidFill>
              </a:rPr>
              <a:t>적용 우선순위 살펴보기 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smtClean="0">
                <a:solidFill>
                  <a:schemeClr val="tx1"/>
                </a:solidFill>
              </a:rPr>
              <a:t>ch06/02_css_override.css</a:t>
            </a:r>
            <a:endParaRPr lang="ko-KR" altLang="ko-KR" sz="11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412776"/>
            <a:ext cx="8352928" cy="8640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2492896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stylesheet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2492896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ch06/02_css_override1.html</a:t>
            </a:r>
            <a:endParaRPr lang="ko-KR" altLang="ko-KR" sz="110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54610" r="1662" b="17732"/>
          <a:stretch/>
        </p:blipFill>
        <p:spPr>
          <a:xfrm>
            <a:off x="395535" y="4954074"/>
            <a:ext cx="4692975" cy="563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1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적용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="text/css"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="stylesheet"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1196752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ch06/02_css_override2.html</a:t>
            </a:r>
            <a:endParaRPr lang="ko-KR" altLang="ko-KR" sz="110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43000" r="39698" b="39500"/>
          <a:stretch/>
        </p:blipFill>
        <p:spPr>
          <a:xfrm>
            <a:off x="403920" y="3671030"/>
            <a:ext cx="4398052" cy="4780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5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</a:t>
            </a:r>
            <a:r>
              <a:rPr lang="ko-KR" altLang="en-US" smtClean="0"/>
              <a:t>의 우선순위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blue!important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시트를 정의하는 위치가 중요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적용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="text/css"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="stylesheet"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="02_css_override.css"&gt;&lt;/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중복 정의된 경우 어떤 것이 적용될까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1196752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ch06/02_css_override3.html</a:t>
            </a:r>
            <a:endParaRPr lang="ko-KR" altLang="ko-KR" sz="110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41999" r="40756" b="40501"/>
          <a:stretch/>
        </p:blipFill>
        <p:spPr>
          <a:xfrm>
            <a:off x="430779" y="3887055"/>
            <a:ext cx="4501262" cy="5001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8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6" y="1484784"/>
            <a:ext cx="8407085" cy="31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086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6-3 </a:t>
            </a:r>
            <a:r>
              <a:rPr lang="ko-KR" altLang="en-US" sz="1100" dirty="0">
                <a:solidFill>
                  <a:schemeClr val="tx1"/>
                </a:solidFill>
              </a:rPr>
              <a:t>전체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ch06/03_css_universal.html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44461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Universal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모두 같은 색상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크기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전체적으로 동시에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데이터에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3" y="3753036"/>
            <a:ext cx="433926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26876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6-4 </a:t>
            </a:r>
            <a:r>
              <a:rPr lang="ko-KR" altLang="en-US" sz="1100" dirty="0">
                <a:solidFill>
                  <a:schemeClr val="tx1"/>
                </a:solidFill>
              </a:rPr>
              <a:t>타입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ch06/04_css_type.html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628800"/>
            <a:ext cx="8344461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요소에 다르게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68960"/>
            <a:ext cx="296552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6-5 </a:t>
            </a:r>
            <a:r>
              <a:rPr lang="ko-KR" altLang="en-US" sz="1100" dirty="0">
                <a:solidFill>
                  <a:schemeClr val="tx1"/>
                </a:solidFill>
              </a:rPr>
              <a:t>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ch06/05_css_class.html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.class2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h3.class1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navy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="class1"&gt;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Element+Class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3435841" cy="30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0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6-6 </a:t>
            </a:r>
            <a:r>
              <a:rPr lang="ko-KR" altLang="en-US" sz="1100" dirty="0">
                <a:solidFill>
                  <a:schemeClr val="tx1"/>
                </a:solidFill>
              </a:rPr>
              <a:t>아이디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ch06/06_css_id.html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#id1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h2#id1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Element+ID Selector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84984"/>
            <a:ext cx="3009508" cy="28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6-7 </a:t>
            </a:r>
            <a:r>
              <a:rPr lang="ko-KR" altLang="en-US" sz="1100" dirty="0">
                <a:solidFill>
                  <a:schemeClr val="tx1"/>
                </a:solidFill>
              </a:rPr>
              <a:t>속성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ch06/07_css_attr.html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속성과 속성값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선택 없음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35342"/>
            <a:ext cx="3219822" cy="27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en-US" b="1" smtClean="0">
                <a:latin typeface="+mn-ea"/>
                <a:ea typeface="+mn-ea"/>
              </a:rPr>
              <a:t>01</a:t>
            </a:r>
            <a:r>
              <a:rPr kumimoji="0" lang="en-US" altLang="en-US" smtClean="0">
                <a:latin typeface="+mn-ea"/>
                <a:ea typeface="+mn-ea"/>
              </a:rPr>
              <a:t> CSS3 </a:t>
            </a:r>
            <a:r>
              <a:rPr kumimoji="0" lang="ko-KR" altLang="en-US" smtClean="0">
                <a:latin typeface="+mn-ea"/>
                <a:ea typeface="+mn-ea"/>
              </a:rPr>
              <a:t>개요</a:t>
            </a:r>
            <a:endParaRPr kumimoji="0" lang="en-US" altLang="ko-KR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smtClean="0">
                <a:latin typeface="+mn-ea"/>
                <a:ea typeface="+mn-ea"/>
              </a:rPr>
              <a:t>02</a:t>
            </a:r>
            <a:r>
              <a:rPr kumimoji="0" lang="en-US" altLang="en-US" smtClean="0">
                <a:latin typeface="+mn-ea"/>
                <a:ea typeface="+mn-ea"/>
              </a:rPr>
              <a:t> CSS3 </a:t>
            </a:r>
            <a:r>
              <a:rPr kumimoji="0" lang="ko-KR" altLang="en-US" smtClean="0">
                <a:latin typeface="+mn-ea"/>
                <a:ea typeface="+mn-ea"/>
              </a:rPr>
              <a:t>기본 사용법</a:t>
            </a:r>
            <a:endParaRPr kumimoji="0" lang="en-US" altLang="ko-KR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smtClean="0">
                <a:latin typeface="+mn-ea"/>
                <a:ea typeface="+mn-ea"/>
              </a:rPr>
              <a:t>03 </a:t>
            </a:r>
            <a:r>
              <a:rPr kumimoji="0" lang="en-US" altLang="en-US" smtClean="0">
                <a:latin typeface="+mn-ea"/>
                <a:ea typeface="+mn-ea"/>
              </a:rPr>
              <a:t>CSS3 </a:t>
            </a:r>
            <a:r>
              <a:rPr kumimoji="0" lang="ko-KR" altLang="en-US" smtClean="0">
                <a:latin typeface="+mn-ea"/>
                <a:ea typeface="+mn-ea"/>
              </a:rPr>
              <a:t>선택자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0" y="1340768"/>
            <a:ext cx="8265319" cy="36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6-8 </a:t>
            </a:r>
            <a:r>
              <a:rPr lang="ko-KR" altLang="en-US" sz="1100" dirty="0">
                <a:solidFill>
                  <a:schemeClr val="tx1"/>
                </a:solidFill>
              </a:rPr>
              <a:t>속성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 형식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ch06/08_css_text.html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3528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p[text="red"]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~="bb"]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p[text|="a1"]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^="img"]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p[text$=".png"]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*="ong"]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="hello"&gt;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텍스트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="red"&gt;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매칭 속성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="aa bb cc"&gt;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매칭 속성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="a1-a2-a3"&gt;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 텍스트 매칭 속성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="img/pic.jpg"&gt;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시작 매칭 속성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="img/pic.png"&gt;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끝 매칭 속성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="Seongyong Hong"&gt;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패턴 매칭 속성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2722617" cy="30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5256584" cy="3168352"/>
          </a:xfrm>
        </p:spPr>
        <p:txBody>
          <a:bodyPr/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문서에는 보이지 않지만 동작에 영향을 주는 속성을 가상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이벤트 가상 </a:t>
            </a:r>
            <a:r>
              <a:rPr lang="ko-KR" altLang="en-US" smtClean="0"/>
              <a:t>클래스 선택자</a:t>
            </a:r>
            <a:endParaRPr lang="en-US" altLang="ko-KR" smtClean="0"/>
          </a:p>
          <a:p>
            <a:pPr lvl="1"/>
            <a:r>
              <a:rPr lang="ko-KR" altLang="en-US" smtClean="0"/>
              <a:t>사용자가 마우스 이벤트 행위를 어떻게 하는지에 따라서 스타일 시트 다르게 적용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58" y="1340768"/>
            <a:ext cx="3140393" cy="13201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805560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3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6-9 </a:t>
            </a:r>
            <a:r>
              <a:rPr lang="ko-KR" altLang="en-US" sz="1100" dirty="0">
                <a:solidFill>
                  <a:schemeClr val="tx1"/>
                </a:solidFill>
              </a:rPr>
              <a:t>이벤트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ch06/09_css_pseudo1.html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underline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a:visited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a:active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Pseudo 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="_blink"&gt;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이벤트에 따른 링크의 변화를 잘 보세요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59" y="1738427"/>
            <a:ext cx="3513773" cy="23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052736"/>
            <a:ext cx="8344461" cy="363882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0.9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클래스를 이용한 애니메이션 효과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마우스가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위에 있으면 박스가 늘어나요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4248" y="1052736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ch06/09_css_pseudo2.html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437112"/>
            <a:ext cx="635192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879195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7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6-10 </a:t>
            </a:r>
            <a:r>
              <a:rPr lang="ko-KR" altLang="en-US" sz="1100" dirty="0">
                <a:solidFill>
                  <a:schemeClr val="tx1"/>
                </a:solidFill>
              </a:rPr>
              <a:t>구조적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ch06/10_css_st.html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h4:first-child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 태그의 텍스트 색상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h4:last-child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태그의 텍스트 색상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endParaRPr lang="en-US" altLang="ko-KR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05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h4:nth-child(2n+1)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태그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h4:nth-last-child(2n)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짝수 태그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27254"/>
            <a:ext cx="1865193" cy="49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43204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요소 상태 가상 </a:t>
            </a:r>
            <a:r>
              <a:rPr lang="ko-KR" altLang="en-US" smtClean="0"/>
              <a:t>클래스 선택자</a:t>
            </a:r>
            <a:endParaRPr lang="en-US" altLang="ko-KR" smtClean="0"/>
          </a:p>
          <a:p>
            <a:pPr lvl="1"/>
            <a:r>
              <a:rPr lang="ko-KR" altLang="en-US" smtClean="0"/>
              <a:t>입력 폼의 상태를 선택할 때 사용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5872163" cy="27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4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" y="1340768"/>
            <a:ext cx="8237220" cy="35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3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6-11 </a:t>
            </a:r>
            <a:r>
              <a:rPr lang="en-US" altLang="ko-KR" sz="1100" dirty="0">
                <a:solidFill>
                  <a:schemeClr val="tx1"/>
                </a:solidFill>
              </a:rPr>
              <a:t>UI </a:t>
            </a:r>
            <a:r>
              <a:rPr lang="ko-KR" altLang="en-US" sz="1100" dirty="0">
                <a:solidFill>
                  <a:schemeClr val="tx1"/>
                </a:solidFill>
              </a:rPr>
              <a:t>요소 상태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ch06/11_css_state.html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h2:first-letter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uppercase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h3:first-line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input:focus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states pseudo-classes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수도는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작성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힌트 보기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남대문이 있는 곳이죠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정답 보기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서울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0968"/>
            <a:ext cx="3332976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mtClean="0">
                <a:latin typeface="+mn-ea"/>
                <a:ea typeface="+mn-ea"/>
              </a:rPr>
              <a:t>웹 </a:t>
            </a:r>
            <a:r>
              <a:rPr lang="ko-KR" altLang="en-US">
                <a:latin typeface="+mn-ea"/>
                <a:ea typeface="+mn-ea"/>
              </a:rPr>
              <a:t>문서 내에서 </a:t>
            </a:r>
            <a:r>
              <a:rPr lang="en-US" altLang="ko-KR">
                <a:latin typeface="+mn-ea"/>
                <a:ea typeface="+mn-ea"/>
              </a:rPr>
              <a:t>CSS</a:t>
            </a:r>
            <a:r>
              <a:rPr lang="ko-KR" altLang="en-US">
                <a:latin typeface="+mn-ea"/>
                <a:ea typeface="+mn-ea"/>
              </a:rPr>
              <a:t>의 필요성을 이해하고 설명할 수 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mtClean="0">
                <a:latin typeface="+mn-ea"/>
                <a:ea typeface="+mn-ea"/>
              </a:rPr>
              <a:t>CSS3</a:t>
            </a:r>
            <a:r>
              <a:rPr lang="ko-KR" altLang="en-US">
                <a:latin typeface="+mn-ea"/>
                <a:ea typeface="+mn-ea"/>
              </a:rPr>
              <a:t>의 정의 문법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웹 문서 내 사용 위치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중복 정의됐을 경우 우선순위를 </a:t>
            </a:r>
            <a:r>
              <a:rPr lang="en-US" altLang="ko-KR" smtClean="0">
                <a:latin typeface="+mn-ea"/>
                <a:ea typeface="+mn-ea"/>
              </a:rPr>
              <a:t/>
            </a:r>
            <a:br>
              <a:rPr lang="en-US" altLang="ko-KR" smtClean="0">
                <a:latin typeface="+mn-ea"/>
                <a:ea typeface="+mn-ea"/>
              </a:rPr>
            </a:br>
            <a:r>
              <a:rPr lang="ko-KR" altLang="en-US" smtClean="0">
                <a:latin typeface="+mn-ea"/>
                <a:ea typeface="+mn-ea"/>
              </a:rPr>
              <a:t>설명할 </a:t>
            </a:r>
            <a:r>
              <a:rPr lang="ko-KR" altLang="en-US">
                <a:latin typeface="+mn-ea"/>
                <a:ea typeface="+mn-ea"/>
              </a:rPr>
              <a:t>수 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mtClean="0">
                <a:latin typeface="+mn-ea"/>
                <a:ea typeface="+mn-ea"/>
              </a:rPr>
              <a:t>CSS3 </a:t>
            </a:r>
            <a:r>
              <a:rPr lang="ko-KR" altLang="en-US">
                <a:latin typeface="+mn-ea"/>
                <a:ea typeface="+mn-ea"/>
              </a:rPr>
              <a:t>선택자의 종류를 알고 웹 문서 작성 시 활용할 수 있다</a:t>
            </a:r>
            <a:r>
              <a:rPr lang="en-US" altLang="ko-KR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432048"/>
          </a:xfrm>
        </p:spPr>
        <p:txBody>
          <a:bodyPr/>
          <a:lstStyle/>
          <a:p>
            <a:r>
              <a:rPr lang="ko-KR" altLang="en-US" smtClean="0"/>
              <a:t>조합 선택자</a:t>
            </a:r>
            <a:endParaRPr lang="en-US" altLang="ko-KR" smtClean="0"/>
          </a:p>
          <a:p>
            <a:pPr lvl="1"/>
            <a:r>
              <a:rPr lang="ko-KR" altLang="en-US" smtClean="0"/>
              <a:t>기존의 여러 선택자를 복합적으로 조합하는 방법을 제공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" y="1988840"/>
            <a:ext cx="837293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91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432048"/>
          </a:xfrm>
        </p:spPr>
        <p:txBody>
          <a:bodyPr/>
          <a:lstStyle/>
          <a:p>
            <a:r>
              <a:rPr lang="ko-KR" altLang="en-US" smtClean="0"/>
              <a:t>조합 선택자의 이해</a:t>
            </a:r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94" y="1618803"/>
            <a:ext cx="5981312" cy="4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7222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6-12 </a:t>
            </a:r>
            <a:r>
              <a:rPr lang="ko-KR" altLang="en-US" sz="1100" dirty="0">
                <a:solidFill>
                  <a:schemeClr val="tx1"/>
                </a:solidFill>
              </a:rPr>
              <a:t>후손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ch06/12_css_desc.html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32269"/>
            <a:ext cx="8344461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 선택자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714735" cy="21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8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6-13 </a:t>
            </a:r>
            <a:r>
              <a:rPr lang="ko-KR" altLang="en-US" sz="1100" dirty="0">
                <a:solidFill>
                  <a:schemeClr val="tx1"/>
                </a:solidFill>
              </a:rPr>
              <a:t>자손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ch06/13_css_child.html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37444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Child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123456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02-4567-1010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010-1234-5678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3407266" cy="23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4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6-14 </a:t>
            </a:r>
            <a:r>
              <a:rPr lang="ko-KR" altLang="en-US" sz="1100" dirty="0">
                <a:solidFill>
                  <a:schemeClr val="tx1"/>
                </a:solidFill>
              </a:rPr>
              <a:t>인접 형제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ch06/14_css_adj.html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60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선택자에 의한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17032"/>
            <a:ext cx="3554909" cy="24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6-15 </a:t>
            </a:r>
            <a:r>
              <a:rPr lang="ko-KR" altLang="en-US" sz="1100" dirty="0">
                <a:solidFill>
                  <a:schemeClr val="tx1"/>
                </a:solidFill>
              </a:rPr>
              <a:t>일반 형제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ch06/15_css_sib.html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88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Selector-1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레벨 형제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 형제 선택자에 의한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24944"/>
            <a:ext cx="3107804" cy="3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0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582763" y="1468021"/>
            <a:ext cx="7995408" cy="163791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4003" y="3356992"/>
            <a:ext cx="8352928" cy="3126006"/>
            <a:chOff x="404003" y="3212976"/>
            <a:chExt cx="8352928" cy="3126006"/>
          </a:xfrm>
        </p:grpSpPr>
        <p:sp>
          <p:nvSpPr>
            <p:cNvPr id="9" name="직사각형 8"/>
            <p:cNvSpPr/>
            <p:nvPr/>
          </p:nvSpPr>
          <p:spPr>
            <a:xfrm>
              <a:off x="404003" y="321297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ko-KR" sz="1100" b="1" dirty="0" smtClean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6-16 </a:t>
              </a:r>
              <a:r>
                <a:rPr lang="ko-KR" altLang="en-US" sz="1100" dirty="0">
                  <a:solidFill>
                    <a:schemeClr val="tx1"/>
                  </a:solidFill>
                </a:rPr>
                <a:t>그룹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선택자</a:t>
              </a:r>
              <a:r>
                <a:rPr lang="ko-KR" altLang="en-US" sz="1100" dirty="0">
                  <a:solidFill>
                    <a:schemeClr val="tx1"/>
                  </a:solidFill>
                </a:rPr>
                <a:t> 사용하기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ch06/16_css_group.html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4003" y="3573016"/>
              <a:ext cx="8344461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color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red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background-color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yellow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}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Selector_1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스타일 지정을 그룹으로 적용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263" y="4749446"/>
              <a:ext cx="3115806" cy="158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566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CSS3</a:t>
            </a:r>
          </a:p>
          <a:p>
            <a:pPr lvl="1"/>
            <a:r>
              <a:rPr lang="ko-KR" altLang="en-US" smtClean="0"/>
              <a:t>스타일 </a:t>
            </a:r>
            <a:r>
              <a:rPr lang="ko-KR" altLang="en-US"/>
              <a:t>시트 </a:t>
            </a:r>
            <a:r>
              <a:rPr lang="ko-KR" altLang="en-US" smtClean="0"/>
              <a:t>표준안</a:t>
            </a:r>
            <a:endParaRPr lang="en-US" altLang="ko-KR" smtClean="0"/>
          </a:p>
          <a:p>
            <a:pPr lvl="1"/>
            <a:r>
              <a:rPr lang="ko-KR" altLang="en-US" smtClean="0"/>
              <a:t>웹 </a:t>
            </a:r>
            <a:r>
              <a:rPr lang="ko-KR" altLang="en-US"/>
              <a:t>문서에 글꼴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정렬과 각 요소의 배치 방법 등과 </a:t>
            </a:r>
            <a:r>
              <a:rPr lang="ko-KR" altLang="en-US" smtClean="0"/>
              <a:t>같은 디자인 </a:t>
            </a:r>
            <a:r>
              <a:rPr lang="ko-KR" altLang="en-US"/>
              <a:t>요소를 적용하는 데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CSS3</a:t>
            </a:r>
            <a:r>
              <a:rPr lang="ko-KR" altLang="en-US" smtClean="0"/>
              <a:t>의 구성</a:t>
            </a:r>
            <a:endParaRPr lang="en-US" altLang="ko-KR" smtClean="0"/>
          </a:p>
          <a:p>
            <a:pPr lvl="1"/>
            <a:r>
              <a:rPr lang="ko-KR" altLang="en-US"/>
              <a:t>선택자</a:t>
            </a:r>
            <a:r>
              <a:rPr lang="en-US" altLang="ko-KR"/>
              <a:t>(Selector</a:t>
            </a:r>
            <a:r>
              <a:rPr lang="en-US" altLang="ko-KR" smtClean="0"/>
              <a:t>): </a:t>
            </a:r>
            <a:r>
              <a:rPr lang="ko-KR" altLang="en-US"/>
              <a:t>스타일 시트를 적용할 대상을 </a:t>
            </a:r>
            <a:r>
              <a:rPr lang="ko-KR" altLang="en-US" smtClean="0"/>
              <a:t>지정</a:t>
            </a:r>
            <a:endParaRPr lang="en-US" altLang="ko-KR"/>
          </a:p>
          <a:p>
            <a:pPr lvl="1"/>
            <a:r>
              <a:rPr lang="ko-KR" altLang="en-US" smtClean="0"/>
              <a:t>속성</a:t>
            </a:r>
            <a:r>
              <a:rPr lang="en-US" altLang="ko-KR"/>
              <a:t>(Property</a:t>
            </a:r>
            <a:r>
              <a:rPr lang="en-US" altLang="ko-KR" smtClean="0"/>
              <a:t>): </a:t>
            </a:r>
            <a:r>
              <a:rPr lang="ko-KR" altLang="en-US"/>
              <a:t>어떤 속성을 적용할지 </a:t>
            </a:r>
            <a:r>
              <a:rPr lang="ko-KR" altLang="en-US" smtClean="0"/>
              <a:t>선택</a:t>
            </a:r>
            <a:endParaRPr lang="en-US" altLang="ko-KR"/>
          </a:p>
          <a:p>
            <a:pPr lvl="1"/>
            <a:r>
              <a:rPr lang="ko-KR" altLang="en-US" smtClean="0"/>
              <a:t>속성값</a:t>
            </a:r>
            <a:r>
              <a:rPr lang="en-US" altLang="ko-KR"/>
              <a:t>(Value</a:t>
            </a:r>
            <a:r>
              <a:rPr lang="en-US" altLang="ko-KR" smtClean="0"/>
              <a:t>): </a:t>
            </a:r>
            <a:r>
              <a:rPr lang="ko-KR" altLang="en-US"/>
              <a:t>속성에 어떤 값을 반영할지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CSS3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01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221088"/>
            <a:ext cx="70334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CSS1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문서의 단순한 글꼴</a:t>
            </a:r>
            <a:r>
              <a:rPr lang="en-US" altLang="ko-KR" dirty="0"/>
              <a:t>, </a:t>
            </a:r>
            <a:r>
              <a:rPr lang="ko-KR" altLang="en-US" dirty="0"/>
              <a:t>텍스트 정렬 방식</a:t>
            </a:r>
            <a:r>
              <a:rPr lang="en-US" altLang="ko-KR" dirty="0"/>
              <a:t>, </a:t>
            </a:r>
            <a:r>
              <a:rPr lang="ko-KR" altLang="en-US" dirty="0"/>
              <a:t>마진 등을 정의하는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/>
              <a:t>CSS2</a:t>
            </a:r>
          </a:p>
          <a:p>
            <a:pPr lvl="1"/>
            <a:r>
              <a:rPr lang="en-US" altLang="ko-KR" dirty="0"/>
              <a:t>1998</a:t>
            </a:r>
            <a:r>
              <a:rPr lang="ko-KR" altLang="en-US" dirty="0"/>
              <a:t>년에 발표되어 거의 모든 브라우저에서 사용</a:t>
            </a:r>
          </a:p>
          <a:p>
            <a:pPr lvl="1"/>
            <a:r>
              <a:rPr lang="ko-KR" altLang="en-US" dirty="0"/>
              <a:t>글꼴 규정 및 현재 사용되고 있는 </a:t>
            </a:r>
            <a:r>
              <a:rPr lang="en-US" altLang="ko-KR" dirty="0"/>
              <a:t>CSS</a:t>
            </a:r>
            <a:r>
              <a:rPr lang="ko-KR" altLang="en-US" dirty="0"/>
              <a:t>의 모든 규격 등이 이 버전에서 </a:t>
            </a:r>
            <a:r>
              <a:rPr lang="ko-KR" altLang="en-US" dirty="0" smtClean="0"/>
              <a:t>시작됨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/>
              <a:t>CSS3</a:t>
            </a:r>
          </a:p>
          <a:p>
            <a:pPr lvl="1"/>
            <a:r>
              <a:rPr lang="en-US" altLang="ko-KR" dirty="0" smtClean="0"/>
              <a:t>Text</a:t>
            </a:r>
            <a:r>
              <a:rPr lang="en-US" altLang="ko-KR" dirty="0"/>
              <a:t>, fonts, color, backgrounds &amp; borders, transforms, transitions, animations</a:t>
            </a:r>
            <a:r>
              <a:rPr lang="ko-KR" altLang="en-US" dirty="0"/>
              <a:t>과 같은 종류의 모듈을 추가로 지원</a:t>
            </a: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CSS2</a:t>
            </a:r>
            <a:r>
              <a:rPr lang="ko-KR" altLang="en-US" dirty="0"/>
              <a:t>가 갖지 못했던 화려하고 역동적인 표현을 추가하여 자바스크립트 같은 서버 측 기술에만 의존하던 영역을 지원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2. CSS3</a:t>
            </a:r>
            <a:r>
              <a:rPr lang="ko-KR" altLang="en-US" smtClean="0"/>
              <a:t>의 모듈별 발전 과정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01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1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작성과 디자인을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웹 문서에서 문서 작성은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디자인을 분리했을 때 장점</a:t>
            </a:r>
            <a:endParaRPr lang="en-US" altLang="ko-KR" dirty="0" smtClean="0"/>
          </a:p>
          <a:p>
            <a:endParaRPr lang="ko-KR" altLang="en-US" sz="800" dirty="0"/>
          </a:p>
          <a:p>
            <a:pPr lvl="1"/>
            <a:r>
              <a:rPr lang="ko-KR" altLang="en-US" dirty="0"/>
              <a:t>내용과 디자인 수정이 용이</a:t>
            </a:r>
          </a:p>
          <a:p>
            <a:pPr lvl="1"/>
            <a:r>
              <a:rPr lang="ko-KR" altLang="en-US" dirty="0"/>
              <a:t>다양한 기능으로 확장 가능</a:t>
            </a:r>
          </a:p>
          <a:p>
            <a:pPr lvl="1"/>
            <a:r>
              <a:rPr lang="ko-KR" altLang="en-US" dirty="0"/>
              <a:t>통일된 문서 양식 제공 </a:t>
            </a:r>
          </a:p>
          <a:p>
            <a:pPr lvl="1"/>
            <a:r>
              <a:rPr lang="ko-KR" altLang="en-US" dirty="0"/>
              <a:t>전송 및 로딩 </a:t>
            </a:r>
            <a:r>
              <a:rPr lang="ko-KR" altLang="en-US" dirty="0" smtClean="0"/>
              <a:t>시간 </a:t>
            </a:r>
            <a:r>
              <a:rPr lang="ko-KR" altLang="en-US" dirty="0"/>
              <a:t>단축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CSS3</a:t>
            </a:r>
            <a:r>
              <a:rPr lang="ko-KR" altLang="en-US" smtClean="0"/>
              <a:t>의 필요성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01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정의 문법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의 정의 문법</a:t>
            </a:r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25932"/>
              </p:ext>
            </p:extLst>
          </p:nvPr>
        </p:nvGraphicFramePr>
        <p:xfrm>
          <a:off x="897991" y="4419303"/>
          <a:ext cx="6882756" cy="1232005"/>
        </p:xfrm>
        <a:graphic>
          <a:graphicData uri="http://schemas.openxmlformats.org/drawingml/2006/table">
            <a:tbl>
              <a:tblPr firstRow="1" firstCol="1" bandRow="1"/>
              <a:tblGrid>
                <a:gridCol w="3499804"/>
                <a:gridCol w="232881"/>
                <a:gridCol w="3150071"/>
              </a:tblGrid>
              <a:tr h="12320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 줄로 작성</a:t>
                      </a:r>
                      <a:r>
                        <a:rPr lang="en-US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 { color: blue; background-color: yellow; }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 { </a:t>
                      </a:r>
                      <a:r>
                        <a:rPr 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kern="100" dirty="0" smtClean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여러 줄로 작성</a:t>
                      </a:r>
                      <a:r>
                        <a:rPr lang="en-US" sz="1200" kern="100" dirty="0">
                          <a:solidFill>
                            <a:srgbClr val="41941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color: blue;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background-color: yellow;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}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780208" y="5692047"/>
            <a:ext cx="4596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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방법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1                                                         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방법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 3" panose="05040102010807070707" pitchFamily="18" charset="2"/>
              </a:rPr>
              <a:t>2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sym typeface="Wingdings 3" panose="05040102010807070707" pitchFamily="18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" y="1636788"/>
            <a:ext cx="4223840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2. CSS</a:t>
            </a:r>
            <a:r>
              <a:rPr lang="ko-KR" altLang="en-US" smtClean="0"/>
              <a:t>의 사용 위치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412776"/>
            <a:ext cx="8388424" cy="33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2. CSS</a:t>
            </a:r>
            <a:r>
              <a:rPr lang="ko-KR" altLang="en-US" smtClean="0"/>
              <a:t>의 사용 위치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02 CSS3 </a:t>
            </a:r>
            <a:r>
              <a:rPr kumimoji="0" lang="ko-KR" altLang="en-US" b="1" smtClean="0">
                <a:solidFill>
                  <a:schemeClr val="bg1"/>
                </a:solidFill>
              </a:rPr>
              <a:t>기본 사용법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smtClean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6-1 </a:t>
            </a:r>
            <a:r>
              <a:rPr lang="ko-KR" altLang="ko-KR" sz="1100">
                <a:solidFill>
                  <a:schemeClr val="tx1"/>
                </a:solidFill>
              </a:rPr>
              <a:t>스타일 시트 사용 위치 </a:t>
            </a:r>
            <a:r>
              <a:rPr lang="ko-KR" altLang="ko-KR" sz="1100" smtClean="0">
                <a:solidFill>
                  <a:schemeClr val="tx1"/>
                </a:solidFill>
              </a:rPr>
              <a:t>확인하기</a:t>
            </a:r>
            <a:r>
              <a:rPr lang="en-US" altLang="ko-KR" sz="1100" smtClean="0">
                <a:solidFill>
                  <a:schemeClr val="tx1"/>
                </a:solidFill>
              </a:rPr>
              <a:t>                                                                            ch06/01_cssstyle_external.css</a:t>
            </a:r>
            <a:endParaRPr lang="ko-KR" altLang="ko-KR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5536" y="1412776"/>
            <a:ext cx="8344461" cy="8640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536" y="2492896"/>
            <a:ext cx="8352928" cy="26642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 적용 방법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stylesheet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="01_cssstyle_external.css"&gt;&lt;/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스타일 시트 적용 방법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스타일 시트 적용 방법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p1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스타일 시트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스타일 시트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스타일 시트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ko-KR" sz="11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" t="39500" r="68032" b="22000"/>
          <a:stretch/>
        </p:blipFill>
        <p:spPr>
          <a:xfrm>
            <a:off x="5868143" y="4653136"/>
            <a:ext cx="2677389" cy="1227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092280" y="2492896"/>
            <a:ext cx="1656184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smtClean="0">
                <a:solidFill>
                  <a:schemeClr val="tx1"/>
                </a:solidFill>
              </a:rPr>
              <a:t>ch06/01_css_apply.html</a:t>
            </a:r>
            <a:endParaRPr lang="ko-KR" altLang="ko-KR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06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3174</Words>
  <Application>Microsoft Office PowerPoint</Application>
  <PresentationFormat>화면 슬라이드 쇼(4:3)</PresentationFormat>
  <Paragraphs>526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HY견명조</vt:lpstr>
      <vt:lpstr>굴림</vt:lpstr>
      <vt:lpstr>나눔고딕</vt:lpstr>
      <vt:lpstr>돋움체</vt:lpstr>
      <vt:lpstr>맑은 고딕</vt:lpstr>
      <vt:lpstr>Arial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1. CSS3 소개</vt:lpstr>
      <vt:lpstr>2. CSS3의 모듈별 발전 과정</vt:lpstr>
      <vt:lpstr>3. CSS3의 필요성</vt:lpstr>
      <vt:lpstr>1. CSS 정의 문법</vt:lpstr>
      <vt:lpstr>2. CSS의 사용 위치</vt:lpstr>
      <vt:lpstr>2. CSS의 사용 위치</vt:lpstr>
      <vt:lpstr>3. CSS의 우선순위</vt:lpstr>
      <vt:lpstr>3. CSS의 우선순위</vt:lpstr>
      <vt:lpstr>3. CSS의 우선순위</vt:lpstr>
      <vt:lpstr>3. CSS의 우선순위</vt:lpstr>
      <vt:lpstr>1. 기본 선택자</vt:lpstr>
      <vt:lpstr>1. 기본 선택자</vt:lpstr>
      <vt:lpstr>1. 기본 선택자</vt:lpstr>
      <vt:lpstr>1. 기본 선택자</vt:lpstr>
      <vt:lpstr>1. 기본 선택자</vt:lpstr>
      <vt:lpstr>1. 기본 선택자</vt:lpstr>
      <vt:lpstr>1. 기본 선택자</vt:lpstr>
      <vt:lpstr>1. 기본 선택자</vt:lpstr>
      <vt:lpstr>2. 가상 선택자</vt:lpstr>
      <vt:lpstr>2. 가상 선택자</vt:lpstr>
      <vt:lpstr>2. 가상 선택자</vt:lpstr>
      <vt:lpstr>2. 가상 선택자</vt:lpstr>
      <vt:lpstr>2. 가상 선택자</vt:lpstr>
      <vt:lpstr>2. 가상 선택자</vt:lpstr>
      <vt:lpstr>2. 가상 선택자</vt:lpstr>
      <vt:lpstr>2. 가상 선택자</vt:lpstr>
      <vt:lpstr>3. 조합 선택자</vt:lpstr>
      <vt:lpstr>3. 조합 선택자</vt:lpstr>
      <vt:lpstr>3. 조합 선택자</vt:lpstr>
      <vt:lpstr>3. 조합 선택자</vt:lpstr>
      <vt:lpstr>3. 조합 선택자</vt:lpstr>
      <vt:lpstr>3. 조합 선택자</vt:lpstr>
      <vt:lpstr>3. 조합 선택자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227</cp:revision>
  <dcterms:created xsi:type="dcterms:W3CDTF">2012-08-06T11:28:05Z</dcterms:created>
  <dcterms:modified xsi:type="dcterms:W3CDTF">2017-09-11T05:00:53Z</dcterms:modified>
</cp:coreProperties>
</file>