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97" r:id="rId6"/>
    <p:sldId id="267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2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25" r:id="rId29"/>
    <p:sldId id="327" r:id="rId30"/>
    <p:sldId id="329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38" r:id="rId39"/>
    <p:sldId id="339" r:id="rId40"/>
    <p:sldId id="340" r:id="rId41"/>
    <p:sldId id="345" r:id="rId42"/>
    <p:sldId id="341" r:id="rId43"/>
    <p:sldId id="342" r:id="rId44"/>
    <p:sldId id="343" r:id="rId45"/>
    <p:sldId id="344" r:id="rId46"/>
    <p:sldId id="271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5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648263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6972853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1818224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8109868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Ch_07_CSS3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속성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07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CSS3 </a:t>
            </a:r>
            <a:r>
              <a:rPr lang="ko-KR" altLang="en-US" b="1" dirty="0" smtClean="0">
                <a:solidFill>
                  <a:schemeClr val="bg1"/>
                </a:solidFill>
              </a:rPr>
              <a:t>속</a:t>
            </a:r>
            <a:r>
              <a:rPr lang="ko-KR" altLang="en-US" b="1" dirty="0">
                <a:solidFill>
                  <a:schemeClr val="bg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3" y="1268760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16pt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p.pad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p.mar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p.mp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박스의 안쪽 여백과 바깥쪽 여백 지정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="pad"&gt;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안쪽 여백 지정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padding 20px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="mar"&gt;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바깥쪽 여백 지정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margin 30px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안쪽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바깥쪽 여백 지정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padding 5%, margin 5%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29" y="2708920"/>
            <a:ext cx="4915759" cy="230847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7543" y="918717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smtClean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7-3 </a:t>
            </a:r>
            <a:r>
              <a:rPr lang="ko-KR" altLang="en-US" sz="1100">
                <a:solidFill>
                  <a:schemeClr val="tx1"/>
                </a:solidFill>
              </a:rPr>
              <a:t>박스의 </a:t>
            </a:r>
            <a:r>
              <a:rPr lang="ko-KR" altLang="en-US" sz="1100" smtClean="0">
                <a:solidFill>
                  <a:schemeClr val="tx1"/>
                </a:solidFill>
              </a:rPr>
              <a:t>안쪽 여백과 바깥쪽 여백 지정하기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ch07/02_BoxModelSize.html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3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여백 크기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1" y="1628800"/>
            <a:ext cx="444246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ko-KR" altLang="en-US" dirty="0" smtClean="0"/>
              <a:t>속성값의 개수에 따라 적용되는 위치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62819"/>
            <a:ext cx="5620703" cy="42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069" y="83671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7-4 </a:t>
            </a:r>
            <a:r>
              <a:rPr lang="ko-KR" altLang="en-US" sz="1100" dirty="0">
                <a:solidFill>
                  <a:schemeClr val="tx1"/>
                </a:solidFill>
              </a:rPr>
              <a:t>박스의 여백을 네 방향으로 지정하기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ch07/04_Boxmp.html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069" y="1196752"/>
            <a:ext cx="8344461" cy="540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16pt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aqua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margin-bottom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padding-left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.mp3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모델의 네 방향 여백 지정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="mp1"&gt;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="mp2"&gt;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="mp3"&gt;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4" y="2852936"/>
            <a:ext cx="4812219" cy="17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테두리 두께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테두리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296144"/>
          </a:xfrm>
        </p:spPr>
        <p:txBody>
          <a:bodyPr/>
          <a:lstStyle/>
          <a:p>
            <a:r>
              <a:rPr lang="en-US" altLang="ko-KR" smtClean="0"/>
              <a:t>border-width</a:t>
            </a:r>
          </a:p>
          <a:p>
            <a:pPr lvl="1"/>
            <a:r>
              <a:rPr lang="ko-KR" altLang="en-US" smtClean="0"/>
              <a:t>테두리 두께 설정</a:t>
            </a:r>
            <a:endParaRPr lang="en-US" altLang="ko-KR" smtClean="0"/>
          </a:p>
          <a:p>
            <a:pPr lvl="1"/>
            <a:r>
              <a:rPr lang="en-US" altLang="ko-KR" smtClean="0"/>
              <a:t>Top, bottom, left, right</a:t>
            </a:r>
            <a:r>
              <a:rPr lang="ko-KR" altLang="en-US" smtClean="0"/>
              <a:t>를 이용하여 네 방향으로 설정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7929563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테두리 색상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테두리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en-US" altLang="ko-KR" smtClean="0"/>
              <a:t>border-color</a:t>
            </a:r>
          </a:p>
          <a:p>
            <a:pPr lvl="1"/>
            <a:r>
              <a:rPr lang="ko-KR" altLang="en-US" smtClean="0"/>
              <a:t>테두리 색상 지정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08720"/>
            <a:ext cx="4464496" cy="55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1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테두리 스타일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테두리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en-US" altLang="ko-KR" smtClean="0"/>
              <a:t>border-style</a:t>
            </a:r>
          </a:p>
          <a:p>
            <a:pPr lvl="1"/>
            <a:r>
              <a:rPr lang="ko-KR" altLang="en-US" smtClean="0"/>
              <a:t>테두리 스타일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2" y="2132856"/>
            <a:ext cx="8258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7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테두리 스타일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테두리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7-5 </a:t>
            </a:r>
            <a:r>
              <a:rPr lang="ko-KR" altLang="en-US" sz="1100" dirty="0">
                <a:solidFill>
                  <a:schemeClr val="tx1"/>
                </a:solidFill>
              </a:rPr>
              <a:t>테두리 스타일 지정하기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ch07/05_BorderStyle.html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1340768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font-family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consolas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h3.hidden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hidden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h3.double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h3.groove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h3.ridge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ridge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h3.inset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h3.outset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outset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h3.mix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pt-BR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="none"&gt;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 border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pt-BR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pt-BR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="hidden"&gt;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hidden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="dotted"&gt;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="dashed"&gt;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="solid"&gt;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="double"&gt;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="groove"&gt;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groove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="ridge"&gt;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ridge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="inset"&gt;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inset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="outset"&gt;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outset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pt-BR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="mix"&gt;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mix border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pt-BR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pt-BR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pt-BR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2638"/>
            <a:ext cx="4320480" cy="30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테두리 스타일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테두리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77470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7-6 </a:t>
            </a:r>
            <a:r>
              <a:rPr lang="ko-KR" altLang="en-US" sz="1100" dirty="0">
                <a:solidFill>
                  <a:schemeClr val="tx1"/>
                </a:solidFill>
              </a:rPr>
              <a:t>테두리의 네 방향에 각각 다른 속성 지정하기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ch07/06_BorderColor.html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1134741"/>
            <a:ext cx="4140481" cy="533561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font-family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consolas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aqua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margin-bottom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padding-left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fuchsia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27550" y="1134741"/>
            <a:ext cx="4212447" cy="293531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smtClean="0">
              <a:solidFill>
                <a:srgbClr val="8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="bt1"&gt;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테두리 지정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="bt2"&gt;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테두리 지정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="bt3"&gt;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테두리 지정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="bt4"&gt;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박스의 상하좌우 테두리는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border-top, 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border-right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border-bottom, border-left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라는 속성을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이용해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endParaRPr lang="en-US" altLang="ko-KR" sz="1100" b="1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15" y="4212027"/>
            <a:ext cx="3932882" cy="21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둥근 모서리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940788"/>
            <a:ext cx="8435280" cy="432048"/>
          </a:xfrm>
        </p:spPr>
        <p:txBody>
          <a:bodyPr/>
          <a:lstStyle/>
          <a:p>
            <a:r>
              <a:rPr lang="en-US" altLang="ko-KR" smtClean="0"/>
              <a:t>border-radius </a:t>
            </a:r>
          </a:p>
          <a:p>
            <a:pPr lvl="1"/>
            <a:r>
              <a:rPr lang="ko-KR" altLang="en-US" smtClean="0"/>
              <a:t>테두리의 모서를 둥글게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2" y="4221087"/>
            <a:ext cx="2965152" cy="23062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3" y="1772816"/>
            <a:ext cx="518931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박스 모델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테두리 속성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박스 속성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레이아웃 속성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05 </a:t>
            </a:r>
            <a:r>
              <a:rPr kumimoji="0" lang="ko-KR" altLang="en-US" dirty="0">
                <a:latin typeface="+mn-ea"/>
                <a:ea typeface="+mn-ea"/>
              </a:rPr>
              <a:t>표 속성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둥근 모서리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7-7 </a:t>
            </a:r>
            <a:r>
              <a:rPr lang="ko-KR" altLang="en-US" sz="1100" dirty="0">
                <a:solidFill>
                  <a:schemeClr val="tx1"/>
                </a:solidFill>
              </a:rPr>
              <a:t>박스에 둥근 모서리 적용하기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ch07/07_BorderRadius.html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1340768"/>
            <a:ext cx="414048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.br1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border-radius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.br2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maroon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border-radius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.br3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teal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aqua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border-style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border-width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sv-SE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sv-SE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border-radius</a:t>
            </a:r>
            <a:r>
              <a:rPr lang="sv-SE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sv-SE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sv-SE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15px</a:t>
            </a:r>
            <a:r>
              <a:rPr lang="sv-SE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25px</a:t>
            </a:r>
            <a:r>
              <a:rPr lang="sv-SE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35px</a:t>
            </a:r>
            <a:r>
              <a:rPr lang="sv-SE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30" y="3933056"/>
            <a:ext cx="3955876" cy="20882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27551" y="1340768"/>
            <a:ext cx="4203980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border-top-left-radius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="br1"&gt;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둥근 모서리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="br2"&gt;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둥근 모서리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="br3"&gt;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둥근 모서리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="br4"&gt;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둥근 모서리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69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 그림자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752528"/>
          </a:xfrm>
        </p:spPr>
        <p:txBody>
          <a:bodyPr/>
          <a:lstStyle/>
          <a:p>
            <a:r>
              <a:rPr lang="en-US" altLang="ko-KR" smtClean="0"/>
              <a:t>box-shadow </a:t>
            </a:r>
          </a:p>
          <a:p>
            <a:pPr lvl="1"/>
            <a:r>
              <a:rPr lang="ko-KR" altLang="en-US" smtClean="0"/>
              <a:t>박스에 그림자 효과 적용</a:t>
            </a:r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수평 </a:t>
            </a:r>
            <a:r>
              <a:rPr lang="ko-KR" altLang="en-US" sz="1600" dirty="0"/>
              <a:t>그림자</a:t>
            </a:r>
            <a:r>
              <a:rPr lang="en-US" altLang="ko-KR" sz="1600" dirty="0"/>
              <a:t>(</a:t>
            </a:r>
            <a:r>
              <a:rPr lang="en-US" altLang="ko-KR" sz="1600"/>
              <a:t>h-shadow</a:t>
            </a:r>
            <a:r>
              <a:rPr lang="en-US" altLang="ko-KR" sz="1600" smtClean="0"/>
              <a:t>): </a:t>
            </a:r>
            <a:r>
              <a:rPr lang="ko-KR" altLang="en-US" sz="1600" dirty="0"/>
              <a:t>그림자의 </a:t>
            </a:r>
            <a:r>
              <a:rPr lang="ko-KR" altLang="en-US" sz="1600"/>
              <a:t>수평 </a:t>
            </a:r>
            <a:r>
              <a:rPr lang="ko-KR" altLang="en-US" sz="1600" smtClean="0"/>
              <a:t>거리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수직 </a:t>
            </a:r>
            <a:r>
              <a:rPr lang="ko-KR" altLang="en-US" sz="1600" dirty="0"/>
              <a:t>그림자</a:t>
            </a:r>
            <a:r>
              <a:rPr lang="en-US" altLang="ko-KR" sz="1600" dirty="0"/>
              <a:t>(</a:t>
            </a:r>
            <a:r>
              <a:rPr lang="en-US" altLang="ko-KR" sz="1600"/>
              <a:t>v-shadow</a:t>
            </a:r>
            <a:r>
              <a:rPr lang="en-US" altLang="ko-KR" sz="1600" smtClean="0"/>
              <a:t>): </a:t>
            </a:r>
            <a:r>
              <a:rPr lang="ko-KR" altLang="en-US" sz="1600" dirty="0"/>
              <a:t>그림자의 </a:t>
            </a:r>
            <a:r>
              <a:rPr lang="ko-KR" altLang="en-US" sz="1600"/>
              <a:t>수직 </a:t>
            </a:r>
            <a:r>
              <a:rPr lang="ko-KR" altLang="en-US" sz="1600" smtClean="0"/>
              <a:t>거리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그림자 </a:t>
            </a:r>
            <a:r>
              <a:rPr lang="ko-KR" altLang="en-US" sz="1600" dirty="0"/>
              <a:t>흐림</a:t>
            </a:r>
            <a:r>
              <a:rPr lang="en-US" altLang="ko-KR" sz="1600" dirty="0"/>
              <a:t>(</a:t>
            </a:r>
            <a:r>
              <a:rPr lang="en-US" altLang="ko-KR" sz="1600"/>
              <a:t>blur</a:t>
            </a:r>
            <a:r>
              <a:rPr lang="en-US" altLang="ko-KR" sz="1600" smtClean="0"/>
              <a:t>): </a:t>
            </a:r>
            <a:r>
              <a:rPr lang="ko-KR" altLang="en-US" sz="1600" dirty="0"/>
              <a:t>그림자의 </a:t>
            </a:r>
            <a:r>
              <a:rPr lang="ko-KR" altLang="en-US" sz="1600"/>
              <a:t>흐림 </a:t>
            </a:r>
            <a:r>
              <a:rPr lang="ko-KR" altLang="en-US" sz="1600" smtClean="0"/>
              <a:t>정도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그림자 </a:t>
            </a:r>
            <a:r>
              <a:rPr lang="ko-KR" altLang="en-US" sz="1600" dirty="0"/>
              <a:t>번짐</a:t>
            </a:r>
            <a:r>
              <a:rPr lang="en-US" altLang="ko-KR" sz="1600" dirty="0"/>
              <a:t>(</a:t>
            </a:r>
            <a:r>
              <a:rPr lang="en-US" altLang="ko-KR" sz="1600"/>
              <a:t>spread</a:t>
            </a:r>
            <a:r>
              <a:rPr lang="en-US" altLang="ko-KR" sz="1600" smtClean="0"/>
              <a:t>): </a:t>
            </a:r>
            <a:r>
              <a:rPr lang="ko-KR" altLang="en-US" sz="1600" dirty="0"/>
              <a:t>그림자의 </a:t>
            </a:r>
            <a:r>
              <a:rPr lang="ko-KR" altLang="en-US" sz="1600"/>
              <a:t>번짐 </a:t>
            </a:r>
            <a:r>
              <a:rPr lang="ko-KR" altLang="en-US" sz="1600" smtClean="0"/>
              <a:t>정도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그림자 </a:t>
            </a:r>
            <a:r>
              <a:rPr lang="ko-KR" altLang="en-US" sz="1600" dirty="0"/>
              <a:t>색상</a:t>
            </a:r>
            <a:r>
              <a:rPr lang="en-US" altLang="ko-KR" sz="1600" dirty="0"/>
              <a:t>(</a:t>
            </a:r>
            <a:r>
              <a:rPr lang="en-US" altLang="ko-KR" sz="1600"/>
              <a:t>color</a:t>
            </a:r>
            <a:r>
              <a:rPr lang="en-US" altLang="ko-KR" sz="1600" smtClean="0"/>
              <a:t>): </a:t>
            </a:r>
            <a:r>
              <a:rPr lang="ko-KR" altLang="en-US" sz="1600"/>
              <a:t>그림자의 </a:t>
            </a:r>
            <a:r>
              <a:rPr lang="ko-KR" altLang="en-US" sz="1600" smtClean="0"/>
              <a:t>색상 </a:t>
            </a:r>
            <a:r>
              <a:rPr lang="ko-KR" altLang="en-US" sz="1600" dirty="0" smtClean="0"/>
              <a:t>지정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삽입 </a:t>
            </a:r>
            <a:r>
              <a:rPr lang="ko-KR" altLang="en-US" sz="1600" dirty="0"/>
              <a:t>효과</a:t>
            </a:r>
            <a:r>
              <a:rPr lang="en-US" altLang="ko-KR" sz="1600" dirty="0"/>
              <a:t>(</a:t>
            </a:r>
            <a:r>
              <a:rPr lang="en-US" altLang="ko-KR" sz="1600"/>
              <a:t>inset</a:t>
            </a:r>
            <a:r>
              <a:rPr lang="en-US" altLang="ko-KR" sz="1600" smtClean="0"/>
              <a:t>): </a:t>
            </a:r>
            <a:r>
              <a:rPr lang="ko-KR" altLang="en-US" sz="1600" dirty="0"/>
              <a:t>박스 외부로 표현되는 그림자를 박스 안쪽으로 </a:t>
            </a:r>
            <a:r>
              <a:rPr lang="ko-KR" altLang="en-US" sz="1600" smtClean="0"/>
              <a:t>표현하는 효과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43888" cy="9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 그림자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8" y="980728"/>
            <a:ext cx="8505411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7-8 </a:t>
            </a:r>
            <a:r>
              <a:rPr lang="ko-KR" altLang="en-US" sz="1100" dirty="0">
                <a:solidFill>
                  <a:schemeClr val="tx1"/>
                </a:solidFill>
              </a:rPr>
              <a:t>박스에 그림자 효과 </a:t>
            </a:r>
            <a:r>
              <a:rPr lang="ko-KR" altLang="en-US" sz="1100" dirty="0" smtClean="0">
                <a:solidFill>
                  <a:schemeClr val="tx1"/>
                </a:solidFill>
              </a:rPr>
              <a:t>주기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ch07/08_BoxShadow1.htm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1340768"/>
            <a:ext cx="414048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boxshadow1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boxshadow2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boxshadow3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maroon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boxshadow4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fuchsia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7550" y="1340768"/>
            <a:ext cx="4364930" cy="12961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="boxshadow1"&gt;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그림자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="boxshadow2"&gt;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그림자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="boxshadow3"&gt;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그림자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="boxshadow4"&gt;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그림자 스타일링 예제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4065974" cy="21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 그림자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980728"/>
            <a:ext cx="8344461" cy="45365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#bs1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rgba(102,186,255,0.4)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rgba(102,186,255,0.4)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#BCE55C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#CEF279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#E4F7BA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="bs1"&gt;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그림자 특수 효과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="bs2"&gt;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그림자 특수 효과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4248" y="983372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ch07/08_BoxShadow2.html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149080"/>
            <a:ext cx="28167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 그림자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980728"/>
            <a:ext cx="8344461" cy="31683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.shadow1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 right coner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.shadow2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 right coner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box-shadow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="shadow1"&gt;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="pic2.jpg"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="shadow2"&gt;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4248" y="983372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ch07/08_BoxShadow3.html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06542"/>
            <a:ext cx="4608512" cy="18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0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7" y="2003188"/>
            <a:ext cx="8064896" cy="2995533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40788"/>
            <a:ext cx="8435280" cy="904036"/>
          </a:xfrm>
        </p:spPr>
        <p:txBody>
          <a:bodyPr/>
          <a:lstStyle/>
          <a:p>
            <a:r>
              <a:rPr lang="en-US" altLang="ko-KR" smtClean="0"/>
              <a:t>position</a:t>
            </a:r>
          </a:p>
          <a:p>
            <a:pPr lvl="1"/>
            <a:r>
              <a:rPr lang="ko-KR" altLang="en-US" smtClean="0"/>
              <a:t>텍스트</a:t>
            </a:r>
            <a:r>
              <a:rPr lang="en-US" altLang="ko-KR" smtClean="0"/>
              <a:t>, </a:t>
            </a:r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표 등의 요소를 웹 문서에 배치할 때 사용하는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0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1152128"/>
          </a:xfrm>
        </p:spPr>
        <p:txBody>
          <a:bodyPr/>
          <a:lstStyle/>
          <a:p>
            <a:r>
              <a:rPr lang="ko-KR" altLang="en-US" dirty="0" smtClean="0"/>
              <a:t>정적 위치 설정</a:t>
            </a:r>
            <a:endParaRPr lang="en-US" altLang="ko-KR" dirty="0"/>
          </a:p>
          <a:p>
            <a:pPr lvl="1"/>
            <a:r>
              <a:rPr lang="ko-KR" altLang="en-US" sz="1600" b="0" dirty="0"/>
              <a:t>텍스트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이미지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표 </a:t>
            </a:r>
            <a:r>
              <a:rPr lang="ko-KR" altLang="en-US" sz="1600" b="0" dirty="0" smtClean="0"/>
              <a:t>등을 웹 </a:t>
            </a:r>
            <a:r>
              <a:rPr lang="ko-KR" altLang="en-US" sz="1600" b="0" dirty="0"/>
              <a:t>문서의 흐름에 따라 배치하는 </a:t>
            </a:r>
            <a:r>
              <a:rPr lang="ko-KR" altLang="en-US" sz="1600" b="0" dirty="0" smtClean="0"/>
              <a:t>방법</a:t>
            </a:r>
            <a:endParaRPr lang="en-US" altLang="ko-KR" sz="1600" b="0" dirty="0" smtClean="0"/>
          </a:p>
          <a:p>
            <a:pPr lvl="1"/>
            <a:r>
              <a:rPr lang="ko-KR" altLang="en-US" sz="1600" b="0" dirty="0" smtClean="0"/>
              <a:t>블록 </a:t>
            </a:r>
            <a:r>
              <a:rPr lang="ko-KR" altLang="en-US" sz="1600" b="0" dirty="0"/>
              <a:t>요소는 </a:t>
            </a:r>
            <a:r>
              <a:rPr lang="ko-KR" altLang="en-US" sz="1600" b="0" dirty="0" smtClean="0"/>
              <a:t>위에서 </a:t>
            </a:r>
            <a:r>
              <a:rPr lang="ko-KR" altLang="en-US" sz="1600" b="0" dirty="0"/>
              <a:t>아래로 쌓이고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인라인</a:t>
            </a:r>
            <a:r>
              <a:rPr lang="ko-KR" altLang="en-US" sz="1600" b="0" dirty="0"/>
              <a:t> 요소는 같은 줄에 순서대로 </a:t>
            </a:r>
            <a:r>
              <a:rPr lang="ko-KR" altLang="en-US" sz="1600" b="0" dirty="0" smtClean="0"/>
              <a:t>배치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06084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7-9 </a:t>
            </a:r>
            <a:r>
              <a:rPr lang="ko-KR" altLang="en-US" sz="1100" dirty="0" smtClean="0">
                <a:solidFill>
                  <a:schemeClr val="tx1"/>
                </a:solidFill>
              </a:rPr>
              <a:t>정적 위치 설정으로 요소 배치하기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ch07/09_StaticPosition.html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420888"/>
            <a:ext cx="4132013" cy="3528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적용되지 않음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적용되지 않음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7550" y="2420888"/>
            <a:ext cx="4212447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.sp3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="sp1"&gt;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 위치 설정 적용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="sp2"&gt;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 위치 설정 적용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="sp3"&gt;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57" y="4581128"/>
            <a:ext cx="298122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895250"/>
            <a:ext cx="8784976" cy="1152128"/>
          </a:xfrm>
        </p:spPr>
        <p:txBody>
          <a:bodyPr/>
          <a:lstStyle/>
          <a:p>
            <a:r>
              <a:rPr lang="ko-KR" altLang="en-US" dirty="0" smtClean="0"/>
              <a:t>상대 위치 설정</a:t>
            </a:r>
            <a:endParaRPr lang="en-US" altLang="ko-KR" dirty="0"/>
          </a:p>
          <a:p>
            <a:pPr lvl="1"/>
            <a:r>
              <a:rPr lang="ko-KR" altLang="en-US" sz="1600" dirty="0"/>
              <a:t>각종 요소가 웹 </a:t>
            </a:r>
            <a:r>
              <a:rPr lang="ko-KR" altLang="en-US" sz="1600"/>
              <a:t>문서의 </a:t>
            </a:r>
            <a:r>
              <a:rPr lang="ko-KR" altLang="en-US" sz="1600" smtClean="0"/>
              <a:t>정적 위칫값에서 </a:t>
            </a:r>
            <a:r>
              <a:rPr lang="ko-KR" altLang="en-US" sz="1600" dirty="0"/>
              <a:t>상대적으로 얼마나 떨어져 있는지 </a:t>
            </a:r>
            <a:r>
              <a:rPr lang="ko-KR" altLang="en-US" sz="1600" dirty="0" smtClean="0"/>
              <a:t>표시하여 배치하는 방법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86735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7-10 </a:t>
            </a:r>
            <a:r>
              <a:rPr lang="ko-KR" altLang="en-US" sz="1100" dirty="0" smtClean="0">
                <a:solidFill>
                  <a:schemeClr val="tx1"/>
                </a:solidFill>
              </a:rPr>
              <a:t>상대 </a:t>
            </a:r>
            <a:r>
              <a:rPr lang="ko-KR" altLang="en-US" sz="1100" dirty="0">
                <a:solidFill>
                  <a:schemeClr val="tx1"/>
                </a:solidFill>
              </a:rPr>
              <a:t>위치 설정으로 요소 배치하기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ch10/10_RelativePosition.html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227398"/>
            <a:ext cx="4132012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적용되지 않음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27550" y="2227398"/>
            <a:ext cx="4220913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 위치 설정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="rp1"&gt;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30px,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="rp2"&gt;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60px,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80" y="4581128"/>
            <a:ext cx="320040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26729"/>
            <a:ext cx="8784976" cy="1152128"/>
          </a:xfrm>
        </p:spPr>
        <p:txBody>
          <a:bodyPr/>
          <a:lstStyle/>
          <a:p>
            <a:r>
              <a:rPr lang="ko-KR" altLang="en-US" dirty="0" smtClean="0"/>
              <a:t>절</a:t>
            </a:r>
            <a:r>
              <a:rPr lang="ko-KR" altLang="en-US" dirty="0"/>
              <a:t>대</a:t>
            </a:r>
            <a:r>
              <a:rPr lang="ko-KR" altLang="en-US" dirty="0" smtClean="0"/>
              <a:t> 위치 설정</a:t>
            </a:r>
            <a:endParaRPr lang="en-US" altLang="ko-KR" dirty="0"/>
          </a:p>
          <a:p>
            <a:pPr lvl="1"/>
            <a:r>
              <a:rPr lang="ko-KR" altLang="en-US" sz="1600" dirty="0" smtClean="0"/>
              <a:t>웹 문서의 </a:t>
            </a:r>
            <a:r>
              <a:rPr lang="ko-KR" altLang="en-US" sz="1600" dirty="0"/>
              <a:t>흐름과는 상관없이 전체 페이지를 기준으로 </a:t>
            </a:r>
            <a:r>
              <a:rPr lang="en-US" altLang="ko-KR" sz="1600" dirty="0"/>
              <a:t>top, right, bottom, left</a:t>
            </a:r>
            <a:r>
              <a:rPr lang="ko-KR" altLang="en-US" sz="1600" dirty="0"/>
              <a:t>의 속성을 </a:t>
            </a:r>
            <a:r>
              <a:rPr lang="ko-KR" altLang="en-US" sz="1600" dirty="0" smtClean="0"/>
              <a:t>이용하여 </a:t>
            </a:r>
            <a:r>
              <a:rPr lang="ko-KR" altLang="en-US" sz="1600" dirty="0"/>
              <a:t>원하는 위치에 배치시키는 </a:t>
            </a:r>
            <a:r>
              <a:rPr lang="ko-KR" altLang="en-US" sz="1600" dirty="0" smtClean="0"/>
              <a:t>방법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06084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7-11 </a:t>
            </a:r>
            <a:r>
              <a:rPr lang="ko-KR" altLang="en-US" sz="1100" dirty="0">
                <a:solidFill>
                  <a:schemeClr val="tx1"/>
                </a:solidFill>
              </a:rPr>
              <a:t>절대 위치 설정으로 요소 배치하기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ch07/11_AbsolutePosition.html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420888"/>
            <a:ext cx="3240359" cy="38164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.ap2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2420888"/>
            <a:ext cx="5112569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cyan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절대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30px, 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="ap2"&gt;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절대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40px,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 위치 설정 적용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left 50px,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45" y="5085184"/>
            <a:ext cx="3177540" cy="1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position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792088"/>
          </a:xfrm>
        </p:spPr>
        <p:txBody>
          <a:bodyPr/>
          <a:lstStyle/>
          <a:p>
            <a:r>
              <a:rPr lang="ko-KR" altLang="en-US" dirty="0" smtClean="0"/>
              <a:t>고</a:t>
            </a:r>
            <a:r>
              <a:rPr lang="ko-KR" altLang="en-US" dirty="0"/>
              <a:t>정</a:t>
            </a:r>
            <a:r>
              <a:rPr lang="ko-KR" altLang="en-US" dirty="0" smtClean="0"/>
              <a:t> 위치 설정</a:t>
            </a:r>
            <a:endParaRPr lang="en-US" altLang="ko-KR" dirty="0"/>
          </a:p>
          <a:p>
            <a:pPr lvl="1"/>
            <a:r>
              <a:rPr lang="ko-KR" altLang="en-US" sz="1600" dirty="0"/>
              <a:t>창의 스크롤을 움직여도 </a:t>
            </a:r>
            <a:r>
              <a:rPr lang="ko-KR" altLang="en-US" sz="1600" dirty="0" smtClean="0"/>
              <a:t>사라지지 않고 </a:t>
            </a:r>
            <a:r>
              <a:rPr lang="ko-KR" altLang="en-US" sz="1600" dirty="0"/>
              <a:t>고정된 위치에 그대로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7-12 </a:t>
            </a:r>
            <a:r>
              <a:rPr lang="ko-KR" altLang="en-US" sz="1100" dirty="0">
                <a:solidFill>
                  <a:schemeClr val="tx1"/>
                </a:solidFill>
              </a:rPr>
              <a:t>고정 위치 설정으로 요소 배치하기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ch07/12_FixedPosition.htmlsition.html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2204864"/>
            <a:ext cx="4132014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fixed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27550" y="2204864"/>
            <a:ext cx="4218797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positioning style4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위치 설정 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="fp"&gt;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고정 위치 설정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스크롤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위아래로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이동해보기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37" y="4293096"/>
            <a:ext cx="575465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박스 </a:t>
            </a:r>
            <a:r>
              <a:rPr lang="ko-KR" altLang="en-US" dirty="0">
                <a:latin typeface="+mn-ea"/>
                <a:ea typeface="+mn-ea"/>
              </a:rPr>
              <a:t>모델의 개념을 이해하고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박스 크기를 원하는 대로 설정할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테두리 </a:t>
            </a:r>
            <a:r>
              <a:rPr lang="ko-KR" altLang="en-US" dirty="0">
                <a:latin typeface="+mn-ea"/>
                <a:ea typeface="+mn-ea"/>
              </a:rPr>
              <a:t>속성의 종류를 알고 활용할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문서 내 원하는 위치에 요소를 배치할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표와 </a:t>
            </a:r>
            <a:r>
              <a:rPr lang="ko-KR" altLang="en-US" dirty="0">
                <a:latin typeface="+mn-ea"/>
                <a:ea typeface="+mn-ea"/>
              </a:rPr>
              <a:t>관련된 속성을 알고 활용할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792088"/>
          </a:xfrm>
        </p:spPr>
        <p:txBody>
          <a:bodyPr/>
          <a:lstStyle/>
          <a:p>
            <a:r>
              <a:rPr lang="en-US" altLang="ko-KR" smtClean="0"/>
              <a:t>float </a:t>
            </a:r>
            <a:endParaRPr lang="en-US" altLang="ko-KR" dirty="0"/>
          </a:p>
          <a:p>
            <a:pPr lvl="1"/>
            <a:r>
              <a:rPr lang="ko-KR" altLang="en-US" dirty="0" smtClean="0"/>
              <a:t>화면을 구성하는 요소 간의 관계를 고려하여 각 요소를 배치하는 방법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3576"/>
            <a:ext cx="6352223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04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7-13 </a:t>
            </a:r>
            <a:r>
              <a:rPr lang="en-US" altLang="ko-KR" sz="1100" dirty="0">
                <a:solidFill>
                  <a:schemeClr val="tx1"/>
                </a:solidFill>
              </a:rPr>
              <a:t>float </a:t>
            </a:r>
            <a:r>
              <a:rPr lang="ko-KR" altLang="en-US" sz="1100" dirty="0">
                <a:solidFill>
                  <a:schemeClr val="tx1"/>
                </a:solidFill>
              </a:rPr>
              <a:t>속성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ch07/13_FloatPosition.html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속성은 웹 문서의 레이아웃을 설계하는 과정에서 많이 사용하는 속성입니다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="image"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="140"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="140"&gt;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속성은 특정 요소를 떠 있게 해줍니다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떠 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라는 말의 의미는 특정 요소가 기본 레이아웃에서 벗어나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왼쪽이나 오른쪽에 이동하는 것을 말합니다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속성은 복잡한 형태의 레이아웃을 구성하는 데 필요한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핵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심 속성으로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특정 요소가 주변 요소와 자연스럽게 어울리도록 해줍니다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주의할 점은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사용할 때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요소의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위치가 고정되면 안 되기 때문에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속성의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사용하면 안 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6" y="4293096"/>
            <a:ext cx="398335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792088"/>
          </a:xfrm>
        </p:spPr>
        <p:txBody>
          <a:bodyPr/>
          <a:lstStyle/>
          <a:p>
            <a:r>
              <a:rPr lang="en-US" altLang="ko-KR" smtClean="0"/>
              <a:t>clear</a:t>
            </a:r>
            <a:endParaRPr lang="en-US" altLang="ko-KR" dirty="0"/>
          </a:p>
          <a:p>
            <a:pPr lvl="1"/>
            <a:r>
              <a:rPr lang="en-US" altLang="ko-KR" dirty="0"/>
              <a:t>float </a:t>
            </a:r>
            <a:r>
              <a:rPr lang="ko-KR" altLang="en-US" dirty="0"/>
              <a:t>속성이 적용되지 않도록 할 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7008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7-14 </a:t>
            </a:r>
            <a:r>
              <a:rPr lang="en-US" altLang="ko-KR" sz="1100" dirty="0">
                <a:solidFill>
                  <a:schemeClr val="tx1"/>
                </a:solidFill>
              </a:rPr>
              <a:t>clears </a:t>
            </a:r>
            <a:r>
              <a:rPr lang="ko-KR" altLang="en-US" sz="1100" dirty="0">
                <a:solidFill>
                  <a:schemeClr val="tx1"/>
                </a:solidFill>
              </a:rPr>
              <a:t>속성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ch07/14_UsingClear.html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060848"/>
            <a:ext cx="8344461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#73AD21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.div3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#73AD21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.div4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0701" y="6398262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44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9192" y="1124744"/>
            <a:ext cx="8344461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div2 - 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사용하여 대상 요소를 웹 문서에 배치하면 그 다음 요소에도 똑같은 속성이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하지만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속성이 사용되는 것을 원하지 않을 때도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이때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사용합니다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다양한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아웃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설계할 때에는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적절히 잘 사용해야 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div4 - clear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속성이 적용되는 것을 원하지 않는 요소에 사용하여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float: left;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사용했다면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clear: left;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float: right;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사용했다면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clear: right;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초기화합니다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float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값이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인지 상관없이 무조건 초기화하고 싶다면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clear: both;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사용합니다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보통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clear: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both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많이 사용합니다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2" y="3501008"/>
            <a:ext cx="4994896" cy="28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46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792088"/>
          </a:xfrm>
        </p:spPr>
        <p:txBody>
          <a:bodyPr/>
          <a:lstStyle/>
          <a:p>
            <a:r>
              <a:rPr lang="en-US" altLang="ko-KR" smtClean="0"/>
              <a:t>overflow </a:t>
            </a:r>
          </a:p>
          <a:p>
            <a:pPr lvl="1"/>
            <a:r>
              <a:rPr lang="en-US" altLang="ko-KR" smtClean="0"/>
              <a:t>auto</a:t>
            </a:r>
            <a:r>
              <a:rPr lang="ko-KR" altLang="en-US" smtClean="0"/>
              <a:t>로 설정하면 이미지가 박스 영역을 벗어나는 현상을 해결할 수 있음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77281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7-15 </a:t>
            </a:r>
            <a:r>
              <a:rPr lang="en-US" altLang="ko-KR" sz="1100" dirty="0">
                <a:solidFill>
                  <a:schemeClr val="tx1"/>
                </a:solidFill>
              </a:rPr>
              <a:t>overflow </a:t>
            </a:r>
            <a:r>
              <a:rPr lang="ko-KR" altLang="en-US" sz="1100" dirty="0">
                <a:solidFill>
                  <a:schemeClr val="tx1"/>
                </a:solidFill>
              </a:rPr>
              <a:t>속성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ch07/15_UsingOverflow.html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32856"/>
            <a:ext cx="8344461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#73AD21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.img1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overflow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.img2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이미지가 박스 영역을 벗어남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="img1"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="pic2.jpg"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="image"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="140"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="140"&gt;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이미지가 오른쪽 정렬로 되어 있는데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영역을 벗어났습니다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overflow: auto;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사용하여 해결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="fix"&gt;&lt;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="img2"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="pic2.jpg"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="140"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="140"&gt;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이미지가 박스 영역을 벗어날 경우에는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overflow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설정하여 해결합니다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82" y="2348880"/>
            <a:ext cx="4052312" cy="26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00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04056"/>
          </a:xfrm>
        </p:spPr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문서 구조에서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속성의 사용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9"/>
          <a:stretch/>
        </p:blipFill>
        <p:spPr>
          <a:xfrm>
            <a:off x="806862" y="1690811"/>
            <a:ext cx="7674292" cy="42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9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7-16 </a:t>
            </a:r>
            <a:r>
              <a:rPr lang="ko-KR" altLang="en-US" sz="1100" dirty="0" err="1">
                <a:solidFill>
                  <a:schemeClr val="tx1"/>
                </a:solidFill>
              </a:rPr>
              <a:t>시맨틱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문서 </a:t>
            </a:r>
            <a:r>
              <a:rPr lang="ko-KR" altLang="en-US" sz="1100" smtClean="0">
                <a:solidFill>
                  <a:schemeClr val="tx1"/>
                </a:solidFill>
              </a:rPr>
              <a:t>구조에 </a:t>
            </a:r>
            <a:r>
              <a:rPr lang="en-US" altLang="ko-KR" sz="1100" smtClean="0">
                <a:solidFill>
                  <a:schemeClr val="tx1"/>
                </a:solidFill>
              </a:rPr>
              <a:t>float </a:t>
            </a:r>
            <a:r>
              <a:rPr lang="ko-KR" altLang="en-US" sz="1100" smtClean="0">
                <a:solidFill>
                  <a:schemeClr val="tx1"/>
                </a:solidFill>
              </a:rPr>
              <a:t>속성 사용하기                                                                    </a:t>
            </a:r>
            <a:r>
              <a:rPr lang="en-US" altLang="ko-KR" sz="1100" smtClean="0">
                <a:solidFill>
                  <a:schemeClr val="tx1"/>
                </a:solidFill>
              </a:rPr>
              <a:t>ch07/16_FloatLayout.html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52927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overflow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#73AD21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margin-left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206px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="fix"&gt;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목차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="http://www.apple.com"&gt;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="http://www.oracle.com"&gt;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it-IT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</a:p>
          <a:p>
            <a:r>
              <a:rPr lang="it-IT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="http://www.adobe.com"&gt;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Adobe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="http://www.amazon.com"&gt;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Amazon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="http://www.Mysql.com"&gt;</a:t>
            </a:r>
            <a:r>
              <a:rPr lang="it-IT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 1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속성은 시맨틱 문서 구조에 유용하게 사용할 수 있습니다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예를 들면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aside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추가하면 떠다니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내비게이션 또는 사이드 바를 만들 수 있습니다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 2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시맨틱 문서 구조에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속성을 적용할 때는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부분에 적용되지 않도록 해야 합니다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2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408712" cy="29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5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z-index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276872"/>
            <a:ext cx="4783155" cy="3672408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1296144"/>
          </a:xfrm>
        </p:spPr>
        <p:txBody>
          <a:bodyPr/>
          <a:lstStyle/>
          <a:p>
            <a:r>
              <a:rPr lang="en-US" altLang="ko-KR" smtClean="0"/>
              <a:t>z-index</a:t>
            </a:r>
          </a:p>
          <a:p>
            <a:pPr lvl="1"/>
            <a:r>
              <a:rPr lang="ko-KR" altLang="en-US" smtClean="0"/>
              <a:t>한</a:t>
            </a:r>
            <a:r>
              <a:rPr lang="en-US" altLang="ko-KR" smtClean="0"/>
              <a:t> </a:t>
            </a:r>
            <a:r>
              <a:rPr lang="ko-KR" altLang="en-US" smtClean="0"/>
              <a:t>요소 위에 다른 요소를 쌓을 때 사용</a:t>
            </a:r>
            <a:endParaRPr lang="en-US" altLang="ko-KR" smtClean="0"/>
          </a:p>
          <a:p>
            <a:pPr lvl="1"/>
            <a:r>
              <a:rPr lang="en-US" altLang="ko-KR" smtClean="0"/>
              <a:t>z-index </a:t>
            </a:r>
            <a:r>
              <a:rPr lang="ko-KR" altLang="en-US" smtClean="0"/>
              <a:t>속성값이 작을수록 아래에 쌓임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235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z-index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레이아웃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7-17 </a:t>
            </a:r>
            <a:r>
              <a:rPr lang="en-US" altLang="ko-KR" sz="1100" dirty="0">
                <a:solidFill>
                  <a:schemeClr val="tx1"/>
                </a:solidFill>
              </a:rPr>
              <a:t>z-index </a:t>
            </a:r>
            <a:r>
              <a:rPr lang="ko-KR" altLang="en-US" sz="1100" dirty="0">
                <a:solidFill>
                  <a:schemeClr val="tx1"/>
                </a:solidFill>
              </a:rPr>
              <a:t>속성값에 따라 요소들이 쌓이는 순서 </a:t>
            </a:r>
            <a:r>
              <a:rPr lang="ko-KR" altLang="en-US" sz="1100" dirty="0" smtClean="0">
                <a:solidFill>
                  <a:schemeClr val="tx1"/>
                </a:solidFill>
              </a:rPr>
              <a:t>확인하기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ch07/17_z-index.html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68760"/>
            <a:ext cx="4132013" cy="52565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z-index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z-index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z-index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7549" y="1268760"/>
            <a:ext cx="4223148" cy="10081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 #1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 #2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 #3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64088" y="2564904"/>
            <a:ext cx="2448272" cy="2664296"/>
            <a:chOff x="5364088" y="2564904"/>
            <a:chExt cx="2448272" cy="26642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564904"/>
              <a:ext cx="2448272" cy="248034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364088" y="4077072"/>
              <a:ext cx="144016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0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ko-KR" altLang="en-US" dirty="0" smtClean="0"/>
              <a:t>박스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문서에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등의 요소를 배치하기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문서의 전체 레이아웃을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요소들을 원하는 위치에 배치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박스 모델의 개념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표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586663" cy="2640330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1296144"/>
          </a:xfrm>
        </p:spPr>
        <p:txBody>
          <a:bodyPr/>
          <a:lstStyle/>
          <a:p>
            <a:r>
              <a:rPr lang="en-US" altLang="ko-KR" smtClean="0"/>
              <a:t>table-layout</a:t>
            </a:r>
          </a:p>
          <a:p>
            <a:pPr lvl="1"/>
            <a:r>
              <a:rPr lang="ko-KR" altLang="en-US" smtClean="0"/>
              <a:t>셀 안 내용의 양에 따라 셀 너비를 조절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75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표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smtClean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7-18 </a:t>
            </a:r>
            <a:r>
              <a:rPr lang="ko-KR" altLang="en-US" sz="1100" smtClean="0">
                <a:solidFill>
                  <a:schemeClr val="tx1"/>
                </a:solidFill>
              </a:rPr>
              <a:t>표의 레이아웃 설정하기                                                                                        </a:t>
            </a:r>
            <a:r>
              <a:rPr lang="en-US" altLang="ko-KR" sz="1100" smtClean="0">
                <a:solidFill>
                  <a:schemeClr val="tx1"/>
                </a:solidFill>
              </a:rPr>
              <a:t>ch07/18_TableLayout.html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4220913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fixed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auto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auto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 분량에 따라서 자동으로 조절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12976"/>
            <a:ext cx="3799741" cy="21140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16450" y="1412776"/>
            <a:ext cx="4132014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fixed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fixed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 분량과 상관 없이 고정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043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표 테두리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7-19 </a:t>
            </a:r>
            <a:r>
              <a:rPr lang="ko-KR" altLang="en-US" sz="1100" dirty="0">
                <a:solidFill>
                  <a:schemeClr val="tx1"/>
                </a:solidFill>
              </a:rPr>
              <a:t>셀 테두리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ch07/19_TableCollapse.html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7" y="1412776"/>
            <a:ext cx="4212446" cy="45365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border-collapse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84984"/>
            <a:ext cx="3591749" cy="9138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07983" y="1412776"/>
            <a:ext cx="4132014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border-collapse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collapse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029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표 테두리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7-20 </a:t>
            </a:r>
            <a:r>
              <a:rPr lang="ko-KR" altLang="en-US" sz="1100" dirty="0">
                <a:solidFill>
                  <a:schemeClr val="tx1"/>
                </a:solidFill>
              </a:rPr>
              <a:t>바깥 테두리와 셀 테두리 사이 간격 조정하기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</a:t>
            </a:r>
            <a:r>
              <a:rPr lang="en-US" altLang="ko-KR" sz="1100" dirty="0">
                <a:solidFill>
                  <a:schemeClr val="tx1"/>
                </a:solidFill>
              </a:rPr>
              <a:t>/ 20_TableSpacing.html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68760"/>
            <a:ext cx="8344461" cy="52565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border-spacing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상하좌우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maroon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aqua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border-spacing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값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좌우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두번째 값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border-spacing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border-spacing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 40px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437112"/>
            <a:ext cx="328331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6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내용 정렬</a:t>
            </a:r>
            <a:r>
              <a:rPr lang="en-US" altLang="ko-KR" smtClean="0"/>
              <a:t>, </a:t>
            </a:r>
            <a:r>
              <a:rPr lang="ko-KR" altLang="en-US" smtClean="0"/>
              <a:t>빈 셀 처리</a:t>
            </a:r>
            <a:r>
              <a:rPr lang="en-US" altLang="ko-KR" smtClean="0"/>
              <a:t>, </a:t>
            </a:r>
            <a:r>
              <a:rPr lang="ko-KR" altLang="en-US" smtClean="0"/>
              <a:t>캡션 위치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7-21 </a:t>
            </a:r>
            <a:r>
              <a:rPr lang="ko-KR" altLang="en-US" sz="1100" dirty="0">
                <a:solidFill>
                  <a:schemeClr val="tx1"/>
                </a:solidFill>
              </a:rPr>
              <a:t>빈 셀을 보이게 하거나 </a:t>
            </a:r>
            <a:r>
              <a:rPr lang="ko-KR" altLang="en-US" sz="1100" dirty="0" smtClean="0">
                <a:solidFill>
                  <a:schemeClr val="tx1"/>
                </a:solidFill>
              </a:rPr>
              <a:t>숨기기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ch07/21_TableEmpty.htmlg.html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412776"/>
            <a:ext cx="4220913" cy="46805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empty-cells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empty-cells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128699"/>
            <a:ext cx="2754928" cy="12522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16450" y="1412776"/>
            <a:ext cx="4132014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8255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3. </a:t>
            </a:r>
            <a:r>
              <a:rPr lang="ko-KR" altLang="en-US"/>
              <a:t>내용 정렬</a:t>
            </a:r>
            <a:r>
              <a:rPr lang="en-US" altLang="ko-KR"/>
              <a:t>, </a:t>
            </a:r>
            <a:r>
              <a:rPr lang="ko-KR" altLang="en-US"/>
              <a:t>빈 셀 처리</a:t>
            </a:r>
            <a:r>
              <a:rPr lang="en-US" altLang="ko-KR"/>
              <a:t>, </a:t>
            </a:r>
            <a:r>
              <a:rPr lang="ko-KR" altLang="en-US"/>
              <a:t>캡션 위치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7-22 </a:t>
            </a:r>
            <a:r>
              <a:rPr lang="ko-KR" altLang="en-US" sz="1100" dirty="0">
                <a:solidFill>
                  <a:schemeClr val="tx1"/>
                </a:solidFill>
              </a:rPr>
              <a:t>캡션 삽입하기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ch07/22_TableCaption.html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412776"/>
            <a:ext cx="4092829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caption-side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caption-side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collapse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[table 1-1] Korea University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Contact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8366" y="1412776"/>
            <a:ext cx="4248472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서울대학교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홍현성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[table 1-2] USA University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Contact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Havard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Jackie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4" y="4670720"/>
            <a:ext cx="2805749" cy="15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7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872208"/>
          </a:xfrm>
        </p:spPr>
        <p:txBody>
          <a:bodyPr/>
          <a:lstStyle/>
          <a:p>
            <a:r>
              <a:rPr lang="ko-KR" altLang="en-US" dirty="0" smtClean="0"/>
              <a:t>박스의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content </a:t>
            </a:r>
            <a:r>
              <a:rPr lang="en-US" altLang="ko-KR" dirty="0"/>
              <a:t>: </a:t>
            </a:r>
            <a:r>
              <a:rPr lang="ko-KR" altLang="en-US" dirty="0"/>
              <a:t>실제 내용이 표현되는 곳</a:t>
            </a:r>
          </a:p>
          <a:p>
            <a:pPr lvl="1"/>
            <a:r>
              <a:rPr lang="en-US" altLang="ko-KR" dirty="0" smtClean="0"/>
              <a:t>padding </a:t>
            </a:r>
            <a:r>
              <a:rPr lang="en-US" altLang="ko-KR" dirty="0"/>
              <a:t>: </a:t>
            </a:r>
            <a:r>
              <a:rPr lang="ko-KR" altLang="en-US" dirty="0" err="1"/>
              <a:t>콘텐츠와</a:t>
            </a:r>
            <a:r>
              <a:rPr lang="ko-KR" altLang="en-US" dirty="0"/>
              <a:t> 테두리 사이의 </a:t>
            </a:r>
            <a:r>
              <a:rPr lang="ko-KR" altLang="en-US" dirty="0" smtClean="0"/>
              <a:t>여백</a:t>
            </a:r>
            <a:endParaRPr lang="en-US" altLang="ko-KR" dirty="0"/>
          </a:p>
          <a:p>
            <a:pPr lvl="1"/>
            <a:r>
              <a:rPr lang="en-US" altLang="ko-KR" dirty="0" smtClean="0"/>
              <a:t>border </a:t>
            </a:r>
            <a:r>
              <a:rPr lang="en-US" altLang="ko-KR" dirty="0"/>
              <a:t>: </a:t>
            </a:r>
            <a:r>
              <a:rPr lang="ko-KR" altLang="en-US" dirty="0"/>
              <a:t>박스의 테두리 두께</a:t>
            </a:r>
          </a:p>
          <a:p>
            <a:pPr lvl="1"/>
            <a:r>
              <a:rPr lang="en-US" altLang="ko-KR" dirty="0" smtClean="0"/>
              <a:t>margin </a:t>
            </a:r>
            <a:r>
              <a:rPr lang="en-US" altLang="ko-KR" dirty="0"/>
              <a:t>: </a:t>
            </a:r>
            <a:r>
              <a:rPr lang="ko-KR" altLang="en-US" dirty="0"/>
              <a:t>테두리와 박스의 최종 경계 사이의 </a:t>
            </a:r>
            <a:r>
              <a:rPr lang="ko-KR" altLang="en-US" dirty="0" smtClean="0"/>
              <a:t>여백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박스 모델의 개념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56652"/>
            <a:ext cx="5527894" cy="34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박스 모델의 개념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7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ko-KR" altLang="en-US" sz="1100" dirty="0">
                <a:solidFill>
                  <a:schemeClr val="tx1"/>
                </a:solidFill>
              </a:rPr>
              <a:t>박스 모델 이해하기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ch07/01_BoxModel.html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5536" y="1292736"/>
            <a:ext cx="8344461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content, padding, border, margin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구성되어 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모델의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padding, border, margin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속성의 기본 값은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상하좌우 네 가지 방향을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top, bottom, left,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right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이용하여 지정할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73056"/>
            <a:ext cx="441198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0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3960440"/>
          </a:xfrm>
        </p:spPr>
        <p:txBody>
          <a:bodyPr/>
          <a:lstStyle/>
          <a:p>
            <a:r>
              <a:rPr lang="en-US" altLang="ko-KR" smtClean="0"/>
              <a:t>Content</a:t>
            </a:r>
          </a:p>
          <a:p>
            <a:pPr lvl="1"/>
            <a:r>
              <a:rPr lang="ko-KR" altLang="en-US" smtClean="0"/>
              <a:t>실제 내용이 표현되는 곳</a:t>
            </a:r>
            <a:endParaRPr lang="en-US" altLang="ko-KR" smtClean="0"/>
          </a:p>
          <a:p>
            <a:pPr lvl="1"/>
            <a:r>
              <a:rPr lang="ko-KR" altLang="en-US" smtClean="0"/>
              <a:t>속성</a:t>
            </a:r>
            <a:r>
              <a:rPr lang="en-US" altLang="ko-KR" smtClean="0"/>
              <a:t>: width(</a:t>
            </a:r>
            <a:r>
              <a:rPr lang="ko-KR" altLang="en-US" smtClean="0"/>
              <a:t>너비</a:t>
            </a:r>
            <a:r>
              <a:rPr lang="en-US" altLang="ko-KR"/>
              <a:t> </a:t>
            </a:r>
            <a:r>
              <a:rPr lang="ko-KR" altLang="en-US" smtClean="0"/>
              <a:t>지정</a:t>
            </a:r>
            <a:r>
              <a:rPr lang="en-US" altLang="ko-KR" smtClean="0"/>
              <a:t>), height(</a:t>
            </a:r>
            <a:r>
              <a:rPr lang="ko-KR" altLang="en-US" smtClean="0"/>
              <a:t>높이 지정</a:t>
            </a:r>
            <a:r>
              <a:rPr lang="en-US" altLang="ko-KR" smtClean="0"/>
              <a:t>)</a:t>
            </a:r>
          </a:p>
          <a:p>
            <a:pPr lvl="1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" y="2348880"/>
            <a:ext cx="80543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9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069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7-2 </a:t>
            </a:r>
            <a:r>
              <a:rPr lang="ko-KR" altLang="en-US" sz="1100" dirty="0">
                <a:solidFill>
                  <a:schemeClr val="tx1"/>
                </a:solidFill>
              </a:rPr>
              <a:t>박스의 내용 영역 크기 </a:t>
            </a:r>
            <a:r>
              <a:rPr lang="ko-KR" altLang="en-US" sz="1100" dirty="0" smtClean="0">
                <a:solidFill>
                  <a:schemeClr val="tx1"/>
                </a:solidFill>
              </a:rPr>
              <a:t>지정하기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ch07/02_BoxModelSize.html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069" y="1340768"/>
            <a:ext cx="8344461" cy="52565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16pt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p.c1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p.c2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p.c3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10cm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3cm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모델의 내용 영역 크기 지정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모델의 크기를 픽셀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(px)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단위로 지정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모델의 크기를 퍼센트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(%)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단위로 지정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모델의 크기를 센티미터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(cm)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단위로 지정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5" y="2780928"/>
            <a:ext cx="4533417" cy="23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박스의 크기 설정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박스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224136"/>
          </a:xfrm>
        </p:spPr>
        <p:txBody>
          <a:bodyPr/>
          <a:lstStyle/>
          <a:p>
            <a:r>
              <a:rPr lang="en-US" altLang="ko-KR" dirty="0"/>
              <a:t>padding</a:t>
            </a:r>
            <a:r>
              <a:rPr lang="en-US" altLang="ko-KR"/>
              <a:t>, </a:t>
            </a:r>
            <a:r>
              <a:rPr lang="en-US" altLang="ko-KR" smtClean="0"/>
              <a:t>margin</a:t>
            </a:r>
          </a:p>
          <a:p>
            <a:pPr lvl="1"/>
            <a:r>
              <a:rPr lang="en-US" altLang="ko-KR" smtClean="0"/>
              <a:t>padding : </a:t>
            </a:r>
            <a:r>
              <a:rPr lang="ko-KR" altLang="en-US" smtClean="0"/>
              <a:t>박스의 안쪽 여백 설정</a:t>
            </a:r>
            <a:endParaRPr lang="en-US" altLang="ko-KR" smtClean="0"/>
          </a:p>
          <a:p>
            <a:pPr lvl="1"/>
            <a:r>
              <a:rPr lang="en-US" altLang="ko-KR" smtClean="0"/>
              <a:t>Margin : </a:t>
            </a:r>
            <a:r>
              <a:rPr lang="ko-KR" altLang="en-US" smtClean="0"/>
              <a:t>박스의 바깥쪽 여백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620268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3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5301</Words>
  <Application>Microsoft Office PowerPoint</Application>
  <PresentationFormat>화면 슬라이드 쇼(4:3)</PresentationFormat>
  <Paragraphs>945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박스 모델의 개념</vt:lpstr>
      <vt:lpstr>1. 박스 모델의 개념</vt:lpstr>
      <vt:lpstr>1. 박스 모델의 개념</vt:lpstr>
      <vt:lpstr>2. 박스의 크기 설정</vt:lpstr>
      <vt:lpstr>2. 박스의 크기 설정</vt:lpstr>
      <vt:lpstr>2. 박스의 크기 설정</vt:lpstr>
      <vt:lpstr>2. 박스의 크기 설정</vt:lpstr>
      <vt:lpstr>2. 박스의 크기 설정</vt:lpstr>
      <vt:lpstr>2. 박스의 크기 설정</vt:lpstr>
      <vt:lpstr>2. 박스의 크기 설정</vt:lpstr>
      <vt:lpstr>1. 테두리 두께</vt:lpstr>
      <vt:lpstr>2. 테두리 색상</vt:lpstr>
      <vt:lpstr>3. 테두리 스타일</vt:lpstr>
      <vt:lpstr>3. 테두리 스타일</vt:lpstr>
      <vt:lpstr>3. 테두리 스타일</vt:lpstr>
      <vt:lpstr>1. 둥근 모서리</vt:lpstr>
      <vt:lpstr>1. 둥근 모서리</vt:lpstr>
      <vt:lpstr>2. 박스 그림자</vt:lpstr>
      <vt:lpstr>2. 박스 그림자</vt:lpstr>
      <vt:lpstr>2. 박스 그림자</vt:lpstr>
      <vt:lpstr>2. 박스 그림자</vt:lpstr>
      <vt:lpstr>1. position 속성</vt:lpstr>
      <vt:lpstr>1. position 속성</vt:lpstr>
      <vt:lpstr>1. position 속성</vt:lpstr>
      <vt:lpstr>1. position 속성</vt:lpstr>
      <vt:lpstr>1. position 속성</vt:lpstr>
      <vt:lpstr>2. float 속성</vt:lpstr>
      <vt:lpstr>2. float 속성</vt:lpstr>
      <vt:lpstr>2. float 속성</vt:lpstr>
      <vt:lpstr>2. float 속성</vt:lpstr>
      <vt:lpstr>2. float 속성</vt:lpstr>
      <vt:lpstr>2. float 속성</vt:lpstr>
      <vt:lpstr>2. float 속성</vt:lpstr>
      <vt:lpstr>2. float 속성</vt:lpstr>
      <vt:lpstr>3. z-index 속성</vt:lpstr>
      <vt:lpstr>3. z-index 속성</vt:lpstr>
      <vt:lpstr>1. 표 레이아웃</vt:lpstr>
      <vt:lpstr>1. 표 레이아웃</vt:lpstr>
      <vt:lpstr>2. 표 테두리</vt:lpstr>
      <vt:lpstr>2. 표 테두리</vt:lpstr>
      <vt:lpstr>3. 내용 정렬, 빈 셀 처리, 캡션 위치</vt:lpstr>
      <vt:lpstr>3. 내용 정렬, 빈 셀 처리, 캡션 위치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276</cp:revision>
  <dcterms:created xsi:type="dcterms:W3CDTF">2012-08-06T11:28:05Z</dcterms:created>
  <dcterms:modified xsi:type="dcterms:W3CDTF">2017-09-11T05:00:21Z</dcterms:modified>
</cp:coreProperties>
</file>