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5"/>
  </p:notesMasterIdLst>
  <p:handoutMasterIdLst>
    <p:handoutMasterId r:id="rId116"/>
  </p:handoutMasterIdLst>
  <p:sldIdLst>
    <p:sldId id="674" r:id="rId2"/>
    <p:sldId id="672" r:id="rId3"/>
    <p:sldId id="739" r:id="rId4"/>
    <p:sldId id="740" r:id="rId5"/>
    <p:sldId id="741" r:id="rId6"/>
    <p:sldId id="855" r:id="rId7"/>
    <p:sldId id="742" r:id="rId8"/>
    <p:sldId id="744" r:id="rId9"/>
    <p:sldId id="745" r:id="rId10"/>
    <p:sldId id="746" r:id="rId11"/>
    <p:sldId id="747" r:id="rId12"/>
    <p:sldId id="752" r:id="rId13"/>
    <p:sldId id="751" r:id="rId14"/>
    <p:sldId id="750" r:id="rId15"/>
    <p:sldId id="749" r:id="rId16"/>
    <p:sldId id="748" r:id="rId17"/>
    <p:sldId id="756" r:id="rId18"/>
    <p:sldId id="856" r:id="rId19"/>
    <p:sldId id="755" r:id="rId20"/>
    <p:sldId id="759" r:id="rId21"/>
    <p:sldId id="762" r:id="rId22"/>
    <p:sldId id="761" r:id="rId23"/>
    <p:sldId id="760" r:id="rId24"/>
    <p:sldId id="763" r:id="rId25"/>
    <p:sldId id="764" r:id="rId26"/>
    <p:sldId id="765" r:id="rId27"/>
    <p:sldId id="766" r:id="rId28"/>
    <p:sldId id="767" r:id="rId29"/>
    <p:sldId id="772" r:id="rId30"/>
    <p:sldId id="771" r:id="rId31"/>
    <p:sldId id="770" r:id="rId32"/>
    <p:sldId id="769" r:id="rId33"/>
    <p:sldId id="857" r:id="rId34"/>
    <p:sldId id="757" r:id="rId35"/>
    <p:sldId id="773" r:id="rId36"/>
    <p:sldId id="777" r:id="rId37"/>
    <p:sldId id="776" r:id="rId38"/>
    <p:sldId id="775" r:id="rId39"/>
    <p:sldId id="774" r:id="rId40"/>
    <p:sldId id="778" r:id="rId41"/>
    <p:sldId id="779" r:id="rId42"/>
    <p:sldId id="780" r:id="rId43"/>
    <p:sldId id="781" r:id="rId44"/>
    <p:sldId id="785" r:id="rId45"/>
    <p:sldId id="784" r:id="rId46"/>
    <p:sldId id="783" r:id="rId47"/>
    <p:sldId id="791" r:id="rId48"/>
    <p:sldId id="790" r:id="rId49"/>
    <p:sldId id="789" r:id="rId50"/>
    <p:sldId id="788" r:id="rId51"/>
    <p:sldId id="787" r:id="rId52"/>
    <p:sldId id="786" r:id="rId53"/>
    <p:sldId id="796" r:id="rId54"/>
    <p:sldId id="795" r:id="rId55"/>
    <p:sldId id="794" r:id="rId56"/>
    <p:sldId id="793" r:id="rId57"/>
    <p:sldId id="792" r:id="rId58"/>
    <p:sldId id="797" r:id="rId59"/>
    <p:sldId id="798" r:id="rId60"/>
    <p:sldId id="799" r:id="rId61"/>
    <p:sldId id="800" r:id="rId62"/>
    <p:sldId id="801" r:id="rId63"/>
    <p:sldId id="804" r:id="rId64"/>
    <p:sldId id="803" r:id="rId65"/>
    <p:sldId id="802" r:id="rId66"/>
    <p:sldId id="805" r:id="rId67"/>
    <p:sldId id="858" r:id="rId68"/>
    <p:sldId id="758" r:id="rId69"/>
    <p:sldId id="807" r:id="rId70"/>
    <p:sldId id="808" r:id="rId71"/>
    <p:sldId id="809" r:id="rId72"/>
    <p:sldId id="817" r:id="rId73"/>
    <p:sldId id="816" r:id="rId74"/>
    <p:sldId id="810" r:id="rId75"/>
    <p:sldId id="811" r:id="rId76"/>
    <p:sldId id="812" r:id="rId77"/>
    <p:sldId id="813" r:id="rId78"/>
    <p:sldId id="814" r:id="rId79"/>
    <p:sldId id="815" r:id="rId80"/>
    <p:sldId id="820" r:id="rId81"/>
    <p:sldId id="827" r:id="rId82"/>
    <p:sldId id="826" r:id="rId83"/>
    <p:sldId id="825" r:id="rId84"/>
    <p:sldId id="824" r:id="rId85"/>
    <p:sldId id="823" r:id="rId86"/>
    <p:sldId id="822" r:id="rId87"/>
    <p:sldId id="821" r:id="rId88"/>
    <p:sldId id="853" r:id="rId89"/>
    <p:sldId id="852" r:id="rId90"/>
    <p:sldId id="851" r:id="rId91"/>
    <p:sldId id="850" r:id="rId92"/>
    <p:sldId id="849" r:id="rId93"/>
    <p:sldId id="848" r:id="rId94"/>
    <p:sldId id="847" r:id="rId95"/>
    <p:sldId id="846" r:id="rId96"/>
    <p:sldId id="845" r:id="rId97"/>
    <p:sldId id="844" r:id="rId98"/>
    <p:sldId id="819" r:id="rId99"/>
    <p:sldId id="828" r:id="rId100"/>
    <p:sldId id="829" r:id="rId101"/>
    <p:sldId id="830" r:id="rId102"/>
    <p:sldId id="831" r:id="rId103"/>
    <p:sldId id="832" r:id="rId104"/>
    <p:sldId id="835" r:id="rId105"/>
    <p:sldId id="834" r:id="rId106"/>
    <p:sldId id="836" r:id="rId107"/>
    <p:sldId id="833" r:id="rId108"/>
    <p:sldId id="837" r:id="rId109"/>
    <p:sldId id="838" r:id="rId110"/>
    <p:sldId id="839" r:id="rId111"/>
    <p:sldId id="840" r:id="rId112"/>
    <p:sldId id="841" r:id="rId113"/>
    <p:sldId id="842" r:id="rId114"/>
  </p:sldIdLst>
  <p:sldSz cx="9906000" cy="6858000" type="A4"/>
  <p:notesSz cx="6754813" cy="9866313"/>
  <p:custDataLst>
    <p:tags r:id="rId117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pos="4481">
          <p15:clr>
            <a:srgbClr val="A4A3A4"/>
          </p15:clr>
        </p15:guide>
        <p15:guide id="5" pos="308">
          <p15:clr>
            <a:srgbClr val="A4A3A4"/>
          </p15:clr>
        </p15:guide>
        <p15:guide id="6" pos="59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CC99"/>
    <a:srgbClr val="FFFFCC"/>
    <a:srgbClr val="EAEAEA"/>
    <a:srgbClr val="000066"/>
    <a:srgbClr val="FF0000"/>
    <a:srgbClr val="5F5F5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0" autoAdjust="0"/>
    <p:restoredTop sz="96207" autoAdjust="0"/>
  </p:normalViewPr>
  <p:slideViewPr>
    <p:cSldViewPr>
      <p:cViewPr varScale="1">
        <p:scale>
          <a:sx n="122" d="100"/>
          <a:sy n="122" d="100"/>
        </p:scale>
        <p:origin x="664" y="76"/>
      </p:cViewPr>
      <p:guideLst>
        <p:guide orient="horz" pos="663"/>
        <p:guide orient="horz" pos="3657"/>
        <p:guide orient="horz" pos="754"/>
        <p:guide pos="4481"/>
        <p:guide pos="308"/>
        <p:guide pos="593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gs" Target="tags/tag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15133F5-3A1C-4438-92F0-231716BA1E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12932C3-08A7-40FC-B03C-E37DCAB452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CD58FB47-C1CA-4A6C-9A55-BA07ADC50F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5734AF7E-9111-4056-A79C-EA6B501E4E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72600"/>
            <a:ext cx="2927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0609EB-61E0-4936-BB06-71439CFC8B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47E8141-AED3-4EA0-883D-B88BC867D4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F559FE4-5DDC-4638-B55C-4697D68328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07560753-C301-4CDD-B39A-33FA5EA67BD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49300" y="762000"/>
            <a:ext cx="52832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5F9FF446-1782-45B0-AB06-A445BDD1B5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924D3EF2-B802-4E5F-96FF-AF3C2C4C9B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65599B83-85CE-4D82-B6CF-7812C3023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ECF5F4-B4A1-4650-8A07-D224A8722A2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1BFF97-57B5-40F4-AE4C-2B599FC20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0166B-1F44-4B86-A8F1-B04FFE87DEBF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FE0A36A6-DF1A-4A0D-A4F3-B85EBE5801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17550" y="747713"/>
            <a:ext cx="5324475" cy="3686175"/>
          </a:xfrm>
          <a:ln/>
        </p:spPr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596A3A66-2F79-4393-8CB9-1A5EB205D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4587" cy="4440238"/>
          </a:xfrm>
        </p:spPr>
        <p:txBody>
          <a:bodyPr/>
          <a:lstStyle/>
          <a:p>
            <a:endParaRPr lang="en-GB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0A710F-0F50-4001-A97F-153B1D32DB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CF686-2650-45ED-B56D-696568C33F55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462274" name="Rectangle 2">
            <a:extLst>
              <a:ext uri="{FF2B5EF4-FFF2-40B4-BE49-F238E27FC236}">
                <a16:creationId xmlns:a16="http://schemas.microsoft.com/office/drawing/2014/main" id="{5B29D351-2C67-4900-A343-3D46363855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62275" name="Rectangle 3">
            <a:extLst>
              <a:ext uri="{FF2B5EF4-FFF2-40B4-BE49-F238E27FC236}">
                <a16:creationId xmlns:a16="http://schemas.microsoft.com/office/drawing/2014/main" id="{7FE98BAC-31F2-45CD-8801-4FA7A0D02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82F653-06C6-47F4-9E3F-20DA3AD7F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4417F-7395-412B-B478-902E8BF43521}" type="slidenum">
              <a:rPr lang="en-US" altLang="ko-KR"/>
              <a:pPr/>
              <a:t>100</a:t>
            </a:fld>
            <a:endParaRPr lang="en-US" altLang="ko-KR"/>
          </a:p>
        </p:txBody>
      </p:sp>
      <p:sp>
        <p:nvSpPr>
          <p:cNvPr id="1650690" name="Rectangle 2">
            <a:extLst>
              <a:ext uri="{FF2B5EF4-FFF2-40B4-BE49-F238E27FC236}">
                <a16:creationId xmlns:a16="http://schemas.microsoft.com/office/drawing/2014/main" id="{A5D70A53-37E4-4932-AE41-246EC15F44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50691" name="Rectangle 3">
            <a:extLst>
              <a:ext uri="{FF2B5EF4-FFF2-40B4-BE49-F238E27FC236}">
                <a16:creationId xmlns:a16="http://schemas.microsoft.com/office/drawing/2014/main" id="{D9977E56-7D92-4E50-BF79-FCFA78F4F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22D365-9BEA-42B3-9808-03D925565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1C9C6-5D43-4229-8D3B-3A68EC6D69E2}" type="slidenum">
              <a:rPr lang="en-US" altLang="ko-KR"/>
              <a:pPr/>
              <a:t>101</a:t>
            </a:fld>
            <a:endParaRPr lang="en-US" altLang="ko-KR"/>
          </a:p>
        </p:txBody>
      </p:sp>
      <p:sp>
        <p:nvSpPr>
          <p:cNvPr id="1652738" name="Rectangle 2">
            <a:extLst>
              <a:ext uri="{FF2B5EF4-FFF2-40B4-BE49-F238E27FC236}">
                <a16:creationId xmlns:a16="http://schemas.microsoft.com/office/drawing/2014/main" id="{4EA0A5A1-6AC2-4854-88BA-55B66238AB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52739" name="Rectangle 3">
            <a:extLst>
              <a:ext uri="{FF2B5EF4-FFF2-40B4-BE49-F238E27FC236}">
                <a16:creationId xmlns:a16="http://schemas.microsoft.com/office/drawing/2014/main" id="{6FC67705-F613-431E-A5EA-82B27F599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A7FBCE-8779-47A6-A55B-91D9A4FCBA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68306-8519-42B1-8BBC-1560CEFE8A6C}" type="slidenum">
              <a:rPr lang="en-US" altLang="ko-KR"/>
              <a:pPr/>
              <a:t>102</a:t>
            </a:fld>
            <a:endParaRPr lang="en-US" altLang="ko-KR"/>
          </a:p>
        </p:txBody>
      </p:sp>
      <p:sp>
        <p:nvSpPr>
          <p:cNvPr id="1654786" name="Rectangle 2">
            <a:extLst>
              <a:ext uri="{FF2B5EF4-FFF2-40B4-BE49-F238E27FC236}">
                <a16:creationId xmlns:a16="http://schemas.microsoft.com/office/drawing/2014/main" id="{2FCE2A79-DC05-408D-A596-1581E74C58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54787" name="Rectangle 3">
            <a:extLst>
              <a:ext uri="{FF2B5EF4-FFF2-40B4-BE49-F238E27FC236}">
                <a16:creationId xmlns:a16="http://schemas.microsoft.com/office/drawing/2014/main" id="{9BA44825-DAEC-470F-B8F0-189AC28DF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A95310-F8F9-404F-A715-CC84B6CDD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E35D9-9A99-4799-97A0-E1C788B3C9E0}" type="slidenum">
              <a:rPr lang="en-US" altLang="ko-KR"/>
              <a:pPr/>
              <a:t>103</a:t>
            </a:fld>
            <a:endParaRPr lang="en-US" altLang="ko-KR"/>
          </a:p>
        </p:txBody>
      </p:sp>
      <p:sp>
        <p:nvSpPr>
          <p:cNvPr id="1656834" name="Rectangle 2">
            <a:extLst>
              <a:ext uri="{FF2B5EF4-FFF2-40B4-BE49-F238E27FC236}">
                <a16:creationId xmlns:a16="http://schemas.microsoft.com/office/drawing/2014/main" id="{4516FEAC-401E-489D-871E-B1CB7B2F66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56835" name="Rectangle 3">
            <a:extLst>
              <a:ext uri="{FF2B5EF4-FFF2-40B4-BE49-F238E27FC236}">
                <a16:creationId xmlns:a16="http://schemas.microsoft.com/office/drawing/2014/main" id="{D1AA1709-59F8-4577-A671-4303B1248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E50992-0538-4E0D-B5A4-A08EF3732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5C76E-02FD-4394-81B2-2A83E7F5577D}" type="slidenum">
              <a:rPr lang="en-US" altLang="ko-KR"/>
              <a:pPr/>
              <a:t>104</a:t>
            </a:fld>
            <a:endParaRPr lang="en-US" altLang="ko-KR"/>
          </a:p>
        </p:txBody>
      </p:sp>
      <p:sp>
        <p:nvSpPr>
          <p:cNvPr id="1662978" name="Rectangle 2">
            <a:extLst>
              <a:ext uri="{FF2B5EF4-FFF2-40B4-BE49-F238E27FC236}">
                <a16:creationId xmlns:a16="http://schemas.microsoft.com/office/drawing/2014/main" id="{4072C703-71A7-44D0-AE66-49C03D958C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62979" name="Rectangle 3">
            <a:extLst>
              <a:ext uri="{FF2B5EF4-FFF2-40B4-BE49-F238E27FC236}">
                <a16:creationId xmlns:a16="http://schemas.microsoft.com/office/drawing/2014/main" id="{F44C9F45-2C4C-4961-906A-47AC8A3CC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ACAFD3-42CB-49B2-A92D-4C1D4280B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26810-9FB5-4EA5-B296-A2AE13D17A7C}" type="slidenum">
              <a:rPr lang="en-US" altLang="ko-KR"/>
              <a:pPr/>
              <a:t>105</a:t>
            </a:fld>
            <a:endParaRPr lang="en-US" altLang="ko-KR"/>
          </a:p>
        </p:txBody>
      </p:sp>
      <p:sp>
        <p:nvSpPr>
          <p:cNvPr id="1660930" name="Rectangle 2">
            <a:extLst>
              <a:ext uri="{FF2B5EF4-FFF2-40B4-BE49-F238E27FC236}">
                <a16:creationId xmlns:a16="http://schemas.microsoft.com/office/drawing/2014/main" id="{3D5D93EA-8E77-43F7-8123-03F7A0A83F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48BFD094-0792-498C-A684-BB0D53F18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21E51A-2FD5-42EC-9453-D16DC2EEF8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FB185-24BF-481C-A3C4-EEFD9DBF0C37}" type="slidenum">
              <a:rPr lang="en-US" altLang="ko-KR"/>
              <a:pPr/>
              <a:t>106</a:t>
            </a:fld>
            <a:endParaRPr lang="en-US" altLang="ko-KR"/>
          </a:p>
        </p:txBody>
      </p:sp>
      <p:sp>
        <p:nvSpPr>
          <p:cNvPr id="1665026" name="Rectangle 2">
            <a:extLst>
              <a:ext uri="{FF2B5EF4-FFF2-40B4-BE49-F238E27FC236}">
                <a16:creationId xmlns:a16="http://schemas.microsoft.com/office/drawing/2014/main" id="{4DB10FF3-248C-4F3D-A494-74C506126A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65027" name="Rectangle 3">
            <a:extLst>
              <a:ext uri="{FF2B5EF4-FFF2-40B4-BE49-F238E27FC236}">
                <a16:creationId xmlns:a16="http://schemas.microsoft.com/office/drawing/2014/main" id="{E8076DBE-DEB0-4AB4-830C-0DCCB7C62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E598AF-3A8A-40FB-BAFC-195FD09AD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705F0-B523-4BFB-9B4A-43B57A8D488E}" type="slidenum">
              <a:rPr lang="en-US" altLang="ko-KR"/>
              <a:pPr/>
              <a:t>107</a:t>
            </a:fld>
            <a:endParaRPr lang="en-US" altLang="ko-KR"/>
          </a:p>
        </p:txBody>
      </p:sp>
      <p:sp>
        <p:nvSpPr>
          <p:cNvPr id="1658882" name="Rectangle 2">
            <a:extLst>
              <a:ext uri="{FF2B5EF4-FFF2-40B4-BE49-F238E27FC236}">
                <a16:creationId xmlns:a16="http://schemas.microsoft.com/office/drawing/2014/main" id="{D46399F7-E2D9-4C81-9B44-9915D6103E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58883" name="Rectangle 3">
            <a:extLst>
              <a:ext uri="{FF2B5EF4-FFF2-40B4-BE49-F238E27FC236}">
                <a16:creationId xmlns:a16="http://schemas.microsoft.com/office/drawing/2014/main" id="{E3C87BC0-BC65-472A-A184-B661137AF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EAD1A3-ED90-4BFC-BC3E-2521601B84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01CA0-1EEC-4F3A-8E8B-E01572AF13C6}" type="slidenum">
              <a:rPr lang="en-US" altLang="ko-KR"/>
              <a:pPr/>
              <a:t>108</a:t>
            </a:fld>
            <a:endParaRPr lang="en-US" altLang="ko-KR"/>
          </a:p>
        </p:txBody>
      </p:sp>
      <p:sp>
        <p:nvSpPr>
          <p:cNvPr id="1673218" name="Rectangle 2">
            <a:extLst>
              <a:ext uri="{FF2B5EF4-FFF2-40B4-BE49-F238E27FC236}">
                <a16:creationId xmlns:a16="http://schemas.microsoft.com/office/drawing/2014/main" id="{56D37151-8EAE-4B59-B7F7-298EAB18F4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73219" name="Rectangle 3">
            <a:extLst>
              <a:ext uri="{FF2B5EF4-FFF2-40B4-BE49-F238E27FC236}">
                <a16:creationId xmlns:a16="http://schemas.microsoft.com/office/drawing/2014/main" id="{C3D6D315-C2A8-487A-9A3F-B4322422E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58AE79-6710-487F-837B-20DCC27168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EDD82-4E86-416D-9BCF-24F3ECAACFAE}" type="slidenum">
              <a:rPr lang="en-US" altLang="ko-KR"/>
              <a:pPr/>
              <a:t>109</a:t>
            </a:fld>
            <a:endParaRPr lang="en-US" altLang="ko-KR"/>
          </a:p>
        </p:txBody>
      </p:sp>
      <p:sp>
        <p:nvSpPr>
          <p:cNvPr id="1675266" name="Rectangle 2">
            <a:extLst>
              <a:ext uri="{FF2B5EF4-FFF2-40B4-BE49-F238E27FC236}">
                <a16:creationId xmlns:a16="http://schemas.microsoft.com/office/drawing/2014/main" id="{DE2AD69A-0E33-4B25-8824-6FA6F92E47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75267" name="Rectangle 3">
            <a:extLst>
              <a:ext uri="{FF2B5EF4-FFF2-40B4-BE49-F238E27FC236}">
                <a16:creationId xmlns:a16="http://schemas.microsoft.com/office/drawing/2014/main" id="{14E97E7D-5888-489C-BDA9-3B4527FCB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A155AA-C499-474B-87B9-8A5F8BD9D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5B200-BBFB-416B-9DA3-5FE2DFF5A35B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464322" name="Rectangle 2">
            <a:extLst>
              <a:ext uri="{FF2B5EF4-FFF2-40B4-BE49-F238E27FC236}">
                <a16:creationId xmlns:a16="http://schemas.microsoft.com/office/drawing/2014/main" id="{588CCF25-74E2-4BC2-8BFE-D9CAF3059A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64323" name="Rectangle 3">
            <a:extLst>
              <a:ext uri="{FF2B5EF4-FFF2-40B4-BE49-F238E27FC236}">
                <a16:creationId xmlns:a16="http://schemas.microsoft.com/office/drawing/2014/main" id="{A2E89EA2-D702-42EF-BBDC-EDFD9B530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83E682-CE96-487C-995C-40FE97E537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6D53A-1794-4A36-B702-5B58D9FE333C}" type="slidenum">
              <a:rPr lang="en-US" altLang="ko-KR"/>
              <a:pPr/>
              <a:t>110</a:t>
            </a:fld>
            <a:endParaRPr lang="en-US" altLang="ko-KR"/>
          </a:p>
        </p:txBody>
      </p:sp>
      <p:sp>
        <p:nvSpPr>
          <p:cNvPr id="1677314" name="Rectangle 2">
            <a:extLst>
              <a:ext uri="{FF2B5EF4-FFF2-40B4-BE49-F238E27FC236}">
                <a16:creationId xmlns:a16="http://schemas.microsoft.com/office/drawing/2014/main" id="{47C36C49-DFE1-41CE-ACD9-7B8D2761DA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77315" name="Rectangle 3">
            <a:extLst>
              <a:ext uri="{FF2B5EF4-FFF2-40B4-BE49-F238E27FC236}">
                <a16:creationId xmlns:a16="http://schemas.microsoft.com/office/drawing/2014/main" id="{24059692-1FEB-4406-BAA1-9C4577228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16CA12-8026-4F15-BFE1-A1C13EE4B0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F5CA2-0E40-469C-B551-E9BE97CC63DB}" type="slidenum">
              <a:rPr lang="en-US" altLang="ko-KR"/>
              <a:pPr/>
              <a:t>111</a:t>
            </a:fld>
            <a:endParaRPr lang="en-US" altLang="ko-KR"/>
          </a:p>
        </p:txBody>
      </p:sp>
      <p:sp>
        <p:nvSpPr>
          <p:cNvPr id="1679362" name="Rectangle 2">
            <a:extLst>
              <a:ext uri="{FF2B5EF4-FFF2-40B4-BE49-F238E27FC236}">
                <a16:creationId xmlns:a16="http://schemas.microsoft.com/office/drawing/2014/main" id="{48CEB493-6F24-4D28-8523-B98BBC0E01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79363" name="Rectangle 3">
            <a:extLst>
              <a:ext uri="{FF2B5EF4-FFF2-40B4-BE49-F238E27FC236}">
                <a16:creationId xmlns:a16="http://schemas.microsoft.com/office/drawing/2014/main" id="{608B8071-13C2-4897-97BF-F0CEC91DC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9CB6F5-63CE-4E04-B082-DBD34C7A9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F311C-3915-4ABA-B8F8-9A8F5EA4B81E}" type="slidenum">
              <a:rPr lang="en-US" altLang="ko-KR"/>
              <a:pPr/>
              <a:t>112</a:t>
            </a:fld>
            <a:endParaRPr lang="en-US" altLang="ko-KR"/>
          </a:p>
        </p:txBody>
      </p:sp>
      <p:sp>
        <p:nvSpPr>
          <p:cNvPr id="1681410" name="Rectangle 2">
            <a:extLst>
              <a:ext uri="{FF2B5EF4-FFF2-40B4-BE49-F238E27FC236}">
                <a16:creationId xmlns:a16="http://schemas.microsoft.com/office/drawing/2014/main" id="{0357A71B-D6DE-4AD1-995F-E7B9D1F2BB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81411" name="Rectangle 3">
            <a:extLst>
              <a:ext uri="{FF2B5EF4-FFF2-40B4-BE49-F238E27FC236}">
                <a16:creationId xmlns:a16="http://schemas.microsoft.com/office/drawing/2014/main" id="{82582CC5-79A2-430E-B471-8E98CAD1B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153FB8-4792-4F8F-B2C3-8EED9D9F5E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B06F4-8599-4FE7-AADF-6AF3C188BE6F}" type="slidenum">
              <a:rPr lang="en-US" altLang="ko-KR"/>
              <a:pPr/>
              <a:t>113</a:t>
            </a:fld>
            <a:endParaRPr lang="en-US" altLang="ko-KR"/>
          </a:p>
        </p:txBody>
      </p:sp>
      <p:sp>
        <p:nvSpPr>
          <p:cNvPr id="1683458" name="Rectangle 2">
            <a:extLst>
              <a:ext uri="{FF2B5EF4-FFF2-40B4-BE49-F238E27FC236}">
                <a16:creationId xmlns:a16="http://schemas.microsoft.com/office/drawing/2014/main" id="{A143CAEA-74BA-4B6A-9D4A-45D81AC5F6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83459" name="Rectangle 3">
            <a:extLst>
              <a:ext uri="{FF2B5EF4-FFF2-40B4-BE49-F238E27FC236}">
                <a16:creationId xmlns:a16="http://schemas.microsoft.com/office/drawing/2014/main" id="{A096C8AB-8AAE-4AAD-8E03-B82DE627C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3E1864-D3A0-4FDA-96E8-68B4A132E7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68D17-F50B-4E91-A094-8F78DF4F26D1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474562" name="Rectangle 2">
            <a:extLst>
              <a:ext uri="{FF2B5EF4-FFF2-40B4-BE49-F238E27FC236}">
                <a16:creationId xmlns:a16="http://schemas.microsoft.com/office/drawing/2014/main" id="{F467A1A4-3175-4993-B55B-47D5C74776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74563" name="Rectangle 3">
            <a:extLst>
              <a:ext uri="{FF2B5EF4-FFF2-40B4-BE49-F238E27FC236}">
                <a16:creationId xmlns:a16="http://schemas.microsoft.com/office/drawing/2014/main" id="{7C513BFA-4190-447E-AD6E-83F640CF7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241CFC-1E10-4F7B-9F21-31F65C070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3202F-C736-4F87-A113-F419E87811F2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472514" name="Rectangle 2">
            <a:extLst>
              <a:ext uri="{FF2B5EF4-FFF2-40B4-BE49-F238E27FC236}">
                <a16:creationId xmlns:a16="http://schemas.microsoft.com/office/drawing/2014/main" id="{51BC3AE4-4C49-4B3B-A35C-B896542ED8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72515" name="Rectangle 3">
            <a:extLst>
              <a:ext uri="{FF2B5EF4-FFF2-40B4-BE49-F238E27FC236}">
                <a16:creationId xmlns:a16="http://schemas.microsoft.com/office/drawing/2014/main" id="{9B666518-37F7-440A-BC15-97FC65DF6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EC3BED-130E-4E06-A203-A88FC29B4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6CF6D-392E-4EC7-987B-486B43CDA99B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470466" name="Rectangle 2">
            <a:extLst>
              <a:ext uri="{FF2B5EF4-FFF2-40B4-BE49-F238E27FC236}">
                <a16:creationId xmlns:a16="http://schemas.microsoft.com/office/drawing/2014/main" id="{CD30AC0F-5806-4710-A5E4-ED431B66F4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70467" name="Rectangle 3">
            <a:extLst>
              <a:ext uri="{FF2B5EF4-FFF2-40B4-BE49-F238E27FC236}">
                <a16:creationId xmlns:a16="http://schemas.microsoft.com/office/drawing/2014/main" id="{49A4E13D-32B2-43F8-B709-5C681235D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3B9E13-B4E7-4379-8541-112D2F0C6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6A662-0B4E-4170-B469-B813A64FECF2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468418" name="Rectangle 2">
            <a:extLst>
              <a:ext uri="{FF2B5EF4-FFF2-40B4-BE49-F238E27FC236}">
                <a16:creationId xmlns:a16="http://schemas.microsoft.com/office/drawing/2014/main" id="{8E7C02FB-1AC0-40E0-8D94-CAA67A996C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68419" name="Rectangle 3">
            <a:extLst>
              <a:ext uri="{FF2B5EF4-FFF2-40B4-BE49-F238E27FC236}">
                <a16:creationId xmlns:a16="http://schemas.microsoft.com/office/drawing/2014/main" id="{77C6FE0F-25D6-4421-826A-EFF355BE2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903478-22D4-42DB-8B02-61F87C68B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7A582-3E13-4671-A410-10B64AE880E8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466370" name="Rectangle 2">
            <a:extLst>
              <a:ext uri="{FF2B5EF4-FFF2-40B4-BE49-F238E27FC236}">
                <a16:creationId xmlns:a16="http://schemas.microsoft.com/office/drawing/2014/main" id="{08D62CF9-4D5C-4FD8-BA1D-33AAC6A54E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66371" name="Rectangle 3">
            <a:extLst>
              <a:ext uri="{FF2B5EF4-FFF2-40B4-BE49-F238E27FC236}">
                <a16:creationId xmlns:a16="http://schemas.microsoft.com/office/drawing/2014/main" id="{AEEEF803-8175-45BF-A57A-86A0D2EAB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2DE64F-3E64-40B0-81BD-B79607E43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6C7A-08EC-4A3A-B8C2-5CF77783AA5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482754" name="Rectangle 2">
            <a:extLst>
              <a:ext uri="{FF2B5EF4-FFF2-40B4-BE49-F238E27FC236}">
                <a16:creationId xmlns:a16="http://schemas.microsoft.com/office/drawing/2014/main" id="{ABF13149-DBEF-46CA-8878-A9DF05FA07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82755" name="Rectangle 3">
            <a:extLst>
              <a:ext uri="{FF2B5EF4-FFF2-40B4-BE49-F238E27FC236}">
                <a16:creationId xmlns:a16="http://schemas.microsoft.com/office/drawing/2014/main" id="{DCDBCEC2-448B-4550-AB63-EE2BDB32B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EC0A0E-B2C4-44FD-AF3B-E3AA57243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B0C83-C84C-48D0-BBB9-41254A8F595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713154" name="Rectangle 2">
            <a:extLst>
              <a:ext uri="{FF2B5EF4-FFF2-40B4-BE49-F238E27FC236}">
                <a16:creationId xmlns:a16="http://schemas.microsoft.com/office/drawing/2014/main" id="{62303278-ED79-4601-9ED3-B454266391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3155" name="Rectangle 3">
            <a:extLst>
              <a:ext uri="{FF2B5EF4-FFF2-40B4-BE49-F238E27FC236}">
                <a16:creationId xmlns:a16="http://schemas.microsoft.com/office/drawing/2014/main" id="{CD7B0E58-30D6-4920-A91C-4CF990055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024DFB-EF71-4472-B526-0F4753FAD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A32F0-9B5D-44B5-A32D-5161B0F61E21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480706" name="Rectangle 2">
            <a:extLst>
              <a:ext uri="{FF2B5EF4-FFF2-40B4-BE49-F238E27FC236}">
                <a16:creationId xmlns:a16="http://schemas.microsoft.com/office/drawing/2014/main" id="{7D3FCB5E-0829-4B0B-97D2-03921B15FD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80707" name="Rectangle 3">
            <a:extLst>
              <a:ext uri="{FF2B5EF4-FFF2-40B4-BE49-F238E27FC236}">
                <a16:creationId xmlns:a16="http://schemas.microsoft.com/office/drawing/2014/main" id="{3DD2C720-7D93-4C24-84B9-47B97E2E5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A166DC-9181-440B-833D-BD9AF3D68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0FA16-3167-4D28-9197-686C452EC3A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BCE9DD4C-DF56-4DA6-9602-70BACA91B9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D69DDD4E-5238-41FD-A63A-72B08CD4D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23D115-BCDC-4139-9AC8-19A05C4B2B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F5156-63B2-4225-9518-C660B12680CD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490946" name="Rectangle 2">
            <a:extLst>
              <a:ext uri="{FF2B5EF4-FFF2-40B4-BE49-F238E27FC236}">
                <a16:creationId xmlns:a16="http://schemas.microsoft.com/office/drawing/2014/main" id="{B6911E71-B343-4263-867E-E8AA0923F0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90947" name="Rectangle 3">
            <a:extLst>
              <a:ext uri="{FF2B5EF4-FFF2-40B4-BE49-F238E27FC236}">
                <a16:creationId xmlns:a16="http://schemas.microsoft.com/office/drawing/2014/main" id="{63223B97-28B6-4840-A0A3-37E4CD731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9F2E30-A23D-4E53-92BD-962DCD982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DCC63-6747-4DF0-AFA8-E4C29F5593CA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497090" name="Rectangle 2">
            <a:extLst>
              <a:ext uri="{FF2B5EF4-FFF2-40B4-BE49-F238E27FC236}">
                <a16:creationId xmlns:a16="http://schemas.microsoft.com/office/drawing/2014/main" id="{EE0C1FE8-8FA3-4542-99FE-2D721D1FBE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97091" name="Rectangle 3">
            <a:extLst>
              <a:ext uri="{FF2B5EF4-FFF2-40B4-BE49-F238E27FC236}">
                <a16:creationId xmlns:a16="http://schemas.microsoft.com/office/drawing/2014/main" id="{FC452A78-5F63-4558-AD23-BD6CBFB47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108E43-0B97-45F7-B87D-7CAAF1106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E3173-B6F9-4DD8-9549-56FD5962BB3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495042" name="Rectangle 2">
            <a:extLst>
              <a:ext uri="{FF2B5EF4-FFF2-40B4-BE49-F238E27FC236}">
                <a16:creationId xmlns:a16="http://schemas.microsoft.com/office/drawing/2014/main" id="{1B07FE10-8CEC-4AFE-9F1F-5393FCB7FB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95043" name="Rectangle 3">
            <a:extLst>
              <a:ext uri="{FF2B5EF4-FFF2-40B4-BE49-F238E27FC236}">
                <a16:creationId xmlns:a16="http://schemas.microsoft.com/office/drawing/2014/main" id="{EAA854D7-70F7-45E5-AE65-2BAB1F52D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332503-6D58-42A0-A280-B5025DE64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804CB-C574-4B0A-91EB-E7AF51C3228F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492994" name="Rectangle 2">
            <a:extLst>
              <a:ext uri="{FF2B5EF4-FFF2-40B4-BE49-F238E27FC236}">
                <a16:creationId xmlns:a16="http://schemas.microsoft.com/office/drawing/2014/main" id="{736EBFDE-73D2-4A50-9A48-16BD1C28CB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92995" name="Rectangle 3">
            <a:extLst>
              <a:ext uri="{FF2B5EF4-FFF2-40B4-BE49-F238E27FC236}">
                <a16:creationId xmlns:a16="http://schemas.microsoft.com/office/drawing/2014/main" id="{EB23543C-479F-4676-B897-AB65E58B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C117A0-654D-4DEF-99E1-F6C66558E4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C9AED-5705-4EF6-A020-779139777F0D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499138" name="Rectangle 2">
            <a:extLst>
              <a:ext uri="{FF2B5EF4-FFF2-40B4-BE49-F238E27FC236}">
                <a16:creationId xmlns:a16="http://schemas.microsoft.com/office/drawing/2014/main" id="{48B6A3BB-CE59-46FC-92B9-655DFABB85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99139" name="Rectangle 3">
            <a:extLst>
              <a:ext uri="{FF2B5EF4-FFF2-40B4-BE49-F238E27FC236}">
                <a16:creationId xmlns:a16="http://schemas.microsoft.com/office/drawing/2014/main" id="{458A49C6-55D8-4E59-B359-A1C40A03E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B7C328-C2A5-47C0-8FF5-4E150BAB4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E7BA0-52C6-4E73-84D6-71AB95A65507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501186" name="Rectangle 2">
            <a:extLst>
              <a:ext uri="{FF2B5EF4-FFF2-40B4-BE49-F238E27FC236}">
                <a16:creationId xmlns:a16="http://schemas.microsoft.com/office/drawing/2014/main" id="{A646C965-04BB-4501-80B8-B5B50CB096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01187" name="Rectangle 3">
            <a:extLst>
              <a:ext uri="{FF2B5EF4-FFF2-40B4-BE49-F238E27FC236}">
                <a16:creationId xmlns:a16="http://schemas.microsoft.com/office/drawing/2014/main" id="{9FEC699A-DCA9-43F3-84A7-886751B6E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9E9303-DCE8-40DA-8D69-636B08705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2465A-F2B9-44A6-A4D6-7416D44356C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503234" name="Rectangle 2">
            <a:extLst>
              <a:ext uri="{FF2B5EF4-FFF2-40B4-BE49-F238E27FC236}">
                <a16:creationId xmlns:a16="http://schemas.microsoft.com/office/drawing/2014/main" id="{78CC30A2-8995-451D-A3D5-33DAB1B0BA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03235" name="Rectangle 3">
            <a:extLst>
              <a:ext uri="{FF2B5EF4-FFF2-40B4-BE49-F238E27FC236}">
                <a16:creationId xmlns:a16="http://schemas.microsoft.com/office/drawing/2014/main" id="{A1606AC8-9904-4210-9598-9E4C86DAB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F4B200-1885-472A-B5A6-9CB87B7A2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B0EE5-D2AD-472B-A255-65BDB7AC1F9B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505282" name="Rectangle 2">
            <a:extLst>
              <a:ext uri="{FF2B5EF4-FFF2-40B4-BE49-F238E27FC236}">
                <a16:creationId xmlns:a16="http://schemas.microsoft.com/office/drawing/2014/main" id="{3B12AE1A-D9F0-4B5C-9C66-B3D9119135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05283" name="Rectangle 3">
            <a:extLst>
              <a:ext uri="{FF2B5EF4-FFF2-40B4-BE49-F238E27FC236}">
                <a16:creationId xmlns:a16="http://schemas.microsoft.com/office/drawing/2014/main" id="{3B650433-DADB-417E-B1C2-EB8073E1E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8F8A8E-B565-4A8B-9A7A-3BFB95F056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14F8A-F7D7-4FDC-8CA9-247D1352967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507330" name="Rectangle 2">
            <a:extLst>
              <a:ext uri="{FF2B5EF4-FFF2-40B4-BE49-F238E27FC236}">
                <a16:creationId xmlns:a16="http://schemas.microsoft.com/office/drawing/2014/main" id="{EE863566-8C59-475A-AECD-6DE13696BB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07331" name="Rectangle 3">
            <a:extLst>
              <a:ext uri="{FF2B5EF4-FFF2-40B4-BE49-F238E27FC236}">
                <a16:creationId xmlns:a16="http://schemas.microsoft.com/office/drawing/2014/main" id="{8D74B8B6-8CD9-47F7-8DC5-68F2E0C43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2880E3-2FAC-409E-A98B-DFCB29DB8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2AA37-07C7-4021-8E58-CCEB6FC77ED1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517570" name="Rectangle 2">
            <a:extLst>
              <a:ext uri="{FF2B5EF4-FFF2-40B4-BE49-F238E27FC236}">
                <a16:creationId xmlns:a16="http://schemas.microsoft.com/office/drawing/2014/main" id="{7B35BCB5-64E2-452E-879F-B278BFFBAA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17571" name="Rectangle 3">
            <a:extLst>
              <a:ext uri="{FF2B5EF4-FFF2-40B4-BE49-F238E27FC236}">
                <a16:creationId xmlns:a16="http://schemas.microsoft.com/office/drawing/2014/main" id="{43228AD9-F4DE-4EED-ABE0-D446D9A5F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731881-1383-490B-B366-D7D987710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223AB-38F0-432E-8B49-0D6F55786E3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434626" name="Rectangle 2">
            <a:extLst>
              <a:ext uri="{FF2B5EF4-FFF2-40B4-BE49-F238E27FC236}">
                <a16:creationId xmlns:a16="http://schemas.microsoft.com/office/drawing/2014/main" id="{C8D008AB-6E99-42EE-AE06-98530D1CCD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34627" name="Rectangle 3">
            <a:extLst>
              <a:ext uri="{FF2B5EF4-FFF2-40B4-BE49-F238E27FC236}">
                <a16:creationId xmlns:a16="http://schemas.microsoft.com/office/drawing/2014/main" id="{230DBDCD-A214-4B9E-9D7C-F0942F186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009C0F-13E0-43F9-8240-D0A0CDAA8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120C8-3956-44DB-AD5B-525CFE33ACC9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515522" name="Rectangle 2">
            <a:extLst>
              <a:ext uri="{FF2B5EF4-FFF2-40B4-BE49-F238E27FC236}">
                <a16:creationId xmlns:a16="http://schemas.microsoft.com/office/drawing/2014/main" id="{8132D263-9FA0-443E-99C4-44BBF7DD90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15523" name="Rectangle 3">
            <a:extLst>
              <a:ext uri="{FF2B5EF4-FFF2-40B4-BE49-F238E27FC236}">
                <a16:creationId xmlns:a16="http://schemas.microsoft.com/office/drawing/2014/main" id="{460434DC-2145-4048-9DCC-BE20259B2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EAE1F3-C592-44B2-98A4-248DE810B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288D0-11BB-4547-9BEA-B4684B7DD093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513474" name="Rectangle 2">
            <a:extLst>
              <a:ext uri="{FF2B5EF4-FFF2-40B4-BE49-F238E27FC236}">
                <a16:creationId xmlns:a16="http://schemas.microsoft.com/office/drawing/2014/main" id="{CF4D6BA9-768F-47A2-B454-F34818E2A6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13475" name="Rectangle 3">
            <a:extLst>
              <a:ext uri="{FF2B5EF4-FFF2-40B4-BE49-F238E27FC236}">
                <a16:creationId xmlns:a16="http://schemas.microsoft.com/office/drawing/2014/main" id="{4591B67C-EEA6-4427-A3D0-E5119F941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B774FC-2F52-4454-AE46-7054DF81A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82054-F9C7-4816-BAE2-83F757339E63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511426" name="Rectangle 2">
            <a:extLst>
              <a:ext uri="{FF2B5EF4-FFF2-40B4-BE49-F238E27FC236}">
                <a16:creationId xmlns:a16="http://schemas.microsoft.com/office/drawing/2014/main" id="{ED3BEDFA-1CA0-4EFC-9685-C309AF4D81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11427" name="Rectangle 3">
            <a:extLst>
              <a:ext uri="{FF2B5EF4-FFF2-40B4-BE49-F238E27FC236}">
                <a16:creationId xmlns:a16="http://schemas.microsoft.com/office/drawing/2014/main" id="{99EF1B7C-BDBB-4C0B-A12D-338FF9C29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09E618-1724-45D7-BC2C-D3E613D98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02B0F-6215-4C49-B432-45DA718644BD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715202" name="Rectangle 2">
            <a:extLst>
              <a:ext uri="{FF2B5EF4-FFF2-40B4-BE49-F238E27FC236}">
                <a16:creationId xmlns:a16="http://schemas.microsoft.com/office/drawing/2014/main" id="{57B6B7C6-569A-4B1F-89F2-C50A9AEE54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5203" name="Rectangle 3">
            <a:extLst>
              <a:ext uri="{FF2B5EF4-FFF2-40B4-BE49-F238E27FC236}">
                <a16:creationId xmlns:a16="http://schemas.microsoft.com/office/drawing/2014/main" id="{D3FA10DE-A577-488F-86DE-1E6C720AF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7CB4EC-9228-4F15-B21E-C39B85629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23718-4588-40DC-883F-03E694E70D62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486850" name="Rectangle 2">
            <a:extLst>
              <a:ext uri="{FF2B5EF4-FFF2-40B4-BE49-F238E27FC236}">
                <a16:creationId xmlns:a16="http://schemas.microsoft.com/office/drawing/2014/main" id="{5E96E4A4-A953-4922-814C-5C7EF30314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86851" name="Rectangle 3">
            <a:extLst>
              <a:ext uri="{FF2B5EF4-FFF2-40B4-BE49-F238E27FC236}">
                <a16:creationId xmlns:a16="http://schemas.microsoft.com/office/drawing/2014/main" id="{70081FF9-03C5-4AC2-ADEC-4B8F36865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87DEBA-595A-4F33-A941-7C0B6E171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D468F-0ACC-4098-9B4D-D0F7832FE8D6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519618" name="Rectangle 2">
            <a:extLst>
              <a:ext uri="{FF2B5EF4-FFF2-40B4-BE49-F238E27FC236}">
                <a16:creationId xmlns:a16="http://schemas.microsoft.com/office/drawing/2014/main" id="{DAB5DF0E-8701-4A21-BB84-7AC6A56866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19619" name="Rectangle 3">
            <a:extLst>
              <a:ext uri="{FF2B5EF4-FFF2-40B4-BE49-F238E27FC236}">
                <a16:creationId xmlns:a16="http://schemas.microsoft.com/office/drawing/2014/main" id="{3A5EFF05-20DA-4007-82DA-F7FFB85AA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63D8B5-DA9A-41FA-9ACB-A6FE20991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00B98-DA6A-4F56-95D7-F0A9A0E49598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527810" name="Rectangle 2">
            <a:extLst>
              <a:ext uri="{FF2B5EF4-FFF2-40B4-BE49-F238E27FC236}">
                <a16:creationId xmlns:a16="http://schemas.microsoft.com/office/drawing/2014/main" id="{54F25988-57FE-4832-BBE1-9E8C3CA841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27811" name="Rectangle 3">
            <a:extLst>
              <a:ext uri="{FF2B5EF4-FFF2-40B4-BE49-F238E27FC236}">
                <a16:creationId xmlns:a16="http://schemas.microsoft.com/office/drawing/2014/main" id="{C68E0CB8-7C48-467E-A8E3-FA6B27D0F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C0A0BB-E05B-4F7A-A2A2-AF88A8F41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37BA7-9D7E-4CD6-89AF-112D690FAE7C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525762" name="Rectangle 2">
            <a:extLst>
              <a:ext uri="{FF2B5EF4-FFF2-40B4-BE49-F238E27FC236}">
                <a16:creationId xmlns:a16="http://schemas.microsoft.com/office/drawing/2014/main" id="{6AAB6565-97BC-4B0A-82E2-12DB2B5FD6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25763" name="Rectangle 3">
            <a:extLst>
              <a:ext uri="{FF2B5EF4-FFF2-40B4-BE49-F238E27FC236}">
                <a16:creationId xmlns:a16="http://schemas.microsoft.com/office/drawing/2014/main" id="{B7AF2C4C-7D84-4508-A015-3F845E0FE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AFAC51-3C8D-45E9-8F25-6DA18CCF2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5C20B-C55B-4ED9-A3BD-84360F68F397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523714" name="Rectangle 2">
            <a:extLst>
              <a:ext uri="{FF2B5EF4-FFF2-40B4-BE49-F238E27FC236}">
                <a16:creationId xmlns:a16="http://schemas.microsoft.com/office/drawing/2014/main" id="{A86CB977-66E0-4F8D-9829-FE79470D4B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23715" name="Rectangle 3">
            <a:extLst>
              <a:ext uri="{FF2B5EF4-FFF2-40B4-BE49-F238E27FC236}">
                <a16:creationId xmlns:a16="http://schemas.microsoft.com/office/drawing/2014/main" id="{CCF233F9-79A9-41A8-B0A2-DA228B374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72B177-7F2A-44D1-83F9-13AF0EB8E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68A4D-781D-4C07-B031-900490A38903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521666" name="Rectangle 2">
            <a:extLst>
              <a:ext uri="{FF2B5EF4-FFF2-40B4-BE49-F238E27FC236}">
                <a16:creationId xmlns:a16="http://schemas.microsoft.com/office/drawing/2014/main" id="{DA628F43-08B2-425C-8ABC-C844A86385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21667" name="Rectangle 3">
            <a:extLst>
              <a:ext uri="{FF2B5EF4-FFF2-40B4-BE49-F238E27FC236}">
                <a16:creationId xmlns:a16="http://schemas.microsoft.com/office/drawing/2014/main" id="{1F34CA2B-59B7-4BB1-8D87-5388F30EF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BA2C09-8CC3-499D-94EA-C4DCBC794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75F8C-78E7-494A-B9E1-B623B88D6E82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449986" name="Rectangle 2">
            <a:extLst>
              <a:ext uri="{FF2B5EF4-FFF2-40B4-BE49-F238E27FC236}">
                <a16:creationId xmlns:a16="http://schemas.microsoft.com/office/drawing/2014/main" id="{AC2B4E1C-EADC-4D09-93D7-BEF6125F46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49987" name="Rectangle 3">
            <a:extLst>
              <a:ext uri="{FF2B5EF4-FFF2-40B4-BE49-F238E27FC236}">
                <a16:creationId xmlns:a16="http://schemas.microsoft.com/office/drawing/2014/main" id="{4E94D945-C24C-4AEE-81C0-BB059BC9F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300E85-B9B8-4944-BD90-97329D795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49C72-9197-496E-BFB6-5DE128851D40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529858" name="Rectangle 2">
            <a:extLst>
              <a:ext uri="{FF2B5EF4-FFF2-40B4-BE49-F238E27FC236}">
                <a16:creationId xmlns:a16="http://schemas.microsoft.com/office/drawing/2014/main" id="{B872998C-F19A-4FA3-9129-965AB27C1C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29859" name="Rectangle 3">
            <a:extLst>
              <a:ext uri="{FF2B5EF4-FFF2-40B4-BE49-F238E27FC236}">
                <a16:creationId xmlns:a16="http://schemas.microsoft.com/office/drawing/2014/main" id="{0BC61873-A4AF-4BD2-BAB7-2083859B7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CB0C14-3E5A-4D2F-8AAC-386DD3F37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5BCA2-33B3-403F-8961-359002681C98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531906" name="Rectangle 2">
            <a:extLst>
              <a:ext uri="{FF2B5EF4-FFF2-40B4-BE49-F238E27FC236}">
                <a16:creationId xmlns:a16="http://schemas.microsoft.com/office/drawing/2014/main" id="{225DA211-93DF-4EAB-81B3-93F0F06377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31907" name="Rectangle 3">
            <a:extLst>
              <a:ext uri="{FF2B5EF4-FFF2-40B4-BE49-F238E27FC236}">
                <a16:creationId xmlns:a16="http://schemas.microsoft.com/office/drawing/2014/main" id="{E8C627F9-B292-43BA-91AE-9057B81A1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E742F5-FCEA-4AC1-93D6-D0F45144F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359A-DAF2-4328-9D5C-34F5E0CE05C4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533954" name="Rectangle 2">
            <a:extLst>
              <a:ext uri="{FF2B5EF4-FFF2-40B4-BE49-F238E27FC236}">
                <a16:creationId xmlns:a16="http://schemas.microsoft.com/office/drawing/2014/main" id="{D3683D1E-79E1-498C-AC59-4789952B65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33955" name="Rectangle 3">
            <a:extLst>
              <a:ext uri="{FF2B5EF4-FFF2-40B4-BE49-F238E27FC236}">
                <a16:creationId xmlns:a16="http://schemas.microsoft.com/office/drawing/2014/main" id="{B72FD190-4B05-4394-923E-6D54E0D35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F6D9D2-991A-4FD2-BAC2-481C53316B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C26A6-ACC1-4826-8DE2-6FABEC9E0220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536002" name="Rectangle 2">
            <a:extLst>
              <a:ext uri="{FF2B5EF4-FFF2-40B4-BE49-F238E27FC236}">
                <a16:creationId xmlns:a16="http://schemas.microsoft.com/office/drawing/2014/main" id="{516CD314-3394-4333-A40D-B4A09A3E06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36003" name="Rectangle 3">
            <a:extLst>
              <a:ext uri="{FF2B5EF4-FFF2-40B4-BE49-F238E27FC236}">
                <a16:creationId xmlns:a16="http://schemas.microsoft.com/office/drawing/2014/main" id="{D90D6E95-A433-48E9-AC2B-8F9731C78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600746-7827-4FD8-A3A5-4EEF07871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41FD-9547-41A4-B4F0-B171DDA85AE9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544194" name="Rectangle 2">
            <a:extLst>
              <a:ext uri="{FF2B5EF4-FFF2-40B4-BE49-F238E27FC236}">
                <a16:creationId xmlns:a16="http://schemas.microsoft.com/office/drawing/2014/main" id="{67D5C96F-4597-46B4-B7EF-83C634B985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44195" name="Rectangle 3">
            <a:extLst>
              <a:ext uri="{FF2B5EF4-FFF2-40B4-BE49-F238E27FC236}">
                <a16:creationId xmlns:a16="http://schemas.microsoft.com/office/drawing/2014/main" id="{82895F2C-E5C4-4540-8946-DC096DCF8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E45511-2B7E-4880-921F-6B6B0586E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22B42-CC88-4983-8C4C-6E3138169D58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542146" name="Rectangle 2">
            <a:extLst>
              <a:ext uri="{FF2B5EF4-FFF2-40B4-BE49-F238E27FC236}">
                <a16:creationId xmlns:a16="http://schemas.microsoft.com/office/drawing/2014/main" id="{4644344A-5883-4121-99B3-DCC9B61B09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42147" name="Rectangle 3">
            <a:extLst>
              <a:ext uri="{FF2B5EF4-FFF2-40B4-BE49-F238E27FC236}">
                <a16:creationId xmlns:a16="http://schemas.microsoft.com/office/drawing/2014/main" id="{3647DFAE-1769-40B1-86D6-4CD0D1061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3D5656-9C25-4061-AF77-1E4A9A76A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8C245-AC78-45C7-8653-FB98F6747FEE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540098" name="Rectangle 2">
            <a:extLst>
              <a:ext uri="{FF2B5EF4-FFF2-40B4-BE49-F238E27FC236}">
                <a16:creationId xmlns:a16="http://schemas.microsoft.com/office/drawing/2014/main" id="{2DDE2B2F-9763-400E-9642-D760051303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40099" name="Rectangle 3">
            <a:extLst>
              <a:ext uri="{FF2B5EF4-FFF2-40B4-BE49-F238E27FC236}">
                <a16:creationId xmlns:a16="http://schemas.microsoft.com/office/drawing/2014/main" id="{44430616-EBC3-40C6-A397-F4F00E713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59038CC-FC4C-44BF-BBDE-251ADABF7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1F785-326C-4144-A79F-9A82D762AB01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556482" name="Rectangle 2">
            <a:extLst>
              <a:ext uri="{FF2B5EF4-FFF2-40B4-BE49-F238E27FC236}">
                <a16:creationId xmlns:a16="http://schemas.microsoft.com/office/drawing/2014/main" id="{271E3AF8-98FE-4FD4-8724-2CA0815F66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56483" name="Rectangle 3">
            <a:extLst>
              <a:ext uri="{FF2B5EF4-FFF2-40B4-BE49-F238E27FC236}">
                <a16:creationId xmlns:a16="http://schemas.microsoft.com/office/drawing/2014/main" id="{2A0C9ABE-A121-4B79-B572-A3B6D28A5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67835D-B53D-4141-B62D-F0986EFCC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130DDB-77F4-4DD3-A71C-0F1E5DBAB388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554434" name="Rectangle 2">
            <a:extLst>
              <a:ext uri="{FF2B5EF4-FFF2-40B4-BE49-F238E27FC236}">
                <a16:creationId xmlns:a16="http://schemas.microsoft.com/office/drawing/2014/main" id="{E9C005F6-7FE0-4C47-AB7A-33A9BC4AC8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54435" name="Rectangle 3">
            <a:extLst>
              <a:ext uri="{FF2B5EF4-FFF2-40B4-BE49-F238E27FC236}">
                <a16:creationId xmlns:a16="http://schemas.microsoft.com/office/drawing/2014/main" id="{7714F70B-CFDD-491D-BA92-7675C281E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808B81-385F-401B-B564-03B4AEEC60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D58E1-53BF-4617-BF7A-0F9D3C26619A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552386" name="Rectangle 2">
            <a:extLst>
              <a:ext uri="{FF2B5EF4-FFF2-40B4-BE49-F238E27FC236}">
                <a16:creationId xmlns:a16="http://schemas.microsoft.com/office/drawing/2014/main" id="{9A5F8336-48B3-4A1E-B940-316200373A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52387" name="Rectangle 3">
            <a:extLst>
              <a:ext uri="{FF2B5EF4-FFF2-40B4-BE49-F238E27FC236}">
                <a16:creationId xmlns:a16="http://schemas.microsoft.com/office/drawing/2014/main" id="{775F955C-60D8-40C7-B10F-66DEEF638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85DA0C-73FC-4CCE-8A19-29B63E8A5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D2719-9F02-426B-8E9C-C29063A21B4D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452034" name="Rectangle 2">
            <a:extLst>
              <a:ext uri="{FF2B5EF4-FFF2-40B4-BE49-F238E27FC236}">
                <a16:creationId xmlns:a16="http://schemas.microsoft.com/office/drawing/2014/main" id="{5559F3E6-D3F0-4B1F-864F-C43CDF224E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52035" name="Rectangle 3">
            <a:extLst>
              <a:ext uri="{FF2B5EF4-FFF2-40B4-BE49-F238E27FC236}">
                <a16:creationId xmlns:a16="http://schemas.microsoft.com/office/drawing/2014/main" id="{ED2B3DC2-7EFC-440E-BF00-84C2F715F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B2EFDB-6478-4074-B22B-491FAF759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CF6B6-BA0B-4762-AC59-C54B5E2707EE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550338" name="Rectangle 2">
            <a:extLst>
              <a:ext uri="{FF2B5EF4-FFF2-40B4-BE49-F238E27FC236}">
                <a16:creationId xmlns:a16="http://schemas.microsoft.com/office/drawing/2014/main" id="{64E2D955-63EC-44DC-B300-5534210A0C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50339" name="Rectangle 3">
            <a:extLst>
              <a:ext uri="{FF2B5EF4-FFF2-40B4-BE49-F238E27FC236}">
                <a16:creationId xmlns:a16="http://schemas.microsoft.com/office/drawing/2014/main" id="{BEF6E116-8EBA-44B8-B57E-867F25969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14EF6E-E805-42B6-91CD-A379E4ABC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FB4B7-AE59-4039-B98B-38B038AD5328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548290" name="Rectangle 2">
            <a:extLst>
              <a:ext uri="{FF2B5EF4-FFF2-40B4-BE49-F238E27FC236}">
                <a16:creationId xmlns:a16="http://schemas.microsoft.com/office/drawing/2014/main" id="{6D793314-A2CA-4CC0-814B-F3632D8FD3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48291" name="Rectangle 3">
            <a:extLst>
              <a:ext uri="{FF2B5EF4-FFF2-40B4-BE49-F238E27FC236}">
                <a16:creationId xmlns:a16="http://schemas.microsoft.com/office/drawing/2014/main" id="{14BF62B3-C794-4D27-A6A8-2D9EDD46E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62815F-CB17-4B1A-B389-379182DF8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E2210-E5EB-4BD0-9CDB-D8B34DE85090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546242" name="Rectangle 2">
            <a:extLst>
              <a:ext uri="{FF2B5EF4-FFF2-40B4-BE49-F238E27FC236}">
                <a16:creationId xmlns:a16="http://schemas.microsoft.com/office/drawing/2014/main" id="{7E679D80-5B34-46BA-9459-C7CAFD0B87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46243" name="Rectangle 3">
            <a:extLst>
              <a:ext uri="{FF2B5EF4-FFF2-40B4-BE49-F238E27FC236}">
                <a16:creationId xmlns:a16="http://schemas.microsoft.com/office/drawing/2014/main" id="{C56DE687-19B0-4C65-8E15-8426CEE46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3D1F4B-EB93-4206-8FAD-852C22AA3A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0D6E5-A1C9-43BA-911E-5461D5156F9E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566722" name="Rectangle 2">
            <a:extLst>
              <a:ext uri="{FF2B5EF4-FFF2-40B4-BE49-F238E27FC236}">
                <a16:creationId xmlns:a16="http://schemas.microsoft.com/office/drawing/2014/main" id="{EDEF1DC9-5E75-40D2-8E5E-E0BBB075A0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66723" name="Rectangle 3">
            <a:extLst>
              <a:ext uri="{FF2B5EF4-FFF2-40B4-BE49-F238E27FC236}">
                <a16:creationId xmlns:a16="http://schemas.microsoft.com/office/drawing/2014/main" id="{2FF2E48E-8AD5-4284-A4E5-153DD8F20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7DEC9F-7A7B-4846-8A8D-603A5C0AF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75640-339C-446C-8AB0-11FD098DDE68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564674" name="Rectangle 2">
            <a:extLst>
              <a:ext uri="{FF2B5EF4-FFF2-40B4-BE49-F238E27FC236}">
                <a16:creationId xmlns:a16="http://schemas.microsoft.com/office/drawing/2014/main" id="{0FAE1363-A5B7-43E8-B59C-E743C414BA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64675" name="Rectangle 3">
            <a:extLst>
              <a:ext uri="{FF2B5EF4-FFF2-40B4-BE49-F238E27FC236}">
                <a16:creationId xmlns:a16="http://schemas.microsoft.com/office/drawing/2014/main" id="{1CA4DC25-ECE7-42D3-9186-1552B0167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30C0CB-0BE2-471C-A63F-D40251905C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35BE1-0982-4FA9-ADF7-7B4D1F807E5D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562626" name="Rectangle 2">
            <a:extLst>
              <a:ext uri="{FF2B5EF4-FFF2-40B4-BE49-F238E27FC236}">
                <a16:creationId xmlns:a16="http://schemas.microsoft.com/office/drawing/2014/main" id="{E652FB22-7BF3-493D-A6EA-E2E6E89AB6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62627" name="Rectangle 3">
            <a:extLst>
              <a:ext uri="{FF2B5EF4-FFF2-40B4-BE49-F238E27FC236}">
                <a16:creationId xmlns:a16="http://schemas.microsoft.com/office/drawing/2014/main" id="{717956DC-359F-4A03-980C-C6B21CA85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95D47D-D2A7-4EFC-8AE0-D305FEA5DF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F5E94-2FEC-4654-8C13-1BB396211F64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560578" name="Rectangle 2">
            <a:extLst>
              <a:ext uri="{FF2B5EF4-FFF2-40B4-BE49-F238E27FC236}">
                <a16:creationId xmlns:a16="http://schemas.microsoft.com/office/drawing/2014/main" id="{D416BEA2-823E-4F79-B8CF-C32173C320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60579" name="Rectangle 3">
            <a:extLst>
              <a:ext uri="{FF2B5EF4-FFF2-40B4-BE49-F238E27FC236}">
                <a16:creationId xmlns:a16="http://schemas.microsoft.com/office/drawing/2014/main" id="{59A96F01-DE0B-490C-870A-78D14EB1C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3240B5-2CE6-49F4-BFB7-D3CBAA52B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ACCE6-F4EC-4CDD-8E67-747FA2F6026C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558530" name="Rectangle 2">
            <a:extLst>
              <a:ext uri="{FF2B5EF4-FFF2-40B4-BE49-F238E27FC236}">
                <a16:creationId xmlns:a16="http://schemas.microsoft.com/office/drawing/2014/main" id="{51623DDA-DA87-41E0-AB26-DF85451355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58531" name="Rectangle 3">
            <a:extLst>
              <a:ext uri="{FF2B5EF4-FFF2-40B4-BE49-F238E27FC236}">
                <a16:creationId xmlns:a16="http://schemas.microsoft.com/office/drawing/2014/main" id="{C84C2395-8323-423F-BA23-6E7E221F7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B1B1E7-614E-47E3-BAA4-15F8B53C15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09E66-8C87-4103-8C6F-476A60E690C3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568770" name="Rectangle 2">
            <a:extLst>
              <a:ext uri="{FF2B5EF4-FFF2-40B4-BE49-F238E27FC236}">
                <a16:creationId xmlns:a16="http://schemas.microsoft.com/office/drawing/2014/main" id="{254D26A2-E1CC-41EE-9270-68CBA286AC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68771" name="Rectangle 3">
            <a:extLst>
              <a:ext uri="{FF2B5EF4-FFF2-40B4-BE49-F238E27FC236}">
                <a16:creationId xmlns:a16="http://schemas.microsoft.com/office/drawing/2014/main" id="{4FAD880B-B4B4-452E-AFB3-F829F265C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BBCB58-560E-4933-8FE9-B7D7FBCC0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62465-9E93-485E-B605-3EEF6EE7FB16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570818" name="Rectangle 2">
            <a:extLst>
              <a:ext uri="{FF2B5EF4-FFF2-40B4-BE49-F238E27FC236}">
                <a16:creationId xmlns:a16="http://schemas.microsoft.com/office/drawing/2014/main" id="{D04997B1-5249-4996-8287-6A6742AFFB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70819" name="Rectangle 3">
            <a:extLst>
              <a:ext uri="{FF2B5EF4-FFF2-40B4-BE49-F238E27FC236}">
                <a16:creationId xmlns:a16="http://schemas.microsoft.com/office/drawing/2014/main" id="{8F951818-FEF1-4147-8DA6-99FEF2662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5686C1-6C81-4F92-BB5E-BB41DDC46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CC4A5-4684-4377-9E82-B29B37DE6A9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711106" name="Rectangle 2">
            <a:extLst>
              <a:ext uri="{FF2B5EF4-FFF2-40B4-BE49-F238E27FC236}">
                <a16:creationId xmlns:a16="http://schemas.microsoft.com/office/drawing/2014/main" id="{9305B27E-8592-431E-BC38-0DAA604B0A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1107" name="Rectangle 3">
            <a:extLst>
              <a:ext uri="{FF2B5EF4-FFF2-40B4-BE49-F238E27FC236}">
                <a16:creationId xmlns:a16="http://schemas.microsoft.com/office/drawing/2014/main" id="{4A10AF84-1E12-46B4-82C1-6E6275FFF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F73ECE-FAEC-42AC-B464-FCEE4D1F3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73C5C-6FCB-4B38-9BDE-891052793606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1572866" name="Rectangle 2">
            <a:extLst>
              <a:ext uri="{FF2B5EF4-FFF2-40B4-BE49-F238E27FC236}">
                <a16:creationId xmlns:a16="http://schemas.microsoft.com/office/drawing/2014/main" id="{085B3E9A-849F-40AE-BB7D-C9B093D25E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72867" name="Rectangle 3">
            <a:extLst>
              <a:ext uri="{FF2B5EF4-FFF2-40B4-BE49-F238E27FC236}">
                <a16:creationId xmlns:a16="http://schemas.microsoft.com/office/drawing/2014/main" id="{10D42D87-EEC2-4E99-BC29-C057084B2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323FFB-566A-4706-AEFC-98226B6C1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662AE-ECE9-4F9C-BB96-533B1B10CFA5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1574914" name="Rectangle 2">
            <a:extLst>
              <a:ext uri="{FF2B5EF4-FFF2-40B4-BE49-F238E27FC236}">
                <a16:creationId xmlns:a16="http://schemas.microsoft.com/office/drawing/2014/main" id="{6C1C4E8F-3266-4F37-984E-C840198621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74915" name="Rectangle 3">
            <a:extLst>
              <a:ext uri="{FF2B5EF4-FFF2-40B4-BE49-F238E27FC236}">
                <a16:creationId xmlns:a16="http://schemas.microsoft.com/office/drawing/2014/main" id="{0AFD4C95-0E5D-4380-9C76-FB78FDDC0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2D4BCF-EACD-4405-8AC4-E4FDF2B380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B8D1D-D576-426E-AEEA-CD35ADD875C3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1576962" name="Rectangle 2">
            <a:extLst>
              <a:ext uri="{FF2B5EF4-FFF2-40B4-BE49-F238E27FC236}">
                <a16:creationId xmlns:a16="http://schemas.microsoft.com/office/drawing/2014/main" id="{46924C61-421C-4C46-BEAC-46AFA7EBF4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76963" name="Rectangle 3">
            <a:extLst>
              <a:ext uri="{FF2B5EF4-FFF2-40B4-BE49-F238E27FC236}">
                <a16:creationId xmlns:a16="http://schemas.microsoft.com/office/drawing/2014/main" id="{8BE512E0-7C31-4A02-BE6E-67617F56B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C2B583-847A-43B1-AB39-9BF5365A4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4D1EE-CABA-4EB3-AF71-A042A955A06C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1583106" name="Rectangle 2">
            <a:extLst>
              <a:ext uri="{FF2B5EF4-FFF2-40B4-BE49-F238E27FC236}">
                <a16:creationId xmlns:a16="http://schemas.microsoft.com/office/drawing/2014/main" id="{EB4BD54B-FB43-40A5-9778-B740724C84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83107" name="Rectangle 3">
            <a:extLst>
              <a:ext uri="{FF2B5EF4-FFF2-40B4-BE49-F238E27FC236}">
                <a16:creationId xmlns:a16="http://schemas.microsoft.com/office/drawing/2014/main" id="{6171234E-C71D-4F69-B82E-ADC08008F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2A5902-1957-4541-83A4-B852731C7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BA6E8-9624-4678-9666-C6F9C82FC885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1581058" name="Rectangle 2">
            <a:extLst>
              <a:ext uri="{FF2B5EF4-FFF2-40B4-BE49-F238E27FC236}">
                <a16:creationId xmlns:a16="http://schemas.microsoft.com/office/drawing/2014/main" id="{71E81109-752F-4716-9C6B-D0DEC910BF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81059" name="Rectangle 3">
            <a:extLst>
              <a:ext uri="{FF2B5EF4-FFF2-40B4-BE49-F238E27FC236}">
                <a16:creationId xmlns:a16="http://schemas.microsoft.com/office/drawing/2014/main" id="{810E577E-6602-45E7-86E1-AC39CB86F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0BCAA7-7967-4806-A83D-7CE90F610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F2E7C-49FB-4DB6-897A-1904633ADC2F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1579010" name="Rectangle 2">
            <a:extLst>
              <a:ext uri="{FF2B5EF4-FFF2-40B4-BE49-F238E27FC236}">
                <a16:creationId xmlns:a16="http://schemas.microsoft.com/office/drawing/2014/main" id="{5D4F3ABF-233C-42B8-B77D-F476AE9F86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79011" name="Rectangle 3">
            <a:extLst>
              <a:ext uri="{FF2B5EF4-FFF2-40B4-BE49-F238E27FC236}">
                <a16:creationId xmlns:a16="http://schemas.microsoft.com/office/drawing/2014/main" id="{AD973262-0672-47ED-A6B1-E98AF7722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17FFFA-AA00-4552-BBD2-755C5E985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F6232-EB12-4E27-9B92-CD5462B36A72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1585154" name="Rectangle 2">
            <a:extLst>
              <a:ext uri="{FF2B5EF4-FFF2-40B4-BE49-F238E27FC236}">
                <a16:creationId xmlns:a16="http://schemas.microsoft.com/office/drawing/2014/main" id="{B6097479-BDF1-449F-9A20-5A02080CC6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85155" name="Rectangle 3">
            <a:extLst>
              <a:ext uri="{FF2B5EF4-FFF2-40B4-BE49-F238E27FC236}">
                <a16:creationId xmlns:a16="http://schemas.microsoft.com/office/drawing/2014/main" id="{C63FBA51-C041-418D-B628-A52DC0E4B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C13FB9-B8E3-4F07-9397-0D15099D9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C062E-6196-4ED1-82DB-5B3542F7FF2A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1717250" name="Rectangle 2">
            <a:extLst>
              <a:ext uri="{FF2B5EF4-FFF2-40B4-BE49-F238E27FC236}">
                <a16:creationId xmlns:a16="http://schemas.microsoft.com/office/drawing/2014/main" id="{3EF37B5E-8AA4-4BA6-80BE-C1C80B50BE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7251" name="Rectangle 3">
            <a:extLst>
              <a:ext uri="{FF2B5EF4-FFF2-40B4-BE49-F238E27FC236}">
                <a16:creationId xmlns:a16="http://schemas.microsoft.com/office/drawing/2014/main" id="{B62D63BC-23FD-4E7F-8BC6-54B770B72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8A7FA6-A2E7-437E-9074-2313A7A8A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70A28-B83E-44D2-BCB4-869DF0D54074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1488898" name="Rectangle 2">
            <a:extLst>
              <a:ext uri="{FF2B5EF4-FFF2-40B4-BE49-F238E27FC236}">
                <a16:creationId xmlns:a16="http://schemas.microsoft.com/office/drawing/2014/main" id="{A9687C46-61BC-4CB7-9885-6E559BFE25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88899" name="Rectangle 3">
            <a:extLst>
              <a:ext uri="{FF2B5EF4-FFF2-40B4-BE49-F238E27FC236}">
                <a16:creationId xmlns:a16="http://schemas.microsoft.com/office/drawing/2014/main" id="{E996BF5B-4D0E-47B3-A7BE-F0E4ADD3D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72A702-57A5-40C7-A230-822879181B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44F08-FB9F-4492-8985-5AAC33B27171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1589250" name="Rectangle 2">
            <a:extLst>
              <a:ext uri="{FF2B5EF4-FFF2-40B4-BE49-F238E27FC236}">
                <a16:creationId xmlns:a16="http://schemas.microsoft.com/office/drawing/2014/main" id="{6E757BC1-293D-4495-8498-C020D30ABF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89251" name="Rectangle 3">
            <a:extLst>
              <a:ext uri="{FF2B5EF4-FFF2-40B4-BE49-F238E27FC236}">
                <a16:creationId xmlns:a16="http://schemas.microsoft.com/office/drawing/2014/main" id="{937E8700-8C7D-4B4F-8369-4D4A7ACCB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6D6014-A175-4C10-B55D-95C4664BA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17957-2143-4FA5-8853-AD48262A471F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454082" name="Rectangle 2">
            <a:extLst>
              <a:ext uri="{FF2B5EF4-FFF2-40B4-BE49-F238E27FC236}">
                <a16:creationId xmlns:a16="http://schemas.microsoft.com/office/drawing/2014/main" id="{2307D0E9-6433-44AC-8F65-C31E9C3D5E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54083" name="Rectangle 3">
            <a:extLst>
              <a:ext uri="{FF2B5EF4-FFF2-40B4-BE49-F238E27FC236}">
                <a16:creationId xmlns:a16="http://schemas.microsoft.com/office/drawing/2014/main" id="{521F9492-2DC3-4509-AC5E-6B52653FD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303C07-128F-4D88-B93D-6E8C5A8D85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4669BF-25BF-45D5-B20B-A138754D5838}" type="slidenum">
              <a:rPr lang="en-US" altLang="ko-KR"/>
              <a:pPr/>
              <a:t>70</a:t>
            </a:fld>
            <a:endParaRPr lang="en-US" altLang="ko-KR"/>
          </a:p>
        </p:txBody>
      </p:sp>
      <p:sp>
        <p:nvSpPr>
          <p:cNvPr id="1591298" name="Rectangle 2">
            <a:extLst>
              <a:ext uri="{FF2B5EF4-FFF2-40B4-BE49-F238E27FC236}">
                <a16:creationId xmlns:a16="http://schemas.microsoft.com/office/drawing/2014/main" id="{01BF74E5-D176-46CC-8809-14957B6628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91299" name="Rectangle 3">
            <a:extLst>
              <a:ext uri="{FF2B5EF4-FFF2-40B4-BE49-F238E27FC236}">
                <a16:creationId xmlns:a16="http://schemas.microsoft.com/office/drawing/2014/main" id="{8BF08B45-1F62-4CFF-A520-219B55ABF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CD4916-5156-4A6C-8449-A46571923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3A468-F06A-42E9-80C6-2E1102E7AA56}" type="slidenum">
              <a:rPr lang="en-US" altLang="ko-KR"/>
              <a:pPr/>
              <a:t>71</a:t>
            </a:fld>
            <a:endParaRPr lang="en-US" altLang="ko-KR"/>
          </a:p>
        </p:txBody>
      </p:sp>
      <p:sp>
        <p:nvSpPr>
          <p:cNvPr id="1593346" name="Rectangle 2">
            <a:extLst>
              <a:ext uri="{FF2B5EF4-FFF2-40B4-BE49-F238E27FC236}">
                <a16:creationId xmlns:a16="http://schemas.microsoft.com/office/drawing/2014/main" id="{9388F942-C49C-4EA5-8A8C-BF470A6250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93347" name="Rectangle 3">
            <a:extLst>
              <a:ext uri="{FF2B5EF4-FFF2-40B4-BE49-F238E27FC236}">
                <a16:creationId xmlns:a16="http://schemas.microsoft.com/office/drawing/2014/main" id="{8364A3DF-5663-424A-A3A7-919F893BD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67AC7F-860D-4C62-895F-F2FBCAA94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9CAB9-026C-4877-90B8-0C67ABD5A307}" type="slidenum">
              <a:rPr lang="en-US" altLang="ko-KR"/>
              <a:pPr/>
              <a:t>72</a:t>
            </a:fld>
            <a:endParaRPr lang="en-US" altLang="ko-KR"/>
          </a:p>
        </p:txBody>
      </p:sp>
      <p:sp>
        <p:nvSpPr>
          <p:cNvPr id="1609730" name="Rectangle 2">
            <a:extLst>
              <a:ext uri="{FF2B5EF4-FFF2-40B4-BE49-F238E27FC236}">
                <a16:creationId xmlns:a16="http://schemas.microsoft.com/office/drawing/2014/main" id="{31EC2279-0515-4371-B1A4-AE8B9684BC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09731" name="Rectangle 3">
            <a:extLst>
              <a:ext uri="{FF2B5EF4-FFF2-40B4-BE49-F238E27FC236}">
                <a16:creationId xmlns:a16="http://schemas.microsoft.com/office/drawing/2014/main" id="{E783CE93-84F8-4976-B498-2DFF0065C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F9A53C-D523-47A4-AC2E-F893620D3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4F4E7-FBD2-40FC-956F-3ED32AA18EE2}" type="slidenum">
              <a:rPr lang="en-US" altLang="ko-KR"/>
              <a:pPr/>
              <a:t>73</a:t>
            </a:fld>
            <a:endParaRPr lang="en-US" altLang="ko-KR"/>
          </a:p>
        </p:txBody>
      </p:sp>
      <p:sp>
        <p:nvSpPr>
          <p:cNvPr id="1607682" name="Rectangle 2">
            <a:extLst>
              <a:ext uri="{FF2B5EF4-FFF2-40B4-BE49-F238E27FC236}">
                <a16:creationId xmlns:a16="http://schemas.microsoft.com/office/drawing/2014/main" id="{4375C132-D36E-435D-8D31-A359884DA5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07683" name="Rectangle 3">
            <a:extLst>
              <a:ext uri="{FF2B5EF4-FFF2-40B4-BE49-F238E27FC236}">
                <a16:creationId xmlns:a16="http://schemas.microsoft.com/office/drawing/2014/main" id="{6C4675CD-1CC9-410C-AF18-DAA6B43B2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B0EAE0-0068-43BA-ADD6-46A4279A43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11C7A-F003-463F-A24A-B3B64DA62DB2}" type="slidenum">
              <a:rPr lang="en-US" altLang="ko-KR"/>
              <a:pPr/>
              <a:t>74</a:t>
            </a:fld>
            <a:endParaRPr lang="en-US" altLang="ko-KR"/>
          </a:p>
        </p:txBody>
      </p:sp>
      <p:sp>
        <p:nvSpPr>
          <p:cNvPr id="1595394" name="Rectangle 2">
            <a:extLst>
              <a:ext uri="{FF2B5EF4-FFF2-40B4-BE49-F238E27FC236}">
                <a16:creationId xmlns:a16="http://schemas.microsoft.com/office/drawing/2014/main" id="{1AAAD428-1D1A-40DA-A89E-F746E9AADA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95395" name="Rectangle 3">
            <a:extLst>
              <a:ext uri="{FF2B5EF4-FFF2-40B4-BE49-F238E27FC236}">
                <a16:creationId xmlns:a16="http://schemas.microsoft.com/office/drawing/2014/main" id="{5483E85D-4AA0-441E-B5B2-1461E1EFC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E2423C-66F1-4F5A-AB22-4092D5012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EC7A3-30F5-40BC-B327-9B894B01D8F0}" type="slidenum">
              <a:rPr lang="en-US" altLang="ko-KR"/>
              <a:pPr/>
              <a:t>75</a:t>
            </a:fld>
            <a:endParaRPr lang="en-US" altLang="ko-KR"/>
          </a:p>
        </p:txBody>
      </p:sp>
      <p:sp>
        <p:nvSpPr>
          <p:cNvPr id="1597442" name="Rectangle 2">
            <a:extLst>
              <a:ext uri="{FF2B5EF4-FFF2-40B4-BE49-F238E27FC236}">
                <a16:creationId xmlns:a16="http://schemas.microsoft.com/office/drawing/2014/main" id="{02320D5A-6B1A-4EAA-A8C8-703DC785A1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97443" name="Rectangle 3">
            <a:extLst>
              <a:ext uri="{FF2B5EF4-FFF2-40B4-BE49-F238E27FC236}">
                <a16:creationId xmlns:a16="http://schemas.microsoft.com/office/drawing/2014/main" id="{33D2D3DC-428F-4820-898F-DC7241CD4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2883E6-599F-422B-8FC2-126719E84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F7FEE-4BEF-4310-8D85-F093097C563A}" type="slidenum">
              <a:rPr lang="en-US" altLang="ko-KR"/>
              <a:pPr/>
              <a:t>76</a:t>
            </a:fld>
            <a:endParaRPr lang="en-US" altLang="ko-KR"/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id="{ABE5D049-3317-47DE-A485-416BF0A6B9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id="{21BD4AAC-1B03-40CA-8217-5A69D9CB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484F4E-B81C-4EAD-8B71-F0B702B22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3E348-E17F-4667-B659-93FC3E539AB6}" type="slidenum">
              <a:rPr lang="en-US" altLang="ko-KR"/>
              <a:pPr/>
              <a:t>77</a:t>
            </a:fld>
            <a:endParaRPr lang="en-US" altLang="ko-KR"/>
          </a:p>
        </p:txBody>
      </p:sp>
      <p:sp>
        <p:nvSpPr>
          <p:cNvPr id="1601538" name="Rectangle 2">
            <a:extLst>
              <a:ext uri="{FF2B5EF4-FFF2-40B4-BE49-F238E27FC236}">
                <a16:creationId xmlns:a16="http://schemas.microsoft.com/office/drawing/2014/main" id="{6470F33B-5B4F-4B0F-A793-7A745CC98F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01539" name="Rectangle 3">
            <a:extLst>
              <a:ext uri="{FF2B5EF4-FFF2-40B4-BE49-F238E27FC236}">
                <a16:creationId xmlns:a16="http://schemas.microsoft.com/office/drawing/2014/main" id="{DCFE70C8-15F4-41B4-904D-DA65955B5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45F450-CACF-44D0-A776-2D622F1D4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E119A-FE3D-4260-AD12-E7E1AE00FD2D}" type="slidenum">
              <a:rPr lang="en-US" altLang="ko-KR"/>
              <a:pPr/>
              <a:t>78</a:t>
            </a:fld>
            <a:endParaRPr lang="en-US" altLang="ko-KR"/>
          </a:p>
        </p:txBody>
      </p:sp>
      <p:sp>
        <p:nvSpPr>
          <p:cNvPr id="1603586" name="Rectangle 2">
            <a:extLst>
              <a:ext uri="{FF2B5EF4-FFF2-40B4-BE49-F238E27FC236}">
                <a16:creationId xmlns:a16="http://schemas.microsoft.com/office/drawing/2014/main" id="{2CA19FA7-4276-4708-958E-28EF9192D0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03587" name="Rectangle 3">
            <a:extLst>
              <a:ext uri="{FF2B5EF4-FFF2-40B4-BE49-F238E27FC236}">
                <a16:creationId xmlns:a16="http://schemas.microsoft.com/office/drawing/2014/main" id="{81F5EE61-4510-4907-BC49-61CE351E5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48BC1F-2192-45B9-B7E8-0DA80159E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B718E-735C-41DD-95FA-3B659C51A14A}" type="slidenum">
              <a:rPr lang="en-US" altLang="ko-KR"/>
              <a:pPr/>
              <a:t>79</a:t>
            </a:fld>
            <a:endParaRPr lang="en-US" altLang="ko-KR"/>
          </a:p>
        </p:txBody>
      </p:sp>
      <p:sp>
        <p:nvSpPr>
          <p:cNvPr id="1605634" name="Rectangle 2">
            <a:extLst>
              <a:ext uri="{FF2B5EF4-FFF2-40B4-BE49-F238E27FC236}">
                <a16:creationId xmlns:a16="http://schemas.microsoft.com/office/drawing/2014/main" id="{66F8953F-8557-4D63-BD6A-1A2BB91983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05635" name="Rectangle 3">
            <a:extLst>
              <a:ext uri="{FF2B5EF4-FFF2-40B4-BE49-F238E27FC236}">
                <a16:creationId xmlns:a16="http://schemas.microsoft.com/office/drawing/2014/main" id="{1B78E2AE-9437-4751-8757-6BC98C9A9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B7FEDC-4294-4A00-B1F2-4417822F67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EF2A8-E745-4BDA-9DD3-CA860587858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458178" name="Rectangle 2">
            <a:extLst>
              <a:ext uri="{FF2B5EF4-FFF2-40B4-BE49-F238E27FC236}">
                <a16:creationId xmlns:a16="http://schemas.microsoft.com/office/drawing/2014/main" id="{CA7BB002-453A-4F8D-B6D5-A2F242CAEE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58179" name="Rectangle 3">
            <a:extLst>
              <a:ext uri="{FF2B5EF4-FFF2-40B4-BE49-F238E27FC236}">
                <a16:creationId xmlns:a16="http://schemas.microsoft.com/office/drawing/2014/main" id="{F6744FE3-4031-4523-B3CE-58F84FBF9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1A87B7-98D9-44F3-86E9-0798250B51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E305B-23BA-414B-A11F-6F491C3ED2F5}" type="slidenum">
              <a:rPr lang="en-US" altLang="ko-KR"/>
              <a:pPr/>
              <a:t>80</a:t>
            </a:fld>
            <a:endParaRPr lang="en-US" altLang="ko-KR"/>
          </a:p>
        </p:txBody>
      </p:sp>
      <p:sp>
        <p:nvSpPr>
          <p:cNvPr id="1632258" name="Rectangle 2">
            <a:extLst>
              <a:ext uri="{FF2B5EF4-FFF2-40B4-BE49-F238E27FC236}">
                <a16:creationId xmlns:a16="http://schemas.microsoft.com/office/drawing/2014/main" id="{04913E61-02D6-4BBD-BA3A-B4BC0AFD4B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32259" name="Rectangle 3">
            <a:extLst>
              <a:ext uri="{FF2B5EF4-FFF2-40B4-BE49-F238E27FC236}">
                <a16:creationId xmlns:a16="http://schemas.microsoft.com/office/drawing/2014/main" id="{3123AA5E-33E5-4AEE-A7DE-3D7B46C56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E82084-DC27-4019-8387-CCA1C14D11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DF6D1-7D07-4673-8E0B-A0A51F7D1A32}" type="slidenum">
              <a:rPr lang="en-US" altLang="ko-KR"/>
              <a:pPr/>
              <a:t>81</a:t>
            </a:fld>
            <a:endParaRPr lang="en-US" altLang="ko-KR"/>
          </a:p>
        </p:txBody>
      </p:sp>
      <p:sp>
        <p:nvSpPr>
          <p:cNvPr id="1646594" name="Rectangle 2">
            <a:extLst>
              <a:ext uri="{FF2B5EF4-FFF2-40B4-BE49-F238E27FC236}">
                <a16:creationId xmlns:a16="http://schemas.microsoft.com/office/drawing/2014/main" id="{DAE3CC03-9011-46B4-B155-7B0A39E2C5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46595" name="Rectangle 3">
            <a:extLst>
              <a:ext uri="{FF2B5EF4-FFF2-40B4-BE49-F238E27FC236}">
                <a16:creationId xmlns:a16="http://schemas.microsoft.com/office/drawing/2014/main" id="{9F506D08-9B84-466E-93D0-6A4F7FD02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AB0879-CBAC-4785-87EE-E0712566D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CB8C6-A458-4FE2-9931-1ADB183A8E7F}" type="slidenum">
              <a:rPr lang="en-US" altLang="ko-KR"/>
              <a:pPr/>
              <a:t>82</a:t>
            </a:fld>
            <a:endParaRPr lang="en-US" altLang="ko-KR"/>
          </a:p>
        </p:txBody>
      </p:sp>
      <p:sp>
        <p:nvSpPr>
          <p:cNvPr id="1644546" name="Rectangle 2">
            <a:extLst>
              <a:ext uri="{FF2B5EF4-FFF2-40B4-BE49-F238E27FC236}">
                <a16:creationId xmlns:a16="http://schemas.microsoft.com/office/drawing/2014/main" id="{4472C5E9-6DDC-4926-9948-43F2C2D597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44547" name="Rectangle 3">
            <a:extLst>
              <a:ext uri="{FF2B5EF4-FFF2-40B4-BE49-F238E27FC236}">
                <a16:creationId xmlns:a16="http://schemas.microsoft.com/office/drawing/2014/main" id="{2D477AC5-A7BD-4059-808A-A95D80856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112A88-EBA9-42F1-BF7B-0304CE8B9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D26E0-D93C-45A6-8CEA-B003B0018970}" type="slidenum">
              <a:rPr lang="en-US" altLang="ko-KR"/>
              <a:pPr/>
              <a:t>83</a:t>
            </a:fld>
            <a:endParaRPr lang="en-US" altLang="ko-KR"/>
          </a:p>
        </p:txBody>
      </p:sp>
      <p:sp>
        <p:nvSpPr>
          <p:cNvPr id="1642498" name="Rectangle 2">
            <a:extLst>
              <a:ext uri="{FF2B5EF4-FFF2-40B4-BE49-F238E27FC236}">
                <a16:creationId xmlns:a16="http://schemas.microsoft.com/office/drawing/2014/main" id="{823CE318-0087-4667-A911-EC2B035932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42499" name="Rectangle 3">
            <a:extLst>
              <a:ext uri="{FF2B5EF4-FFF2-40B4-BE49-F238E27FC236}">
                <a16:creationId xmlns:a16="http://schemas.microsoft.com/office/drawing/2014/main" id="{7690418A-D399-45D8-8806-5706F9179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6522DC-5F0A-484D-AF2D-8C0BC1D82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7099E-4C3A-484A-9FD8-213A15F29115}" type="slidenum">
              <a:rPr lang="en-US" altLang="ko-KR"/>
              <a:pPr/>
              <a:t>84</a:t>
            </a:fld>
            <a:endParaRPr lang="en-US" altLang="ko-KR"/>
          </a:p>
        </p:txBody>
      </p:sp>
      <p:sp>
        <p:nvSpPr>
          <p:cNvPr id="1640450" name="Rectangle 2">
            <a:extLst>
              <a:ext uri="{FF2B5EF4-FFF2-40B4-BE49-F238E27FC236}">
                <a16:creationId xmlns:a16="http://schemas.microsoft.com/office/drawing/2014/main" id="{A0CA8FBE-382F-4738-A988-50576F5A43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40451" name="Rectangle 3">
            <a:extLst>
              <a:ext uri="{FF2B5EF4-FFF2-40B4-BE49-F238E27FC236}">
                <a16:creationId xmlns:a16="http://schemas.microsoft.com/office/drawing/2014/main" id="{D80F0859-2260-4F2F-B525-CC4B3E323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A00470-2BA2-4BEF-A9B0-31C48CD06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9B1A8-7253-41DF-A96F-140B66AF65B5}" type="slidenum">
              <a:rPr lang="en-US" altLang="ko-KR"/>
              <a:pPr/>
              <a:t>85</a:t>
            </a:fld>
            <a:endParaRPr lang="en-US" altLang="ko-KR"/>
          </a:p>
        </p:txBody>
      </p:sp>
      <p:sp>
        <p:nvSpPr>
          <p:cNvPr id="1638402" name="Rectangle 2">
            <a:extLst>
              <a:ext uri="{FF2B5EF4-FFF2-40B4-BE49-F238E27FC236}">
                <a16:creationId xmlns:a16="http://schemas.microsoft.com/office/drawing/2014/main" id="{2D75CDF3-E6E0-4B14-A778-038BD6A19D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38403" name="Rectangle 3">
            <a:extLst>
              <a:ext uri="{FF2B5EF4-FFF2-40B4-BE49-F238E27FC236}">
                <a16:creationId xmlns:a16="http://schemas.microsoft.com/office/drawing/2014/main" id="{85B7274C-1F27-4C83-B231-10B10B1DF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F8D5A3-C5D2-4EFB-937F-12BF3FD72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A08DD-7EEE-41AE-ACCD-6A5DEBB0100B}" type="slidenum">
              <a:rPr lang="en-US" altLang="ko-KR"/>
              <a:pPr/>
              <a:t>86</a:t>
            </a:fld>
            <a:endParaRPr lang="en-US" altLang="ko-KR"/>
          </a:p>
        </p:txBody>
      </p:sp>
      <p:sp>
        <p:nvSpPr>
          <p:cNvPr id="1636354" name="Rectangle 2">
            <a:extLst>
              <a:ext uri="{FF2B5EF4-FFF2-40B4-BE49-F238E27FC236}">
                <a16:creationId xmlns:a16="http://schemas.microsoft.com/office/drawing/2014/main" id="{934C1C6B-FAE4-404C-AA51-D185653D06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36355" name="Rectangle 3">
            <a:extLst>
              <a:ext uri="{FF2B5EF4-FFF2-40B4-BE49-F238E27FC236}">
                <a16:creationId xmlns:a16="http://schemas.microsoft.com/office/drawing/2014/main" id="{4D7BDDB5-3CC9-49DB-9C25-A924E741C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5B6D18-22E3-42EF-BFDF-B8158E01D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A5206-B4BE-43FB-8D8B-A63F2D03412A}" type="slidenum">
              <a:rPr lang="en-US" altLang="ko-KR"/>
              <a:pPr/>
              <a:t>87</a:t>
            </a:fld>
            <a:endParaRPr lang="en-US" altLang="ko-KR"/>
          </a:p>
        </p:txBody>
      </p:sp>
      <p:sp>
        <p:nvSpPr>
          <p:cNvPr id="1634306" name="Rectangle 2">
            <a:extLst>
              <a:ext uri="{FF2B5EF4-FFF2-40B4-BE49-F238E27FC236}">
                <a16:creationId xmlns:a16="http://schemas.microsoft.com/office/drawing/2014/main" id="{D67B7CB7-19A6-4075-8F27-9BF9CB8E7E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34307" name="Rectangle 3">
            <a:extLst>
              <a:ext uri="{FF2B5EF4-FFF2-40B4-BE49-F238E27FC236}">
                <a16:creationId xmlns:a16="http://schemas.microsoft.com/office/drawing/2014/main" id="{DCF92C00-5CB7-4792-8EFE-6505054DF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D7BA20-4CF7-4EB0-A507-6766A109A5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3AED9-0EF6-4D87-836F-39F141740B37}" type="slidenum">
              <a:rPr lang="en-US" altLang="ko-KR"/>
              <a:pPr/>
              <a:t>88</a:t>
            </a:fld>
            <a:endParaRPr lang="en-US" altLang="ko-KR"/>
          </a:p>
        </p:txBody>
      </p:sp>
      <p:sp>
        <p:nvSpPr>
          <p:cNvPr id="1707010" name="Rectangle 2">
            <a:extLst>
              <a:ext uri="{FF2B5EF4-FFF2-40B4-BE49-F238E27FC236}">
                <a16:creationId xmlns:a16="http://schemas.microsoft.com/office/drawing/2014/main" id="{95528F1B-2186-4320-BA27-AEF738E8F8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707011" name="Rectangle 3">
            <a:extLst>
              <a:ext uri="{FF2B5EF4-FFF2-40B4-BE49-F238E27FC236}">
                <a16:creationId xmlns:a16="http://schemas.microsoft.com/office/drawing/2014/main" id="{8B3A5B3C-65B6-407A-B244-88A4C1314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DA0C94-2B33-4553-9E26-49A3887E65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1C5E2-7D41-423F-9EB7-BF0AA653BEC4}" type="slidenum">
              <a:rPr lang="en-US" altLang="ko-KR"/>
              <a:pPr/>
              <a:t>89</a:t>
            </a:fld>
            <a:endParaRPr lang="en-US" altLang="ko-KR"/>
          </a:p>
        </p:txBody>
      </p:sp>
      <p:sp>
        <p:nvSpPr>
          <p:cNvPr id="1704962" name="Rectangle 2">
            <a:extLst>
              <a:ext uri="{FF2B5EF4-FFF2-40B4-BE49-F238E27FC236}">
                <a16:creationId xmlns:a16="http://schemas.microsoft.com/office/drawing/2014/main" id="{D50416D6-6227-4992-A3FA-A8EAE64C86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704963" name="Rectangle 3">
            <a:extLst>
              <a:ext uri="{FF2B5EF4-FFF2-40B4-BE49-F238E27FC236}">
                <a16:creationId xmlns:a16="http://schemas.microsoft.com/office/drawing/2014/main" id="{CAA01260-5256-4EDA-8533-D67429FDA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388E2A-C79E-4B0D-BC01-2C751E9DC6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B4C50-5717-4068-82E1-7270B82CDE5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460226" name="Rectangle 2">
            <a:extLst>
              <a:ext uri="{FF2B5EF4-FFF2-40B4-BE49-F238E27FC236}">
                <a16:creationId xmlns:a16="http://schemas.microsoft.com/office/drawing/2014/main" id="{C7A849EC-C1B6-492D-9EB0-48B719C54A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460227" name="Rectangle 3">
            <a:extLst>
              <a:ext uri="{FF2B5EF4-FFF2-40B4-BE49-F238E27FC236}">
                <a16:creationId xmlns:a16="http://schemas.microsoft.com/office/drawing/2014/main" id="{E1DA30F3-8E73-45A3-A260-8BA739F1F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09AF18-2A72-4082-A60D-BACAA1B8B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AD946-8662-4645-8607-115CFA13AB21}" type="slidenum">
              <a:rPr lang="en-US" altLang="ko-KR"/>
              <a:pPr/>
              <a:t>90</a:t>
            </a:fld>
            <a:endParaRPr lang="en-US" altLang="ko-KR"/>
          </a:p>
        </p:txBody>
      </p:sp>
      <p:sp>
        <p:nvSpPr>
          <p:cNvPr id="1702914" name="Rectangle 2">
            <a:extLst>
              <a:ext uri="{FF2B5EF4-FFF2-40B4-BE49-F238E27FC236}">
                <a16:creationId xmlns:a16="http://schemas.microsoft.com/office/drawing/2014/main" id="{6F71C191-5F12-4EDC-A862-751021925E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702915" name="Rectangle 3">
            <a:extLst>
              <a:ext uri="{FF2B5EF4-FFF2-40B4-BE49-F238E27FC236}">
                <a16:creationId xmlns:a16="http://schemas.microsoft.com/office/drawing/2014/main" id="{6644D1E5-637E-47C1-8D57-02DF2D31D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321DF8-76CF-4133-8EB5-37F9F339F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2135B-3986-4CB2-8F7E-180802EA0C7A}" type="slidenum">
              <a:rPr lang="en-US" altLang="ko-KR"/>
              <a:pPr/>
              <a:t>91</a:t>
            </a:fld>
            <a:endParaRPr lang="en-US" altLang="ko-KR"/>
          </a:p>
        </p:txBody>
      </p:sp>
      <p:sp>
        <p:nvSpPr>
          <p:cNvPr id="1700866" name="Rectangle 2">
            <a:extLst>
              <a:ext uri="{FF2B5EF4-FFF2-40B4-BE49-F238E27FC236}">
                <a16:creationId xmlns:a16="http://schemas.microsoft.com/office/drawing/2014/main" id="{C8992E2E-5441-42E7-84A6-A4227122CA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700867" name="Rectangle 3">
            <a:extLst>
              <a:ext uri="{FF2B5EF4-FFF2-40B4-BE49-F238E27FC236}">
                <a16:creationId xmlns:a16="http://schemas.microsoft.com/office/drawing/2014/main" id="{0223E27F-39EC-4487-9C60-165E7CE03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5A2CE96-8B2B-450F-9415-41BF18B19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15EB7-BDF3-49F8-89CF-CA423776BAE7}" type="slidenum">
              <a:rPr lang="en-US" altLang="ko-KR"/>
              <a:pPr/>
              <a:t>92</a:t>
            </a:fld>
            <a:endParaRPr lang="en-US" altLang="ko-KR"/>
          </a:p>
        </p:txBody>
      </p:sp>
      <p:sp>
        <p:nvSpPr>
          <p:cNvPr id="1698818" name="Rectangle 2">
            <a:extLst>
              <a:ext uri="{FF2B5EF4-FFF2-40B4-BE49-F238E27FC236}">
                <a16:creationId xmlns:a16="http://schemas.microsoft.com/office/drawing/2014/main" id="{6449EAC2-4DC3-4607-B900-B568BEAFB3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98819" name="Rectangle 3">
            <a:extLst>
              <a:ext uri="{FF2B5EF4-FFF2-40B4-BE49-F238E27FC236}">
                <a16:creationId xmlns:a16="http://schemas.microsoft.com/office/drawing/2014/main" id="{9B0AF3FB-B07D-42FA-B068-0A6843519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9302D8-9824-47E1-B0F6-ECDABC565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39C30-F027-4119-8EB3-79BE04E65488}" type="slidenum">
              <a:rPr lang="en-US" altLang="ko-KR"/>
              <a:pPr/>
              <a:t>93</a:t>
            </a:fld>
            <a:endParaRPr lang="en-US" altLang="ko-KR"/>
          </a:p>
        </p:txBody>
      </p:sp>
      <p:sp>
        <p:nvSpPr>
          <p:cNvPr id="1696770" name="Rectangle 2">
            <a:extLst>
              <a:ext uri="{FF2B5EF4-FFF2-40B4-BE49-F238E27FC236}">
                <a16:creationId xmlns:a16="http://schemas.microsoft.com/office/drawing/2014/main" id="{A06312B2-DC0D-4CC3-A460-CFE1C89521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96771" name="Rectangle 3">
            <a:extLst>
              <a:ext uri="{FF2B5EF4-FFF2-40B4-BE49-F238E27FC236}">
                <a16:creationId xmlns:a16="http://schemas.microsoft.com/office/drawing/2014/main" id="{151AD144-56B6-4582-B90A-5B94B0DDB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5908E2-35BA-4CBF-85C6-2BE661D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4E3B0-3A08-40A0-B90D-DBD5A714E531}" type="slidenum">
              <a:rPr lang="en-US" altLang="ko-KR"/>
              <a:pPr/>
              <a:t>94</a:t>
            </a:fld>
            <a:endParaRPr lang="en-US" altLang="ko-KR"/>
          </a:p>
        </p:txBody>
      </p:sp>
      <p:sp>
        <p:nvSpPr>
          <p:cNvPr id="1694722" name="Rectangle 2">
            <a:extLst>
              <a:ext uri="{FF2B5EF4-FFF2-40B4-BE49-F238E27FC236}">
                <a16:creationId xmlns:a16="http://schemas.microsoft.com/office/drawing/2014/main" id="{805F648F-BF8D-474C-9FD1-AD9410645D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94723" name="Rectangle 3">
            <a:extLst>
              <a:ext uri="{FF2B5EF4-FFF2-40B4-BE49-F238E27FC236}">
                <a16:creationId xmlns:a16="http://schemas.microsoft.com/office/drawing/2014/main" id="{80451E0D-CF56-49D2-BAE2-77D6BC5AB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572D47-1F57-49DA-A16D-E3F42DB91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618CD-DD66-4A6D-952F-EE8F44C2798A}" type="slidenum">
              <a:rPr lang="en-US" altLang="ko-KR"/>
              <a:pPr/>
              <a:t>95</a:t>
            </a:fld>
            <a:endParaRPr lang="en-US" altLang="ko-KR"/>
          </a:p>
        </p:txBody>
      </p:sp>
      <p:sp>
        <p:nvSpPr>
          <p:cNvPr id="1692674" name="Rectangle 2">
            <a:extLst>
              <a:ext uri="{FF2B5EF4-FFF2-40B4-BE49-F238E27FC236}">
                <a16:creationId xmlns:a16="http://schemas.microsoft.com/office/drawing/2014/main" id="{07645B8B-9744-4C3D-A409-6E022AEEC0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92675" name="Rectangle 3">
            <a:extLst>
              <a:ext uri="{FF2B5EF4-FFF2-40B4-BE49-F238E27FC236}">
                <a16:creationId xmlns:a16="http://schemas.microsoft.com/office/drawing/2014/main" id="{4BEB7644-99B0-4F2E-94DB-74A4D12BF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EAC30C-C78A-44DC-BB61-DAC0ACDA5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0E095-6A09-4FBC-A3BF-624541359550}" type="slidenum">
              <a:rPr lang="en-US" altLang="ko-KR"/>
              <a:pPr/>
              <a:t>96</a:t>
            </a:fld>
            <a:endParaRPr lang="en-US" altLang="ko-KR"/>
          </a:p>
        </p:txBody>
      </p:sp>
      <p:sp>
        <p:nvSpPr>
          <p:cNvPr id="1690626" name="Rectangle 2">
            <a:extLst>
              <a:ext uri="{FF2B5EF4-FFF2-40B4-BE49-F238E27FC236}">
                <a16:creationId xmlns:a16="http://schemas.microsoft.com/office/drawing/2014/main" id="{FB5FE2E6-A0FE-4BE6-A62A-D16771940A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90627" name="Rectangle 3">
            <a:extLst>
              <a:ext uri="{FF2B5EF4-FFF2-40B4-BE49-F238E27FC236}">
                <a16:creationId xmlns:a16="http://schemas.microsoft.com/office/drawing/2014/main" id="{9D8DBE43-6B90-495C-91FA-9A5AF8046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0FABC5-911A-4EEC-833D-2509D4FFE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A30C0-B8C5-4AED-A784-A80F5D6BF9CC}" type="slidenum">
              <a:rPr lang="en-US" altLang="ko-KR"/>
              <a:pPr/>
              <a:t>97</a:t>
            </a:fld>
            <a:endParaRPr lang="en-US" altLang="ko-KR"/>
          </a:p>
        </p:txBody>
      </p:sp>
      <p:sp>
        <p:nvSpPr>
          <p:cNvPr id="1688578" name="Rectangle 2">
            <a:extLst>
              <a:ext uri="{FF2B5EF4-FFF2-40B4-BE49-F238E27FC236}">
                <a16:creationId xmlns:a16="http://schemas.microsoft.com/office/drawing/2014/main" id="{FDA9D6E6-EF4C-41B2-87A4-EDDC047B60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88579" name="Rectangle 3">
            <a:extLst>
              <a:ext uri="{FF2B5EF4-FFF2-40B4-BE49-F238E27FC236}">
                <a16:creationId xmlns:a16="http://schemas.microsoft.com/office/drawing/2014/main" id="{06F85D49-66FE-4228-930E-6C52A9569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4D5B43-FB00-4C73-8EB6-60DE44A43E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89BB17-D4F9-4877-A0A5-2B89ACE196DB}" type="slidenum">
              <a:rPr lang="en-US" altLang="ko-KR"/>
              <a:pPr/>
              <a:t>98</a:t>
            </a:fld>
            <a:endParaRPr lang="en-US" altLang="ko-KR"/>
          </a:p>
        </p:txBody>
      </p:sp>
      <p:sp>
        <p:nvSpPr>
          <p:cNvPr id="1613826" name="Rectangle 2">
            <a:extLst>
              <a:ext uri="{FF2B5EF4-FFF2-40B4-BE49-F238E27FC236}">
                <a16:creationId xmlns:a16="http://schemas.microsoft.com/office/drawing/2014/main" id="{DFE4388C-2D12-4A4B-9A10-9ACA3DA0BF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13827" name="Rectangle 3">
            <a:extLst>
              <a:ext uri="{FF2B5EF4-FFF2-40B4-BE49-F238E27FC236}">
                <a16:creationId xmlns:a16="http://schemas.microsoft.com/office/drawing/2014/main" id="{018B913C-F737-48F6-8501-2E645AF29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08BEE2-8436-4EEC-A6AD-0FD0E2EA2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F902C-D924-4940-B51D-8C2BF9E8A516}" type="slidenum">
              <a:rPr lang="en-US" altLang="ko-KR"/>
              <a:pPr/>
              <a:t>99</a:t>
            </a:fld>
            <a:endParaRPr lang="en-US" altLang="ko-KR"/>
          </a:p>
        </p:txBody>
      </p:sp>
      <p:sp>
        <p:nvSpPr>
          <p:cNvPr id="1648642" name="Rectangle 2">
            <a:extLst>
              <a:ext uri="{FF2B5EF4-FFF2-40B4-BE49-F238E27FC236}">
                <a16:creationId xmlns:a16="http://schemas.microsoft.com/office/drawing/2014/main" id="{9E3987AF-D4F9-40F9-9C7D-C716197A22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04850" y="739775"/>
            <a:ext cx="5345113" cy="3700463"/>
          </a:xfrm>
          <a:ln/>
        </p:spPr>
      </p:sp>
      <p:sp>
        <p:nvSpPr>
          <p:cNvPr id="1648643" name="Rectangle 3">
            <a:extLst>
              <a:ext uri="{FF2B5EF4-FFF2-40B4-BE49-F238E27FC236}">
                <a16:creationId xmlns:a16="http://schemas.microsoft.com/office/drawing/2014/main" id="{B9219626-E987-45C1-B2A3-A744786E8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54587" cy="4438650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D3446-7675-492B-884A-8B86D481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08EBD-69E0-43F3-8030-4A5E7DE26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707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04E29-2668-4E3E-9DEC-E32DBA8C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D3A97-2BB1-4EC1-B807-BCF737F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6567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190345-1904-426E-B33F-453B03E14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21398-7E2D-471E-9D7B-3043E5C48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7795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CA45-54E6-4915-97D7-D60ADCD8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F5CBC-721C-449E-A629-74C4CC159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6035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2640-CB01-4ED5-9F1A-C7FAABED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184DE-45C7-4ED9-9B89-FECA0E4B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3613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1E8E4-3073-4C02-8559-BFBB3566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BC40C-829A-42DF-A56F-22FBF8B66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B04842-94E5-446D-9F56-D55853C99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0584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5B119-0F72-4A6E-A1A9-AB434849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64CCE-0BB6-4CB6-82A0-3EFD77A4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6870C1-5C26-4032-8F5C-D4DA71A4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3DCD9-B1A6-4B9A-8940-9F65A9655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ED86E0-2832-4E07-93CF-3990150CD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9592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2B98B-96D0-4508-8777-01D787F8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570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84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9476-81F4-411D-9C53-D4D1BDEE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29889-A44C-4588-83A1-C36CA7B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84869-DABF-4BD8-8E38-3806483E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658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C109-F10D-48F0-BB1C-BB55A93F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F58B9A-667C-4792-AA68-FE0706D00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CEB2A-D5B0-46F2-82D0-D719E33FA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1944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>
            <a:extLst>
              <a:ext uri="{FF2B5EF4-FFF2-40B4-BE49-F238E27FC236}">
                <a16:creationId xmlns:a16="http://schemas.microsoft.com/office/drawing/2014/main" id="{A8393125-CC58-423A-B538-13ABEF8451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83113" y="6607175"/>
            <a:ext cx="776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fld id="{CD8A7C9C-BFDA-41C9-AD97-415D88059E0D}" type="slidenum">
              <a:rPr lang="en-US" altLang="ko-KR" sz="1000" b="1">
                <a:latin typeface="Tahoma" panose="020B0604030504040204" pitchFamily="34" charset="0"/>
              </a:rPr>
              <a:pPr algn="ctr"/>
              <a:t>‹#›</a:t>
            </a:fld>
            <a:endParaRPr lang="en-US" altLang="ko-KR" sz="1000" b="1">
              <a:latin typeface="Tahoma" panose="020B0604030504040204" pitchFamily="34" charset="0"/>
            </a:endParaRPr>
          </a:p>
        </p:txBody>
      </p:sp>
      <p:sp>
        <p:nvSpPr>
          <p:cNvPr id="1684483" name="Line 3">
            <a:extLst>
              <a:ext uri="{FF2B5EF4-FFF2-40B4-BE49-F238E27FC236}">
                <a16:creationId xmlns:a16="http://schemas.microsoft.com/office/drawing/2014/main" id="{BDC89DDB-7C6C-4EA7-AF44-E6E41D0AE54B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V="1">
            <a:off x="4949825" y="1873250"/>
            <a:ext cx="6350" cy="92964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84484" name="Line 4">
            <a:extLst>
              <a:ext uri="{FF2B5EF4-FFF2-40B4-BE49-F238E27FC236}">
                <a16:creationId xmlns:a16="http://schemas.microsoft.com/office/drawing/2014/main" id="{2C0C9DD3-DB1F-49C4-9FAC-FD88839E82DA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V="1">
            <a:off x="4989513" y="-4102100"/>
            <a:ext cx="6350" cy="9296400"/>
          </a:xfrm>
          <a:prstGeom prst="line">
            <a:avLst/>
          </a:prstGeom>
          <a:noFill/>
          <a:ln w="38100" cap="rnd">
            <a:solidFill>
              <a:srgbClr val="3333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://www.corporate.basf.com/en/?id=XPOhG6AH2bcp150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://www.microsoft.com/korea/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microsoft.com/korea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isco.com/en/US/hmpgs/index.html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hyperlink" Target="http://www.corporate.basf.com/en/?id=XPOhG6AH2bcp150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8" name="Rectangle 6">
            <a:extLst>
              <a:ext uri="{FF2B5EF4-FFF2-40B4-BE49-F238E27FC236}">
                <a16:creationId xmlns:a16="http://schemas.microsoft.com/office/drawing/2014/main" id="{B847B504-8A6D-418E-BEEA-C01D7D8FF1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-12700" y="3790950"/>
            <a:ext cx="9906000" cy="171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40000"/>
              </a:lnSpc>
              <a:spcBef>
                <a:spcPct val="200000"/>
              </a:spcBef>
            </a:pPr>
            <a:r>
              <a:rPr lang="ko-KR" altLang="en-US" sz="3600" b="1">
                <a:latin typeface="Century Gothic" panose="020B0502020202020204" pitchFamily="34" charset="0"/>
              </a:rPr>
              <a:t>전략적 리스크 관리 방법론</a:t>
            </a:r>
            <a:r>
              <a:rPr lang="ko-KR" altLang="en-US" sz="2400" b="1">
                <a:latin typeface="Century Gothic" panose="020B0502020202020204" pitchFamily="34" charset="0"/>
              </a:rPr>
              <a:t> </a:t>
            </a:r>
            <a:br>
              <a:rPr lang="ko-KR" altLang="en-US" sz="2400" b="1">
                <a:latin typeface="Century Gothic" panose="020B0502020202020204" pitchFamily="34" charset="0"/>
              </a:rPr>
            </a:br>
            <a:br>
              <a:rPr lang="ko-KR" altLang="en-US" sz="2400" b="1">
                <a:latin typeface="Century Gothic" panose="020B0502020202020204" pitchFamily="34" charset="0"/>
              </a:rPr>
            </a:br>
            <a:endParaRPr lang="ko-KR" altLang="en-US" sz="1600" b="1">
              <a:latin typeface="Century Gothic" panose="020B0502020202020204" pitchFamily="34" charset="0"/>
            </a:endParaRPr>
          </a:p>
        </p:txBody>
      </p:sp>
      <p:sp>
        <p:nvSpPr>
          <p:cNvPr id="893967" name="AutoShape 15" descr="지구본">
            <a:extLst>
              <a:ext uri="{FF2B5EF4-FFF2-40B4-BE49-F238E27FC236}">
                <a16:creationId xmlns:a16="http://schemas.microsoft.com/office/drawing/2014/main" id="{089088AD-F9E2-46B7-8429-D94546620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024438" cy="3214688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3968" name="AutoShape 16" descr="Chess Pieces">
            <a:extLst>
              <a:ext uri="{FF2B5EF4-FFF2-40B4-BE49-F238E27FC236}">
                <a16:creationId xmlns:a16="http://schemas.microsoft.com/office/drawing/2014/main" id="{194D79A5-7368-424F-9A3D-FE5A4E957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-1588"/>
            <a:ext cx="4968875" cy="3214688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250" name="Text Box 2">
            <a:extLst>
              <a:ext uri="{FF2B5EF4-FFF2-40B4-BE49-F238E27FC236}">
                <a16:creationId xmlns:a16="http://schemas.microsoft.com/office/drawing/2014/main" id="{B2B11284-1AF6-4358-A1FA-53D231FE7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4. </a:t>
            </a:r>
            <a:r>
              <a:rPr lang="ko-KR" altLang="en-US" sz="1600" b="1">
                <a:latin typeface="Arial" panose="020B0604020202020204" pitchFamily="34" charset="0"/>
              </a:rPr>
              <a:t>가치중심 경영의 통합 성과관리 체계</a:t>
            </a:r>
          </a:p>
        </p:txBody>
      </p:sp>
      <p:sp>
        <p:nvSpPr>
          <p:cNvPr id="1461251" name="Text Box 3">
            <a:extLst>
              <a:ext uri="{FF2B5EF4-FFF2-40B4-BE49-F238E27FC236}">
                <a16:creationId xmlns:a16="http://schemas.microsoft.com/office/drawing/2014/main" id="{FD7E6A2E-1481-47D7-8150-56061EEB5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8913"/>
            <a:ext cx="261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2. Capital Market ERM </a:t>
            </a:r>
            <a:r>
              <a:rPr lang="ko-KR" altLang="en-US" sz="1400" b="1">
                <a:latin typeface="Times New Roman" panose="02020603050405020304" pitchFamily="18" charset="0"/>
              </a:rPr>
              <a:t>의 개요</a:t>
            </a:r>
          </a:p>
        </p:txBody>
      </p:sp>
      <p:sp>
        <p:nvSpPr>
          <p:cNvPr id="1461252" name="Rectangle 4">
            <a:extLst>
              <a:ext uri="{FF2B5EF4-FFF2-40B4-BE49-F238E27FC236}">
                <a16:creationId xmlns:a16="http://schemas.microsoft.com/office/drawing/2014/main" id="{15FA3A44-A279-4505-9635-84C16CD9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1268413"/>
            <a:ext cx="3744913" cy="431800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전사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사업본부 차원</a:t>
            </a:r>
          </a:p>
        </p:txBody>
      </p:sp>
      <p:sp>
        <p:nvSpPr>
          <p:cNvPr id="1461253" name="Rectangle 5">
            <a:extLst>
              <a:ext uri="{FF2B5EF4-FFF2-40B4-BE49-F238E27FC236}">
                <a16:creationId xmlns:a16="http://schemas.microsoft.com/office/drawing/2014/main" id="{14B6F280-2F9F-47CB-B173-F262237DC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1268413"/>
            <a:ext cx="1943100" cy="431800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461254" name="Rectangle 6">
            <a:extLst>
              <a:ext uri="{FF2B5EF4-FFF2-40B4-BE49-F238E27FC236}">
                <a16:creationId xmlns:a16="http://schemas.microsoft.com/office/drawing/2014/main" id="{0D4AA0F6-B656-40EA-9F8F-F0212E8B3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1268413"/>
            <a:ext cx="1800225" cy="431800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개 인</a:t>
            </a:r>
          </a:p>
        </p:txBody>
      </p:sp>
      <p:sp>
        <p:nvSpPr>
          <p:cNvPr id="1461255" name="Line 7">
            <a:extLst>
              <a:ext uri="{FF2B5EF4-FFF2-40B4-BE49-F238E27FC236}">
                <a16:creationId xmlns:a16="http://schemas.microsoft.com/office/drawing/2014/main" id="{41F339DE-57F5-4920-B228-76F6B0C706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825" y="6092825"/>
            <a:ext cx="8642350" cy="0"/>
          </a:xfrm>
          <a:prstGeom prst="line">
            <a:avLst/>
          </a:prstGeom>
          <a:noFill/>
          <a:ln w="1905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61256" name="Text Box 8">
            <a:extLst>
              <a:ext uri="{FF2B5EF4-FFF2-40B4-BE49-F238E27FC236}">
                <a16:creationId xmlns:a16="http://schemas.microsoft.com/office/drawing/2014/main" id="{DAE3FAC6-80C5-4302-A148-14B8BAD8D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5876925"/>
            <a:ext cx="8281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IR (Value Realization)</a:t>
            </a:r>
          </a:p>
        </p:txBody>
      </p:sp>
      <p:sp>
        <p:nvSpPr>
          <p:cNvPr id="1461257" name="Text Box 9">
            <a:extLst>
              <a:ext uri="{FF2B5EF4-FFF2-40B4-BE49-F238E27FC236}">
                <a16:creationId xmlns:a16="http://schemas.microsoft.com/office/drawing/2014/main" id="{A38399EE-D891-484E-A670-1371A6D10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771650"/>
            <a:ext cx="374491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재무지표 및 </a:t>
            </a:r>
            <a:r>
              <a:rPr lang="en-US" altLang="ko-KR" sz="1400" b="1">
                <a:latin typeface="Arial" panose="020B0604020202020204" pitchFamily="34" charset="0"/>
              </a:rPr>
              <a:t>Value Driver </a:t>
            </a:r>
            <a:r>
              <a:rPr lang="ko-KR" altLang="en-US" sz="1400" b="1">
                <a:latin typeface="Arial" panose="020B0604020202020204" pitchFamily="34" charset="0"/>
              </a:rPr>
              <a:t>관리 영역</a:t>
            </a:r>
          </a:p>
        </p:txBody>
      </p:sp>
      <p:sp>
        <p:nvSpPr>
          <p:cNvPr id="1461258" name="Text Box 10">
            <a:extLst>
              <a:ext uri="{FF2B5EF4-FFF2-40B4-BE49-F238E27FC236}">
                <a16:creationId xmlns:a16="http://schemas.microsoft.com/office/drawing/2014/main" id="{72B91012-8498-46CC-8EDB-24AEF2BF5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5" y="1771650"/>
            <a:ext cx="1728788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평가 및 보상 영역</a:t>
            </a:r>
          </a:p>
        </p:txBody>
      </p:sp>
      <p:sp>
        <p:nvSpPr>
          <p:cNvPr id="1461259" name="Text Box 11">
            <a:extLst>
              <a:ext uri="{FF2B5EF4-FFF2-40B4-BE49-F238E27FC236}">
                <a16:creationId xmlns:a16="http://schemas.microsoft.com/office/drawing/2014/main" id="{819F1980-BB61-404E-9EA1-6F14BB27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1771650"/>
            <a:ext cx="180181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PI </a:t>
            </a:r>
            <a:r>
              <a:rPr lang="ko-KR" altLang="en-US" sz="1400" b="1">
                <a:latin typeface="Arial" panose="020B0604020202020204" pitchFamily="34" charset="0"/>
              </a:rPr>
              <a:t>및 </a:t>
            </a:r>
            <a:r>
              <a:rPr lang="en-US" altLang="ko-KR" sz="1400" b="1">
                <a:latin typeface="Arial" panose="020B0604020202020204" pitchFamily="34" charset="0"/>
              </a:rPr>
              <a:t>KPI </a:t>
            </a:r>
            <a:r>
              <a:rPr lang="ko-KR" altLang="en-US" sz="1400" b="1">
                <a:latin typeface="Arial" panose="020B0604020202020204" pitchFamily="34" charset="0"/>
              </a:rPr>
              <a:t>관리 영역</a:t>
            </a:r>
          </a:p>
        </p:txBody>
      </p:sp>
      <p:sp>
        <p:nvSpPr>
          <p:cNvPr id="1461260" name="Rectangle 12">
            <a:extLst>
              <a:ext uri="{FF2B5EF4-FFF2-40B4-BE49-F238E27FC236}">
                <a16:creationId xmlns:a16="http://schemas.microsoft.com/office/drawing/2014/main" id="{E5960124-2534-4EC2-A41F-F191F167E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2205038"/>
            <a:ext cx="1152525" cy="21431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>
                <a:latin typeface="Arial" panose="020B0604020202020204" pitchFamily="34" charset="0"/>
              </a:rPr>
              <a:t>Growth</a:t>
            </a:r>
          </a:p>
        </p:txBody>
      </p:sp>
      <p:sp>
        <p:nvSpPr>
          <p:cNvPr id="1461261" name="Rectangle 13">
            <a:extLst>
              <a:ext uri="{FF2B5EF4-FFF2-40B4-BE49-F238E27FC236}">
                <a16:creationId xmlns:a16="http://schemas.microsoft.com/office/drawing/2014/main" id="{8781CF37-6946-456F-B3E5-A4BB10D1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789363"/>
            <a:ext cx="503238" cy="6477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기업가치</a:t>
            </a:r>
          </a:p>
        </p:txBody>
      </p:sp>
      <p:sp>
        <p:nvSpPr>
          <p:cNvPr id="1461262" name="Rectangle 14">
            <a:extLst>
              <a:ext uri="{FF2B5EF4-FFF2-40B4-BE49-F238E27FC236}">
                <a16:creationId xmlns:a16="http://schemas.microsoft.com/office/drawing/2014/main" id="{694442B3-883E-4804-9FF7-9DAB48C0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636838"/>
            <a:ext cx="576263" cy="6477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현금</a:t>
            </a:r>
          </a:p>
          <a:p>
            <a:pPr algn="ctr">
              <a:lnSpc>
                <a:spcPct val="120000"/>
              </a:lnSpc>
            </a:pP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흐름</a:t>
            </a:r>
          </a:p>
        </p:txBody>
      </p:sp>
      <p:sp>
        <p:nvSpPr>
          <p:cNvPr id="1461263" name="Rectangle 15">
            <a:extLst>
              <a:ext uri="{FF2B5EF4-FFF2-40B4-BE49-F238E27FC236}">
                <a16:creationId xmlns:a16="http://schemas.microsoft.com/office/drawing/2014/main" id="{3F478076-03F4-4BB1-9A98-3FFA9D65E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3860800"/>
            <a:ext cx="576263" cy="6477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리스크</a:t>
            </a:r>
          </a:p>
        </p:txBody>
      </p:sp>
      <p:sp>
        <p:nvSpPr>
          <p:cNvPr id="1461264" name="Rectangle 16">
            <a:extLst>
              <a:ext uri="{FF2B5EF4-FFF2-40B4-BE49-F238E27FC236}">
                <a16:creationId xmlns:a16="http://schemas.microsoft.com/office/drawing/2014/main" id="{DBB24F9C-FD4C-4745-88EB-8E10A484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4797425"/>
            <a:ext cx="576263" cy="6477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경쟁우위기관</a:t>
            </a:r>
          </a:p>
        </p:txBody>
      </p:sp>
      <p:sp>
        <p:nvSpPr>
          <p:cNvPr id="1461265" name="Rectangle 17">
            <a:extLst>
              <a:ext uri="{FF2B5EF4-FFF2-40B4-BE49-F238E27FC236}">
                <a16:creationId xmlns:a16="http://schemas.microsoft.com/office/drawing/2014/main" id="{6671A888-40A2-4E79-A266-33B78EE4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2490788"/>
            <a:ext cx="1152525" cy="21431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>
                <a:latin typeface="Arial" panose="020B0604020202020204" pitchFamily="34" charset="0"/>
              </a:rPr>
              <a:t>Margin</a:t>
            </a:r>
          </a:p>
        </p:txBody>
      </p:sp>
      <p:sp>
        <p:nvSpPr>
          <p:cNvPr id="1461266" name="Rectangle 18">
            <a:extLst>
              <a:ext uri="{FF2B5EF4-FFF2-40B4-BE49-F238E27FC236}">
                <a16:creationId xmlns:a16="http://schemas.microsoft.com/office/drawing/2014/main" id="{39FBEF6E-9DFF-484C-8FC1-75D5AE11A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2779713"/>
            <a:ext cx="1152525" cy="21431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>
                <a:latin typeface="Arial" panose="020B0604020202020204" pitchFamily="34" charset="0"/>
              </a:rPr>
              <a:t>Portfolio</a:t>
            </a:r>
          </a:p>
        </p:txBody>
      </p:sp>
      <p:sp>
        <p:nvSpPr>
          <p:cNvPr id="1461267" name="Rectangle 19">
            <a:extLst>
              <a:ext uri="{FF2B5EF4-FFF2-40B4-BE49-F238E27FC236}">
                <a16:creationId xmlns:a16="http://schemas.microsoft.com/office/drawing/2014/main" id="{DC449807-D5CF-464A-A826-BBA53224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3068638"/>
            <a:ext cx="1152525" cy="21431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>
                <a:latin typeface="Arial" panose="020B0604020202020204" pitchFamily="34" charset="0"/>
              </a:rPr>
              <a:t>Customer</a:t>
            </a:r>
          </a:p>
        </p:txBody>
      </p:sp>
      <p:sp>
        <p:nvSpPr>
          <p:cNvPr id="1461268" name="Rectangle 20">
            <a:extLst>
              <a:ext uri="{FF2B5EF4-FFF2-40B4-BE49-F238E27FC236}">
                <a16:creationId xmlns:a16="http://schemas.microsoft.com/office/drawing/2014/main" id="{C8868AE0-2A98-48FB-9FDC-2DECB520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3355975"/>
            <a:ext cx="1152525" cy="2143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>
                <a:latin typeface="Arial" panose="020B0604020202020204" pitchFamily="34" charset="0"/>
              </a:rPr>
              <a:t>ROI/WACC</a:t>
            </a:r>
          </a:p>
        </p:txBody>
      </p:sp>
      <p:sp>
        <p:nvSpPr>
          <p:cNvPr id="1461269" name="Rectangle 21">
            <a:extLst>
              <a:ext uri="{FF2B5EF4-FFF2-40B4-BE49-F238E27FC236}">
                <a16:creationId xmlns:a16="http://schemas.microsoft.com/office/drawing/2014/main" id="{1D143CFC-9166-45AA-8D87-71450332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3716338"/>
            <a:ext cx="1152525" cy="21431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>
                <a:latin typeface="Arial" panose="020B0604020202020204" pitchFamily="34" charset="0"/>
              </a:rPr>
              <a:t>Market Risk</a:t>
            </a:r>
          </a:p>
        </p:txBody>
      </p:sp>
      <p:sp>
        <p:nvSpPr>
          <p:cNvPr id="1461270" name="Rectangle 22">
            <a:extLst>
              <a:ext uri="{FF2B5EF4-FFF2-40B4-BE49-F238E27FC236}">
                <a16:creationId xmlns:a16="http://schemas.microsoft.com/office/drawing/2014/main" id="{377FDD25-D7B7-41CA-BEB4-0863823A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4005263"/>
            <a:ext cx="1152525" cy="21431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>
                <a:latin typeface="Arial" panose="020B0604020202020204" pitchFamily="34" charset="0"/>
              </a:rPr>
              <a:t>Credit Risk</a:t>
            </a:r>
          </a:p>
        </p:txBody>
      </p:sp>
      <p:sp>
        <p:nvSpPr>
          <p:cNvPr id="1461271" name="Rectangle 23">
            <a:extLst>
              <a:ext uri="{FF2B5EF4-FFF2-40B4-BE49-F238E27FC236}">
                <a16:creationId xmlns:a16="http://schemas.microsoft.com/office/drawing/2014/main" id="{21902BE9-8DFA-4419-B537-D35599524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4292600"/>
            <a:ext cx="1152525" cy="346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>
                <a:latin typeface="Arial" panose="020B0604020202020204" pitchFamily="34" charset="0"/>
              </a:rPr>
              <a:t>Operational Risk</a:t>
            </a:r>
          </a:p>
        </p:txBody>
      </p:sp>
      <p:sp>
        <p:nvSpPr>
          <p:cNvPr id="1461272" name="Rectangle 24">
            <a:extLst>
              <a:ext uri="{FF2B5EF4-FFF2-40B4-BE49-F238E27FC236}">
                <a16:creationId xmlns:a16="http://schemas.microsoft.com/office/drawing/2014/main" id="{A0D0DCFC-CB0F-4796-B90C-F0CB20983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4795838"/>
            <a:ext cx="1152525" cy="2873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>
                <a:latin typeface="Arial" panose="020B0604020202020204" pitchFamily="34" charset="0"/>
              </a:rPr>
              <a:t>Competition</a:t>
            </a:r>
          </a:p>
        </p:txBody>
      </p:sp>
      <p:sp>
        <p:nvSpPr>
          <p:cNvPr id="1461273" name="Rectangle 25">
            <a:extLst>
              <a:ext uri="{FF2B5EF4-FFF2-40B4-BE49-F238E27FC236}">
                <a16:creationId xmlns:a16="http://schemas.microsoft.com/office/drawing/2014/main" id="{54BE5AA7-A347-4EC7-A5D6-E134B2D8F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5157788"/>
            <a:ext cx="1152525" cy="2873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200" b="1">
                <a:latin typeface="Arial" panose="020B0604020202020204" pitchFamily="34" charset="0"/>
              </a:rPr>
              <a:t>Industry</a:t>
            </a:r>
          </a:p>
        </p:txBody>
      </p:sp>
      <p:sp>
        <p:nvSpPr>
          <p:cNvPr id="1461274" name="Rectangle 26">
            <a:extLst>
              <a:ext uri="{FF2B5EF4-FFF2-40B4-BE49-F238E27FC236}">
                <a16:creationId xmlns:a16="http://schemas.microsoft.com/office/drawing/2014/main" id="{7259D098-FBC7-4A49-A805-C10994EE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205038"/>
            <a:ext cx="503237" cy="3240087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목 표</a:t>
            </a:r>
          </a:p>
          <a:p>
            <a:pPr algn="ctr">
              <a:lnSpc>
                <a:spcPct val="120000"/>
              </a:lnSpc>
            </a:pPr>
            <a:endParaRPr lang="ko-KR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ko-KR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ko-KR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ko-KR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ko-KR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ko-KR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전 략</a:t>
            </a:r>
          </a:p>
        </p:txBody>
      </p:sp>
      <p:sp>
        <p:nvSpPr>
          <p:cNvPr id="1461275" name="AutoShape 27">
            <a:extLst>
              <a:ext uri="{FF2B5EF4-FFF2-40B4-BE49-F238E27FC236}">
                <a16:creationId xmlns:a16="http://schemas.microsoft.com/office/drawing/2014/main" id="{5A8CCBF7-1BD5-4880-BD70-335D7103B6F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41925" y="4579938"/>
            <a:ext cx="719138" cy="1008062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61276" name="AutoShape 28">
            <a:extLst>
              <a:ext uri="{FF2B5EF4-FFF2-40B4-BE49-F238E27FC236}">
                <a16:creationId xmlns:a16="http://schemas.microsoft.com/office/drawing/2014/main" id="{D0F780AF-B16A-4A87-9AF3-C09011A34CC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41925" y="3787776"/>
            <a:ext cx="719137" cy="1008062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61277" name="AutoShape 29">
            <a:extLst>
              <a:ext uri="{FF2B5EF4-FFF2-40B4-BE49-F238E27FC236}">
                <a16:creationId xmlns:a16="http://schemas.microsoft.com/office/drawing/2014/main" id="{E55D052E-7577-41F0-A767-967BBD82F53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41925" y="2995613"/>
            <a:ext cx="719138" cy="1008062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61278" name="AutoShape 30">
            <a:extLst>
              <a:ext uri="{FF2B5EF4-FFF2-40B4-BE49-F238E27FC236}">
                <a16:creationId xmlns:a16="http://schemas.microsoft.com/office/drawing/2014/main" id="{8EDEEB97-2FE7-4E4C-990E-0DAD7F81E87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41925" y="2203451"/>
            <a:ext cx="719137" cy="1008062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ko-KR" altLang="ko-KR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61279" name="Text Box 31">
            <a:extLst>
              <a:ext uri="{FF2B5EF4-FFF2-40B4-BE49-F238E27FC236}">
                <a16:creationId xmlns:a16="http://schemas.microsoft.com/office/drawing/2014/main" id="{14024DEF-9719-4EDC-A508-E45119827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2563813"/>
            <a:ext cx="10080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Arial" panose="020B0604020202020204" pitchFamily="34" charset="0"/>
              </a:rPr>
              <a:t>시장</a:t>
            </a:r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</a:p>
          <a:p>
            <a:pPr algn="ctr"/>
            <a:r>
              <a:rPr lang="ko-KR" altLang="en-US" sz="1300" b="1">
                <a:solidFill>
                  <a:schemeClr val="bg1"/>
                </a:solidFill>
                <a:latin typeface="Arial" panose="020B0604020202020204" pitchFamily="34" charset="0"/>
              </a:rPr>
              <a:t>판매</a:t>
            </a:r>
          </a:p>
        </p:txBody>
      </p:sp>
      <p:sp>
        <p:nvSpPr>
          <p:cNvPr id="1461280" name="Text Box 32">
            <a:extLst>
              <a:ext uri="{FF2B5EF4-FFF2-40B4-BE49-F238E27FC236}">
                <a16:creationId xmlns:a16="http://schemas.microsoft.com/office/drawing/2014/main" id="{682B022E-C031-4E6C-B48C-DE30A4224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4868863"/>
            <a:ext cx="10080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Arial" panose="020B0604020202020204" pitchFamily="34" charset="0"/>
              </a:rPr>
              <a:t>지원 </a:t>
            </a:r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461281" name="Text Box 33">
            <a:extLst>
              <a:ext uri="{FF2B5EF4-FFF2-40B4-BE49-F238E27FC236}">
                <a16:creationId xmlns:a16="http://schemas.microsoft.com/office/drawing/2014/main" id="{561A5D01-1011-48BE-9A78-EFD8048C8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4075113"/>
            <a:ext cx="10080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CS/</a:t>
            </a:r>
            <a:r>
              <a:rPr lang="ko-KR" altLang="en-US" sz="1300" b="1">
                <a:solidFill>
                  <a:schemeClr val="bg1"/>
                </a:solidFill>
                <a:latin typeface="Arial" panose="020B0604020202020204" pitchFamily="34" charset="0"/>
              </a:rPr>
              <a:t>물류</a:t>
            </a:r>
          </a:p>
        </p:txBody>
      </p:sp>
      <p:sp>
        <p:nvSpPr>
          <p:cNvPr id="1461282" name="Text Box 34">
            <a:extLst>
              <a:ext uri="{FF2B5EF4-FFF2-40B4-BE49-F238E27FC236}">
                <a16:creationId xmlns:a16="http://schemas.microsoft.com/office/drawing/2014/main" id="{3285992A-4147-42CE-A893-ADB1C5F0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3284538"/>
            <a:ext cx="10080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Arial" panose="020B0604020202020204" pitchFamily="34" charset="0"/>
              </a:rPr>
              <a:t>제품 개발</a:t>
            </a:r>
          </a:p>
        </p:txBody>
      </p:sp>
      <p:sp>
        <p:nvSpPr>
          <p:cNvPr id="1461283" name="Rectangle 35">
            <a:extLst>
              <a:ext uri="{FF2B5EF4-FFF2-40B4-BE49-F238E27FC236}">
                <a16:creationId xmlns:a16="http://schemas.microsoft.com/office/drawing/2014/main" id="{707A0B12-6545-4339-AF76-792D8EEB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2205038"/>
            <a:ext cx="647700" cy="3240087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전략적 관리 </a:t>
            </a:r>
          </a:p>
          <a:p>
            <a:pPr algn="ctr">
              <a:lnSpc>
                <a:spcPct val="120000"/>
              </a:lnSpc>
            </a:pP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지표</a:t>
            </a:r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(KPI)</a:t>
            </a:r>
          </a:p>
        </p:txBody>
      </p:sp>
      <p:sp>
        <p:nvSpPr>
          <p:cNvPr id="1461284" name="Rectangle 36">
            <a:extLst>
              <a:ext uri="{FF2B5EF4-FFF2-40B4-BE49-F238E27FC236}">
                <a16:creationId xmlns:a16="http://schemas.microsoft.com/office/drawing/2014/main" id="{5C7EB2A1-46E3-4DAD-8182-0FBA03220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2779713"/>
            <a:ext cx="719137" cy="431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latin typeface="Arial" panose="020B0604020202020204" pitchFamily="34" charset="0"/>
              </a:rPr>
              <a:t>성과책임</a:t>
            </a:r>
          </a:p>
        </p:txBody>
      </p:sp>
      <p:sp>
        <p:nvSpPr>
          <p:cNvPr id="1461285" name="Rectangle 37">
            <a:extLst>
              <a:ext uri="{FF2B5EF4-FFF2-40B4-BE49-F238E27FC236}">
                <a16:creationId xmlns:a16="http://schemas.microsoft.com/office/drawing/2014/main" id="{57F64D1E-B9D8-4E3D-916D-8298E764C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5" y="2779713"/>
            <a:ext cx="719138" cy="431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latin typeface="Arial" panose="020B0604020202020204" pitchFamily="34" charset="0"/>
              </a:rPr>
              <a:t>역량</a:t>
            </a:r>
            <a:r>
              <a:rPr lang="en-US" altLang="ko-KR" sz="1200" b="1">
                <a:latin typeface="Arial" panose="020B0604020202020204" pitchFamily="34" charset="0"/>
              </a:rPr>
              <a:t>Profile</a:t>
            </a:r>
          </a:p>
        </p:txBody>
      </p:sp>
      <p:sp>
        <p:nvSpPr>
          <p:cNvPr id="1461286" name="Rectangle 38">
            <a:extLst>
              <a:ext uri="{FF2B5EF4-FFF2-40B4-BE49-F238E27FC236}">
                <a16:creationId xmlns:a16="http://schemas.microsoft.com/office/drawing/2014/main" id="{D0462BD4-C236-4878-84DB-8E807936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3427413"/>
            <a:ext cx="719137" cy="431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latin typeface="Arial" panose="020B0604020202020204" pitchFamily="34" charset="0"/>
              </a:rPr>
              <a:t>성과목표</a:t>
            </a:r>
          </a:p>
        </p:txBody>
      </p:sp>
      <p:sp>
        <p:nvSpPr>
          <p:cNvPr id="1461287" name="Rectangle 39">
            <a:extLst>
              <a:ext uri="{FF2B5EF4-FFF2-40B4-BE49-F238E27FC236}">
                <a16:creationId xmlns:a16="http://schemas.microsoft.com/office/drawing/2014/main" id="{6681353F-CE64-4742-B438-73C62382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5" y="3427413"/>
            <a:ext cx="719138" cy="431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latin typeface="Arial" panose="020B0604020202020204" pitchFamily="34" charset="0"/>
              </a:rPr>
              <a:t>인재선발</a:t>
            </a:r>
          </a:p>
        </p:txBody>
      </p:sp>
      <p:sp>
        <p:nvSpPr>
          <p:cNvPr id="1461288" name="Rectangle 40">
            <a:extLst>
              <a:ext uri="{FF2B5EF4-FFF2-40B4-BE49-F238E27FC236}">
                <a16:creationId xmlns:a16="http://schemas.microsoft.com/office/drawing/2014/main" id="{0EEB0C38-6C5F-45D2-952F-DADC88B63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4076700"/>
            <a:ext cx="719137" cy="431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latin typeface="Arial" panose="020B0604020202020204" pitchFamily="34" charset="0"/>
              </a:rPr>
              <a:t>성과평가</a:t>
            </a:r>
          </a:p>
        </p:txBody>
      </p:sp>
      <p:sp>
        <p:nvSpPr>
          <p:cNvPr id="1461289" name="Rectangle 41">
            <a:extLst>
              <a:ext uri="{FF2B5EF4-FFF2-40B4-BE49-F238E27FC236}">
                <a16:creationId xmlns:a16="http://schemas.microsoft.com/office/drawing/2014/main" id="{63B6102C-2254-4D71-94B8-96AE74EAA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5" y="4076700"/>
            <a:ext cx="719138" cy="431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latin typeface="Arial" panose="020B0604020202020204" pitchFamily="34" charset="0"/>
              </a:rPr>
              <a:t>인재개발</a:t>
            </a:r>
          </a:p>
        </p:txBody>
      </p:sp>
      <p:sp>
        <p:nvSpPr>
          <p:cNvPr id="1461290" name="Rectangle 42">
            <a:extLst>
              <a:ext uri="{FF2B5EF4-FFF2-40B4-BE49-F238E27FC236}">
                <a16:creationId xmlns:a16="http://schemas.microsoft.com/office/drawing/2014/main" id="{9CD2E685-DBB4-4304-9D39-E2D98583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4724400"/>
            <a:ext cx="719137" cy="431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latin typeface="Arial" panose="020B0604020202020204" pitchFamily="34" charset="0"/>
              </a:rPr>
              <a:t>보 상</a:t>
            </a:r>
          </a:p>
        </p:txBody>
      </p:sp>
      <p:sp>
        <p:nvSpPr>
          <p:cNvPr id="1461291" name="Rectangle 43">
            <a:extLst>
              <a:ext uri="{FF2B5EF4-FFF2-40B4-BE49-F238E27FC236}">
                <a16:creationId xmlns:a16="http://schemas.microsoft.com/office/drawing/2014/main" id="{73F144B6-1E23-42F6-8F6C-08609CCC2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5" y="4724400"/>
            <a:ext cx="719138" cy="431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200" b="1">
                <a:latin typeface="Arial" panose="020B0604020202020204" pitchFamily="34" charset="0"/>
              </a:rPr>
              <a:t>인재확보</a:t>
            </a:r>
          </a:p>
        </p:txBody>
      </p:sp>
      <p:cxnSp>
        <p:nvCxnSpPr>
          <p:cNvPr id="1461292" name="AutoShape 44">
            <a:extLst>
              <a:ext uri="{FF2B5EF4-FFF2-40B4-BE49-F238E27FC236}">
                <a16:creationId xmlns:a16="http://schemas.microsoft.com/office/drawing/2014/main" id="{7A5045CC-2C71-423A-9AC5-0306A9CE3A04}"/>
              </a:ext>
            </a:extLst>
          </p:cNvPr>
          <p:cNvCxnSpPr>
            <a:cxnSpLocks noChangeShapeType="1"/>
            <a:stCxn id="1461261" idx="3"/>
            <a:endCxn id="1461262" idx="1"/>
          </p:cNvCxnSpPr>
          <p:nvPr/>
        </p:nvCxnSpPr>
        <p:spPr bwMode="auto">
          <a:xfrm flipV="1">
            <a:off x="1208088" y="2960688"/>
            <a:ext cx="290512" cy="1152525"/>
          </a:xfrm>
          <a:prstGeom prst="bentConnector3">
            <a:avLst>
              <a:gd name="adj1" fmla="val 49727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293" name="AutoShape 45">
            <a:extLst>
              <a:ext uri="{FF2B5EF4-FFF2-40B4-BE49-F238E27FC236}">
                <a16:creationId xmlns:a16="http://schemas.microsoft.com/office/drawing/2014/main" id="{09FE9DC1-9979-4270-AB9E-0A53AA5C04A8}"/>
              </a:ext>
            </a:extLst>
          </p:cNvPr>
          <p:cNvCxnSpPr>
            <a:cxnSpLocks noChangeShapeType="1"/>
            <a:stCxn id="1461261" idx="3"/>
            <a:endCxn id="1461264" idx="1"/>
          </p:cNvCxnSpPr>
          <p:nvPr/>
        </p:nvCxnSpPr>
        <p:spPr bwMode="auto">
          <a:xfrm>
            <a:off x="1208088" y="4113213"/>
            <a:ext cx="290512" cy="1008062"/>
          </a:xfrm>
          <a:prstGeom prst="bentConnector3">
            <a:avLst>
              <a:gd name="adj1" fmla="val 49727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294" name="AutoShape 46">
            <a:extLst>
              <a:ext uri="{FF2B5EF4-FFF2-40B4-BE49-F238E27FC236}">
                <a16:creationId xmlns:a16="http://schemas.microsoft.com/office/drawing/2014/main" id="{890B4387-F3D2-4856-9AF4-8C359B35140F}"/>
              </a:ext>
            </a:extLst>
          </p:cNvPr>
          <p:cNvCxnSpPr>
            <a:cxnSpLocks noChangeShapeType="1"/>
            <a:stCxn id="1461261" idx="3"/>
            <a:endCxn id="1461263" idx="1"/>
          </p:cNvCxnSpPr>
          <p:nvPr/>
        </p:nvCxnSpPr>
        <p:spPr bwMode="auto">
          <a:xfrm>
            <a:off x="1208088" y="4113213"/>
            <a:ext cx="290512" cy="71437"/>
          </a:xfrm>
          <a:prstGeom prst="bentConnector3">
            <a:avLst>
              <a:gd name="adj1" fmla="val 49727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295" name="AutoShape 47">
            <a:extLst>
              <a:ext uri="{FF2B5EF4-FFF2-40B4-BE49-F238E27FC236}">
                <a16:creationId xmlns:a16="http://schemas.microsoft.com/office/drawing/2014/main" id="{ED3E46C4-D48C-4732-B6E2-61BBE093DF22}"/>
              </a:ext>
            </a:extLst>
          </p:cNvPr>
          <p:cNvCxnSpPr>
            <a:cxnSpLocks noChangeShapeType="1"/>
            <a:stCxn id="1461262" idx="3"/>
            <a:endCxn id="1461260" idx="1"/>
          </p:cNvCxnSpPr>
          <p:nvPr/>
        </p:nvCxnSpPr>
        <p:spPr bwMode="auto">
          <a:xfrm flipV="1">
            <a:off x="2074863" y="2312988"/>
            <a:ext cx="357187" cy="647700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296" name="AutoShape 48">
            <a:extLst>
              <a:ext uri="{FF2B5EF4-FFF2-40B4-BE49-F238E27FC236}">
                <a16:creationId xmlns:a16="http://schemas.microsoft.com/office/drawing/2014/main" id="{AAB0B57E-7D89-4843-9B91-E98536B99CDB}"/>
              </a:ext>
            </a:extLst>
          </p:cNvPr>
          <p:cNvCxnSpPr>
            <a:cxnSpLocks noChangeShapeType="1"/>
            <a:stCxn id="1461262" idx="3"/>
            <a:endCxn id="1461268" idx="1"/>
          </p:cNvCxnSpPr>
          <p:nvPr/>
        </p:nvCxnSpPr>
        <p:spPr bwMode="auto">
          <a:xfrm>
            <a:off x="2074863" y="2960688"/>
            <a:ext cx="357187" cy="503237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297" name="AutoShape 49">
            <a:extLst>
              <a:ext uri="{FF2B5EF4-FFF2-40B4-BE49-F238E27FC236}">
                <a16:creationId xmlns:a16="http://schemas.microsoft.com/office/drawing/2014/main" id="{04310DC8-D69B-436F-BE86-A16E99F85EA9}"/>
              </a:ext>
            </a:extLst>
          </p:cNvPr>
          <p:cNvCxnSpPr>
            <a:cxnSpLocks noChangeShapeType="1"/>
            <a:stCxn id="1461262" idx="3"/>
            <a:endCxn id="1461265" idx="1"/>
          </p:cNvCxnSpPr>
          <p:nvPr/>
        </p:nvCxnSpPr>
        <p:spPr bwMode="auto">
          <a:xfrm flipV="1">
            <a:off x="2074863" y="2598738"/>
            <a:ext cx="357187" cy="361950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298" name="AutoShape 50">
            <a:extLst>
              <a:ext uri="{FF2B5EF4-FFF2-40B4-BE49-F238E27FC236}">
                <a16:creationId xmlns:a16="http://schemas.microsoft.com/office/drawing/2014/main" id="{8C305ECE-C923-40E3-9907-D99666D2F8E5}"/>
              </a:ext>
            </a:extLst>
          </p:cNvPr>
          <p:cNvCxnSpPr>
            <a:cxnSpLocks noChangeShapeType="1"/>
            <a:stCxn id="1461262" idx="3"/>
            <a:endCxn id="1461266" idx="1"/>
          </p:cNvCxnSpPr>
          <p:nvPr/>
        </p:nvCxnSpPr>
        <p:spPr bwMode="auto">
          <a:xfrm flipV="1">
            <a:off x="2074863" y="2887663"/>
            <a:ext cx="357187" cy="73025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299" name="AutoShape 51">
            <a:extLst>
              <a:ext uri="{FF2B5EF4-FFF2-40B4-BE49-F238E27FC236}">
                <a16:creationId xmlns:a16="http://schemas.microsoft.com/office/drawing/2014/main" id="{1000297C-4B7B-44BE-9340-4DC5DE5A880C}"/>
              </a:ext>
            </a:extLst>
          </p:cNvPr>
          <p:cNvCxnSpPr>
            <a:cxnSpLocks noChangeShapeType="1"/>
            <a:stCxn id="1461262" idx="3"/>
            <a:endCxn id="1461267" idx="1"/>
          </p:cNvCxnSpPr>
          <p:nvPr/>
        </p:nvCxnSpPr>
        <p:spPr bwMode="auto">
          <a:xfrm>
            <a:off x="2074863" y="2960688"/>
            <a:ext cx="357187" cy="215900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00" name="AutoShape 52">
            <a:extLst>
              <a:ext uri="{FF2B5EF4-FFF2-40B4-BE49-F238E27FC236}">
                <a16:creationId xmlns:a16="http://schemas.microsoft.com/office/drawing/2014/main" id="{F349C2E2-2209-43E4-9A84-DE246F9991AB}"/>
              </a:ext>
            </a:extLst>
          </p:cNvPr>
          <p:cNvCxnSpPr>
            <a:cxnSpLocks noChangeShapeType="1"/>
            <a:stCxn id="1461263" idx="3"/>
            <a:endCxn id="1461269" idx="1"/>
          </p:cNvCxnSpPr>
          <p:nvPr/>
        </p:nvCxnSpPr>
        <p:spPr bwMode="auto">
          <a:xfrm flipV="1">
            <a:off x="2074863" y="3824288"/>
            <a:ext cx="357187" cy="360362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01" name="AutoShape 53">
            <a:extLst>
              <a:ext uri="{FF2B5EF4-FFF2-40B4-BE49-F238E27FC236}">
                <a16:creationId xmlns:a16="http://schemas.microsoft.com/office/drawing/2014/main" id="{DF6C1379-D29A-4CA8-B324-F5D25EF5656F}"/>
              </a:ext>
            </a:extLst>
          </p:cNvPr>
          <p:cNvCxnSpPr>
            <a:cxnSpLocks noChangeShapeType="1"/>
            <a:stCxn id="1461263" idx="3"/>
            <a:endCxn id="1461270" idx="1"/>
          </p:cNvCxnSpPr>
          <p:nvPr/>
        </p:nvCxnSpPr>
        <p:spPr bwMode="auto">
          <a:xfrm flipV="1">
            <a:off x="2074863" y="4113213"/>
            <a:ext cx="357187" cy="71437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02" name="AutoShape 54">
            <a:extLst>
              <a:ext uri="{FF2B5EF4-FFF2-40B4-BE49-F238E27FC236}">
                <a16:creationId xmlns:a16="http://schemas.microsoft.com/office/drawing/2014/main" id="{C0A8333C-C4C8-4BE9-9CFD-DE8673B40E37}"/>
              </a:ext>
            </a:extLst>
          </p:cNvPr>
          <p:cNvCxnSpPr>
            <a:cxnSpLocks noChangeShapeType="1"/>
            <a:stCxn id="1461263" idx="3"/>
            <a:endCxn id="1461271" idx="1"/>
          </p:cNvCxnSpPr>
          <p:nvPr/>
        </p:nvCxnSpPr>
        <p:spPr bwMode="auto">
          <a:xfrm>
            <a:off x="2074863" y="4184650"/>
            <a:ext cx="357187" cy="280988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03" name="AutoShape 55">
            <a:extLst>
              <a:ext uri="{FF2B5EF4-FFF2-40B4-BE49-F238E27FC236}">
                <a16:creationId xmlns:a16="http://schemas.microsoft.com/office/drawing/2014/main" id="{9580AF1C-A9F9-4507-998A-2F41F895D7B4}"/>
              </a:ext>
            </a:extLst>
          </p:cNvPr>
          <p:cNvCxnSpPr>
            <a:cxnSpLocks noChangeShapeType="1"/>
            <a:stCxn id="1461264" idx="3"/>
            <a:endCxn id="1461272" idx="1"/>
          </p:cNvCxnSpPr>
          <p:nvPr/>
        </p:nvCxnSpPr>
        <p:spPr bwMode="auto">
          <a:xfrm flipV="1">
            <a:off x="2074863" y="4940300"/>
            <a:ext cx="357187" cy="180975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04" name="AutoShape 56">
            <a:extLst>
              <a:ext uri="{FF2B5EF4-FFF2-40B4-BE49-F238E27FC236}">
                <a16:creationId xmlns:a16="http://schemas.microsoft.com/office/drawing/2014/main" id="{EFE47B08-6695-4D3E-8A41-1D289BA6FAFF}"/>
              </a:ext>
            </a:extLst>
          </p:cNvPr>
          <p:cNvCxnSpPr>
            <a:cxnSpLocks noChangeShapeType="1"/>
            <a:stCxn id="1461264" idx="3"/>
            <a:endCxn id="1461273" idx="1"/>
          </p:cNvCxnSpPr>
          <p:nvPr/>
        </p:nvCxnSpPr>
        <p:spPr bwMode="auto">
          <a:xfrm>
            <a:off x="2074863" y="5121275"/>
            <a:ext cx="357187" cy="180975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1305" name="Line 57">
            <a:extLst>
              <a:ext uri="{FF2B5EF4-FFF2-40B4-BE49-F238E27FC236}">
                <a16:creationId xmlns:a16="http://schemas.microsoft.com/office/drawing/2014/main" id="{04EEAE65-8960-4AC2-8B38-2C0E9EB1D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9125" y="2997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461306" name="AutoShape 58">
            <a:extLst>
              <a:ext uri="{FF2B5EF4-FFF2-40B4-BE49-F238E27FC236}">
                <a16:creationId xmlns:a16="http://schemas.microsoft.com/office/drawing/2014/main" id="{6AD95C35-389B-4D51-A587-4970D39569F6}"/>
              </a:ext>
            </a:extLst>
          </p:cNvPr>
          <p:cNvCxnSpPr>
            <a:cxnSpLocks noChangeShapeType="1"/>
            <a:stCxn id="1461284" idx="2"/>
            <a:endCxn id="1461286" idx="0"/>
          </p:cNvCxnSpPr>
          <p:nvPr/>
        </p:nvCxnSpPr>
        <p:spPr bwMode="auto">
          <a:xfrm>
            <a:off x="7762875" y="3211513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07" name="AutoShape 59">
            <a:extLst>
              <a:ext uri="{FF2B5EF4-FFF2-40B4-BE49-F238E27FC236}">
                <a16:creationId xmlns:a16="http://schemas.microsoft.com/office/drawing/2014/main" id="{91B400ED-628B-4F56-A240-2C3B0D655FA0}"/>
              </a:ext>
            </a:extLst>
          </p:cNvPr>
          <p:cNvCxnSpPr>
            <a:cxnSpLocks noChangeShapeType="1"/>
            <a:stCxn id="1461286" idx="2"/>
            <a:endCxn id="1461288" idx="0"/>
          </p:cNvCxnSpPr>
          <p:nvPr/>
        </p:nvCxnSpPr>
        <p:spPr bwMode="auto">
          <a:xfrm>
            <a:off x="7762875" y="3859213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08" name="AutoShape 60">
            <a:extLst>
              <a:ext uri="{FF2B5EF4-FFF2-40B4-BE49-F238E27FC236}">
                <a16:creationId xmlns:a16="http://schemas.microsoft.com/office/drawing/2014/main" id="{F3F4449B-1443-4A68-B9B9-47F4017458FE}"/>
              </a:ext>
            </a:extLst>
          </p:cNvPr>
          <p:cNvCxnSpPr>
            <a:cxnSpLocks noChangeShapeType="1"/>
            <a:stCxn id="1461288" idx="2"/>
            <a:endCxn id="1461290" idx="0"/>
          </p:cNvCxnSpPr>
          <p:nvPr/>
        </p:nvCxnSpPr>
        <p:spPr bwMode="auto">
          <a:xfrm>
            <a:off x="7762875" y="4508500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09" name="AutoShape 61">
            <a:extLst>
              <a:ext uri="{FF2B5EF4-FFF2-40B4-BE49-F238E27FC236}">
                <a16:creationId xmlns:a16="http://schemas.microsoft.com/office/drawing/2014/main" id="{5A6BE0BA-4E24-4185-9632-21813DA97BCA}"/>
              </a:ext>
            </a:extLst>
          </p:cNvPr>
          <p:cNvCxnSpPr>
            <a:cxnSpLocks noChangeShapeType="1"/>
            <a:stCxn id="1461285" idx="2"/>
            <a:endCxn id="1461287" idx="0"/>
          </p:cNvCxnSpPr>
          <p:nvPr/>
        </p:nvCxnSpPr>
        <p:spPr bwMode="auto">
          <a:xfrm>
            <a:off x="8770938" y="3211513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10" name="AutoShape 62">
            <a:extLst>
              <a:ext uri="{FF2B5EF4-FFF2-40B4-BE49-F238E27FC236}">
                <a16:creationId xmlns:a16="http://schemas.microsoft.com/office/drawing/2014/main" id="{C6097EB1-5278-4004-B015-B1E4B7666B44}"/>
              </a:ext>
            </a:extLst>
          </p:cNvPr>
          <p:cNvCxnSpPr>
            <a:cxnSpLocks noChangeShapeType="1"/>
            <a:stCxn id="1461287" idx="2"/>
            <a:endCxn id="1461289" idx="0"/>
          </p:cNvCxnSpPr>
          <p:nvPr/>
        </p:nvCxnSpPr>
        <p:spPr bwMode="auto">
          <a:xfrm>
            <a:off x="8770938" y="3859213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11" name="AutoShape 63">
            <a:extLst>
              <a:ext uri="{FF2B5EF4-FFF2-40B4-BE49-F238E27FC236}">
                <a16:creationId xmlns:a16="http://schemas.microsoft.com/office/drawing/2014/main" id="{E3BE6AF4-C2BC-496A-81F2-D5A2E2EA1806}"/>
              </a:ext>
            </a:extLst>
          </p:cNvPr>
          <p:cNvCxnSpPr>
            <a:cxnSpLocks noChangeShapeType="1"/>
            <a:stCxn id="1461289" idx="2"/>
            <a:endCxn id="1461291" idx="0"/>
          </p:cNvCxnSpPr>
          <p:nvPr/>
        </p:nvCxnSpPr>
        <p:spPr bwMode="auto">
          <a:xfrm>
            <a:off x="8770938" y="4508500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12" name="AutoShape 64">
            <a:extLst>
              <a:ext uri="{FF2B5EF4-FFF2-40B4-BE49-F238E27FC236}">
                <a16:creationId xmlns:a16="http://schemas.microsoft.com/office/drawing/2014/main" id="{612DB66F-5DED-43C7-886B-AD4E00B451DA}"/>
              </a:ext>
            </a:extLst>
          </p:cNvPr>
          <p:cNvCxnSpPr>
            <a:cxnSpLocks noChangeShapeType="1"/>
            <a:stCxn id="1461284" idx="3"/>
            <a:endCxn id="1461285" idx="1"/>
          </p:cNvCxnSpPr>
          <p:nvPr/>
        </p:nvCxnSpPr>
        <p:spPr bwMode="auto">
          <a:xfrm>
            <a:off x="8121650" y="2995613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1313" name="AutoShape 65">
            <a:extLst>
              <a:ext uri="{FF2B5EF4-FFF2-40B4-BE49-F238E27FC236}">
                <a16:creationId xmlns:a16="http://schemas.microsoft.com/office/drawing/2014/main" id="{124D15D7-D69D-4412-9CB7-D7937D05D03A}"/>
              </a:ext>
            </a:extLst>
          </p:cNvPr>
          <p:cNvCxnSpPr>
            <a:cxnSpLocks noChangeShapeType="1"/>
            <a:stCxn id="1461290" idx="3"/>
            <a:endCxn id="1461291" idx="1"/>
          </p:cNvCxnSpPr>
          <p:nvPr/>
        </p:nvCxnSpPr>
        <p:spPr bwMode="auto">
          <a:xfrm>
            <a:off x="8121650" y="4940300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Text Box 2">
            <a:extLst>
              <a:ext uri="{FF2B5EF4-FFF2-40B4-BE49-F238E27FC236}">
                <a16:creationId xmlns:a16="http://schemas.microsoft.com/office/drawing/2014/main" id="{E380C0BD-DB77-4C37-BC67-3565BD5CB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1.2 Wal-Mart-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49667" name="Text Box 3">
            <a:extLst>
              <a:ext uri="{FF2B5EF4-FFF2-40B4-BE49-F238E27FC236}">
                <a16:creationId xmlns:a16="http://schemas.microsoft.com/office/drawing/2014/main" id="{73FC9758-D139-4581-98C2-4120CE90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49668" name="Text Box 4">
            <a:extLst>
              <a:ext uri="{FF2B5EF4-FFF2-40B4-BE49-F238E27FC236}">
                <a16:creationId xmlns:a16="http://schemas.microsoft.com/office/drawing/2014/main" id="{5FC10FEE-D303-4FEF-8E62-BEEBC86C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628775"/>
            <a:ext cx="8208963" cy="432117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전사적 위험관리 위원회는 위험의 발생 원천에 따라 외부 위험과 내부 위험으로 구분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주요 의사결정자들을 대상으로 설문을 실시하여 주요 위험들에 관한 정보를 수집함</a:t>
            </a:r>
            <a:r>
              <a:rPr lang="en-US" altLang="ko-KR" sz="1300" b="1">
                <a:latin typeface="Arial" panose="020B0604020202020204" pitchFamily="34" charset="0"/>
              </a:rPr>
              <a:t>. </a:t>
            </a:r>
            <a:r>
              <a:rPr lang="ko-KR" altLang="en-US" sz="1300" b="1">
                <a:latin typeface="Arial" panose="020B0604020202020204" pitchFamily="34" charset="0"/>
              </a:rPr>
              <a:t>이러한 정보들을 취합하고 위험들을 </a:t>
            </a:r>
            <a:r>
              <a:rPr lang="en-US" altLang="ko-KR" sz="1300" b="1">
                <a:latin typeface="Arial" panose="020B0604020202020204" pitchFamily="34" charset="0"/>
              </a:rPr>
              <a:t>20~35 </a:t>
            </a:r>
            <a:r>
              <a:rPr lang="ko-KR" altLang="en-US" sz="1300" b="1">
                <a:latin typeface="Arial" panose="020B0604020202020204" pitchFamily="34" charset="0"/>
              </a:rPr>
              <a:t>가지 유형으로 분류하여 위험 </a:t>
            </a:r>
            <a:r>
              <a:rPr lang="en-US" altLang="ko-KR" sz="1300" b="1">
                <a:latin typeface="Arial" panose="020B0604020202020204" pitchFamily="34" charset="0"/>
              </a:rPr>
              <a:t>Workshop </a:t>
            </a:r>
            <a:r>
              <a:rPr lang="ko-KR" altLang="en-US" sz="1300" b="1">
                <a:latin typeface="Arial" panose="020B0604020202020204" pitchFamily="34" charset="0"/>
              </a:rPr>
              <a:t>에 전달함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위험 </a:t>
            </a:r>
            <a:r>
              <a:rPr lang="en-US" altLang="ko-KR" sz="1300" b="1">
                <a:latin typeface="Arial" panose="020B0604020202020204" pitchFamily="34" charset="0"/>
              </a:rPr>
              <a:t>Workshop </a:t>
            </a:r>
            <a:r>
              <a:rPr lang="ko-KR" altLang="en-US" sz="1300" b="1">
                <a:latin typeface="Arial" panose="020B0604020202020204" pitchFamily="34" charset="0"/>
              </a:rPr>
              <a:t>은 다양한 기능 및 부서에서 참여</a:t>
            </a:r>
            <a:r>
              <a:rPr lang="en-US" altLang="ko-KR" sz="1300" b="1">
                <a:latin typeface="Arial" panose="020B0604020202020204" pitchFamily="34" charset="0"/>
              </a:rPr>
              <a:t>, 1~2</a:t>
            </a:r>
            <a:r>
              <a:rPr lang="ko-KR" altLang="en-US" sz="1300" b="1">
                <a:latin typeface="Arial" panose="020B0604020202020204" pitchFamily="34" charset="0"/>
              </a:rPr>
              <a:t>명의 진행자와 </a:t>
            </a:r>
            <a:r>
              <a:rPr lang="en-US" altLang="ko-KR" sz="1300" b="1">
                <a:latin typeface="Arial" panose="020B0604020202020204" pitchFamily="34" charset="0"/>
              </a:rPr>
              <a:t>1~2</a:t>
            </a:r>
            <a:r>
              <a:rPr lang="ko-KR" altLang="en-US" sz="1300" b="1">
                <a:latin typeface="Arial" panose="020B0604020202020204" pitchFamily="34" charset="0"/>
              </a:rPr>
              <a:t>명의 기록자를 포함하여 </a:t>
            </a:r>
            <a:r>
              <a:rPr lang="en-US" altLang="ko-KR" sz="1300" b="1">
                <a:latin typeface="Arial" panose="020B0604020202020204" pitchFamily="34" charset="0"/>
              </a:rPr>
              <a:t>15~20</a:t>
            </a:r>
            <a:r>
              <a:rPr lang="ko-KR" altLang="en-US" sz="1300" b="1">
                <a:latin typeface="Arial" panose="020B0604020202020204" pitchFamily="34" charset="0"/>
              </a:rPr>
              <a:t>명으로 한 단위가 구성됨</a:t>
            </a:r>
            <a:r>
              <a:rPr lang="en-US" altLang="ko-KR" sz="1300" b="1">
                <a:latin typeface="Arial" panose="020B0604020202020204" pitchFamily="34" charset="0"/>
              </a:rPr>
              <a:t>. </a:t>
            </a:r>
            <a:r>
              <a:rPr lang="ko-KR" altLang="en-US" sz="1300" b="1">
                <a:latin typeface="Arial" panose="020B0604020202020204" pitchFamily="34" charset="0"/>
              </a:rPr>
              <a:t>주요 위험에 대한 의미를 공유한 후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발생 가능성과 심각성의 관점에서 각 위험들을 </a:t>
            </a:r>
            <a:r>
              <a:rPr lang="en-US" altLang="ko-KR" sz="1300" b="1">
                <a:latin typeface="Arial" panose="020B0604020202020204" pitchFamily="34" charset="0"/>
              </a:rPr>
              <a:t>10</a:t>
            </a:r>
            <a:r>
              <a:rPr lang="ko-KR" altLang="en-US" sz="1300" b="1">
                <a:latin typeface="Arial" panose="020B0604020202020204" pitchFamily="34" charset="0"/>
              </a:rPr>
              <a:t>점 척도로 평가함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위험 </a:t>
            </a:r>
            <a:r>
              <a:rPr lang="en-US" altLang="ko-KR" sz="1300" b="1">
                <a:latin typeface="Arial" panose="020B0604020202020204" pitchFamily="34" charset="0"/>
              </a:rPr>
              <a:t>Workshop </a:t>
            </a:r>
            <a:r>
              <a:rPr lang="ko-KR" altLang="en-US" sz="1300" b="1">
                <a:latin typeface="Arial" panose="020B0604020202020204" pitchFamily="34" charset="0"/>
              </a:rPr>
              <a:t>의 궁극적인 목적은 여러 가지 위험을 평가하기 위한 </a:t>
            </a:r>
            <a:r>
              <a:rPr lang="en-US" altLang="ko-KR" sz="1300" b="1">
                <a:latin typeface="Arial" panose="020B0604020202020204" pitchFamily="34" charset="0"/>
              </a:rPr>
              <a:t>2</a:t>
            </a:r>
            <a:r>
              <a:rPr lang="ko-KR" altLang="en-US" sz="1300" b="1">
                <a:latin typeface="Arial" panose="020B0604020202020204" pitchFamily="34" charset="0"/>
              </a:rPr>
              <a:t>차원의 위험 지도 </a:t>
            </a:r>
            <a:r>
              <a:rPr lang="en-US" altLang="ko-KR" sz="1300" b="1">
                <a:latin typeface="Arial" panose="020B0604020202020204" pitchFamily="34" charset="0"/>
              </a:rPr>
              <a:t>(Risk Map) </a:t>
            </a:r>
            <a:r>
              <a:rPr lang="ko-KR" altLang="en-US" sz="1300" b="1">
                <a:latin typeface="Arial" panose="020B0604020202020204" pitchFamily="34" charset="0"/>
              </a:rPr>
              <a:t>를 작성하는 것임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통제 및 실천 </a:t>
            </a:r>
            <a:r>
              <a:rPr lang="en-US" altLang="ko-KR" sz="1300" b="1">
                <a:latin typeface="Arial" panose="020B0604020202020204" pitchFamily="34" charset="0"/>
              </a:rPr>
              <a:t>Workshop </a:t>
            </a:r>
            <a:r>
              <a:rPr lang="ko-KR" altLang="en-US" sz="1300" b="1">
                <a:latin typeface="Arial" panose="020B0604020202020204" pitchFamily="34" charset="0"/>
              </a:rPr>
              <a:t>은 </a:t>
            </a:r>
            <a:r>
              <a:rPr lang="en-US" altLang="ko-KR" sz="1300" b="1">
                <a:latin typeface="Arial" panose="020B0604020202020204" pitchFamily="34" charset="0"/>
              </a:rPr>
              <a:t>12</a:t>
            </a:r>
            <a:r>
              <a:rPr lang="ko-KR" altLang="en-US" sz="1300" b="1">
                <a:latin typeface="Arial" panose="020B0604020202020204" pitchFamily="34" charset="0"/>
              </a:rPr>
              <a:t>명 정도로 구성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여기에서는 위험에 대응하기 위한 실천 방안 </a:t>
            </a:r>
            <a:r>
              <a:rPr lang="en-US" altLang="ko-KR" sz="1300" b="1">
                <a:latin typeface="Arial" panose="020B0604020202020204" pitchFamily="34" charset="0"/>
              </a:rPr>
              <a:t>(Action Plan) </a:t>
            </a:r>
            <a:r>
              <a:rPr lang="ko-KR" altLang="en-US" sz="1300" b="1">
                <a:latin typeface="Arial" panose="020B0604020202020204" pitchFamily="34" charset="0"/>
              </a:rPr>
              <a:t>을 만들고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개인과 조직에게 위험관리 책임과 의무를 할당함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위험관리 실천 활동은 </a:t>
            </a:r>
            <a:r>
              <a:rPr lang="en-US" altLang="ko-KR" sz="1300" b="1">
                <a:latin typeface="Arial" panose="020B0604020202020204" pitchFamily="34" charset="0"/>
              </a:rPr>
              <a:t>Scorecard </a:t>
            </a:r>
            <a:r>
              <a:rPr lang="ko-KR" altLang="en-US" sz="1300" b="1">
                <a:latin typeface="Arial" panose="020B0604020202020204" pitchFamily="34" charset="0"/>
              </a:rPr>
              <a:t>등과 같은 구체적인 방식을 통해 지속적으로 관찰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측정되며 전사적인 위험관리 위원회에 보고</a:t>
            </a:r>
            <a:endParaRPr lang="ko-K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Text Box 2">
            <a:extLst>
              <a:ext uri="{FF2B5EF4-FFF2-40B4-BE49-F238E27FC236}">
                <a16:creationId xmlns:a16="http://schemas.microsoft.com/office/drawing/2014/main" id="{1E161D0A-F634-48D5-93C9-E18CD009A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1.3 Wal-Mart-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51715" name="Text Box 3">
            <a:extLst>
              <a:ext uri="{FF2B5EF4-FFF2-40B4-BE49-F238E27FC236}">
                <a16:creationId xmlns:a16="http://schemas.microsoft.com/office/drawing/2014/main" id="{C5D07C26-7B5A-4A25-8695-AAF505C9C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51716" name="Text Box 4">
            <a:extLst>
              <a:ext uri="{FF2B5EF4-FFF2-40B4-BE49-F238E27FC236}">
                <a16:creationId xmlns:a16="http://schemas.microsoft.com/office/drawing/2014/main" id="{74FE1274-9972-487E-AFC3-14448641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916463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300">
                <a:latin typeface="Arial" panose="020B0604020202020204" pitchFamily="34" charset="0"/>
              </a:rPr>
              <a:t>Wal-Mart </a:t>
            </a:r>
            <a:r>
              <a:rPr lang="ko-KR" altLang="en-US" sz="1300">
                <a:latin typeface="Arial" panose="020B0604020202020204" pitchFamily="34" charset="0"/>
              </a:rPr>
              <a:t>의 </a:t>
            </a:r>
            <a:r>
              <a:rPr lang="en-US" altLang="ko-KR" sz="1300">
                <a:latin typeface="Arial" panose="020B0604020202020204" pitchFamily="34" charset="0"/>
              </a:rPr>
              <a:t>ERM Framework </a:t>
            </a:r>
            <a:r>
              <a:rPr lang="ko-KR" altLang="en-US" sz="1300">
                <a:latin typeface="Arial" panose="020B0604020202020204" pitchFamily="34" charset="0"/>
              </a:rPr>
              <a:t>는 </a:t>
            </a:r>
            <a:r>
              <a:rPr lang="en-US" altLang="ko-KR" sz="1300">
                <a:latin typeface="Arial" panose="020B0604020202020204" pitchFamily="34" charset="0"/>
              </a:rPr>
              <a:t>Canada </a:t>
            </a:r>
            <a:r>
              <a:rPr lang="ko-KR" altLang="en-US" sz="1300">
                <a:latin typeface="Arial" panose="020B0604020202020204" pitchFamily="34" charset="0"/>
              </a:rPr>
              <a:t>지역에서 성공적으로 도입된 후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현재 전 세계적 사업장으로 확산되고 있는 중임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51717" name="Rectangle 5">
            <a:extLst>
              <a:ext uri="{FF2B5EF4-FFF2-40B4-BE49-F238E27FC236}">
                <a16:creationId xmlns:a16="http://schemas.microsoft.com/office/drawing/2014/main" id="{9A8A1C7D-2FCF-41FB-BDBD-5677AD12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644900"/>
            <a:ext cx="1871663" cy="5778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Business Vision</a:t>
            </a:r>
          </a:p>
        </p:txBody>
      </p:sp>
      <p:sp>
        <p:nvSpPr>
          <p:cNvPr id="1651718" name="AutoShape 6">
            <a:extLst>
              <a:ext uri="{FF2B5EF4-FFF2-40B4-BE49-F238E27FC236}">
                <a16:creationId xmlns:a16="http://schemas.microsoft.com/office/drawing/2014/main" id="{3177FF64-DC24-4ACA-9D03-537B42086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060575"/>
            <a:ext cx="1871662" cy="6477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ERM</a:t>
            </a:r>
          </a:p>
        </p:txBody>
      </p:sp>
      <p:cxnSp>
        <p:nvCxnSpPr>
          <p:cNvPr id="1651719" name="AutoShape 7">
            <a:extLst>
              <a:ext uri="{FF2B5EF4-FFF2-40B4-BE49-F238E27FC236}">
                <a16:creationId xmlns:a16="http://schemas.microsoft.com/office/drawing/2014/main" id="{A73BD6CB-A297-4EAB-941D-719B63231B50}"/>
              </a:ext>
            </a:extLst>
          </p:cNvPr>
          <p:cNvCxnSpPr>
            <a:cxnSpLocks noChangeShapeType="1"/>
            <a:stCxn id="1651718" idx="2"/>
            <a:endCxn id="1651717" idx="0"/>
          </p:cNvCxnSpPr>
          <p:nvPr/>
        </p:nvCxnSpPr>
        <p:spPr bwMode="auto">
          <a:xfrm rot="5400000">
            <a:off x="2805906" y="1556544"/>
            <a:ext cx="911225" cy="3240088"/>
          </a:xfrm>
          <a:prstGeom prst="bentConnector3">
            <a:avLst>
              <a:gd name="adj1" fmla="val 50000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1720" name="Rectangle 8">
            <a:extLst>
              <a:ext uri="{FF2B5EF4-FFF2-40B4-BE49-F238E27FC236}">
                <a16:creationId xmlns:a16="http://schemas.microsoft.com/office/drawing/2014/main" id="{06FD03A9-71A3-4B67-A509-672A0EAF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3644900"/>
            <a:ext cx="1871662" cy="5778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Business Objective</a:t>
            </a:r>
          </a:p>
        </p:txBody>
      </p:sp>
      <p:sp>
        <p:nvSpPr>
          <p:cNvPr id="1651721" name="Rectangle 9">
            <a:extLst>
              <a:ext uri="{FF2B5EF4-FFF2-40B4-BE49-F238E27FC236}">
                <a16:creationId xmlns:a16="http://schemas.microsoft.com/office/drawing/2014/main" id="{BA4B5C65-6561-43F5-BD5F-7D7F920FE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3644900"/>
            <a:ext cx="1871663" cy="57785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Risk Frame</a:t>
            </a:r>
          </a:p>
        </p:txBody>
      </p:sp>
      <p:cxnSp>
        <p:nvCxnSpPr>
          <p:cNvPr id="1651722" name="AutoShape 10">
            <a:extLst>
              <a:ext uri="{FF2B5EF4-FFF2-40B4-BE49-F238E27FC236}">
                <a16:creationId xmlns:a16="http://schemas.microsoft.com/office/drawing/2014/main" id="{7A1913C0-C738-4850-A80C-ACC283F53FE0}"/>
              </a:ext>
            </a:extLst>
          </p:cNvPr>
          <p:cNvCxnSpPr>
            <a:cxnSpLocks noChangeShapeType="1"/>
            <a:stCxn id="1651718" idx="2"/>
            <a:endCxn id="1651720" idx="0"/>
          </p:cNvCxnSpPr>
          <p:nvPr/>
        </p:nvCxnSpPr>
        <p:spPr bwMode="auto">
          <a:xfrm rot="5400000">
            <a:off x="4425950" y="3176588"/>
            <a:ext cx="911225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1723" name="AutoShape 11">
            <a:extLst>
              <a:ext uri="{FF2B5EF4-FFF2-40B4-BE49-F238E27FC236}">
                <a16:creationId xmlns:a16="http://schemas.microsoft.com/office/drawing/2014/main" id="{39BB085C-A286-4D68-A4E4-DF16DEB497AB}"/>
              </a:ext>
            </a:extLst>
          </p:cNvPr>
          <p:cNvCxnSpPr>
            <a:cxnSpLocks noChangeShapeType="1"/>
            <a:stCxn id="1651718" idx="2"/>
            <a:endCxn id="1651721" idx="0"/>
          </p:cNvCxnSpPr>
          <p:nvPr/>
        </p:nvCxnSpPr>
        <p:spPr bwMode="auto">
          <a:xfrm rot="16200000" flipH="1">
            <a:off x="6045994" y="1556544"/>
            <a:ext cx="911225" cy="3240087"/>
          </a:xfrm>
          <a:prstGeom prst="bentConnector3">
            <a:avLst>
              <a:gd name="adj1" fmla="val 50000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1724" name="Rectangle 12">
            <a:extLst>
              <a:ext uri="{FF2B5EF4-FFF2-40B4-BE49-F238E27FC236}">
                <a16:creationId xmlns:a16="http://schemas.microsoft.com/office/drawing/2014/main" id="{B39FFCF8-D19F-4A66-A218-44274EA9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4438650"/>
            <a:ext cx="1658938" cy="9366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Identify Risk</a:t>
            </a:r>
          </a:p>
        </p:txBody>
      </p:sp>
      <p:sp>
        <p:nvSpPr>
          <p:cNvPr id="1651725" name="Rectangle 13">
            <a:extLst>
              <a:ext uri="{FF2B5EF4-FFF2-40B4-BE49-F238E27FC236}">
                <a16:creationId xmlns:a16="http://schemas.microsoft.com/office/drawing/2014/main" id="{3AED2E9E-1006-47C1-B6EC-213F77C4F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4438650"/>
            <a:ext cx="1657350" cy="9366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Risk Workshop</a:t>
            </a:r>
          </a:p>
        </p:txBody>
      </p:sp>
      <p:sp>
        <p:nvSpPr>
          <p:cNvPr id="1651726" name="Rectangle 14">
            <a:extLst>
              <a:ext uri="{FF2B5EF4-FFF2-40B4-BE49-F238E27FC236}">
                <a16:creationId xmlns:a16="http://schemas.microsoft.com/office/drawing/2014/main" id="{941C73B7-2D61-4AA4-B3A4-C58CC3F89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4438650"/>
            <a:ext cx="1655762" cy="9366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Control and Action Workshop</a:t>
            </a:r>
          </a:p>
        </p:txBody>
      </p:sp>
      <p:sp>
        <p:nvSpPr>
          <p:cNvPr id="1651727" name="Rectangle 15">
            <a:extLst>
              <a:ext uri="{FF2B5EF4-FFF2-40B4-BE49-F238E27FC236}">
                <a16:creationId xmlns:a16="http://schemas.microsoft.com/office/drawing/2014/main" id="{9CB17916-2A3D-41F1-8515-D83712FF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8" y="4438650"/>
            <a:ext cx="1657350" cy="9366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Monitor, Evaluate, Manage</a:t>
            </a:r>
          </a:p>
        </p:txBody>
      </p:sp>
      <p:sp>
        <p:nvSpPr>
          <p:cNvPr id="1651728" name="AutoShape 16">
            <a:extLst>
              <a:ext uri="{FF2B5EF4-FFF2-40B4-BE49-F238E27FC236}">
                <a16:creationId xmlns:a16="http://schemas.microsoft.com/office/drawing/2014/main" id="{E314C516-21DB-4A6F-B58B-7FEDBE123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2060575"/>
            <a:ext cx="2305050" cy="6477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Strategic Planning</a:t>
            </a:r>
          </a:p>
        </p:txBody>
      </p:sp>
      <p:sp>
        <p:nvSpPr>
          <p:cNvPr id="1651729" name="AutoShape 17">
            <a:extLst>
              <a:ext uri="{FF2B5EF4-FFF2-40B4-BE49-F238E27FC236}">
                <a16:creationId xmlns:a16="http://schemas.microsoft.com/office/drawing/2014/main" id="{CFFF537A-AAA5-4C2F-9559-DEDF6E51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2060575"/>
            <a:ext cx="2305050" cy="6477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Crisis Management</a:t>
            </a:r>
          </a:p>
        </p:txBody>
      </p:sp>
      <p:cxnSp>
        <p:nvCxnSpPr>
          <p:cNvPr id="1651730" name="AutoShape 18">
            <a:extLst>
              <a:ext uri="{FF2B5EF4-FFF2-40B4-BE49-F238E27FC236}">
                <a16:creationId xmlns:a16="http://schemas.microsoft.com/office/drawing/2014/main" id="{7F0C630C-05F8-436C-A964-DDDB2CD754A2}"/>
              </a:ext>
            </a:extLst>
          </p:cNvPr>
          <p:cNvCxnSpPr>
            <a:cxnSpLocks noChangeShapeType="1"/>
            <a:stCxn id="1651724" idx="3"/>
            <a:endCxn id="1651725" idx="1"/>
          </p:cNvCxnSpPr>
          <p:nvPr/>
        </p:nvCxnSpPr>
        <p:spPr bwMode="auto">
          <a:xfrm>
            <a:off x="2376488" y="4906963"/>
            <a:ext cx="547687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1731" name="AutoShape 19">
            <a:extLst>
              <a:ext uri="{FF2B5EF4-FFF2-40B4-BE49-F238E27FC236}">
                <a16:creationId xmlns:a16="http://schemas.microsoft.com/office/drawing/2014/main" id="{E5A4FFB6-D62B-4C94-BB03-E074E81CA52B}"/>
              </a:ext>
            </a:extLst>
          </p:cNvPr>
          <p:cNvCxnSpPr>
            <a:cxnSpLocks noChangeShapeType="1"/>
            <a:stCxn id="1651725" idx="3"/>
            <a:endCxn id="1651726" idx="1"/>
          </p:cNvCxnSpPr>
          <p:nvPr/>
        </p:nvCxnSpPr>
        <p:spPr bwMode="auto">
          <a:xfrm>
            <a:off x="4606925" y="4906963"/>
            <a:ext cx="550863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1732" name="AutoShape 20">
            <a:extLst>
              <a:ext uri="{FF2B5EF4-FFF2-40B4-BE49-F238E27FC236}">
                <a16:creationId xmlns:a16="http://schemas.microsoft.com/office/drawing/2014/main" id="{17C744E7-7DAA-4AC5-922A-5DF6EE3F0240}"/>
              </a:ext>
            </a:extLst>
          </p:cNvPr>
          <p:cNvCxnSpPr>
            <a:cxnSpLocks noChangeShapeType="1"/>
            <a:stCxn id="1651726" idx="3"/>
            <a:endCxn id="1651727" idx="1"/>
          </p:cNvCxnSpPr>
          <p:nvPr/>
        </p:nvCxnSpPr>
        <p:spPr bwMode="auto">
          <a:xfrm>
            <a:off x="6838950" y="4906963"/>
            <a:ext cx="547688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1733" name="AutoShape 21">
            <a:extLst>
              <a:ext uri="{FF2B5EF4-FFF2-40B4-BE49-F238E27FC236}">
                <a16:creationId xmlns:a16="http://schemas.microsoft.com/office/drawing/2014/main" id="{5B172A8E-07F4-4922-A2C3-8F0DD97F4A00}"/>
              </a:ext>
            </a:extLst>
          </p:cNvPr>
          <p:cNvCxnSpPr>
            <a:cxnSpLocks noChangeShapeType="1"/>
            <a:stCxn id="1651727" idx="2"/>
            <a:endCxn id="1651724" idx="2"/>
          </p:cNvCxnSpPr>
          <p:nvPr/>
        </p:nvCxnSpPr>
        <p:spPr bwMode="auto">
          <a:xfrm rot="5400000">
            <a:off x="4880769" y="2042319"/>
            <a:ext cx="1588" cy="6692900"/>
          </a:xfrm>
          <a:prstGeom prst="bentConnector3">
            <a:avLst>
              <a:gd name="adj1" fmla="val 13600000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1734" name="AutoShape 22">
            <a:extLst>
              <a:ext uri="{FF2B5EF4-FFF2-40B4-BE49-F238E27FC236}">
                <a16:creationId xmlns:a16="http://schemas.microsoft.com/office/drawing/2014/main" id="{8D7AB630-79E0-4F10-8187-FFD38BFA6C01}"/>
              </a:ext>
            </a:extLst>
          </p:cNvPr>
          <p:cNvCxnSpPr>
            <a:cxnSpLocks noChangeShapeType="1"/>
            <a:stCxn id="1651728" idx="3"/>
            <a:endCxn id="1651718" idx="1"/>
          </p:cNvCxnSpPr>
          <p:nvPr/>
        </p:nvCxnSpPr>
        <p:spPr bwMode="auto">
          <a:xfrm>
            <a:off x="3022600" y="2384425"/>
            <a:ext cx="909638" cy="0"/>
          </a:xfrm>
          <a:prstGeom prst="straightConnector1">
            <a:avLst/>
          </a:prstGeom>
          <a:noFill/>
          <a:ln w="44450">
            <a:solidFill>
              <a:srgbClr val="FF6600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1735" name="AutoShape 23">
            <a:extLst>
              <a:ext uri="{FF2B5EF4-FFF2-40B4-BE49-F238E27FC236}">
                <a16:creationId xmlns:a16="http://schemas.microsoft.com/office/drawing/2014/main" id="{C3DEC7FE-7B06-4808-A7EC-629149F2EAFC}"/>
              </a:ext>
            </a:extLst>
          </p:cNvPr>
          <p:cNvCxnSpPr>
            <a:cxnSpLocks noChangeShapeType="1"/>
            <a:stCxn id="1651718" idx="3"/>
            <a:endCxn id="1651729" idx="1"/>
          </p:cNvCxnSpPr>
          <p:nvPr/>
        </p:nvCxnSpPr>
        <p:spPr bwMode="auto">
          <a:xfrm>
            <a:off x="5829300" y="2384425"/>
            <a:ext cx="909638" cy="0"/>
          </a:xfrm>
          <a:prstGeom prst="straightConnector1">
            <a:avLst/>
          </a:prstGeom>
          <a:noFill/>
          <a:ln w="44450">
            <a:solidFill>
              <a:srgbClr val="FF6600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Text Box 2">
            <a:extLst>
              <a:ext uri="{FF2B5EF4-FFF2-40B4-BE49-F238E27FC236}">
                <a16:creationId xmlns:a16="http://schemas.microsoft.com/office/drawing/2014/main" id="{E18E7988-4705-4A1F-9670-294B38985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2. Dupont</a:t>
            </a:r>
          </a:p>
        </p:txBody>
      </p:sp>
      <p:sp>
        <p:nvSpPr>
          <p:cNvPr id="1653763" name="Text Box 3">
            <a:extLst>
              <a:ext uri="{FF2B5EF4-FFF2-40B4-BE49-F238E27FC236}">
                <a16:creationId xmlns:a16="http://schemas.microsoft.com/office/drawing/2014/main" id="{A7CD588B-7826-4BD1-9E78-376F28CB2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53764" name="Text Box 4">
            <a:extLst>
              <a:ext uri="{FF2B5EF4-FFF2-40B4-BE49-F238E27FC236}">
                <a16:creationId xmlns:a16="http://schemas.microsoft.com/office/drawing/2014/main" id="{931BD595-86B5-4ECE-B289-2ECC2BF2A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ko-KR" sz="1300">
                <a:latin typeface="Arial" panose="020B0604020202020204" pitchFamily="34" charset="0"/>
              </a:rPr>
              <a:t>Dupont </a:t>
            </a:r>
            <a:r>
              <a:rPr lang="ko-KR" altLang="en-US" sz="1300">
                <a:latin typeface="Arial" panose="020B0604020202020204" pitchFamily="34" charset="0"/>
              </a:rPr>
              <a:t>은 재무 활동의 고도화 및 사업 구조조정 등으로 인해 효과적인 위험관리 시스템에 대한 필요성을 인식한 후</a:t>
            </a:r>
            <a:r>
              <a:rPr lang="en-US" altLang="ko-KR" sz="1300">
                <a:latin typeface="Arial" panose="020B0604020202020204" pitchFamily="34" charset="0"/>
              </a:rPr>
              <a:t>, ERM </a:t>
            </a:r>
            <a:r>
              <a:rPr lang="ko-KR" altLang="en-US" sz="1300">
                <a:latin typeface="Arial" panose="020B0604020202020204" pitchFamily="34" charset="0"/>
              </a:rPr>
              <a:t>의 도입을 추진하였음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53765" name="Text Box 5">
            <a:extLst>
              <a:ext uri="{FF2B5EF4-FFF2-40B4-BE49-F238E27FC236}">
                <a16:creationId xmlns:a16="http://schemas.microsoft.com/office/drawing/2014/main" id="{D16F9FD0-54F4-4665-A299-E57875360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205038"/>
            <a:ext cx="8208963" cy="26638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1802</a:t>
            </a:r>
            <a:r>
              <a:rPr lang="ko-KR" altLang="en-US" sz="1300" b="1">
                <a:latin typeface="Arial" panose="020B0604020202020204" pitchFamily="34" charset="0"/>
              </a:rPr>
              <a:t>년에 설립된 </a:t>
            </a:r>
            <a:r>
              <a:rPr lang="en-US" altLang="ko-KR" sz="1300" b="1">
                <a:latin typeface="Arial" panose="020B0604020202020204" pitchFamily="34" charset="0"/>
              </a:rPr>
              <a:t>Dupont </a:t>
            </a:r>
            <a:r>
              <a:rPr lang="ko-KR" altLang="en-US" sz="1300" b="1">
                <a:latin typeface="Arial" panose="020B0604020202020204" pitchFamily="34" charset="0"/>
              </a:rPr>
              <a:t>은 오랜 역사를 지닌 세계적인 화학 회사이지만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체계적인 위험관리 시스템을 갖춘 것은 비교적 최근의 일이라고 할 수 있음</a:t>
            </a:r>
            <a:r>
              <a:rPr lang="en-US" altLang="ko-KR" sz="1300" b="1">
                <a:latin typeface="Arial" panose="020B0604020202020204" pitchFamily="34" charset="0"/>
              </a:rPr>
              <a:t>. 1990</a:t>
            </a:r>
            <a:r>
              <a:rPr lang="ko-KR" altLang="en-US" sz="1300" b="1">
                <a:latin typeface="Arial" panose="020B0604020202020204" pitchFamily="34" charset="0"/>
              </a:rPr>
              <a:t>년대 이후 파생금융 상품 및 재무관련 위험으로 인한 사업상의 손실 규모가 증가하였고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기업 구조조정 및 전략적 사업단위들의 기능 재정비를 단행함에 따라 여러 가지 위험에 대한 노출 수준이 증가하게 되었음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각각의 사업 및 기능 단위로 개별적인 위험 관리를 수행하는 전통적인 개별 위험관리 방식으로는 이러한 경영환경 변화에 효과적으로 대응할 수 없었음</a:t>
            </a:r>
            <a:r>
              <a:rPr lang="en-US" altLang="ko-KR" sz="1300" b="1">
                <a:latin typeface="Arial" panose="020B0604020202020204" pitchFamily="34" charset="0"/>
              </a:rPr>
              <a:t>. </a:t>
            </a:r>
            <a:r>
              <a:rPr lang="ko-KR" altLang="en-US" sz="1300" b="1">
                <a:latin typeface="Arial" panose="020B0604020202020204" pitchFamily="34" charset="0"/>
              </a:rPr>
              <a:t>이에 따라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시스템의 도입을 검토하게 되었으며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이를 위해 </a:t>
            </a:r>
            <a:r>
              <a:rPr lang="en-US" altLang="ko-KR" sz="1300" b="1">
                <a:latin typeface="Arial" panose="020B0604020202020204" pitchFamily="34" charset="0"/>
              </a:rPr>
              <a:t>AT&amp;T, Citicorp, Goldman Sachs </a:t>
            </a:r>
            <a:r>
              <a:rPr lang="ko-KR" altLang="en-US" sz="1300" b="1">
                <a:latin typeface="Arial" panose="020B0604020202020204" pitchFamily="34" charset="0"/>
              </a:rPr>
              <a:t>등의 위험관리 시스템을 </a:t>
            </a:r>
            <a:r>
              <a:rPr lang="en-US" altLang="ko-KR" sz="1300" b="1">
                <a:latin typeface="Arial" panose="020B0604020202020204" pitchFamily="34" charset="0"/>
              </a:rPr>
              <a:t>Benchmarking </a:t>
            </a:r>
            <a:r>
              <a:rPr lang="ko-KR" altLang="en-US" sz="1300" b="1">
                <a:latin typeface="Arial" panose="020B0604020202020204" pitchFamily="34" charset="0"/>
              </a:rPr>
              <a:t>하는 등 다양한 노력이 진행되었음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Text Box 2">
            <a:extLst>
              <a:ext uri="{FF2B5EF4-FFF2-40B4-BE49-F238E27FC236}">
                <a16:creationId xmlns:a16="http://schemas.microsoft.com/office/drawing/2014/main" id="{4F567942-BF20-4C85-8F9A-86DEA3FE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2.1 Dupont-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55811" name="Text Box 3">
            <a:extLst>
              <a:ext uri="{FF2B5EF4-FFF2-40B4-BE49-F238E27FC236}">
                <a16:creationId xmlns:a16="http://schemas.microsoft.com/office/drawing/2014/main" id="{037EC98F-D51E-46F3-8605-E58C65CAE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55812" name="Text Box 4">
            <a:extLst>
              <a:ext uri="{FF2B5EF4-FFF2-40B4-BE49-F238E27FC236}">
                <a16:creationId xmlns:a16="http://schemas.microsoft.com/office/drawing/2014/main" id="{F3D21F5E-B6D7-43F1-AB94-7799DC9DE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88773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300">
                <a:latin typeface="Arial" panose="020B0604020202020204" pitchFamily="34" charset="0"/>
              </a:rPr>
              <a:t>1995</a:t>
            </a:r>
            <a:r>
              <a:rPr lang="ko-KR" altLang="en-US" sz="1300">
                <a:latin typeface="Arial" panose="020B0604020202020204" pitchFamily="34" charset="0"/>
              </a:rPr>
              <a:t>년에 전사적인 위험관리 정책</a:t>
            </a:r>
            <a:r>
              <a:rPr lang="en-US" altLang="ko-KR" sz="1300">
                <a:latin typeface="Arial" panose="020B0604020202020204" pitchFamily="34" charset="0"/>
              </a:rPr>
              <a:t>, Guideline, Line </a:t>
            </a:r>
            <a:r>
              <a:rPr lang="ko-KR" altLang="en-US" sz="1300">
                <a:latin typeface="Arial" panose="020B0604020202020204" pitchFamily="34" charset="0"/>
              </a:rPr>
              <a:t>관리 전략 및 절차로 구성되는 </a:t>
            </a:r>
            <a:r>
              <a:rPr lang="en-US" altLang="ko-KR" sz="1300">
                <a:latin typeface="Arial" panose="020B0604020202020204" pitchFamily="34" charset="0"/>
              </a:rPr>
              <a:t>ERM Framework </a:t>
            </a:r>
            <a:r>
              <a:rPr lang="ko-KR" altLang="en-US" sz="1300">
                <a:latin typeface="Arial" panose="020B0604020202020204" pitchFamily="34" charset="0"/>
              </a:rPr>
              <a:t>를 도입하였음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55813" name="Rectangle 5">
            <a:extLst>
              <a:ext uri="{FF2B5EF4-FFF2-40B4-BE49-F238E27FC236}">
                <a16:creationId xmlns:a16="http://schemas.microsoft.com/office/drawing/2014/main" id="{A31B6BB0-D8E8-4651-AA87-91B013990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017838"/>
            <a:ext cx="1655763" cy="915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Corporate Wide Policy</a:t>
            </a:r>
          </a:p>
        </p:txBody>
      </p:sp>
      <p:sp>
        <p:nvSpPr>
          <p:cNvPr id="1655814" name="AutoShape 6">
            <a:extLst>
              <a:ext uri="{FF2B5EF4-FFF2-40B4-BE49-F238E27FC236}">
                <a16:creationId xmlns:a16="http://schemas.microsoft.com/office/drawing/2014/main" id="{3F62EFFA-82B4-499D-A618-8CCDA974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1844675"/>
            <a:ext cx="2663825" cy="576263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ERM Framework</a:t>
            </a:r>
          </a:p>
        </p:txBody>
      </p:sp>
      <p:cxnSp>
        <p:nvCxnSpPr>
          <p:cNvPr id="1655815" name="AutoShape 7">
            <a:extLst>
              <a:ext uri="{FF2B5EF4-FFF2-40B4-BE49-F238E27FC236}">
                <a16:creationId xmlns:a16="http://schemas.microsoft.com/office/drawing/2014/main" id="{3531066B-51DD-425E-A743-6258A9C9BA4E}"/>
              </a:ext>
            </a:extLst>
          </p:cNvPr>
          <p:cNvCxnSpPr>
            <a:cxnSpLocks noChangeShapeType="1"/>
            <a:stCxn id="1655814" idx="2"/>
            <a:endCxn id="1655813" idx="0"/>
          </p:cNvCxnSpPr>
          <p:nvPr/>
        </p:nvCxnSpPr>
        <p:spPr bwMode="auto">
          <a:xfrm rot="5400000">
            <a:off x="2903538" y="1063625"/>
            <a:ext cx="571500" cy="3311525"/>
          </a:xfrm>
          <a:prstGeom prst="bentConnector3">
            <a:avLst>
              <a:gd name="adj1" fmla="val 49722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5816" name="Rectangle 8">
            <a:extLst>
              <a:ext uri="{FF2B5EF4-FFF2-40B4-BE49-F238E27FC236}">
                <a16:creationId xmlns:a16="http://schemas.microsoft.com/office/drawing/2014/main" id="{9227CA6A-87D1-41D3-960A-2AD48F84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3017838"/>
            <a:ext cx="1655763" cy="915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Corporate Wide Guidelines</a:t>
            </a:r>
          </a:p>
        </p:txBody>
      </p:sp>
      <p:sp>
        <p:nvSpPr>
          <p:cNvPr id="1655817" name="Rectangle 9">
            <a:extLst>
              <a:ext uri="{FF2B5EF4-FFF2-40B4-BE49-F238E27FC236}">
                <a16:creationId xmlns:a16="http://schemas.microsoft.com/office/drawing/2014/main" id="{7DF9B0A8-337A-4370-813E-115AA0AE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3017838"/>
            <a:ext cx="1655763" cy="9159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Line Management Strategies &amp; Procedures</a:t>
            </a:r>
          </a:p>
        </p:txBody>
      </p:sp>
      <p:cxnSp>
        <p:nvCxnSpPr>
          <p:cNvPr id="1655818" name="AutoShape 10">
            <a:extLst>
              <a:ext uri="{FF2B5EF4-FFF2-40B4-BE49-F238E27FC236}">
                <a16:creationId xmlns:a16="http://schemas.microsoft.com/office/drawing/2014/main" id="{B90FD06F-28DB-4081-B608-D0AC258F5CB1}"/>
              </a:ext>
            </a:extLst>
          </p:cNvPr>
          <p:cNvCxnSpPr>
            <a:cxnSpLocks noChangeShapeType="1"/>
            <a:stCxn id="1655814" idx="2"/>
            <a:endCxn id="1655816" idx="0"/>
          </p:cNvCxnSpPr>
          <p:nvPr/>
        </p:nvCxnSpPr>
        <p:spPr bwMode="auto">
          <a:xfrm rot="5400000">
            <a:off x="4019550" y="2179638"/>
            <a:ext cx="571500" cy="1079500"/>
          </a:xfrm>
          <a:prstGeom prst="bentConnector3">
            <a:avLst>
              <a:gd name="adj1" fmla="val 49722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5819" name="AutoShape 11">
            <a:extLst>
              <a:ext uri="{FF2B5EF4-FFF2-40B4-BE49-F238E27FC236}">
                <a16:creationId xmlns:a16="http://schemas.microsoft.com/office/drawing/2014/main" id="{73897031-F4F6-426D-B761-2784B9CD7BB9}"/>
              </a:ext>
            </a:extLst>
          </p:cNvPr>
          <p:cNvCxnSpPr>
            <a:cxnSpLocks noChangeShapeType="1"/>
            <a:stCxn id="1655814" idx="2"/>
            <a:endCxn id="1655817" idx="0"/>
          </p:cNvCxnSpPr>
          <p:nvPr/>
        </p:nvCxnSpPr>
        <p:spPr bwMode="auto">
          <a:xfrm rot="16200000" flipH="1">
            <a:off x="6251575" y="1027113"/>
            <a:ext cx="571500" cy="3384550"/>
          </a:xfrm>
          <a:prstGeom prst="bentConnector3">
            <a:avLst>
              <a:gd name="adj1" fmla="val 49722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5820" name="Rectangle 12">
            <a:extLst>
              <a:ext uri="{FF2B5EF4-FFF2-40B4-BE49-F238E27FC236}">
                <a16:creationId xmlns:a16="http://schemas.microsoft.com/office/drawing/2014/main" id="{0E0D5BC5-ECB0-4F9B-BE50-B0C9A7FC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4292600"/>
            <a:ext cx="1658938" cy="86201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CEO Board of Director</a:t>
            </a:r>
          </a:p>
        </p:txBody>
      </p:sp>
      <p:sp>
        <p:nvSpPr>
          <p:cNvPr id="1655821" name="Rectangle 13">
            <a:extLst>
              <a:ext uri="{FF2B5EF4-FFF2-40B4-BE49-F238E27FC236}">
                <a16:creationId xmlns:a16="http://schemas.microsoft.com/office/drawing/2014/main" id="{313401A5-EE46-404C-9F8E-A4FCC01DE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4292600"/>
            <a:ext cx="1657350" cy="86201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Risk Management Committee</a:t>
            </a:r>
          </a:p>
        </p:txBody>
      </p:sp>
      <p:sp>
        <p:nvSpPr>
          <p:cNvPr id="1655822" name="Rectangle 14">
            <a:extLst>
              <a:ext uri="{FF2B5EF4-FFF2-40B4-BE49-F238E27FC236}">
                <a16:creationId xmlns:a16="http://schemas.microsoft.com/office/drawing/2014/main" id="{2A7B7D45-5F80-465B-8655-4226A730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4292600"/>
            <a:ext cx="1655762" cy="86201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Risk Management Network</a:t>
            </a:r>
          </a:p>
        </p:txBody>
      </p:sp>
      <p:sp>
        <p:nvSpPr>
          <p:cNvPr id="1655823" name="Rectangle 15">
            <a:extLst>
              <a:ext uri="{FF2B5EF4-FFF2-40B4-BE49-F238E27FC236}">
                <a16:creationId xmlns:a16="http://schemas.microsoft.com/office/drawing/2014/main" id="{57BFD7EB-75D6-459E-89ED-E08B2B10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8" y="4292600"/>
            <a:ext cx="1657350" cy="86201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Line Management</a:t>
            </a:r>
          </a:p>
        </p:txBody>
      </p:sp>
      <p:sp>
        <p:nvSpPr>
          <p:cNvPr id="1655824" name="Text Box 16">
            <a:extLst>
              <a:ext uri="{FF2B5EF4-FFF2-40B4-BE49-F238E27FC236}">
                <a16:creationId xmlns:a16="http://schemas.microsoft.com/office/drawing/2014/main" id="{40AB249D-590E-488F-A991-2B922CC03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5299075"/>
            <a:ext cx="1603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ko-KR" altLang="en-US" sz="1200">
                <a:latin typeface="Arial" panose="020B0604020202020204" pitchFamily="34" charset="0"/>
              </a:rPr>
              <a:t>위험관리의 궁극적인 목적과 방향성 등을 마련하며 위험관리 관련 보고 라인 구축</a:t>
            </a:r>
          </a:p>
        </p:txBody>
      </p:sp>
      <p:sp>
        <p:nvSpPr>
          <p:cNvPr id="1655825" name="Text Box 17">
            <a:extLst>
              <a:ext uri="{FF2B5EF4-FFF2-40B4-BE49-F238E27FC236}">
                <a16:creationId xmlns:a16="http://schemas.microsoft.com/office/drawing/2014/main" id="{59A48E80-165D-4F8B-9074-9BC457902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5314950"/>
            <a:ext cx="2089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ko-KR" altLang="en-US" sz="1200">
                <a:latin typeface="Arial" panose="020B0604020202020204" pitchFamily="34" charset="0"/>
              </a:rPr>
              <a:t>금융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외환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투자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구매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신용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회계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기술 부문의 전문 인력들로 구성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실무 관리자들과 공동으로 실질적인 위험관리 활동을 추진</a:t>
            </a:r>
          </a:p>
        </p:txBody>
      </p:sp>
      <p:sp>
        <p:nvSpPr>
          <p:cNvPr id="1655826" name="Text Box 18">
            <a:extLst>
              <a:ext uri="{FF2B5EF4-FFF2-40B4-BE49-F238E27FC236}">
                <a16:creationId xmlns:a16="http://schemas.microsoft.com/office/drawing/2014/main" id="{C106A3EA-C593-4841-991F-0C2439714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5300663"/>
            <a:ext cx="17287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ko-KR" sz="1200">
                <a:latin typeface="Arial" panose="020B0604020202020204" pitchFamily="34" charset="0"/>
              </a:rPr>
              <a:t>CEO, Treasurer </a:t>
            </a:r>
            <a:r>
              <a:rPr lang="ko-KR" altLang="en-US" sz="1200">
                <a:latin typeface="Arial" panose="020B0604020202020204" pitchFamily="34" charset="0"/>
              </a:rPr>
              <a:t>등으로 구성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전사적인 위험관리의 기준을 제시하며 통제 및 </a:t>
            </a:r>
            <a:r>
              <a:rPr lang="en-US" altLang="ko-KR" sz="1200">
                <a:latin typeface="Arial" panose="020B0604020202020204" pitchFamily="34" charset="0"/>
              </a:rPr>
              <a:t>Monitoring </a:t>
            </a:r>
            <a:r>
              <a:rPr lang="ko-KR" altLang="en-US" sz="1200">
                <a:latin typeface="Arial" panose="020B0604020202020204" pitchFamily="34" charset="0"/>
              </a:rPr>
              <a:t>을 주관</a:t>
            </a:r>
          </a:p>
        </p:txBody>
      </p:sp>
      <p:cxnSp>
        <p:nvCxnSpPr>
          <p:cNvPr id="1655827" name="AutoShape 19">
            <a:extLst>
              <a:ext uri="{FF2B5EF4-FFF2-40B4-BE49-F238E27FC236}">
                <a16:creationId xmlns:a16="http://schemas.microsoft.com/office/drawing/2014/main" id="{186ED3D5-CEB8-4B9E-9651-45D95714515B}"/>
              </a:ext>
            </a:extLst>
          </p:cNvPr>
          <p:cNvCxnSpPr>
            <a:cxnSpLocks noChangeShapeType="1"/>
            <a:stCxn id="1655813" idx="2"/>
            <a:endCxn id="1655820" idx="0"/>
          </p:cNvCxnSpPr>
          <p:nvPr/>
        </p:nvCxnSpPr>
        <p:spPr bwMode="auto">
          <a:xfrm rot="16200000" flipH="1">
            <a:off x="1367631" y="4112419"/>
            <a:ext cx="333375" cy="1588"/>
          </a:xfrm>
          <a:prstGeom prst="bentConnector3">
            <a:avLst>
              <a:gd name="adj1" fmla="val 49523"/>
            </a:avLst>
          </a:prstGeom>
          <a:noFill/>
          <a:ln w="44450">
            <a:solidFill>
              <a:srgbClr val="808080"/>
            </a:solidFill>
            <a:miter lim="800000"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5828" name="AutoShape 20">
            <a:extLst>
              <a:ext uri="{FF2B5EF4-FFF2-40B4-BE49-F238E27FC236}">
                <a16:creationId xmlns:a16="http://schemas.microsoft.com/office/drawing/2014/main" id="{B6C145B3-1841-40E6-BB64-42B8AA75402C}"/>
              </a:ext>
            </a:extLst>
          </p:cNvPr>
          <p:cNvCxnSpPr>
            <a:cxnSpLocks noChangeShapeType="1"/>
            <a:stCxn id="1655816" idx="2"/>
            <a:endCxn id="1655821" idx="0"/>
          </p:cNvCxnSpPr>
          <p:nvPr/>
        </p:nvCxnSpPr>
        <p:spPr bwMode="auto">
          <a:xfrm rot="5400000">
            <a:off x="3598862" y="4113213"/>
            <a:ext cx="333375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5829" name="AutoShape 21">
            <a:extLst>
              <a:ext uri="{FF2B5EF4-FFF2-40B4-BE49-F238E27FC236}">
                <a16:creationId xmlns:a16="http://schemas.microsoft.com/office/drawing/2014/main" id="{CFC9B570-6EFA-435C-B1C7-627D5727973F}"/>
              </a:ext>
            </a:extLst>
          </p:cNvPr>
          <p:cNvCxnSpPr>
            <a:cxnSpLocks noChangeShapeType="1"/>
            <a:stCxn id="1655821" idx="3"/>
            <a:endCxn id="1655822" idx="1"/>
          </p:cNvCxnSpPr>
          <p:nvPr/>
        </p:nvCxnSpPr>
        <p:spPr bwMode="auto">
          <a:xfrm>
            <a:off x="4606925" y="4724400"/>
            <a:ext cx="550863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5830" name="AutoShape 22">
            <a:extLst>
              <a:ext uri="{FF2B5EF4-FFF2-40B4-BE49-F238E27FC236}">
                <a16:creationId xmlns:a16="http://schemas.microsoft.com/office/drawing/2014/main" id="{E31BF954-E1FE-4B64-AC2B-B6F07EFE4EA4}"/>
              </a:ext>
            </a:extLst>
          </p:cNvPr>
          <p:cNvCxnSpPr>
            <a:cxnSpLocks noChangeShapeType="1"/>
            <a:stCxn id="1655823" idx="1"/>
            <a:endCxn id="1655822" idx="3"/>
          </p:cNvCxnSpPr>
          <p:nvPr/>
        </p:nvCxnSpPr>
        <p:spPr bwMode="auto">
          <a:xfrm rot="10800000">
            <a:off x="6838950" y="4724400"/>
            <a:ext cx="547688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5831" name="AutoShape 23">
            <a:extLst>
              <a:ext uri="{FF2B5EF4-FFF2-40B4-BE49-F238E27FC236}">
                <a16:creationId xmlns:a16="http://schemas.microsoft.com/office/drawing/2014/main" id="{E8C10963-DABD-485E-AF22-F93937F27444}"/>
              </a:ext>
            </a:extLst>
          </p:cNvPr>
          <p:cNvCxnSpPr>
            <a:cxnSpLocks noChangeShapeType="1"/>
            <a:stCxn id="1655817" idx="2"/>
            <a:endCxn id="1655823" idx="0"/>
          </p:cNvCxnSpPr>
          <p:nvPr/>
        </p:nvCxnSpPr>
        <p:spPr bwMode="auto">
          <a:xfrm rot="5400000">
            <a:off x="8062119" y="4112419"/>
            <a:ext cx="333375" cy="1587"/>
          </a:xfrm>
          <a:prstGeom prst="bentConnector3">
            <a:avLst>
              <a:gd name="adj1" fmla="val 49523"/>
            </a:avLst>
          </a:prstGeom>
          <a:noFill/>
          <a:ln w="44450">
            <a:solidFill>
              <a:srgbClr val="808080"/>
            </a:solidFill>
            <a:miter lim="800000"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4" name="Text Box 2">
            <a:extLst>
              <a:ext uri="{FF2B5EF4-FFF2-40B4-BE49-F238E27FC236}">
                <a16:creationId xmlns:a16="http://schemas.microsoft.com/office/drawing/2014/main" id="{2755CC21-011C-40AF-9E8E-DF53D1B52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2.2 Dupont-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61955" name="Text Box 3">
            <a:extLst>
              <a:ext uri="{FF2B5EF4-FFF2-40B4-BE49-F238E27FC236}">
                <a16:creationId xmlns:a16="http://schemas.microsoft.com/office/drawing/2014/main" id="{87562A6C-DCBB-4AE1-AE5D-C4C3C9BB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61956" name="Text Box 4">
            <a:extLst>
              <a:ext uri="{FF2B5EF4-FFF2-40B4-BE49-F238E27FC236}">
                <a16:creationId xmlns:a16="http://schemas.microsoft.com/office/drawing/2014/main" id="{1D65EC08-B0EF-4C4E-91D4-DA566C11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557338"/>
            <a:ext cx="8208963" cy="3960812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위험관리 정책은 최고 경영자를 중심으로 추진되며 위험관리 철학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목표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특정 위험관리에 대한 한계 및 허용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위원회의 구조와 역할 들에 대한 내용을 포함함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위험관리는 “경영 전략과 동일한 수준에서 상호 연계되어 수행된다” 는 철학은 위험관리의 궁극적인 목적이 되어 사업 및 경영을 관리하는 것임을 시사하고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위험관리 </a:t>
            </a:r>
            <a:r>
              <a:rPr lang="en-US" altLang="ko-KR" sz="1300" b="1">
                <a:latin typeface="Arial" panose="020B0604020202020204" pitchFamily="34" charset="0"/>
              </a:rPr>
              <a:t>Guideline </a:t>
            </a:r>
            <a:r>
              <a:rPr lang="ko-KR" altLang="en-US" sz="1300" b="1">
                <a:latin typeface="Arial" panose="020B0604020202020204" pitchFamily="34" charset="0"/>
              </a:rPr>
              <a:t>은 위험관리 위원회 수준에서 수행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투기적인 목적의 파생상품 거래 금지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위험의 측정 및 지속적인 관찰의 기본 전제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위험관리 활동의 통제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개별 활동들의 책임 소재 등의 내용을 포함하고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Line </a:t>
            </a:r>
            <a:r>
              <a:rPr lang="ko-KR" altLang="en-US" sz="1300" b="1">
                <a:latin typeface="Arial" panose="020B0604020202020204" pitchFamily="34" charset="0"/>
              </a:rPr>
              <a:t>관리 전략 및 절차에서는 구체적인 실무 </a:t>
            </a:r>
            <a:r>
              <a:rPr lang="en-US" altLang="ko-KR" sz="1300" b="1">
                <a:latin typeface="Arial" panose="020B0604020202020204" pitchFamily="34" charset="0"/>
              </a:rPr>
              <a:t>Skill </a:t>
            </a:r>
            <a:r>
              <a:rPr lang="ko-KR" altLang="en-US" sz="1300" b="1">
                <a:latin typeface="Arial" panose="020B0604020202020204" pitchFamily="34" charset="0"/>
              </a:rPr>
              <a:t>의 내용들을 설명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재무적인 위험 노출 수준의 측정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위험의 회피 및 제거 전략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위험관리 </a:t>
            </a:r>
            <a:r>
              <a:rPr lang="en-US" altLang="ko-KR" sz="1300" b="1">
                <a:latin typeface="Arial" panose="020B0604020202020204" pitchFamily="34" charset="0"/>
              </a:rPr>
              <a:t>Network </a:t>
            </a:r>
            <a:r>
              <a:rPr lang="ko-KR" altLang="en-US" sz="1300" b="1">
                <a:latin typeface="Arial" panose="020B0604020202020204" pitchFamily="34" charset="0"/>
              </a:rPr>
              <a:t>의 구축 및 활용 등에 관한 내용을 포함함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위험관리 </a:t>
            </a:r>
            <a:r>
              <a:rPr lang="en-US" altLang="ko-KR" sz="1300" b="1">
                <a:latin typeface="Arial" panose="020B0604020202020204" pitchFamily="34" charset="0"/>
              </a:rPr>
              <a:t>Network </a:t>
            </a:r>
            <a:r>
              <a:rPr lang="ko-KR" altLang="en-US" sz="1300" b="1">
                <a:latin typeface="Arial" panose="020B0604020202020204" pitchFamily="34" charset="0"/>
              </a:rPr>
              <a:t>라는 전문적인 조직을 구성하여 환 위험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신용 위험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투자 </a:t>
            </a:r>
            <a:r>
              <a:rPr lang="en-US" altLang="ko-KR" sz="1300" b="1">
                <a:latin typeface="Arial" panose="020B0604020202020204" pitchFamily="34" charset="0"/>
              </a:rPr>
              <a:t>Portfolio </a:t>
            </a:r>
            <a:r>
              <a:rPr lang="ko-KR" altLang="en-US" sz="1300" b="1">
                <a:latin typeface="Arial" panose="020B0604020202020204" pitchFamily="34" charset="0"/>
              </a:rPr>
              <a:t>등에 관한 위험관리 활동을 지원하고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Text Box 2">
            <a:extLst>
              <a:ext uri="{FF2B5EF4-FFF2-40B4-BE49-F238E27FC236}">
                <a16:creationId xmlns:a16="http://schemas.microsoft.com/office/drawing/2014/main" id="{E71704FB-7E33-4F8F-B7BA-242F92EB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2.3 Dupont-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59907" name="Text Box 3">
            <a:extLst>
              <a:ext uri="{FF2B5EF4-FFF2-40B4-BE49-F238E27FC236}">
                <a16:creationId xmlns:a16="http://schemas.microsoft.com/office/drawing/2014/main" id="{B98F8892-E1B8-4862-832E-BAFB9F6C3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59908" name="Text Box 4">
            <a:extLst>
              <a:ext uri="{FF2B5EF4-FFF2-40B4-BE49-F238E27FC236}">
                <a16:creationId xmlns:a16="http://schemas.microsoft.com/office/drawing/2014/main" id="{7593CD2B-B047-4FCD-8235-443DD31DA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916113"/>
            <a:ext cx="8208963" cy="424973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95% </a:t>
            </a:r>
            <a:r>
              <a:rPr lang="ko-KR" altLang="en-US" sz="1300" b="1">
                <a:latin typeface="Arial" panose="020B0604020202020204" pitchFamily="34" charset="0"/>
              </a:rPr>
              <a:t>신뢰 수준에서 월별 </a:t>
            </a:r>
            <a:r>
              <a:rPr lang="en-US" altLang="ko-KR" sz="1300" b="1">
                <a:latin typeface="Arial" panose="020B0604020202020204" pitchFamily="34" charset="0"/>
              </a:rPr>
              <a:t>EAR </a:t>
            </a:r>
            <a:r>
              <a:rPr lang="ko-KR" altLang="en-US" sz="1300" b="1">
                <a:latin typeface="Arial" panose="020B0604020202020204" pitchFamily="34" charset="0"/>
              </a:rPr>
              <a:t>이 </a:t>
            </a:r>
            <a:r>
              <a:rPr lang="en-US" altLang="ko-KR" sz="1300" b="1">
                <a:latin typeface="Arial" panose="020B0604020202020204" pitchFamily="34" charset="0"/>
              </a:rPr>
              <a:t>5</a:t>
            </a:r>
            <a:r>
              <a:rPr lang="ko-KR" altLang="en-US" sz="1300" b="1">
                <a:latin typeface="Arial" panose="020B0604020202020204" pitchFamily="34" charset="0"/>
              </a:rPr>
              <a:t>천 만 달러 라면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이는 시장 위험으로 인해 발생할 수 있는 최대 손실규모는 </a:t>
            </a:r>
            <a:r>
              <a:rPr lang="en-US" altLang="ko-KR" sz="1300" b="1">
                <a:latin typeface="Arial" panose="020B0604020202020204" pitchFamily="34" charset="0"/>
              </a:rPr>
              <a:t>5</a:t>
            </a:r>
            <a:r>
              <a:rPr lang="ko-KR" altLang="en-US" sz="1300" b="1">
                <a:latin typeface="Arial" panose="020B0604020202020204" pitchFamily="34" charset="0"/>
              </a:rPr>
              <a:t>천 만 달러 </a:t>
            </a:r>
            <a:r>
              <a:rPr lang="en-US" altLang="ko-KR" sz="1300" b="1">
                <a:latin typeface="Arial" panose="020B0604020202020204" pitchFamily="34" charset="0"/>
              </a:rPr>
              <a:t>(</a:t>
            </a:r>
            <a:r>
              <a:rPr lang="ko-KR" altLang="en-US" sz="1300" b="1">
                <a:latin typeface="Arial" panose="020B0604020202020204" pitchFamily="34" charset="0"/>
              </a:rPr>
              <a:t>이는 적자를 의미하는 것이 아니라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평균 기대치에서 </a:t>
            </a:r>
            <a:r>
              <a:rPr lang="en-US" altLang="ko-KR" sz="1300" b="1">
                <a:latin typeface="Arial" panose="020B0604020202020204" pitchFamily="34" charset="0"/>
              </a:rPr>
              <a:t>5</a:t>
            </a:r>
            <a:r>
              <a:rPr lang="ko-KR" altLang="en-US" sz="1300" b="1">
                <a:latin typeface="Arial" panose="020B0604020202020204" pitchFamily="34" charset="0"/>
              </a:rPr>
              <a:t>천 만 달러 만큼 줄어들 수 있다는 의미</a:t>
            </a:r>
            <a:r>
              <a:rPr lang="en-US" altLang="ko-KR" sz="1300" b="1">
                <a:latin typeface="Arial" panose="020B0604020202020204" pitchFamily="34" charset="0"/>
              </a:rPr>
              <a:t>) </a:t>
            </a:r>
            <a:r>
              <a:rPr lang="ko-KR" altLang="en-US" sz="1300" b="1">
                <a:latin typeface="Arial" panose="020B0604020202020204" pitchFamily="34" charset="0"/>
              </a:rPr>
              <a:t>이며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 수준을 넘는 손실이 발생할 확률은 </a:t>
            </a:r>
            <a:r>
              <a:rPr lang="en-US" altLang="ko-KR" sz="1300" b="1">
                <a:latin typeface="Arial" panose="020B0604020202020204" pitchFamily="34" charset="0"/>
              </a:rPr>
              <a:t>5/100 </a:t>
            </a:r>
            <a:r>
              <a:rPr lang="ko-KR" altLang="en-US" sz="1300" b="1">
                <a:latin typeface="Arial" panose="020B0604020202020204" pitchFamily="34" charset="0"/>
              </a:rPr>
              <a:t>정도라는 의미임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전사적인 관점에서 </a:t>
            </a:r>
            <a:r>
              <a:rPr lang="en-US" altLang="ko-KR" sz="1300" b="1">
                <a:latin typeface="Arial" panose="020B0604020202020204" pitchFamily="34" charset="0"/>
              </a:rPr>
              <a:t>EAR </a:t>
            </a:r>
            <a:r>
              <a:rPr lang="ko-KR" altLang="en-US" sz="1300" b="1">
                <a:latin typeface="Arial" panose="020B0604020202020204" pitchFamily="34" charset="0"/>
              </a:rPr>
              <a:t>을 측정한 후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사업별 및 위험 요인별로 이를 다시 구분하여 전사 위험에 대한 각 부문들의 공헌도 및 위험 수준을 확인하고 이에 따라 위험관리 자원 및 역량을 효율적으로 배치하고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EAR </a:t>
            </a:r>
            <a:r>
              <a:rPr lang="ko-KR" altLang="en-US" sz="1300" b="1">
                <a:latin typeface="Arial" panose="020B0604020202020204" pitchFamily="34" charset="0"/>
              </a:rPr>
              <a:t>의 도입과 활용은 전사 차원 및 개별사업 차원의 위험관리에 있어 많은 혜택을 주고 있으며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회계 법규의 준수 및 투명성 강화 측면에서도 도움이 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전사 차원에서는 다음과 같은 </a:t>
            </a:r>
            <a:r>
              <a:rPr lang="en-US" altLang="ko-KR" sz="1300" b="1">
                <a:latin typeface="Arial" panose="020B0604020202020204" pitchFamily="34" charset="0"/>
              </a:rPr>
              <a:t>4</a:t>
            </a:r>
            <a:r>
              <a:rPr lang="ko-KR" altLang="en-US" sz="1300" b="1">
                <a:latin typeface="Arial" panose="020B0604020202020204" pitchFamily="34" charset="0"/>
              </a:rPr>
              <a:t>가지 혜택을 주고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위험 노출에 대해 명확한 측정이 가능하여 전략적인 의사결정을 도와줌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EPS (Earning per share) </a:t>
            </a:r>
            <a:r>
              <a:rPr lang="ko-KR" altLang="en-US" sz="1300" b="1">
                <a:latin typeface="Arial" panose="020B0604020202020204" pitchFamily="34" charset="0"/>
              </a:rPr>
              <a:t>의 변동성을 통제하여 주주가치의 제고를 가능케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전사 경영진과 사업부 간의 </a:t>
            </a:r>
            <a:r>
              <a:rPr lang="en-US" altLang="ko-KR" sz="1300" b="1">
                <a:latin typeface="Arial" panose="020B0604020202020204" pitchFamily="34" charset="0"/>
              </a:rPr>
              <a:t>Communication </a:t>
            </a:r>
            <a:r>
              <a:rPr lang="ko-KR" altLang="en-US" sz="1300" b="1">
                <a:latin typeface="Arial" panose="020B0604020202020204" pitchFamily="34" charset="0"/>
              </a:rPr>
              <a:t>의 효율성을 개선시킴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사업부별로 위험에 기초한 평가가 가능하여 평가의 객관성 및 효율성을 제고함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  <p:sp>
        <p:nvSpPr>
          <p:cNvPr id="1659909" name="Text Box 5">
            <a:extLst>
              <a:ext uri="{FF2B5EF4-FFF2-40B4-BE49-F238E27FC236}">
                <a16:creationId xmlns:a16="http://schemas.microsoft.com/office/drawing/2014/main" id="{018DD25F-80E3-478F-9430-96BFE7974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88773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ko-KR" altLang="en-US" sz="1300">
                <a:latin typeface="Arial" panose="020B0604020202020204" pitchFamily="34" charset="0"/>
              </a:rPr>
              <a:t>환 위험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금리 위험 및 가격 위험 등 주요 시장 위험들을 통합적으로 측정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관리하는 동시에 위험관리와 경영 전략의 일관성을 확보하기 위해 </a:t>
            </a:r>
            <a:r>
              <a:rPr lang="en-US" altLang="ko-KR" sz="1300">
                <a:latin typeface="Arial" panose="020B0604020202020204" pitchFamily="34" charset="0"/>
              </a:rPr>
              <a:t>EAR (Earning at Risk) </a:t>
            </a:r>
            <a:r>
              <a:rPr lang="ko-KR" altLang="en-US" sz="1300">
                <a:latin typeface="Arial" panose="020B0604020202020204" pitchFamily="34" charset="0"/>
              </a:rPr>
              <a:t>이라는 통합 위험측정 지표를 활용하고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Text Box 2">
            <a:extLst>
              <a:ext uri="{FF2B5EF4-FFF2-40B4-BE49-F238E27FC236}">
                <a16:creationId xmlns:a16="http://schemas.microsoft.com/office/drawing/2014/main" id="{CD31EF5D-F54B-46A8-8D5C-0615B373A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2.4 Dupont-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64003" name="Text Box 3">
            <a:extLst>
              <a:ext uri="{FF2B5EF4-FFF2-40B4-BE49-F238E27FC236}">
                <a16:creationId xmlns:a16="http://schemas.microsoft.com/office/drawing/2014/main" id="{039CB9CC-DA22-4375-80EE-96F434271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64006" name="Text Box 6">
            <a:extLst>
              <a:ext uri="{FF2B5EF4-FFF2-40B4-BE49-F238E27FC236}">
                <a16:creationId xmlns:a16="http://schemas.microsoft.com/office/drawing/2014/main" id="{831F7259-BFCE-4785-927C-ED78D3571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557338"/>
            <a:ext cx="8208963" cy="324008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사업부 차원에서는 다음과 같은 </a:t>
            </a:r>
            <a:r>
              <a:rPr lang="en-US" altLang="ko-KR" sz="1300" b="1">
                <a:latin typeface="Arial" panose="020B0604020202020204" pitchFamily="34" charset="0"/>
              </a:rPr>
              <a:t>4</a:t>
            </a:r>
            <a:r>
              <a:rPr lang="ko-KR" altLang="en-US" sz="1300" b="1">
                <a:latin typeface="Arial" panose="020B0604020202020204" pitchFamily="34" charset="0"/>
              </a:rPr>
              <a:t>가지 혜택을 주고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사업부 내의 위험관리 정보 및 </a:t>
            </a:r>
            <a:r>
              <a:rPr lang="en-US" altLang="ko-KR" sz="1300" b="1">
                <a:latin typeface="Arial" panose="020B0604020202020204" pitchFamily="34" charset="0"/>
              </a:rPr>
              <a:t>Skill </a:t>
            </a:r>
            <a:r>
              <a:rPr lang="ko-KR" altLang="en-US" sz="1300" b="1">
                <a:latin typeface="Arial" panose="020B0604020202020204" pitchFamily="34" charset="0"/>
              </a:rPr>
              <a:t>을 강화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위험에 대한 명확한 책임 소재를 밝혀 경영의사 결정의 효율성을 제고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예를 들면 추가적인 수익의 원인이 경영 성과의 개선 때문인지</a:t>
            </a:r>
            <a:r>
              <a:rPr lang="en-US" altLang="ko-KR" sz="1300" b="1">
                <a:latin typeface="Arial" panose="020B0604020202020204" pitchFamily="34" charset="0"/>
              </a:rPr>
              <a:t>, Hedge </a:t>
            </a:r>
            <a:r>
              <a:rPr lang="ko-KR" altLang="en-US" sz="1300" b="1">
                <a:latin typeface="Arial" panose="020B0604020202020204" pitchFamily="34" charset="0"/>
              </a:rPr>
              <a:t>에 의한 효과인지 밝힐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위험</a:t>
            </a:r>
            <a:r>
              <a:rPr lang="en-US" altLang="ko-KR" sz="1300" b="1">
                <a:latin typeface="Arial" panose="020B0604020202020204" pitchFamily="34" charset="0"/>
              </a:rPr>
              <a:t>-</a:t>
            </a:r>
            <a:r>
              <a:rPr lang="ko-KR" altLang="en-US" sz="1300" b="1">
                <a:latin typeface="Arial" panose="020B0604020202020204" pitchFamily="34" charset="0"/>
              </a:rPr>
              <a:t>수익 </a:t>
            </a:r>
            <a:r>
              <a:rPr lang="en-US" altLang="ko-KR" sz="1300" b="1">
                <a:latin typeface="Arial" panose="020B0604020202020204" pitchFamily="34" charset="0"/>
              </a:rPr>
              <a:t>(Risk-Return) </a:t>
            </a:r>
            <a:r>
              <a:rPr lang="ko-KR" altLang="en-US" sz="1300" b="1">
                <a:latin typeface="Arial" panose="020B0604020202020204" pitchFamily="34" charset="0"/>
              </a:rPr>
              <a:t>에 근거한 투자 의사결정 및 성과 평가가 가능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사업부 내에서 위험관리에 대한 이해와 </a:t>
            </a:r>
            <a:r>
              <a:rPr lang="en-US" altLang="ko-KR" sz="1300" b="1">
                <a:latin typeface="Arial" panose="020B0604020202020204" pitchFamily="34" charset="0"/>
              </a:rPr>
              <a:t>Communication </a:t>
            </a:r>
            <a:r>
              <a:rPr lang="ko-KR" altLang="en-US" sz="1300" b="1">
                <a:latin typeface="Arial" panose="020B0604020202020204" pitchFamily="34" charset="0"/>
              </a:rPr>
              <a:t>을 강화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미국의 회계 규정인 </a:t>
            </a:r>
            <a:r>
              <a:rPr lang="en-US" altLang="ko-KR" sz="1300" b="1">
                <a:latin typeface="Arial" panose="020B0604020202020204" pitchFamily="34" charset="0"/>
              </a:rPr>
              <a:t>SFAS No.133 </a:t>
            </a:r>
            <a:r>
              <a:rPr lang="ko-KR" altLang="en-US" sz="1300" b="1">
                <a:latin typeface="Arial" panose="020B0604020202020204" pitchFamily="34" charset="0"/>
              </a:rPr>
              <a:t>에서 요구하고 있는 재무보고 기준을 충족시키는 동시에 기업의 위험 수준을 공시하여 경영 투명성을 강화한다는 점도 주목할 만한 부분임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Text Box 2">
            <a:extLst>
              <a:ext uri="{FF2B5EF4-FFF2-40B4-BE49-F238E27FC236}">
                <a16:creationId xmlns:a16="http://schemas.microsoft.com/office/drawing/2014/main" id="{F5B3A431-7372-408E-9DA1-037DFD14A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3. Microsoft</a:t>
            </a:r>
          </a:p>
        </p:txBody>
      </p:sp>
      <p:sp>
        <p:nvSpPr>
          <p:cNvPr id="1657859" name="Text Box 3">
            <a:extLst>
              <a:ext uri="{FF2B5EF4-FFF2-40B4-BE49-F238E27FC236}">
                <a16:creationId xmlns:a16="http://schemas.microsoft.com/office/drawing/2014/main" id="{1F3C7C87-50CE-43AD-9DDF-A40D47BD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57860" name="Text Box 4">
            <a:extLst>
              <a:ext uri="{FF2B5EF4-FFF2-40B4-BE49-F238E27FC236}">
                <a16:creationId xmlns:a16="http://schemas.microsoft.com/office/drawing/2014/main" id="{A5A1D3D6-2C3E-439E-AFCE-99A735549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300">
                <a:latin typeface="Arial" panose="020B0604020202020204" pitchFamily="34" charset="0"/>
              </a:rPr>
              <a:t>Microsoft </a:t>
            </a:r>
            <a:r>
              <a:rPr lang="ko-KR" altLang="en-US" sz="1300">
                <a:latin typeface="Arial" panose="020B0604020202020204" pitchFamily="34" charset="0"/>
              </a:rPr>
              <a:t>는 지속적이고 안정적인 성장과 수익을 실현하고 있으며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그 이면에는 세계 최고 수준의 전사적인 위험관리가 있었음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57861" name="Text Box 5">
            <a:extLst>
              <a:ext uri="{FF2B5EF4-FFF2-40B4-BE49-F238E27FC236}">
                <a16:creationId xmlns:a16="http://schemas.microsoft.com/office/drawing/2014/main" id="{D1530860-E43E-46D2-A962-D7A8F5E5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062163"/>
            <a:ext cx="8208963" cy="33115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컴퓨터 운영 체제에서 온라인 방송에 이르기까지 다양한 사업을 전 세계적으로 전개하는 과정에서 많은 위험에 노출되어 있으나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지난 </a:t>
            </a:r>
            <a:r>
              <a:rPr lang="en-US" altLang="ko-KR" sz="1300" b="1">
                <a:latin typeface="Arial" panose="020B0604020202020204" pitchFamily="34" charset="0"/>
              </a:rPr>
              <a:t>20</a:t>
            </a:r>
            <a:r>
              <a:rPr lang="ko-KR" altLang="en-US" sz="1300" b="1">
                <a:latin typeface="Arial" panose="020B0604020202020204" pitchFamily="34" charset="0"/>
              </a:rPr>
              <a:t>여 년 동안 평균 매출 성장 </a:t>
            </a:r>
            <a:r>
              <a:rPr lang="en-US" altLang="ko-KR" sz="1300" b="1">
                <a:latin typeface="Arial" panose="020B0604020202020204" pitchFamily="34" charset="0"/>
              </a:rPr>
              <a:t>37%, </a:t>
            </a:r>
            <a:r>
              <a:rPr lang="ko-KR" altLang="en-US" sz="1300" b="1">
                <a:latin typeface="Arial" panose="020B0604020202020204" pitchFamily="34" charset="0"/>
              </a:rPr>
              <a:t>평균 이익 성장 </a:t>
            </a:r>
            <a:r>
              <a:rPr lang="en-US" altLang="ko-KR" sz="1300" b="1">
                <a:latin typeface="Arial" panose="020B0604020202020204" pitchFamily="34" charset="0"/>
              </a:rPr>
              <a:t>41% </a:t>
            </a:r>
            <a:r>
              <a:rPr lang="ko-KR" altLang="en-US" sz="1300" b="1">
                <a:latin typeface="Arial" panose="020B0604020202020204" pitchFamily="34" charset="0"/>
              </a:rPr>
              <a:t>라는 놀라운 성과를 보여주고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세계적인 유수의 기관들로부터 최고의 위험관리 기업으로 인정 받고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1999</a:t>
            </a:r>
            <a:r>
              <a:rPr lang="ko-KR" altLang="en-US" sz="1300" b="1">
                <a:latin typeface="Arial" panose="020B0604020202020204" pitchFamily="34" charset="0"/>
              </a:rPr>
              <a:t>년 </a:t>
            </a:r>
            <a:r>
              <a:rPr lang="en-US" altLang="ko-KR" sz="1300" b="1">
                <a:latin typeface="Arial" panose="020B0604020202020204" pitchFamily="34" charset="0"/>
              </a:rPr>
              <a:t>CFO Magazine </a:t>
            </a:r>
            <a:r>
              <a:rPr lang="ko-KR" altLang="en-US" sz="1300" b="1">
                <a:latin typeface="Arial" panose="020B0604020202020204" pitchFamily="34" charset="0"/>
              </a:rPr>
              <a:t>과 </a:t>
            </a:r>
            <a:r>
              <a:rPr lang="en-US" altLang="ko-KR" sz="1300" b="1">
                <a:latin typeface="Arial" panose="020B0604020202020204" pitchFamily="34" charset="0"/>
              </a:rPr>
              <a:t>Arthur Andersen </a:t>
            </a:r>
            <a:r>
              <a:rPr lang="ko-KR" altLang="en-US" sz="1300" b="1">
                <a:latin typeface="Arial" panose="020B0604020202020204" pitchFamily="34" charset="0"/>
              </a:rPr>
              <a:t>이 선정하는 “</a:t>
            </a:r>
            <a:r>
              <a:rPr lang="en-US" altLang="ko-KR" sz="1300" b="1">
                <a:latin typeface="Arial" panose="020B0604020202020204" pitchFamily="34" charset="0"/>
              </a:rPr>
              <a:t>CFO Excellence Award for risk management” </a:t>
            </a:r>
            <a:r>
              <a:rPr lang="ko-KR" altLang="en-US" sz="1300" b="1">
                <a:latin typeface="Arial" panose="020B0604020202020204" pitchFamily="34" charset="0"/>
              </a:rPr>
              <a:t>와 “</a:t>
            </a:r>
            <a:r>
              <a:rPr lang="en-US" altLang="ko-KR" sz="1300" b="1">
                <a:latin typeface="Arial" panose="020B0604020202020204" pitchFamily="34" charset="0"/>
              </a:rPr>
              <a:t>Alexander Hamilton Awards for Excellence in Treasury Management-Financial Risk Management” </a:t>
            </a:r>
            <a:r>
              <a:rPr lang="ko-KR" altLang="en-US" sz="1300" b="1">
                <a:latin typeface="Arial" panose="020B0604020202020204" pitchFamily="34" charset="0"/>
              </a:rPr>
              <a:t>를 수상함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“</a:t>
            </a:r>
            <a:r>
              <a:rPr lang="ko-KR" altLang="en-US" sz="1300" b="1">
                <a:latin typeface="Arial" panose="020B0604020202020204" pitchFamily="34" charset="0"/>
              </a:rPr>
              <a:t>기업 위험관리 부문의 새로운 개척자”</a:t>
            </a:r>
            <a:r>
              <a:rPr lang="en-US" altLang="ko-KR" sz="1300" b="1">
                <a:latin typeface="Arial" panose="020B0604020202020204" pitchFamily="34" charset="0"/>
              </a:rPr>
              <a:t>, “</a:t>
            </a:r>
            <a:r>
              <a:rPr lang="ko-KR" altLang="en-US" sz="1300" b="1">
                <a:latin typeface="Arial" panose="020B0604020202020204" pitchFamily="34" charset="0"/>
              </a:rPr>
              <a:t>세계 각 지역의 금융 위기를 오히려 기회로 바꾸는 기업” 등 수 없이 많은 찬사가 쏟아지고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194" name="Text Box 2">
            <a:extLst>
              <a:ext uri="{FF2B5EF4-FFF2-40B4-BE49-F238E27FC236}">
                <a16:creationId xmlns:a16="http://schemas.microsoft.com/office/drawing/2014/main" id="{6AADD47A-9E76-4459-BC0F-A8A48456B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3.1 Microsoft-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72195" name="Text Box 3">
            <a:extLst>
              <a:ext uri="{FF2B5EF4-FFF2-40B4-BE49-F238E27FC236}">
                <a16:creationId xmlns:a16="http://schemas.microsoft.com/office/drawing/2014/main" id="{D85320AD-F476-47A6-B699-F9C14C58F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72196" name="Text Box 4">
            <a:extLst>
              <a:ext uri="{FF2B5EF4-FFF2-40B4-BE49-F238E27FC236}">
                <a16:creationId xmlns:a16="http://schemas.microsoft.com/office/drawing/2014/main" id="{7D61E1FA-68CD-4644-B977-35298B98B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ko-KR" altLang="en-US" sz="1300">
                <a:latin typeface="Arial" panose="020B0604020202020204" pitchFamily="34" charset="0"/>
              </a:rPr>
              <a:t>위험관리 그룹 </a:t>
            </a:r>
            <a:r>
              <a:rPr lang="en-US" altLang="ko-KR" sz="1300">
                <a:latin typeface="Arial" panose="020B0604020202020204" pitchFamily="34" charset="0"/>
              </a:rPr>
              <a:t>(Risk Management Group, RMG) </a:t>
            </a:r>
            <a:r>
              <a:rPr lang="ko-KR" altLang="en-US" sz="1300">
                <a:latin typeface="Arial" panose="020B0604020202020204" pitchFamily="34" charset="0"/>
              </a:rPr>
              <a:t>이 </a:t>
            </a:r>
            <a:r>
              <a:rPr lang="en-US" altLang="ko-KR" sz="1300">
                <a:latin typeface="Arial" panose="020B0604020202020204" pitchFamily="34" charset="0"/>
              </a:rPr>
              <a:t>Microsoft </a:t>
            </a:r>
            <a:r>
              <a:rPr lang="ko-KR" altLang="en-US" sz="1300">
                <a:latin typeface="Arial" panose="020B0604020202020204" pitchFamily="34" charset="0"/>
              </a:rPr>
              <a:t>의 </a:t>
            </a: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에 있어 핵심 조직이지만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실제로는 기업 전체가 </a:t>
            </a:r>
            <a:r>
              <a:rPr lang="en-US" altLang="ko-KR" sz="1300">
                <a:latin typeface="Arial" panose="020B0604020202020204" pitchFamily="34" charset="0"/>
              </a:rPr>
              <a:t>RMG </a:t>
            </a:r>
            <a:r>
              <a:rPr lang="ko-KR" altLang="en-US" sz="1300">
                <a:latin typeface="Arial" panose="020B0604020202020204" pitchFamily="34" charset="0"/>
              </a:rPr>
              <a:t>를 중심으로 하나의 위험관리 조직으로 변화하여 전사적으로 위험을 관리하는 진정한 </a:t>
            </a: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을 추진하고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72197" name="Text Box 5">
            <a:extLst>
              <a:ext uri="{FF2B5EF4-FFF2-40B4-BE49-F238E27FC236}">
                <a16:creationId xmlns:a16="http://schemas.microsoft.com/office/drawing/2014/main" id="{48C3A8E7-8270-4909-9C28-1DF934ABC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133600"/>
            <a:ext cx="8208963" cy="3887788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RMG </a:t>
            </a:r>
            <a:r>
              <a:rPr lang="ko-KR" altLang="en-US" sz="1300" b="1">
                <a:latin typeface="Arial" panose="020B0604020202020204" pitchFamily="34" charset="0"/>
              </a:rPr>
              <a:t>는 </a:t>
            </a:r>
            <a:r>
              <a:rPr lang="en-US" altLang="ko-KR" sz="1300" b="1">
                <a:latin typeface="Arial" panose="020B0604020202020204" pitchFamily="34" charset="0"/>
              </a:rPr>
              <a:t>1990</a:t>
            </a:r>
            <a:r>
              <a:rPr lang="ko-KR" altLang="en-US" sz="1300" b="1">
                <a:latin typeface="Arial" panose="020B0604020202020204" pitchFamily="34" charset="0"/>
              </a:rPr>
              <a:t>년대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재무 부서 내 위험관리 기능이 발전하여 구성된 조직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재무담당 임원과 데이터 분석 및 위험관리 전문가 등으로 구성되어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위험관리는 </a:t>
            </a:r>
            <a:r>
              <a:rPr lang="en-US" altLang="ko-KR" sz="1300" b="1">
                <a:latin typeface="Arial" panose="020B0604020202020204" pitchFamily="34" charset="0"/>
              </a:rPr>
              <a:t>RMG </a:t>
            </a:r>
            <a:r>
              <a:rPr lang="ko-KR" altLang="en-US" sz="1300" b="1">
                <a:latin typeface="Arial" panose="020B0604020202020204" pitchFamily="34" charset="0"/>
              </a:rPr>
              <a:t>를 중심으로 수행되며 크게 재무 위험관리와 사업 위험관리의 두 가지 영역으로 구분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모든 위험관리 활동을 </a:t>
            </a:r>
            <a:r>
              <a:rPr lang="en-US" altLang="ko-KR" sz="1300" b="1">
                <a:latin typeface="Arial" panose="020B0604020202020204" pitchFamily="34" charset="0"/>
              </a:rPr>
              <a:t>RMG </a:t>
            </a:r>
            <a:r>
              <a:rPr lang="ko-KR" altLang="en-US" sz="1300" b="1">
                <a:latin typeface="Arial" panose="020B0604020202020204" pitchFamily="34" charset="0"/>
              </a:rPr>
              <a:t>단독으로 수행하는 것은 아니며 </a:t>
            </a:r>
            <a:r>
              <a:rPr lang="en-US" altLang="ko-KR" sz="1300" b="1">
                <a:latin typeface="Arial" panose="020B0604020202020204" pitchFamily="34" charset="0"/>
              </a:rPr>
              <a:t>CEO </a:t>
            </a:r>
            <a:r>
              <a:rPr lang="ko-KR" altLang="en-US" sz="1300" b="1">
                <a:latin typeface="Arial" panose="020B0604020202020204" pitchFamily="34" charset="0"/>
              </a:rPr>
              <a:t>를 비롯하여 재무</a:t>
            </a:r>
            <a:r>
              <a:rPr lang="en-US" altLang="ko-KR" sz="1300" b="1">
                <a:latin typeface="Arial" panose="020B0604020202020204" pitchFamily="34" charset="0"/>
              </a:rPr>
              <a:t>, Marketing, </a:t>
            </a:r>
            <a:r>
              <a:rPr lang="ko-KR" altLang="en-US" sz="1300" b="1">
                <a:latin typeface="Arial" panose="020B0604020202020204" pitchFamily="34" charset="0"/>
              </a:rPr>
              <a:t>법무 등의 </a:t>
            </a:r>
            <a:r>
              <a:rPr lang="en-US" altLang="ko-KR" sz="1300" b="1">
                <a:latin typeface="Arial" panose="020B0604020202020204" pitchFamily="34" charset="0"/>
              </a:rPr>
              <a:t>Staff</a:t>
            </a:r>
            <a:r>
              <a:rPr lang="ko-KR" altLang="en-US" sz="1300" b="1">
                <a:latin typeface="Arial" panose="020B0604020202020204" pitchFamily="34" charset="0"/>
              </a:rPr>
              <a:t>들과의 긴밀한 협력 및 공조 체제가 구축되어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RMG </a:t>
            </a:r>
            <a:r>
              <a:rPr lang="ko-KR" altLang="en-US" sz="1300" b="1">
                <a:latin typeface="Arial" panose="020B0604020202020204" pitchFamily="34" charset="0"/>
              </a:rPr>
              <a:t>의 가장 중요한 역할은 </a:t>
            </a:r>
            <a:r>
              <a:rPr lang="en-US" altLang="ko-KR" sz="1300" b="1">
                <a:latin typeface="Arial" panose="020B0604020202020204" pitchFamily="34" charset="0"/>
              </a:rPr>
              <a:t>Intranet </a:t>
            </a:r>
            <a:r>
              <a:rPr lang="ko-KR" altLang="en-US" sz="1300" b="1">
                <a:latin typeface="Arial" panose="020B0604020202020204" pitchFamily="34" charset="0"/>
              </a:rPr>
              <a:t>과 대면 접촉을 통해</a:t>
            </a:r>
            <a:r>
              <a:rPr lang="en-US" altLang="ko-KR" sz="1300" b="1">
                <a:latin typeface="Arial" panose="020B0604020202020204" pitchFamily="34" charset="0"/>
              </a:rPr>
              <a:t>, Microsoft </a:t>
            </a:r>
            <a:r>
              <a:rPr lang="ko-KR" altLang="en-US" sz="1300" b="1">
                <a:latin typeface="Arial" panose="020B0604020202020204" pitchFamily="34" charset="0"/>
              </a:rPr>
              <a:t>의 모든 임직원들에게 위험관리의 선교사 역할을 수행하는 것임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Intranet </a:t>
            </a:r>
            <a:r>
              <a:rPr lang="ko-KR" altLang="en-US" sz="1300" b="1">
                <a:latin typeface="Arial" panose="020B0604020202020204" pitchFamily="34" charset="0"/>
              </a:rPr>
              <a:t>을 통해서 모든 임직원들이 상세한 </a:t>
            </a:r>
            <a:r>
              <a:rPr lang="en-US" altLang="ko-KR" sz="1300" b="1">
                <a:latin typeface="Arial" panose="020B0604020202020204" pitchFamily="34" charset="0"/>
              </a:rPr>
              <a:t>Business Data </a:t>
            </a:r>
            <a:r>
              <a:rPr lang="ko-KR" altLang="en-US" sz="1300" b="1">
                <a:latin typeface="Arial" panose="020B0604020202020204" pitchFamily="34" charset="0"/>
              </a:rPr>
              <a:t>에 접근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공유할 수 있게 하는 동시에 위험관리 점검 포인트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사례 및 </a:t>
            </a:r>
            <a:r>
              <a:rPr lang="en-US" altLang="ko-KR" sz="1300" b="1">
                <a:latin typeface="Arial" panose="020B0604020202020204" pitchFamily="34" charset="0"/>
              </a:rPr>
              <a:t>Best Practices </a:t>
            </a:r>
            <a:r>
              <a:rPr lang="ko-KR" altLang="en-US" sz="1300" b="1">
                <a:latin typeface="Arial" panose="020B0604020202020204" pitchFamily="34" charset="0"/>
              </a:rPr>
              <a:t>등도 전파하고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현장 관리자들과의 접촉을 자주 가지면서 구체적인 의견 수렴 및 위험관리 </a:t>
            </a:r>
            <a:r>
              <a:rPr lang="en-US" altLang="ko-KR" sz="1300" b="1">
                <a:latin typeface="Arial" panose="020B0604020202020204" pitchFamily="34" charset="0"/>
              </a:rPr>
              <a:t>Process </a:t>
            </a:r>
            <a:r>
              <a:rPr lang="ko-KR" altLang="en-US" sz="1300" b="1">
                <a:latin typeface="Arial" panose="020B0604020202020204" pitchFamily="34" charset="0"/>
              </a:rPr>
              <a:t>공유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전파 및 공동 수행 등을 추진하고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Text Box 2">
            <a:extLst>
              <a:ext uri="{FF2B5EF4-FFF2-40B4-BE49-F238E27FC236}">
                <a16:creationId xmlns:a16="http://schemas.microsoft.com/office/drawing/2014/main" id="{EFF69B35-4E04-4B17-B73C-36D2B26D0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3.2 Microsoft-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74243" name="Text Box 3">
            <a:extLst>
              <a:ext uri="{FF2B5EF4-FFF2-40B4-BE49-F238E27FC236}">
                <a16:creationId xmlns:a16="http://schemas.microsoft.com/office/drawing/2014/main" id="{82F7A09C-6F18-4801-92DA-8CC158EC0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74244" name="Text Box 4">
            <a:extLst>
              <a:ext uri="{FF2B5EF4-FFF2-40B4-BE49-F238E27FC236}">
                <a16:creationId xmlns:a16="http://schemas.microsoft.com/office/drawing/2014/main" id="{2A221F57-B2D1-4B22-AC2D-D080E5D07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88773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300">
                <a:latin typeface="Arial" panose="020B0604020202020204" pitchFamily="34" charset="0"/>
              </a:rPr>
              <a:t>Microsoft </a:t>
            </a:r>
            <a:r>
              <a:rPr lang="ko-KR" altLang="en-US" sz="1300">
                <a:latin typeface="Arial" panose="020B0604020202020204" pitchFamily="34" charset="0"/>
              </a:rPr>
              <a:t>의 </a:t>
            </a:r>
            <a:r>
              <a:rPr lang="en-US" altLang="ko-KR" sz="1300">
                <a:latin typeface="Arial" panose="020B0604020202020204" pitchFamily="34" charset="0"/>
              </a:rPr>
              <a:t>RMG </a:t>
            </a:r>
            <a:r>
              <a:rPr lang="ko-KR" altLang="en-US" sz="1300">
                <a:latin typeface="Arial" panose="020B0604020202020204" pitchFamily="34" charset="0"/>
              </a:rPr>
              <a:t>구성도는 다음과 같습니다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74245" name="AutoShape 5">
            <a:extLst>
              <a:ext uri="{FF2B5EF4-FFF2-40B4-BE49-F238E27FC236}">
                <a16:creationId xmlns:a16="http://schemas.microsoft.com/office/drawing/2014/main" id="{E46B3B81-D15D-40E5-8ED6-E8CC99B0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1844675"/>
            <a:ext cx="3240087" cy="431800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Treasurer</a:t>
            </a:r>
          </a:p>
        </p:txBody>
      </p:sp>
      <p:sp>
        <p:nvSpPr>
          <p:cNvPr id="1674246" name="Rectangle 6">
            <a:extLst>
              <a:ext uri="{FF2B5EF4-FFF2-40B4-BE49-F238E27FC236}">
                <a16:creationId xmlns:a16="http://schemas.microsoft.com/office/drawing/2014/main" id="{F9902FA7-922C-4A2D-AE51-C15C9731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4292600"/>
            <a:ext cx="1295400" cy="7207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Group Assistant</a:t>
            </a:r>
          </a:p>
        </p:txBody>
      </p:sp>
      <p:sp>
        <p:nvSpPr>
          <p:cNvPr id="1674247" name="Rectangle 7">
            <a:extLst>
              <a:ext uri="{FF2B5EF4-FFF2-40B4-BE49-F238E27FC236}">
                <a16:creationId xmlns:a16="http://schemas.microsoft.com/office/drawing/2014/main" id="{2ABA58E6-2B59-4F26-A5A1-3E3DCFEA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4292600"/>
            <a:ext cx="1295400" cy="7207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Senior Risk Analyst</a:t>
            </a:r>
          </a:p>
        </p:txBody>
      </p:sp>
      <p:sp>
        <p:nvSpPr>
          <p:cNvPr id="1674248" name="Rectangle 8">
            <a:extLst>
              <a:ext uri="{FF2B5EF4-FFF2-40B4-BE49-F238E27FC236}">
                <a16:creationId xmlns:a16="http://schemas.microsoft.com/office/drawing/2014/main" id="{8A115A3C-475F-4E00-A6DD-511CC9F3F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4292600"/>
            <a:ext cx="1295400" cy="7207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Senior Risk Manager</a:t>
            </a:r>
          </a:p>
        </p:txBody>
      </p:sp>
      <p:sp>
        <p:nvSpPr>
          <p:cNvPr id="1674249" name="Rectangle 9">
            <a:extLst>
              <a:ext uri="{FF2B5EF4-FFF2-40B4-BE49-F238E27FC236}">
                <a16:creationId xmlns:a16="http://schemas.microsoft.com/office/drawing/2014/main" id="{36B6374B-5E8F-4A61-BA05-0E730722B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4292600"/>
            <a:ext cx="1295400" cy="7207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Claim Manager</a:t>
            </a:r>
          </a:p>
        </p:txBody>
      </p:sp>
      <p:sp>
        <p:nvSpPr>
          <p:cNvPr id="1674250" name="Rectangle 10">
            <a:extLst>
              <a:ext uri="{FF2B5EF4-FFF2-40B4-BE49-F238E27FC236}">
                <a16:creationId xmlns:a16="http://schemas.microsoft.com/office/drawing/2014/main" id="{F214CE30-8CA0-4A04-A1DD-29EBD4F0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563813"/>
            <a:ext cx="3240087" cy="5048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Director, Corporate Finance / FX</a:t>
            </a:r>
          </a:p>
        </p:txBody>
      </p:sp>
      <p:sp>
        <p:nvSpPr>
          <p:cNvPr id="1674251" name="Rectangle 11">
            <a:extLst>
              <a:ext uri="{FF2B5EF4-FFF2-40B4-BE49-F238E27FC236}">
                <a16:creationId xmlns:a16="http://schemas.microsoft.com/office/drawing/2014/main" id="{4B22A469-E24B-4E73-819E-DC930DF27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355975"/>
            <a:ext cx="3240087" cy="576263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Senior Quantification Analyst</a:t>
            </a:r>
          </a:p>
        </p:txBody>
      </p:sp>
      <p:sp>
        <p:nvSpPr>
          <p:cNvPr id="1674252" name="Rectangle 12">
            <a:extLst>
              <a:ext uri="{FF2B5EF4-FFF2-40B4-BE49-F238E27FC236}">
                <a16:creationId xmlns:a16="http://schemas.microsoft.com/office/drawing/2014/main" id="{2C9DFD0D-8459-41D9-B898-7BE5D33CA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3355975"/>
            <a:ext cx="3240087" cy="576263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Group Manager &amp; Global Products Risk Management</a:t>
            </a:r>
          </a:p>
        </p:txBody>
      </p:sp>
      <p:sp>
        <p:nvSpPr>
          <p:cNvPr id="1674253" name="Rectangle 13">
            <a:extLst>
              <a:ext uri="{FF2B5EF4-FFF2-40B4-BE49-F238E27FC236}">
                <a16:creationId xmlns:a16="http://schemas.microsoft.com/office/drawing/2014/main" id="{3EA25FEE-A6F4-4ECC-B2FB-A71435A40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4292600"/>
            <a:ext cx="1295400" cy="7207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Risk Manager, Global Operation</a:t>
            </a:r>
          </a:p>
        </p:txBody>
      </p:sp>
      <p:sp>
        <p:nvSpPr>
          <p:cNvPr id="1674254" name="Rectangle 14">
            <a:extLst>
              <a:ext uri="{FF2B5EF4-FFF2-40B4-BE49-F238E27FC236}">
                <a16:creationId xmlns:a16="http://schemas.microsoft.com/office/drawing/2014/main" id="{EA82E624-2490-4ECD-B59A-790BE824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5445125"/>
            <a:ext cx="1295400" cy="57626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Contract Analyst</a:t>
            </a:r>
          </a:p>
        </p:txBody>
      </p:sp>
      <p:sp>
        <p:nvSpPr>
          <p:cNvPr id="1674255" name="Rectangle 15">
            <a:extLst>
              <a:ext uri="{FF2B5EF4-FFF2-40B4-BE49-F238E27FC236}">
                <a16:creationId xmlns:a16="http://schemas.microsoft.com/office/drawing/2014/main" id="{D82ECA16-F22A-4D3E-934E-3629FFFA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5445125"/>
            <a:ext cx="1295400" cy="57626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Senior Administrator</a:t>
            </a:r>
          </a:p>
        </p:txBody>
      </p:sp>
      <p:sp>
        <p:nvSpPr>
          <p:cNvPr id="1674256" name="Rectangle 16">
            <a:extLst>
              <a:ext uri="{FF2B5EF4-FFF2-40B4-BE49-F238E27FC236}">
                <a16:creationId xmlns:a16="http://schemas.microsoft.com/office/drawing/2014/main" id="{8E63D86F-7A88-42FA-89B1-2F501582A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5445125"/>
            <a:ext cx="1295400" cy="57626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Claim Administrator</a:t>
            </a:r>
          </a:p>
        </p:txBody>
      </p:sp>
      <p:cxnSp>
        <p:nvCxnSpPr>
          <p:cNvPr id="1674257" name="AutoShape 17">
            <a:extLst>
              <a:ext uri="{FF2B5EF4-FFF2-40B4-BE49-F238E27FC236}">
                <a16:creationId xmlns:a16="http://schemas.microsoft.com/office/drawing/2014/main" id="{9C4CD93C-810C-45A5-9DF8-F1F835403265}"/>
              </a:ext>
            </a:extLst>
          </p:cNvPr>
          <p:cNvCxnSpPr>
            <a:cxnSpLocks noChangeShapeType="1"/>
            <a:stCxn id="1674245" idx="2"/>
            <a:endCxn id="1674250" idx="0"/>
          </p:cNvCxnSpPr>
          <p:nvPr/>
        </p:nvCxnSpPr>
        <p:spPr bwMode="auto">
          <a:xfrm rot="5400000">
            <a:off x="4929981" y="2420144"/>
            <a:ext cx="261938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4258" name="AutoShape 18">
            <a:extLst>
              <a:ext uri="{FF2B5EF4-FFF2-40B4-BE49-F238E27FC236}">
                <a16:creationId xmlns:a16="http://schemas.microsoft.com/office/drawing/2014/main" id="{119BFF87-B2BB-4BC6-B5AD-C6EFCF75017F}"/>
              </a:ext>
            </a:extLst>
          </p:cNvPr>
          <p:cNvCxnSpPr>
            <a:cxnSpLocks noChangeShapeType="1"/>
            <a:stCxn id="1674250" idx="2"/>
            <a:endCxn id="1674251" idx="0"/>
          </p:cNvCxnSpPr>
          <p:nvPr/>
        </p:nvCxnSpPr>
        <p:spPr bwMode="auto">
          <a:xfrm rot="5400000">
            <a:off x="3850481" y="2132807"/>
            <a:ext cx="261937" cy="2159000"/>
          </a:xfrm>
          <a:prstGeom prst="bentConnector3">
            <a:avLst>
              <a:gd name="adj1" fmla="val 49699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4259" name="AutoShape 19">
            <a:extLst>
              <a:ext uri="{FF2B5EF4-FFF2-40B4-BE49-F238E27FC236}">
                <a16:creationId xmlns:a16="http://schemas.microsoft.com/office/drawing/2014/main" id="{6EFE68EA-C6DD-4198-A99D-25F9EDE5FF23}"/>
              </a:ext>
            </a:extLst>
          </p:cNvPr>
          <p:cNvCxnSpPr>
            <a:cxnSpLocks noChangeShapeType="1"/>
            <a:stCxn id="1674250" idx="2"/>
            <a:endCxn id="1674252" idx="0"/>
          </p:cNvCxnSpPr>
          <p:nvPr/>
        </p:nvCxnSpPr>
        <p:spPr bwMode="auto">
          <a:xfrm rot="16200000" flipH="1">
            <a:off x="5974556" y="2167732"/>
            <a:ext cx="261937" cy="2089150"/>
          </a:xfrm>
          <a:prstGeom prst="bentConnector3">
            <a:avLst>
              <a:gd name="adj1" fmla="val 49699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4260" name="AutoShape 20">
            <a:extLst>
              <a:ext uri="{FF2B5EF4-FFF2-40B4-BE49-F238E27FC236}">
                <a16:creationId xmlns:a16="http://schemas.microsoft.com/office/drawing/2014/main" id="{80A5056A-14FA-4237-B4FF-104C31070F76}"/>
              </a:ext>
            </a:extLst>
          </p:cNvPr>
          <p:cNvCxnSpPr>
            <a:cxnSpLocks noChangeShapeType="1"/>
            <a:stCxn id="1674252" idx="2"/>
            <a:endCxn id="1674246" idx="0"/>
          </p:cNvCxnSpPr>
          <p:nvPr/>
        </p:nvCxnSpPr>
        <p:spPr bwMode="auto">
          <a:xfrm rot="5400000">
            <a:off x="4083844" y="1213644"/>
            <a:ext cx="334962" cy="5797550"/>
          </a:xfrm>
          <a:prstGeom prst="bentConnector3">
            <a:avLst>
              <a:gd name="adj1" fmla="val 4976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4261" name="AutoShape 21">
            <a:extLst>
              <a:ext uri="{FF2B5EF4-FFF2-40B4-BE49-F238E27FC236}">
                <a16:creationId xmlns:a16="http://schemas.microsoft.com/office/drawing/2014/main" id="{A0E477BA-07B7-4318-8CB5-A325E936FB88}"/>
              </a:ext>
            </a:extLst>
          </p:cNvPr>
          <p:cNvCxnSpPr>
            <a:cxnSpLocks noChangeShapeType="1"/>
            <a:stCxn id="1674252" idx="2"/>
            <a:endCxn id="1674253" idx="0"/>
          </p:cNvCxnSpPr>
          <p:nvPr/>
        </p:nvCxnSpPr>
        <p:spPr bwMode="auto">
          <a:xfrm rot="16200000" flipH="1">
            <a:off x="7684294" y="3410744"/>
            <a:ext cx="334962" cy="1403350"/>
          </a:xfrm>
          <a:prstGeom prst="bentConnector3">
            <a:avLst>
              <a:gd name="adj1" fmla="val 4976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4262" name="AutoShape 22">
            <a:extLst>
              <a:ext uri="{FF2B5EF4-FFF2-40B4-BE49-F238E27FC236}">
                <a16:creationId xmlns:a16="http://schemas.microsoft.com/office/drawing/2014/main" id="{C4673408-2DCD-4D8D-BC70-26951E3AC214}"/>
              </a:ext>
            </a:extLst>
          </p:cNvPr>
          <p:cNvCxnSpPr>
            <a:cxnSpLocks noChangeShapeType="1"/>
            <a:stCxn id="1674249" idx="2"/>
            <a:endCxn id="1674256" idx="0"/>
          </p:cNvCxnSpPr>
          <p:nvPr/>
        </p:nvCxnSpPr>
        <p:spPr bwMode="auto">
          <a:xfrm rot="5400000">
            <a:off x="6550025" y="5229225"/>
            <a:ext cx="406400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4263" name="AutoShape 23">
            <a:extLst>
              <a:ext uri="{FF2B5EF4-FFF2-40B4-BE49-F238E27FC236}">
                <a16:creationId xmlns:a16="http://schemas.microsoft.com/office/drawing/2014/main" id="{8C587CE7-F9E2-4391-8E47-D8B7C4811245}"/>
              </a:ext>
            </a:extLst>
          </p:cNvPr>
          <p:cNvCxnSpPr>
            <a:cxnSpLocks noChangeShapeType="1"/>
            <a:stCxn id="1674252" idx="2"/>
            <a:endCxn id="1674249" idx="0"/>
          </p:cNvCxnSpPr>
          <p:nvPr/>
        </p:nvCxnSpPr>
        <p:spPr bwMode="auto">
          <a:xfrm rot="5400000">
            <a:off x="6784182" y="3913981"/>
            <a:ext cx="334962" cy="396875"/>
          </a:xfrm>
          <a:prstGeom prst="bentConnector3">
            <a:avLst>
              <a:gd name="adj1" fmla="val 4976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4264" name="AutoShape 24">
            <a:extLst>
              <a:ext uri="{FF2B5EF4-FFF2-40B4-BE49-F238E27FC236}">
                <a16:creationId xmlns:a16="http://schemas.microsoft.com/office/drawing/2014/main" id="{7CD86593-3D6E-4E2F-A1D4-04F669B2B093}"/>
              </a:ext>
            </a:extLst>
          </p:cNvPr>
          <p:cNvCxnSpPr>
            <a:cxnSpLocks noChangeShapeType="1"/>
            <a:stCxn id="1674252" idx="2"/>
            <a:endCxn id="1674247" idx="0"/>
          </p:cNvCxnSpPr>
          <p:nvPr/>
        </p:nvCxnSpPr>
        <p:spPr bwMode="auto">
          <a:xfrm rot="5400000">
            <a:off x="4983957" y="2113756"/>
            <a:ext cx="334962" cy="3997325"/>
          </a:xfrm>
          <a:prstGeom prst="bentConnector3">
            <a:avLst>
              <a:gd name="adj1" fmla="val 4976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4265" name="AutoShape 25">
            <a:extLst>
              <a:ext uri="{FF2B5EF4-FFF2-40B4-BE49-F238E27FC236}">
                <a16:creationId xmlns:a16="http://schemas.microsoft.com/office/drawing/2014/main" id="{D2A61EC3-5BFA-4817-899A-2BAE5E2FA783}"/>
              </a:ext>
            </a:extLst>
          </p:cNvPr>
          <p:cNvCxnSpPr>
            <a:cxnSpLocks noChangeShapeType="1"/>
            <a:stCxn id="1674252" idx="2"/>
            <a:endCxn id="1674248" idx="0"/>
          </p:cNvCxnSpPr>
          <p:nvPr/>
        </p:nvCxnSpPr>
        <p:spPr bwMode="auto">
          <a:xfrm rot="5400000">
            <a:off x="5884069" y="3013869"/>
            <a:ext cx="334962" cy="2197100"/>
          </a:xfrm>
          <a:prstGeom prst="bentConnector3">
            <a:avLst>
              <a:gd name="adj1" fmla="val 4976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4266" name="AutoShape 26">
            <a:extLst>
              <a:ext uri="{FF2B5EF4-FFF2-40B4-BE49-F238E27FC236}">
                <a16:creationId xmlns:a16="http://schemas.microsoft.com/office/drawing/2014/main" id="{A5ED8273-3AD9-4DF3-A9F7-F4453CE609E8}"/>
              </a:ext>
            </a:extLst>
          </p:cNvPr>
          <p:cNvCxnSpPr>
            <a:cxnSpLocks noChangeShapeType="1"/>
            <a:stCxn id="1674248" idx="2"/>
            <a:endCxn id="1674254" idx="0"/>
          </p:cNvCxnSpPr>
          <p:nvPr/>
        </p:nvCxnSpPr>
        <p:spPr bwMode="auto">
          <a:xfrm rot="5400000">
            <a:off x="3849688" y="4329112"/>
            <a:ext cx="406400" cy="1800225"/>
          </a:xfrm>
          <a:prstGeom prst="bentConnector3">
            <a:avLst>
              <a:gd name="adj1" fmla="val 50000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4267" name="AutoShape 27">
            <a:extLst>
              <a:ext uri="{FF2B5EF4-FFF2-40B4-BE49-F238E27FC236}">
                <a16:creationId xmlns:a16="http://schemas.microsoft.com/office/drawing/2014/main" id="{FF030E14-EF80-4CA8-8670-5BF805557BAA}"/>
              </a:ext>
            </a:extLst>
          </p:cNvPr>
          <p:cNvCxnSpPr>
            <a:cxnSpLocks noChangeShapeType="1"/>
            <a:stCxn id="1674248" idx="2"/>
            <a:endCxn id="1674255" idx="0"/>
          </p:cNvCxnSpPr>
          <p:nvPr/>
        </p:nvCxnSpPr>
        <p:spPr bwMode="auto">
          <a:xfrm rot="5400000">
            <a:off x="4749800" y="5229225"/>
            <a:ext cx="406400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8" name="Text Box 2">
            <a:extLst>
              <a:ext uri="{FF2B5EF4-FFF2-40B4-BE49-F238E27FC236}">
                <a16:creationId xmlns:a16="http://schemas.microsoft.com/office/drawing/2014/main" id="{BAC0068F-724C-41A2-A365-2ED4BA50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5. </a:t>
            </a:r>
            <a:r>
              <a:rPr lang="ko-KR" altLang="en-US" sz="1600" b="1">
                <a:latin typeface="Arial" panose="020B0604020202020204" pitchFamily="34" charset="0"/>
              </a:rPr>
              <a:t>전사적 리스크관리</a:t>
            </a:r>
            <a:r>
              <a:rPr lang="en-US" altLang="ko-KR" sz="1600" b="1">
                <a:latin typeface="Arial" panose="020B0604020202020204" pitchFamily="34" charset="0"/>
              </a:rPr>
              <a:t>-ERM</a:t>
            </a:r>
          </a:p>
        </p:txBody>
      </p:sp>
      <p:sp>
        <p:nvSpPr>
          <p:cNvPr id="1463299" name="Text Box 3">
            <a:extLst>
              <a:ext uri="{FF2B5EF4-FFF2-40B4-BE49-F238E27FC236}">
                <a16:creationId xmlns:a16="http://schemas.microsoft.com/office/drawing/2014/main" id="{3BF057DD-C1A3-4498-9BAD-A7A5C6D9A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8913"/>
            <a:ext cx="261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2. Capital Market ERM </a:t>
            </a:r>
            <a:r>
              <a:rPr lang="ko-KR" altLang="en-US" sz="1400" b="1">
                <a:latin typeface="Times New Roman" panose="02020603050405020304" pitchFamily="18" charset="0"/>
              </a:rPr>
              <a:t>의 개요</a:t>
            </a:r>
          </a:p>
        </p:txBody>
      </p:sp>
      <p:sp>
        <p:nvSpPr>
          <p:cNvPr id="1463300" name="Rectangle 4">
            <a:extLst>
              <a:ext uri="{FF2B5EF4-FFF2-40B4-BE49-F238E27FC236}">
                <a16:creationId xmlns:a16="http://schemas.microsoft.com/office/drawing/2014/main" id="{B6D98F2B-5CB1-4E14-AE24-B7F3FF217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1700213"/>
            <a:ext cx="2892425" cy="576262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Internal Controls</a:t>
            </a:r>
          </a:p>
        </p:txBody>
      </p:sp>
      <p:sp>
        <p:nvSpPr>
          <p:cNvPr id="1463301" name="Rectangle 5">
            <a:extLst>
              <a:ext uri="{FF2B5EF4-FFF2-40B4-BE49-F238E27FC236}">
                <a16:creationId xmlns:a16="http://schemas.microsoft.com/office/drawing/2014/main" id="{68DA1F0C-8D76-41A9-B890-AEE00050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2276475"/>
            <a:ext cx="2879725" cy="15128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Operational Risk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중점 관리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Manufacturing Industry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중심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업무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Process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중심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COSO Report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COSO ERM Framework</a:t>
            </a:r>
          </a:p>
        </p:txBody>
      </p:sp>
      <p:sp>
        <p:nvSpPr>
          <p:cNvPr id="1463302" name="Rectangle 6">
            <a:extLst>
              <a:ext uri="{FF2B5EF4-FFF2-40B4-BE49-F238E27FC236}">
                <a16:creationId xmlns:a16="http://schemas.microsoft.com/office/drawing/2014/main" id="{6E7C524C-EF48-439A-9CEC-1173C5BAD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1700213"/>
            <a:ext cx="2892425" cy="576262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FRM</a:t>
            </a:r>
          </a:p>
        </p:txBody>
      </p:sp>
      <p:sp>
        <p:nvSpPr>
          <p:cNvPr id="1463303" name="Rectangle 7">
            <a:extLst>
              <a:ext uri="{FF2B5EF4-FFF2-40B4-BE49-F238E27FC236}">
                <a16:creationId xmlns:a16="http://schemas.microsoft.com/office/drawing/2014/main" id="{F0558817-60CC-4C78-9C6E-6C05F2AF7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2276475"/>
            <a:ext cx="2879725" cy="15128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Financial Risk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중점 관리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Banking Industry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중심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계량화 및 한도관리 중심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GARP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Basel II</a:t>
            </a:r>
          </a:p>
        </p:txBody>
      </p:sp>
      <p:sp>
        <p:nvSpPr>
          <p:cNvPr id="1463304" name="AutoShape 8">
            <a:extLst>
              <a:ext uri="{FF2B5EF4-FFF2-40B4-BE49-F238E27FC236}">
                <a16:creationId xmlns:a16="http://schemas.microsoft.com/office/drawing/2014/main" id="{13042BC4-23C9-45DD-B106-36459D24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5156200"/>
            <a:ext cx="7775575" cy="64928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전사적 리스크관리 </a:t>
            </a:r>
            <a:r>
              <a:rPr lang="en-US" altLang="ko-KR" sz="1600" b="1">
                <a:latin typeface="Arial" panose="020B0604020202020204" pitchFamily="34" charset="0"/>
              </a:rPr>
              <a:t>(ERM : Enterprise Risk Management)</a:t>
            </a:r>
          </a:p>
        </p:txBody>
      </p:sp>
      <p:cxnSp>
        <p:nvCxnSpPr>
          <p:cNvPr id="1463305" name="AutoShape 9">
            <a:extLst>
              <a:ext uri="{FF2B5EF4-FFF2-40B4-BE49-F238E27FC236}">
                <a16:creationId xmlns:a16="http://schemas.microsoft.com/office/drawing/2014/main" id="{E9DC4EFC-7D05-4296-8AEE-0D6CCF493BF0}"/>
              </a:ext>
            </a:extLst>
          </p:cNvPr>
          <p:cNvCxnSpPr>
            <a:cxnSpLocks noChangeShapeType="1"/>
            <a:stCxn id="1463301" idx="2"/>
            <a:endCxn id="1463304" idx="0"/>
          </p:cNvCxnSpPr>
          <p:nvPr/>
        </p:nvCxnSpPr>
        <p:spPr bwMode="auto">
          <a:xfrm rot="16200000" flipH="1">
            <a:off x="3050382" y="3244056"/>
            <a:ext cx="1357312" cy="2447925"/>
          </a:xfrm>
          <a:prstGeom prst="bentConnector3">
            <a:avLst>
              <a:gd name="adj1" fmla="val 50292"/>
            </a:avLst>
          </a:prstGeom>
          <a:noFill/>
          <a:ln w="44450">
            <a:solidFill>
              <a:srgbClr val="969696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3306" name="AutoShape 10">
            <a:extLst>
              <a:ext uri="{FF2B5EF4-FFF2-40B4-BE49-F238E27FC236}">
                <a16:creationId xmlns:a16="http://schemas.microsoft.com/office/drawing/2014/main" id="{0BB29798-2115-4DA4-B109-471931C540FA}"/>
              </a:ext>
            </a:extLst>
          </p:cNvPr>
          <p:cNvCxnSpPr>
            <a:cxnSpLocks noChangeShapeType="1"/>
            <a:stCxn id="1463303" idx="2"/>
            <a:endCxn id="1463304" idx="0"/>
          </p:cNvCxnSpPr>
          <p:nvPr/>
        </p:nvCxnSpPr>
        <p:spPr bwMode="auto">
          <a:xfrm rot="5400000">
            <a:off x="5498307" y="3244056"/>
            <a:ext cx="1357312" cy="2447925"/>
          </a:xfrm>
          <a:prstGeom prst="bentConnector3">
            <a:avLst>
              <a:gd name="adj1" fmla="val 50292"/>
            </a:avLst>
          </a:prstGeom>
          <a:noFill/>
          <a:ln w="44450">
            <a:solidFill>
              <a:srgbClr val="969696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3307" name="AutoShape 11">
            <a:extLst>
              <a:ext uri="{FF2B5EF4-FFF2-40B4-BE49-F238E27FC236}">
                <a16:creationId xmlns:a16="http://schemas.microsoft.com/office/drawing/2014/main" id="{5CA1372D-8665-4B75-B39C-BB5EC78D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4508500"/>
            <a:ext cx="3022600" cy="595313"/>
          </a:xfrm>
          <a:prstGeom prst="irregularSeal2">
            <a:avLst/>
          </a:prstGeom>
          <a:gradFill rotWithShape="1">
            <a:gsLst>
              <a:gs pos="0">
                <a:srgbClr val="DDDDDD"/>
              </a:gs>
              <a:gs pos="50000">
                <a:srgbClr val="99CC00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600" b="1">
                <a:latin typeface="Arial" panose="020B0604020202020204" pitchFamily="34" charset="0"/>
              </a:rPr>
              <a:t>Integration</a:t>
            </a:r>
          </a:p>
        </p:txBody>
      </p:sp>
    </p:spTree>
  </p:cSld>
  <p:clrMapOvr>
    <a:masterClrMapping/>
  </p:clrMapOvr>
  <p:transition>
    <p:rand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Text Box 2">
            <a:extLst>
              <a:ext uri="{FF2B5EF4-FFF2-40B4-BE49-F238E27FC236}">
                <a16:creationId xmlns:a16="http://schemas.microsoft.com/office/drawing/2014/main" id="{3B203AAF-12CB-4486-A9DE-AA155B8CE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3.3 Microsoft-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76291" name="Text Box 3">
            <a:extLst>
              <a:ext uri="{FF2B5EF4-FFF2-40B4-BE49-F238E27FC236}">
                <a16:creationId xmlns:a16="http://schemas.microsoft.com/office/drawing/2014/main" id="{24ADD7BF-641D-4FF7-BD68-06271678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76292" name="Text Box 4">
            <a:extLst>
              <a:ext uri="{FF2B5EF4-FFF2-40B4-BE49-F238E27FC236}">
                <a16:creationId xmlns:a16="http://schemas.microsoft.com/office/drawing/2014/main" id="{4938A99C-0C79-4D0A-B3A0-17E453F0E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90217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ko-KR" altLang="en-US" sz="1300">
                <a:latin typeface="Arial" panose="020B0604020202020204" pitchFamily="34" charset="0"/>
              </a:rPr>
              <a:t>재무위험 관리 부문은 환 위험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금리 위험 등 여러 가지 시장 위험에 대한 전산화된 관리시스템을 중심으로 수행되고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76293" name="Text Box 5">
            <a:extLst>
              <a:ext uri="{FF2B5EF4-FFF2-40B4-BE49-F238E27FC236}">
                <a16:creationId xmlns:a16="http://schemas.microsoft.com/office/drawing/2014/main" id="{B0E8DFA8-B481-4125-8E4A-862DE506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989138"/>
            <a:ext cx="8208963" cy="3600450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FRM (Financial Risk Management) </a:t>
            </a:r>
            <a:r>
              <a:rPr lang="ko-KR" altLang="en-US" sz="1300" b="1">
                <a:latin typeface="Arial" panose="020B0604020202020204" pitchFamily="34" charset="0"/>
              </a:rPr>
              <a:t>은 </a:t>
            </a:r>
            <a:r>
              <a:rPr lang="en-US" altLang="ko-KR" sz="1300" b="1">
                <a:latin typeface="Arial" panose="020B0604020202020204" pitchFamily="34" charset="0"/>
              </a:rPr>
              <a:t>1994</a:t>
            </a:r>
            <a:r>
              <a:rPr lang="ko-KR" altLang="en-US" sz="1300" b="1">
                <a:latin typeface="Arial" panose="020B0604020202020204" pitchFamily="34" charset="0"/>
              </a:rPr>
              <a:t>년 외환 </a:t>
            </a:r>
            <a:r>
              <a:rPr lang="en-US" altLang="ko-KR" sz="1300" b="1">
                <a:latin typeface="Arial" panose="020B0604020202020204" pitchFamily="34" charset="0"/>
              </a:rPr>
              <a:t>Hedge </a:t>
            </a:r>
            <a:r>
              <a:rPr lang="ko-KR" altLang="en-US" sz="1300" b="1">
                <a:latin typeface="Arial" panose="020B0604020202020204" pitchFamily="34" charset="0"/>
              </a:rPr>
              <a:t>프로그램을 도입하면서 본격화되었다고 볼 수 있으며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현재는 </a:t>
            </a:r>
            <a:r>
              <a:rPr lang="en-US" altLang="ko-KR" sz="1300" b="1">
                <a:latin typeface="Arial" panose="020B0604020202020204" pitchFamily="34" charset="0"/>
              </a:rPr>
              <a:t>Gibraltar </a:t>
            </a:r>
            <a:r>
              <a:rPr lang="ko-KR" altLang="en-US" sz="1300" b="1">
                <a:latin typeface="Arial" panose="020B0604020202020204" pitchFamily="34" charset="0"/>
              </a:rPr>
              <a:t>라는 통합 재무정보시스템을 자체적으로 개발하여 환 위험 및 금리 위험 등에 대한 체계적인 위험관리 활동이 이루어지고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VAR (Value at Risk) </a:t>
            </a:r>
            <a:r>
              <a:rPr lang="ko-KR" altLang="en-US" sz="1300" b="1">
                <a:latin typeface="Arial" panose="020B0604020202020204" pitchFamily="34" charset="0"/>
              </a:rPr>
              <a:t>를 활용하여 기업이 위험에 노출된 수준을 측정함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시시각각으로 변화하는 자사의 시장위험 수준</a:t>
            </a:r>
            <a:r>
              <a:rPr lang="en-US" altLang="ko-KR" sz="1300" b="1">
                <a:latin typeface="Arial" panose="020B0604020202020204" pitchFamily="34" charset="0"/>
              </a:rPr>
              <a:t>, VAR </a:t>
            </a:r>
            <a:r>
              <a:rPr lang="ko-KR" altLang="en-US" sz="1300" b="1">
                <a:latin typeface="Arial" panose="020B0604020202020204" pitchFamily="34" charset="0"/>
              </a:rPr>
              <a:t>를 자동적으로 측정하기 위해 자체적으로 </a:t>
            </a:r>
            <a:r>
              <a:rPr lang="en-US" altLang="ko-KR" sz="1300" b="1">
                <a:latin typeface="Arial" panose="020B0604020202020204" pitchFamily="34" charset="0"/>
              </a:rPr>
              <a:t>IRMA (Internal Risk Management Application) </a:t>
            </a:r>
            <a:r>
              <a:rPr lang="ko-KR" altLang="en-US" sz="1300" b="1">
                <a:latin typeface="Arial" panose="020B0604020202020204" pitchFamily="34" charset="0"/>
              </a:rPr>
              <a:t>을 개발하여 활용하고 있으며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외부 기관의 </a:t>
            </a:r>
            <a:r>
              <a:rPr lang="en-US" altLang="ko-KR" sz="1300" b="1">
                <a:latin typeface="Arial" panose="020B0604020202020204" pitchFamily="34" charset="0"/>
              </a:rPr>
              <a:t>VAR </a:t>
            </a:r>
            <a:r>
              <a:rPr lang="ko-KR" altLang="en-US" sz="1300" b="1">
                <a:latin typeface="Arial" panose="020B0604020202020204" pitchFamily="34" charset="0"/>
              </a:rPr>
              <a:t>측정 </a:t>
            </a:r>
            <a:r>
              <a:rPr lang="en-US" altLang="ko-KR" sz="1300" b="1">
                <a:latin typeface="Arial" panose="020B0604020202020204" pitchFamily="34" charset="0"/>
              </a:rPr>
              <a:t>Tool </a:t>
            </a:r>
            <a:r>
              <a:rPr lang="ko-KR" altLang="en-US" sz="1300" b="1">
                <a:latin typeface="Arial" panose="020B0604020202020204" pitchFamily="34" charset="0"/>
              </a:rPr>
              <a:t>을 추가적으로 채택하여 위험 측정 결과의 객관성 및 상호 보완성을 제고함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사업 위험관리 </a:t>
            </a:r>
            <a:r>
              <a:rPr lang="en-US" altLang="ko-KR" sz="1300" b="1">
                <a:latin typeface="Arial" panose="020B0604020202020204" pitchFamily="34" charset="0"/>
              </a:rPr>
              <a:t>(Business Risk Management, BRM) </a:t>
            </a:r>
            <a:r>
              <a:rPr lang="ko-KR" altLang="en-US" sz="1300" b="1">
                <a:latin typeface="Arial" panose="020B0604020202020204" pitchFamily="34" charset="0"/>
              </a:rPr>
              <a:t>부문은 주요 비재무적인 위험들을 인지 및 평가하고 체계적인 대응 시나리오를 마련하는 역할을 수행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정성적인 위험의 계량화를 통해 구체적인 경영 계획에 위험관리를 접목시키고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Text Box 2">
            <a:extLst>
              <a:ext uri="{FF2B5EF4-FFF2-40B4-BE49-F238E27FC236}">
                <a16:creationId xmlns:a16="http://schemas.microsoft.com/office/drawing/2014/main" id="{29011E0D-0703-457A-B2A5-577BFD869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3.4 Microsoft-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78339" name="Text Box 3">
            <a:extLst>
              <a:ext uri="{FF2B5EF4-FFF2-40B4-BE49-F238E27FC236}">
                <a16:creationId xmlns:a16="http://schemas.microsoft.com/office/drawing/2014/main" id="{DBF382DD-323B-4375-AE84-E6189EEA1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78340" name="Text Box 4">
            <a:extLst>
              <a:ext uri="{FF2B5EF4-FFF2-40B4-BE49-F238E27FC236}">
                <a16:creationId xmlns:a16="http://schemas.microsoft.com/office/drawing/2014/main" id="{ECF2D0EA-9756-4BFB-82C1-C3B9C5DCE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773238"/>
            <a:ext cx="8856663" cy="13684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시나리오가 기업 경영에 실제적인 도움을 되도록 하기 위해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각각의 비재무적인 위험들을 비용 개념으로 측정하고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위험들을 중요도에 따라 관리하기 위해서 위험 지도 </a:t>
            </a:r>
            <a:r>
              <a:rPr lang="en-US" altLang="ko-KR" sz="1300" b="1">
                <a:latin typeface="Arial" panose="020B0604020202020204" pitchFamily="34" charset="0"/>
              </a:rPr>
              <a:t>(Risk Map) </a:t>
            </a:r>
            <a:r>
              <a:rPr lang="ko-KR" altLang="en-US" sz="1300" b="1">
                <a:latin typeface="Arial" panose="020B0604020202020204" pitchFamily="34" charset="0"/>
              </a:rPr>
              <a:t>가 활용되고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여러 가지 비재무적인 위험들을 그 심각성과 발생 빈도에 따라서 </a:t>
            </a:r>
            <a:r>
              <a:rPr lang="en-US" altLang="ko-KR" sz="1300" b="1">
                <a:latin typeface="Arial" panose="020B0604020202020204" pitchFamily="34" charset="0"/>
              </a:rPr>
              <a:t>2</a:t>
            </a:r>
            <a:r>
              <a:rPr lang="ko-KR" altLang="en-US" sz="1300" b="1">
                <a:latin typeface="Arial" panose="020B0604020202020204" pitchFamily="34" charset="0"/>
              </a:rPr>
              <a:t>차원적 평면에 배치하는 것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여기에 </a:t>
            </a:r>
            <a:r>
              <a:rPr lang="en-US" altLang="ko-KR" sz="1300" b="1">
                <a:latin typeface="Arial" panose="020B0604020202020204" pitchFamily="34" charset="0"/>
              </a:rPr>
              <a:t>80/20 Rule </a:t>
            </a:r>
            <a:r>
              <a:rPr lang="ko-KR" altLang="en-US" sz="1300" b="1">
                <a:latin typeface="Arial" panose="020B0604020202020204" pitchFamily="34" charset="0"/>
              </a:rPr>
              <a:t>을 적용하여 </a:t>
            </a:r>
            <a:r>
              <a:rPr lang="en-US" altLang="ko-KR" sz="1300" b="1">
                <a:latin typeface="Arial" panose="020B0604020202020204" pitchFamily="34" charset="0"/>
              </a:rPr>
              <a:t>20% </a:t>
            </a:r>
            <a:r>
              <a:rPr lang="ko-KR" altLang="en-US" sz="1300" b="1">
                <a:latin typeface="Arial" panose="020B0604020202020204" pitchFamily="34" charset="0"/>
              </a:rPr>
              <a:t>의 위험들에 대해서 </a:t>
            </a:r>
            <a:r>
              <a:rPr lang="en-US" altLang="ko-KR" sz="1300" b="1">
                <a:latin typeface="Arial" panose="020B0604020202020204" pitchFamily="34" charset="0"/>
              </a:rPr>
              <a:t>80% </a:t>
            </a:r>
            <a:r>
              <a:rPr lang="ko-KR" altLang="en-US" sz="1300" b="1">
                <a:latin typeface="Arial" panose="020B0604020202020204" pitchFamily="34" charset="0"/>
              </a:rPr>
              <a:t>의 노력을 집중하여 관리하고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  <p:sp>
        <p:nvSpPr>
          <p:cNvPr id="1678341" name="Text Box 5">
            <a:extLst>
              <a:ext uri="{FF2B5EF4-FFF2-40B4-BE49-F238E27FC236}">
                <a16:creationId xmlns:a16="http://schemas.microsoft.com/office/drawing/2014/main" id="{C192297B-4A1E-465A-83B7-8F529043C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300">
                <a:latin typeface="Arial" panose="020B0604020202020204" pitchFamily="34" charset="0"/>
              </a:rPr>
              <a:t>RMG </a:t>
            </a:r>
            <a:r>
              <a:rPr lang="ko-KR" altLang="en-US" sz="1300">
                <a:latin typeface="Arial" panose="020B0604020202020204" pitchFamily="34" charset="0"/>
              </a:rPr>
              <a:t>는 자연 재해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신규 경쟁자 등 다양한 비재무적인 위험들을 인지 및 평가하기 위해 시나리오 위험관리를 활용하고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78342" name="Text Box 6">
            <a:extLst>
              <a:ext uri="{FF2B5EF4-FFF2-40B4-BE49-F238E27FC236}">
                <a16:creationId xmlns:a16="http://schemas.microsoft.com/office/drawing/2014/main" id="{3EC7AE79-4B43-4E26-9C20-31C12AD0B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4418013"/>
            <a:ext cx="4508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손실</a:t>
            </a:r>
          </a:p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규모</a:t>
            </a:r>
          </a:p>
        </p:txBody>
      </p:sp>
      <p:sp>
        <p:nvSpPr>
          <p:cNvPr id="1678343" name="Text Box 7">
            <a:extLst>
              <a:ext uri="{FF2B5EF4-FFF2-40B4-BE49-F238E27FC236}">
                <a16:creationId xmlns:a16="http://schemas.microsoft.com/office/drawing/2014/main" id="{80E67879-EC3B-486B-8533-6D31EAB92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5953125"/>
            <a:ext cx="720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영향도</a:t>
            </a:r>
          </a:p>
        </p:txBody>
      </p:sp>
      <p:sp>
        <p:nvSpPr>
          <p:cNvPr id="1678344" name="Rectangle 8">
            <a:extLst>
              <a:ext uri="{FF2B5EF4-FFF2-40B4-BE49-F238E27FC236}">
                <a16:creationId xmlns:a16="http://schemas.microsoft.com/office/drawing/2014/main" id="{4F8C7E18-8AAB-43A7-88C4-58CEFB152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4598988"/>
            <a:ext cx="1800225" cy="1169987"/>
          </a:xfrm>
          <a:prstGeom prst="rect">
            <a:avLst/>
          </a:prstGeom>
          <a:solidFill>
            <a:srgbClr val="00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8345" name="Rectangle 9">
            <a:extLst>
              <a:ext uri="{FF2B5EF4-FFF2-40B4-BE49-F238E27FC236}">
                <a16:creationId xmlns:a16="http://schemas.microsoft.com/office/drawing/2014/main" id="{DE57822D-2930-4580-90FF-A3402050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3429000"/>
            <a:ext cx="1800225" cy="1169988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8346" name="Rectangle 10">
            <a:extLst>
              <a:ext uri="{FF2B5EF4-FFF2-40B4-BE49-F238E27FC236}">
                <a16:creationId xmlns:a16="http://schemas.microsoft.com/office/drawing/2014/main" id="{995F596C-E7C0-4FD4-A652-7CB5B082C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3429000"/>
            <a:ext cx="1798638" cy="1169988"/>
          </a:xfrm>
          <a:prstGeom prst="rect">
            <a:avLst/>
          </a:prstGeom>
          <a:solidFill>
            <a:srgbClr val="9933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8347" name="Rectangle 11">
            <a:extLst>
              <a:ext uri="{FF2B5EF4-FFF2-40B4-BE49-F238E27FC236}">
                <a16:creationId xmlns:a16="http://schemas.microsoft.com/office/drawing/2014/main" id="{037948F3-0812-4E4F-B6C3-A96FB56CC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4598988"/>
            <a:ext cx="1798638" cy="1169987"/>
          </a:xfrm>
          <a:prstGeom prst="rect">
            <a:avLst/>
          </a:prstGeom>
          <a:solidFill>
            <a:srgbClr val="FF99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8348" name="Oval 12">
            <a:extLst>
              <a:ext uri="{FF2B5EF4-FFF2-40B4-BE49-F238E27FC236}">
                <a16:creationId xmlns:a16="http://schemas.microsoft.com/office/drawing/2014/main" id="{FBACA958-E2C9-46DF-B741-204BA343A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3789363"/>
            <a:ext cx="969963" cy="53975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678349" name="Oval 13">
            <a:extLst>
              <a:ext uri="{FF2B5EF4-FFF2-40B4-BE49-F238E27FC236}">
                <a16:creationId xmlns:a16="http://schemas.microsoft.com/office/drawing/2014/main" id="{93017569-72EF-4133-9DDB-8C49DA81F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4959350"/>
            <a:ext cx="969963" cy="53975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Arial" panose="020B0604020202020204" pitchFamily="34" charset="0"/>
              </a:rPr>
              <a:t>III</a:t>
            </a:r>
          </a:p>
        </p:txBody>
      </p:sp>
      <p:sp>
        <p:nvSpPr>
          <p:cNvPr id="1678350" name="Oval 14">
            <a:extLst>
              <a:ext uri="{FF2B5EF4-FFF2-40B4-BE49-F238E27FC236}">
                <a16:creationId xmlns:a16="http://schemas.microsoft.com/office/drawing/2014/main" id="{3B0F6CBA-E090-4420-B43C-CDC62E537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3789363"/>
            <a:ext cx="969962" cy="539750"/>
          </a:xfrm>
          <a:prstGeom prst="ellipse">
            <a:avLst/>
          </a:prstGeom>
          <a:noFill/>
          <a:ln w="381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2000" b="1">
                <a:solidFill>
                  <a:srgbClr val="CC6600"/>
                </a:solidFill>
                <a:latin typeface="Arial" panose="020B0604020202020204" pitchFamily="34" charset="0"/>
              </a:rPr>
              <a:t>II</a:t>
            </a:r>
          </a:p>
        </p:txBody>
      </p:sp>
      <p:sp>
        <p:nvSpPr>
          <p:cNvPr id="1678351" name="Oval 15">
            <a:extLst>
              <a:ext uri="{FF2B5EF4-FFF2-40B4-BE49-F238E27FC236}">
                <a16:creationId xmlns:a16="http://schemas.microsoft.com/office/drawing/2014/main" id="{71748AB9-3A6F-4247-97DA-EE289AAFF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4959350"/>
            <a:ext cx="969962" cy="539750"/>
          </a:xfrm>
          <a:prstGeom prst="ellipse">
            <a:avLst/>
          </a:prstGeom>
          <a:noFill/>
          <a:ln w="381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2000" b="1">
                <a:solidFill>
                  <a:srgbClr val="CC6600"/>
                </a:solidFill>
                <a:latin typeface="Arial" panose="020B0604020202020204" pitchFamily="34" charset="0"/>
              </a:rPr>
              <a:t>IV</a:t>
            </a:r>
          </a:p>
        </p:txBody>
      </p:sp>
      <p:sp>
        <p:nvSpPr>
          <p:cNvPr id="1678352" name="Text Box 16">
            <a:extLst>
              <a:ext uri="{FF2B5EF4-FFF2-40B4-BE49-F238E27FC236}">
                <a16:creationId xmlns:a16="http://schemas.microsoft.com/office/drawing/2014/main" id="{E8149B80-C21B-46B7-9FE6-C1141959B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3467100"/>
            <a:ext cx="57626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High</a:t>
            </a:r>
          </a:p>
        </p:txBody>
      </p:sp>
      <p:sp>
        <p:nvSpPr>
          <p:cNvPr id="1678353" name="Text Box 17">
            <a:extLst>
              <a:ext uri="{FF2B5EF4-FFF2-40B4-BE49-F238E27FC236}">
                <a16:creationId xmlns:a16="http://schemas.microsoft.com/office/drawing/2014/main" id="{5F3301A7-4CD5-41AD-B4C7-9AE9756B1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411788"/>
            <a:ext cx="576263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Low</a:t>
            </a:r>
          </a:p>
        </p:txBody>
      </p:sp>
      <p:sp>
        <p:nvSpPr>
          <p:cNvPr id="1678354" name="Text Box 18">
            <a:extLst>
              <a:ext uri="{FF2B5EF4-FFF2-40B4-BE49-F238E27FC236}">
                <a16:creationId xmlns:a16="http://schemas.microsoft.com/office/drawing/2014/main" id="{E2460307-44AB-45DB-8D95-E79A9BF92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8" y="5949950"/>
            <a:ext cx="57626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Low</a:t>
            </a:r>
          </a:p>
        </p:txBody>
      </p:sp>
      <p:sp>
        <p:nvSpPr>
          <p:cNvPr id="1678355" name="Text Box 19">
            <a:extLst>
              <a:ext uri="{FF2B5EF4-FFF2-40B4-BE49-F238E27FC236}">
                <a16:creationId xmlns:a16="http://schemas.microsoft.com/office/drawing/2014/main" id="{B28CF981-C913-4BC9-9AF2-06393EE3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3" y="5949950"/>
            <a:ext cx="57626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High</a:t>
            </a:r>
          </a:p>
        </p:txBody>
      </p:sp>
      <p:sp>
        <p:nvSpPr>
          <p:cNvPr id="1678356" name="Text Box 20">
            <a:extLst>
              <a:ext uri="{FF2B5EF4-FFF2-40B4-BE49-F238E27FC236}">
                <a16:creationId xmlns:a16="http://schemas.microsoft.com/office/drawing/2014/main" id="{2C12DF48-B97F-40A4-B93E-D051F40D6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5737225"/>
            <a:ext cx="5048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678357" name="Text Box 21">
            <a:extLst>
              <a:ext uri="{FF2B5EF4-FFF2-40B4-BE49-F238E27FC236}">
                <a16:creationId xmlns:a16="http://schemas.microsoft.com/office/drawing/2014/main" id="{9BC3F31C-6974-4FA0-AD36-7F8FF3F53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5734050"/>
            <a:ext cx="2873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78358" name="Text Box 22">
            <a:extLst>
              <a:ext uri="{FF2B5EF4-FFF2-40B4-BE49-F238E27FC236}">
                <a16:creationId xmlns:a16="http://schemas.microsoft.com/office/drawing/2014/main" id="{41CA00FE-A8FA-40BE-8B33-740636822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5734050"/>
            <a:ext cx="5048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678359" name="Text Box 23">
            <a:extLst>
              <a:ext uri="{FF2B5EF4-FFF2-40B4-BE49-F238E27FC236}">
                <a16:creationId xmlns:a16="http://schemas.microsoft.com/office/drawing/2014/main" id="{1876365F-653B-495C-80D2-7821B3E3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433888"/>
            <a:ext cx="5921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$1M</a:t>
            </a:r>
          </a:p>
        </p:txBody>
      </p:sp>
      <p:sp>
        <p:nvSpPr>
          <p:cNvPr id="1678360" name="Text Box 24">
            <a:extLst>
              <a:ext uri="{FF2B5EF4-FFF2-40B4-BE49-F238E27FC236}">
                <a16:creationId xmlns:a16="http://schemas.microsoft.com/office/drawing/2014/main" id="{42BF9C35-8E69-4812-8B24-089763E7F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5" y="3357563"/>
            <a:ext cx="792163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$250M</a:t>
            </a:r>
          </a:p>
        </p:txBody>
      </p:sp>
      <p:sp>
        <p:nvSpPr>
          <p:cNvPr id="1678361" name="Text Box 25">
            <a:extLst>
              <a:ext uri="{FF2B5EF4-FFF2-40B4-BE49-F238E27FC236}">
                <a16:creationId xmlns:a16="http://schemas.microsoft.com/office/drawing/2014/main" id="{1D6BCA5B-643A-4CFD-8D60-05FD9D2D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5514975"/>
            <a:ext cx="57626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$1</a:t>
            </a:r>
          </a:p>
        </p:txBody>
      </p:sp>
      <p:sp>
        <p:nvSpPr>
          <p:cNvPr id="1678362" name="Text Box 26">
            <a:extLst>
              <a:ext uri="{FF2B5EF4-FFF2-40B4-BE49-F238E27FC236}">
                <a16:creationId xmlns:a16="http://schemas.microsoft.com/office/drawing/2014/main" id="{A9967C16-CF68-453C-BEA9-2285F63E0672}"/>
              </a:ext>
            </a:extLst>
          </p:cNvPr>
          <p:cNvSpPr txBox="1">
            <a:spLocks noChangeArrowheads="1"/>
          </p:cNvSpPr>
          <p:nvPr/>
        </p:nvSpPr>
        <p:spPr bwMode="auto">
          <a:xfrm rot="1628419">
            <a:off x="6130925" y="3341688"/>
            <a:ext cx="1449388" cy="5191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800" b="1">
                <a:solidFill>
                  <a:srgbClr val="FF3300"/>
                </a:solidFill>
                <a:latin typeface="Arial" panose="020B0604020202020204" pitchFamily="34" charset="0"/>
              </a:rPr>
              <a:t>Sample</a:t>
            </a:r>
          </a:p>
        </p:txBody>
      </p:sp>
    </p:spTree>
  </p:cSld>
  <p:clrMapOvr>
    <a:masterClrMapping/>
  </p:clrMapOvr>
  <p:transition>
    <p:rand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Text Box 2">
            <a:extLst>
              <a:ext uri="{FF2B5EF4-FFF2-40B4-BE49-F238E27FC236}">
                <a16:creationId xmlns:a16="http://schemas.microsoft.com/office/drawing/2014/main" id="{33EB2A17-2EE9-46FE-9A59-34087821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4. ERM </a:t>
            </a:r>
            <a:r>
              <a:rPr lang="ko-KR" altLang="en-US" sz="1600" b="1">
                <a:latin typeface="Arial" panose="020B0604020202020204" pitchFamily="34" charset="0"/>
              </a:rPr>
              <a:t>도입의 기대 효과</a:t>
            </a:r>
          </a:p>
        </p:txBody>
      </p:sp>
      <p:sp>
        <p:nvSpPr>
          <p:cNvPr id="1680387" name="Text Box 3">
            <a:extLst>
              <a:ext uri="{FF2B5EF4-FFF2-40B4-BE49-F238E27FC236}">
                <a16:creationId xmlns:a16="http://schemas.microsoft.com/office/drawing/2014/main" id="{A9BB699B-1211-48E8-B0DF-51483524B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80411" name="Text Box 27">
            <a:extLst>
              <a:ext uri="{FF2B5EF4-FFF2-40B4-BE49-F238E27FC236}">
                <a16:creationId xmlns:a16="http://schemas.microsoft.com/office/drawing/2014/main" id="{FBDE76D2-EFBB-4841-9213-345A9231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ko-KR" altLang="en-US" sz="1300">
                <a:latin typeface="Arial" panose="020B0604020202020204" pitchFamily="34" charset="0"/>
              </a:rPr>
              <a:t>대내</a:t>
            </a:r>
            <a:r>
              <a:rPr lang="en-US" altLang="ko-KR" sz="1300">
                <a:latin typeface="Arial" panose="020B0604020202020204" pitchFamily="34" charset="0"/>
              </a:rPr>
              <a:t>/</a:t>
            </a:r>
            <a:r>
              <a:rPr lang="ko-KR" altLang="en-US" sz="1300">
                <a:latin typeface="Arial" panose="020B0604020202020204" pitchFamily="34" charset="0"/>
              </a:rPr>
              <a:t>외적인 환경의 변화에 따라 경영 위험의 정의 및 위험관리의 역할이 변화하고 있음</a:t>
            </a:r>
            <a:r>
              <a:rPr lang="en-US" altLang="ko-KR" sz="1300">
                <a:latin typeface="Arial" panose="020B0604020202020204" pitchFamily="34" charset="0"/>
              </a:rPr>
              <a:t>. </a:t>
            </a:r>
            <a:r>
              <a:rPr lang="ko-KR" altLang="en-US" sz="1300">
                <a:latin typeface="Arial" panose="020B0604020202020204" pitchFamily="34" charset="0"/>
              </a:rPr>
              <a:t>과거 재무적인 영역에 국한되었던 위험관리가 이제는 전사적인 영역에서 기업 가치를 저해하는 모든 요인들을 관리하는 형태로 진화하고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80412" name="Text Box 28">
            <a:extLst>
              <a:ext uri="{FF2B5EF4-FFF2-40B4-BE49-F238E27FC236}">
                <a16:creationId xmlns:a16="http://schemas.microsoft.com/office/drawing/2014/main" id="{7C158BEB-7618-418F-8CA8-D72CBB534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989138"/>
            <a:ext cx="8208963" cy="3600450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FRM (Financial Risk Management) </a:t>
            </a:r>
            <a:r>
              <a:rPr lang="ko-KR" altLang="en-US" sz="1300" b="1">
                <a:latin typeface="Arial" panose="020B0604020202020204" pitchFamily="34" charset="0"/>
              </a:rPr>
              <a:t>은 </a:t>
            </a:r>
            <a:r>
              <a:rPr lang="en-US" altLang="ko-KR" sz="1300" b="1">
                <a:latin typeface="Arial" panose="020B0604020202020204" pitchFamily="34" charset="0"/>
              </a:rPr>
              <a:t>1994</a:t>
            </a:r>
            <a:r>
              <a:rPr lang="ko-KR" altLang="en-US" sz="1300" b="1">
                <a:latin typeface="Arial" panose="020B0604020202020204" pitchFamily="34" charset="0"/>
              </a:rPr>
              <a:t>년 외환 </a:t>
            </a:r>
            <a:r>
              <a:rPr lang="en-US" altLang="ko-KR" sz="1300" b="1">
                <a:latin typeface="Arial" panose="020B0604020202020204" pitchFamily="34" charset="0"/>
              </a:rPr>
              <a:t>Hedge </a:t>
            </a:r>
            <a:r>
              <a:rPr lang="ko-KR" altLang="en-US" sz="1300" b="1">
                <a:latin typeface="Arial" panose="020B0604020202020204" pitchFamily="34" charset="0"/>
              </a:rPr>
              <a:t>프로그램을 도입하면서 본격화되었다고 볼 수 있으며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현재는 </a:t>
            </a:r>
            <a:r>
              <a:rPr lang="en-US" altLang="ko-KR" sz="1300" b="1">
                <a:latin typeface="Arial" panose="020B0604020202020204" pitchFamily="34" charset="0"/>
              </a:rPr>
              <a:t>Gibraltar </a:t>
            </a:r>
            <a:r>
              <a:rPr lang="ko-KR" altLang="en-US" sz="1300" b="1">
                <a:latin typeface="Arial" panose="020B0604020202020204" pitchFamily="34" charset="0"/>
              </a:rPr>
              <a:t>라는 통합 재무정보시스템을 자체적으로 개발하여 환 위험 및 금리 위험 등에 대한 체계적인 위험관리 활동이 이루어지고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VAR (Value at Risk) </a:t>
            </a:r>
            <a:r>
              <a:rPr lang="ko-KR" altLang="en-US" sz="1300" b="1">
                <a:latin typeface="Arial" panose="020B0604020202020204" pitchFamily="34" charset="0"/>
              </a:rPr>
              <a:t>를 활용하여 기업이 위험에 노출된 수준을 측정함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시시각각으로 변화하는 자사의 시장위험 수준</a:t>
            </a:r>
            <a:r>
              <a:rPr lang="en-US" altLang="ko-KR" sz="1300" b="1">
                <a:latin typeface="Arial" panose="020B0604020202020204" pitchFamily="34" charset="0"/>
              </a:rPr>
              <a:t>, VAR </a:t>
            </a:r>
            <a:r>
              <a:rPr lang="ko-KR" altLang="en-US" sz="1300" b="1">
                <a:latin typeface="Arial" panose="020B0604020202020204" pitchFamily="34" charset="0"/>
              </a:rPr>
              <a:t>를 자동적으로 측정하기 위해 자체적으로 </a:t>
            </a:r>
            <a:r>
              <a:rPr lang="en-US" altLang="ko-KR" sz="1300" b="1">
                <a:latin typeface="Arial" panose="020B0604020202020204" pitchFamily="34" charset="0"/>
              </a:rPr>
              <a:t>IRMA (Internal Risk Management Application) </a:t>
            </a:r>
            <a:r>
              <a:rPr lang="ko-KR" altLang="en-US" sz="1300" b="1">
                <a:latin typeface="Arial" panose="020B0604020202020204" pitchFamily="34" charset="0"/>
              </a:rPr>
              <a:t>을 개발하여 활용하고 있으며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외부 기관의 </a:t>
            </a:r>
            <a:r>
              <a:rPr lang="en-US" altLang="ko-KR" sz="1300" b="1">
                <a:latin typeface="Arial" panose="020B0604020202020204" pitchFamily="34" charset="0"/>
              </a:rPr>
              <a:t>VAR </a:t>
            </a:r>
            <a:r>
              <a:rPr lang="ko-KR" altLang="en-US" sz="1300" b="1">
                <a:latin typeface="Arial" panose="020B0604020202020204" pitchFamily="34" charset="0"/>
              </a:rPr>
              <a:t>측정 </a:t>
            </a:r>
            <a:r>
              <a:rPr lang="en-US" altLang="ko-KR" sz="1300" b="1">
                <a:latin typeface="Arial" panose="020B0604020202020204" pitchFamily="34" charset="0"/>
              </a:rPr>
              <a:t>Tool </a:t>
            </a:r>
            <a:r>
              <a:rPr lang="ko-KR" altLang="en-US" sz="1300" b="1">
                <a:latin typeface="Arial" panose="020B0604020202020204" pitchFamily="34" charset="0"/>
              </a:rPr>
              <a:t>을 추가적으로 채택하여 위험 측정 결과의 객관성 및 상호 보완성을 제고함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사업 위험관리 </a:t>
            </a:r>
            <a:r>
              <a:rPr lang="en-US" altLang="ko-KR" sz="1300" b="1">
                <a:latin typeface="Arial" panose="020B0604020202020204" pitchFamily="34" charset="0"/>
              </a:rPr>
              <a:t>(Business Risk Management, BRM) </a:t>
            </a:r>
            <a:r>
              <a:rPr lang="ko-KR" altLang="en-US" sz="1300" b="1">
                <a:latin typeface="Arial" panose="020B0604020202020204" pitchFamily="34" charset="0"/>
              </a:rPr>
              <a:t>부문은 주요 비재무적인 위험들을 인지 및 평가하고 체계적인 대응 시나리오를 마련하는 역할을 수행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정성적인 위험의 계량화를 통해 구체적인 경영 계획에 위험관리를 접목시키고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Text Box 2">
            <a:extLst>
              <a:ext uri="{FF2B5EF4-FFF2-40B4-BE49-F238E27FC236}">
                <a16:creationId xmlns:a16="http://schemas.microsoft.com/office/drawing/2014/main" id="{83073920-B164-4D3B-A740-1287BB748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4.1 ERM </a:t>
            </a:r>
            <a:r>
              <a:rPr lang="ko-KR" altLang="en-US" sz="1600" b="1">
                <a:latin typeface="Arial" panose="020B0604020202020204" pitchFamily="34" charset="0"/>
              </a:rPr>
              <a:t>도입의 기대 효과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82435" name="Text Box 3">
            <a:extLst>
              <a:ext uri="{FF2B5EF4-FFF2-40B4-BE49-F238E27FC236}">
                <a16:creationId xmlns:a16="http://schemas.microsoft.com/office/drawing/2014/main" id="{38156533-FA77-41FE-85C8-C5AEC2564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82436" name="Text Box 4">
            <a:extLst>
              <a:ext uri="{FF2B5EF4-FFF2-40B4-BE49-F238E27FC236}">
                <a16:creationId xmlns:a16="http://schemas.microsoft.com/office/drawing/2014/main" id="{961185A4-0632-497C-9E83-C780B195C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205038"/>
            <a:ext cx="8208963" cy="3600450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최근 문제가 되고 있는 회계 부정 및 비리 등 기업 지배구조 관련 사건들은 현대의 경영 환경에서 기업들이 직면하는 최대의 위험으로 인식되고 있으며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이를 미연에 방지할 수 있는 효과적인 위험관리 시스템의 구축이 시급한 실정임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COSO </a:t>
            </a:r>
            <a:r>
              <a:rPr lang="ko-KR" altLang="en-US" sz="1300" b="1">
                <a:latin typeface="Arial" panose="020B0604020202020204" pitchFamily="34" charset="0"/>
              </a:rPr>
              <a:t>의 </a:t>
            </a:r>
            <a:r>
              <a:rPr lang="en-US" altLang="ko-KR" sz="1300" b="1">
                <a:latin typeface="Arial" panose="020B0604020202020204" pitchFamily="34" charset="0"/>
              </a:rPr>
              <a:t>ERM Framework </a:t>
            </a:r>
            <a:r>
              <a:rPr lang="ko-KR" altLang="en-US" sz="1300" b="1">
                <a:latin typeface="Arial" panose="020B0604020202020204" pitchFamily="34" charset="0"/>
              </a:rPr>
              <a:t>는 기업 지배구조 및 내부통제 측면에 입각하여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의 정의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필요성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구성 요소 및 </a:t>
            </a:r>
            <a:r>
              <a:rPr lang="en-US" altLang="ko-KR" sz="1300" b="1">
                <a:latin typeface="Arial" panose="020B0604020202020204" pitchFamily="34" charset="0"/>
              </a:rPr>
              <a:t>Guideline </a:t>
            </a:r>
            <a:r>
              <a:rPr lang="ko-KR" altLang="en-US" sz="1300" b="1">
                <a:latin typeface="Arial" panose="020B0604020202020204" pitchFamily="34" charset="0"/>
              </a:rPr>
              <a:t>등을 구체적으로 제시하고 있으므로 이를 바탕으로 전사적인 위험관리의 기본 구조 및 관리 표준으로 활용할 수 있을 것임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이는 향후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의 국제적인 모범 기준 </a:t>
            </a:r>
            <a:r>
              <a:rPr lang="en-US" altLang="ko-KR" sz="1300" b="1">
                <a:latin typeface="Arial" panose="020B0604020202020204" pitchFamily="34" charset="0"/>
              </a:rPr>
              <a:t>(Global Standards) </a:t>
            </a:r>
            <a:r>
              <a:rPr lang="ko-KR" altLang="en-US" sz="1300" b="1">
                <a:latin typeface="Arial" panose="020B0604020202020204" pitchFamily="34" charset="0"/>
              </a:rPr>
              <a:t>으로 부상할 가능성이 높은 만큼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국내 기업들도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에 대한 심층적인 이해를 서두르는 한편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도입 가능성을 적극 검토하여 위험관리 선진화 및 기업가치 극대화를 위해 노력해야 할 것임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  <p:sp>
        <p:nvSpPr>
          <p:cNvPr id="1682437" name="Text Box 5">
            <a:extLst>
              <a:ext uri="{FF2B5EF4-FFF2-40B4-BE49-F238E27FC236}">
                <a16:creationId xmlns:a16="http://schemas.microsoft.com/office/drawing/2014/main" id="{40A2936F-735A-4A36-A423-1983925E8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300">
                <a:latin typeface="Arial" panose="020B0604020202020204" pitchFamily="34" charset="0"/>
              </a:rPr>
              <a:t>COSO </a:t>
            </a:r>
            <a:r>
              <a:rPr lang="ko-KR" altLang="en-US" sz="1300">
                <a:latin typeface="Arial" panose="020B0604020202020204" pitchFamily="34" charset="0"/>
              </a:rPr>
              <a:t>의 </a:t>
            </a:r>
            <a:r>
              <a:rPr lang="en-US" altLang="ko-KR" sz="1300">
                <a:latin typeface="Arial" panose="020B0604020202020204" pitchFamily="34" charset="0"/>
              </a:rPr>
              <a:t>ERM Framework </a:t>
            </a:r>
            <a:r>
              <a:rPr lang="ko-KR" altLang="en-US" sz="1300">
                <a:latin typeface="Arial" panose="020B0604020202020204" pitchFamily="34" charset="0"/>
              </a:rPr>
              <a:t>는 기업이 직면하는 대내</a:t>
            </a:r>
            <a:r>
              <a:rPr lang="en-US" altLang="ko-KR" sz="1300">
                <a:latin typeface="Arial" panose="020B0604020202020204" pitchFamily="34" charset="0"/>
              </a:rPr>
              <a:t>/</a:t>
            </a:r>
            <a:r>
              <a:rPr lang="ko-KR" altLang="en-US" sz="1300">
                <a:latin typeface="Arial" panose="020B0604020202020204" pitchFamily="34" charset="0"/>
              </a:rPr>
              <a:t>외적인 위험들을 효과적으로 관리하기 위한 제반 요건 및 실천 내용들을 자세히 제시하고 있으며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향후 기업 위험관리의 모범 기준으로 발전할 가능성이 높은 만큼 이에 대한 충분한 이해와 준비가 필요함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538" name="Text Box 2">
            <a:extLst>
              <a:ext uri="{FF2B5EF4-FFF2-40B4-BE49-F238E27FC236}">
                <a16:creationId xmlns:a16="http://schemas.microsoft.com/office/drawing/2014/main" id="{904CB50C-EE82-424A-9C99-40DC6C52C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903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6. </a:t>
            </a:r>
            <a:r>
              <a:rPr lang="ko-KR" altLang="en-US" sz="1600" b="1">
                <a:latin typeface="Arial" panose="020B0604020202020204" pitchFamily="34" charset="0"/>
              </a:rPr>
              <a:t>자본시장 지향적 </a:t>
            </a:r>
            <a:r>
              <a:rPr lang="en-US" altLang="ko-KR" sz="1600" b="1">
                <a:latin typeface="Arial" panose="020B0604020202020204" pitchFamily="34" charset="0"/>
              </a:rPr>
              <a:t>Value &amp; Risk </a:t>
            </a:r>
            <a:r>
              <a:rPr lang="ko-KR" altLang="en-US" sz="1600" b="1">
                <a:latin typeface="Arial" panose="020B0604020202020204" pitchFamily="34" charset="0"/>
              </a:rPr>
              <a:t>통합관리 체계</a:t>
            </a:r>
          </a:p>
        </p:txBody>
      </p:sp>
      <p:sp>
        <p:nvSpPr>
          <p:cNvPr id="1473539" name="Text Box 3">
            <a:extLst>
              <a:ext uri="{FF2B5EF4-FFF2-40B4-BE49-F238E27FC236}">
                <a16:creationId xmlns:a16="http://schemas.microsoft.com/office/drawing/2014/main" id="{37E56F09-575C-456A-844F-2CD5EECCD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8913"/>
            <a:ext cx="261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2. Capital Market ERM </a:t>
            </a:r>
            <a:r>
              <a:rPr lang="ko-KR" altLang="en-US" sz="1400" b="1">
                <a:latin typeface="Times New Roman" panose="02020603050405020304" pitchFamily="18" charset="0"/>
              </a:rPr>
              <a:t>의 개요</a:t>
            </a:r>
          </a:p>
        </p:txBody>
      </p:sp>
      <p:sp>
        <p:nvSpPr>
          <p:cNvPr id="1473540" name="Rectangle 4">
            <a:extLst>
              <a:ext uri="{FF2B5EF4-FFF2-40B4-BE49-F238E27FC236}">
                <a16:creationId xmlns:a16="http://schemas.microsoft.com/office/drawing/2014/main" id="{81F69276-2A0D-4C28-B181-4027DEF5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773238"/>
            <a:ext cx="1433512" cy="576262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재무적 성과관리</a:t>
            </a:r>
          </a:p>
        </p:txBody>
      </p:sp>
      <p:sp>
        <p:nvSpPr>
          <p:cNvPr id="1473541" name="Rectangle 5">
            <a:extLst>
              <a:ext uri="{FF2B5EF4-FFF2-40B4-BE49-F238E27FC236}">
                <a16:creationId xmlns:a16="http://schemas.microsoft.com/office/drawing/2014/main" id="{BFF8158F-29C0-4BDF-B23F-CF448C1BE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2349500"/>
            <a:ext cx="1428750" cy="18002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전사 및 사업부 차원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재무적 지표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EVA,ABC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 Budget Planning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심사 분석</a:t>
            </a:r>
          </a:p>
        </p:txBody>
      </p:sp>
      <p:sp>
        <p:nvSpPr>
          <p:cNvPr id="1473542" name="Rectangle 6">
            <a:extLst>
              <a:ext uri="{FF2B5EF4-FFF2-40B4-BE49-F238E27FC236}">
                <a16:creationId xmlns:a16="http://schemas.microsoft.com/office/drawing/2014/main" id="{AD771B20-7C09-46DF-BAAC-86184D5D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1773238"/>
            <a:ext cx="1433513" cy="576262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HRM </a:t>
            </a: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성과관리</a:t>
            </a:r>
          </a:p>
        </p:txBody>
      </p:sp>
      <p:sp>
        <p:nvSpPr>
          <p:cNvPr id="1473543" name="Rectangle 7">
            <a:extLst>
              <a:ext uri="{FF2B5EF4-FFF2-40B4-BE49-F238E27FC236}">
                <a16:creationId xmlns:a16="http://schemas.microsoft.com/office/drawing/2014/main" id="{C331704C-02F6-4D86-9EDD-D968654F6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2349500"/>
            <a:ext cx="1427163" cy="18002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 Team/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부서 및 개인 차원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재무적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비재무적 지표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HR Scorecard</a:t>
            </a:r>
          </a:p>
        </p:txBody>
      </p:sp>
      <p:sp>
        <p:nvSpPr>
          <p:cNvPr id="1473544" name="Rectangle 8">
            <a:extLst>
              <a:ext uri="{FF2B5EF4-FFF2-40B4-BE49-F238E27FC236}">
                <a16:creationId xmlns:a16="http://schemas.microsoft.com/office/drawing/2014/main" id="{D82F304D-5C96-40E0-BFF2-7A24CD47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1773238"/>
            <a:ext cx="1433513" cy="576262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KPI </a:t>
            </a: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성과관리</a:t>
            </a:r>
          </a:p>
        </p:txBody>
      </p:sp>
      <p:sp>
        <p:nvSpPr>
          <p:cNvPr id="1473545" name="Rectangle 9">
            <a:extLst>
              <a:ext uri="{FF2B5EF4-FFF2-40B4-BE49-F238E27FC236}">
                <a16:creationId xmlns:a16="http://schemas.microsoft.com/office/drawing/2014/main" id="{D3C4FBBB-F3E7-451A-9618-66EEF72CA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2349500"/>
            <a:ext cx="1427163" cy="18002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현업 및 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Process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차원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비재무적 지표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BSC</a:t>
            </a:r>
          </a:p>
        </p:txBody>
      </p:sp>
      <p:sp>
        <p:nvSpPr>
          <p:cNvPr id="1473546" name="Rectangle 10">
            <a:extLst>
              <a:ext uri="{FF2B5EF4-FFF2-40B4-BE49-F238E27FC236}">
                <a16:creationId xmlns:a16="http://schemas.microsoft.com/office/drawing/2014/main" id="{8093B387-D259-49F4-AA9D-126FD5AB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1773238"/>
            <a:ext cx="1576388" cy="576262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Internal Controls</a:t>
            </a:r>
          </a:p>
        </p:txBody>
      </p:sp>
      <p:sp>
        <p:nvSpPr>
          <p:cNvPr id="1473547" name="Rectangle 11">
            <a:extLst>
              <a:ext uri="{FF2B5EF4-FFF2-40B4-BE49-F238E27FC236}">
                <a16:creationId xmlns:a16="http://schemas.microsoft.com/office/drawing/2014/main" id="{84CE48B0-F3B0-4513-A788-DF8BEE24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349500"/>
            <a:ext cx="1570037" cy="18002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 Operational Risk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중점 관리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Manufacturing Industry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중심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업무 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Process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중심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COSO Report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 COSO ERM Framework</a:t>
            </a:r>
          </a:p>
        </p:txBody>
      </p:sp>
      <p:sp>
        <p:nvSpPr>
          <p:cNvPr id="1473548" name="Rectangle 12">
            <a:extLst>
              <a:ext uri="{FF2B5EF4-FFF2-40B4-BE49-F238E27FC236}">
                <a16:creationId xmlns:a16="http://schemas.microsoft.com/office/drawing/2014/main" id="{829D19FF-24BB-4AFF-84F3-CC79FD991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773238"/>
            <a:ext cx="1576388" cy="576262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FRM</a:t>
            </a:r>
          </a:p>
        </p:txBody>
      </p:sp>
      <p:sp>
        <p:nvSpPr>
          <p:cNvPr id="1473549" name="Rectangle 13">
            <a:extLst>
              <a:ext uri="{FF2B5EF4-FFF2-40B4-BE49-F238E27FC236}">
                <a16:creationId xmlns:a16="http://schemas.microsoft.com/office/drawing/2014/main" id="{4E917BE7-3403-4A77-A6DB-443888956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2349500"/>
            <a:ext cx="1570037" cy="18002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 Financial Risk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중점 관리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Banking Industry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중심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계량화 및 한도관리 중심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GARP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 Basel II</a:t>
            </a:r>
          </a:p>
        </p:txBody>
      </p:sp>
      <p:sp>
        <p:nvSpPr>
          <p:cNvPr id="1473550" name="AutoShape 14">
            <a:extLst>
              <a:ext uri="{FF2B5EF4-FFF2-40B4-BE49-F238E27FC236}">
                <a16:creationId xmlns:a16="http://schemas.microsoft.com/office/drawing/2014/main" id="{C001523E-143D-44FF-9D44-327DD019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5372100"/>
            <a:ext cx="7775575" cy="64928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>
                <a:latin typeface="Arial" panose="020B0604020202020204" pitchFamily="34" charset="0"/>
              </a:rPr>
              <a:t>전사적 성과 및 리스크관리의 통합 관리</a:t>
            </a:r>
            <a:r>
              <a:rPr lang="en-US" altLang="ko-KR" sz="1800" b="1">
                <a:latin typeface="Arial" panose="020B0604020202020204" pitchFamily="34" charset="0"/>
              </a:rPr>
              <a:t>(RAPM + ERM)</a:t>
            </a:r>
          </a:p>
        </p:txBody>
      </p:sp>
      <p:sp>
        <p:nvSpPr>
          <p:cNvPr id="1473551" name="AutoShape 15">
            <a:extLst>
              <a:ext uri="{FF2B5EF4-FFF2-40B4-BE49-F238E27FC236}">
                <a16:creationId xmlns:a16="http://schemas.microsoft.com/office/drawing/2014/main" id="{657D48B4-8C90-4C60-A397-5C33DC3D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4725988"/>
            <a:ext cx="2808288" cy="595312"/>
          </a:xfrm>
          <a:prstGeom prst="irregularSeal2">
            <a:avLst/>
          </a:prstGeom>
          <a:gradFill rotWithShape="1">
            <a:gsLst>
              <a:gs pos="0">
                <a:srgbClr val="DDDDDD"/>
              </a:gs>
              <a:gs pos="50000">
                <a:srgbClr val="99CC00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600" b="1">
                <a:latin typeface="Arial" panose="020B0604020202020204" pitchFamily="34" charset="0"/>
              </a:rPr>
              <a:t>Integration</a:t>
            </a:r>
          </a:p>
        </p:txBody>
      </p:sp>
      <p:sp>
        <p:nvSpPr>
          <p:cNvPr id="1473552" name="Rectangle 16">
            <a:extLst>
              <a:ext uri="{FF2B5EF4-FFF2-40B4-BE49-F238E27FC236}">
                <a16:creationId xmlns:a16="http://schemas.microsoft.com/office/drawing/2014/main" id="{D6EF1ECC-5463-4658-AD32-385C67F2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1557338"/>
            <a:ext cx="5043488" cy="2879725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73553" name="Rectangle 17">
            <a:extLst>
              <a:ext uri="{FF2B5EF4-FFF2-40B4-BE49-F238E27FC236}">
                <a16:creationId xmlns:a16="http://schemas.microsoft.com/office/drawing/2014/main" id="{1BBC9498-58CE-4788-BD8B-04E35BD98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1557338"/>
            <a:ext cx="3671888" cy="2879725"/>
          </a:xfrm>
          <a:prstGeom prst="rect">
            <a:avLst/>
          </a:prstGeom>
          <a:noFill/>
          <a:ln w="44450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473554" name="AutoShape 18">
            <a:extLst>
              <a:ext uri="{FF2B5EF4-FFF2-40B4-BE49-F238E27FC236}">
                <a16:creationId xmlns:a16="http://schemas.microsoft.com/office/drawing/2014/main" id="{730050E5-1021-4862-A19D-6051E3E07E92}"/>
              </a:ext>
            </a:extLst>
          </p:cNvPr>
          <p:cNvCxnSpPr>
            <a:cxnSpLocks noChangeShapeType="1"/>
            <a:stCxn id="1473552" idx="2"/>
            <a:endCxn id="1473550" idx="0"/>
          </p:cNvCxnSpPr>
          <p:nvPr/>
        </p:nvCxnSpPr>
        <p:spPr bwMode="auto">
          <a:xfrm rot="16200000" flipH="1">
            <a:off x="3492501" y="3902075"/>
            <a:ext cx="906462" cy="2014537"/>
          </a:xfrm>
          <a:prstGeom prst="bentConnector3">
            <a:avLst>
              <a:gd name="adj1" fmla="val 49389"/>
            </a:avLst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3555" name="AutoShape 19">
            <a:extLst>
              <a:ext uri="{FF2B5EF4-FFF2-40B4-BE49-F238E27FC236}">
                <a16:creationId xmlns:a16="http://schemas.microsoft.com/office/drawing/2014/main" id="{850FA9FD-C104-43F4-B779-DE5DA72ACF95}"/>
              </a:ext>
            </a:extLst>
          </p:cNvPr>
          <p:cNvCxnSpPr>
            <a:cxnSpLocks noChangeShapeType="1"/>
            <a:stCxn id="1473553" idx="2"/>
            <a:endCxn id="1473550" idx="0"/>
          </p:cNvCxnSpPr>
          <p:nvPr/>
        </p:nvCxnSpPr>
        <p:spPr bwMode="auto">
          <a:xfrm rot="5400000">
            <a:off x="5780088" y="3632200"/>
            <a:ext cx="903287" cy="2557463"/>
          </a:xfrm>
          <a:prstGeom prst="bentConnector3">
            <a:avLst>
              <a:gd name="adj1" fmla="val 49208"/>
            </a:avLst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3556" name="AutoShape 20">
            <a:extLst>
              <a:ext uri="{FF2B5EF4-FFF2-40B4-BE49-F238E27FC236}">
                <a16:creationId xmlns:a16="http://schemas.microsoft.com/office/drawing/2014/main" id="{2F7C4A2D-3D9D-4331-82BC-A5DBC39C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4725988"/>
            <a:ext cx="2808287" cy="595312"/>
          </a:xfrm>
          <a:prstGeom prst="irregularSeal2">
            <a:avLst/>
          </a:prstGeom>
          <a:gradFill rotWithShape="1">
            <a:gsLst>
              <a:gs pos="0">
                <a:srgbClr val="DDDDDD"/>
              </a:gs>
              <a:gs pos="50000">
                <a:srgbClr val="99CC00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600" b="1">
                <a:latin typeface="Arial" panose="020B0604020202020204" pitchFamily="34" charset="0"/>
              </a:rPr>
              <a:t>Integration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Text Box 2">
            <a:extLst>
              <a:ext uri="{FF2B5EF4-FFF2-40B4-BE49-F238E27FC236}">
                <a16:creationId xmlns:a16="http://schemas.microsoft.com/office/drawing/2014/main" id="{A39E387E-7EF6-4A05-BC52-D2BB092BE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5119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7. </a:t>
            </a:r>
            <a:r>
              <a:rPr lang="ko-KR" altLang="en-US" sz="1600" b="1">
                <a:latin typeface="Arial" panose="020B0604020202020204" pitchFamily="34" charset="0"/>
              </a:rPr>
              <a:t>리스크 관리의 필요성</a:t>
            </a:r>
            <a:r>
              <a:rPr lang="en-US" altLang="ko-KR" sz="1600" b="1">
                <a:latin typeface="Arial" panose="020B0604020202020204" pitchFamily="34" charset="0"/>
              </a:rPr>
              <a:t>-Capital Market </a:t>
            </a:r>
            <a:r>
              <a:rPr lang="ko-KR" altLang="en-US" sz="1600" b="1">
                <a:latin typeface="Arial" panose="020B0604020202020204" pitchFamily="34" charset="0"/>
              </a:rPr>
              <a:t>의 관점</a:t>
            </a:r>
          </a:p>
        </p:txBody>
      </p:sp>
      <p:sp>
        <p:nvSpPr>
          <p:cNvPr id="1471491" name="Text Box 3">
            <a:extLst>
              <a:ext uri="{FF2B5EF4-FFF2-40B4-BE49-F238E27FC236}">
                <a16:creationId xmlns:a16="http://schemas.microsoft.com/office/drawing/2014/main" id="{A92B69AC-A207-43AF-A5EE-7F0374F6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8913"/>
            <a:ext cx="261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2. Capital Market ERM </a:t>
            </a:r>
            <a:r>
              <a:rPr lang="ko-KR" altLang="en-US" sz="1400" b="1">
                <a:latin typeface="Times New Roman" panose="02020603050405020304" pitchFamily="18" charset="0"/>
              </a:rPr>
              <a:t>의 개요</a:t>
            </a:r>
          </a:p>
        </p:txBody>
      </p:sp>
      <p:sp>
        <p:nvSpPr>
          <p:cNvPr id="1471492" name="Rectangle 4">
            <a:extLst>
              <a:ext uri="{FF2B5EF4-FFF2-40B4-BE49-F238E27FC236}">
                <a16:creationId xmlns:a16="http://schemas.microsoft.com/office/drawing/2014/main" id="{BF583F95-E139-41E5-A70C-CC365C6D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1700213"/>
            <a:ext cx="1800225" cy="2376487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Capital Market 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관점</a:t>
            </a:r>
          </a:p>
        </p:txBody>
      </p:sp>
      <p:sp>
        <p:nvSpPr>
          <p:cNvPr id="1471493" name="Rectangle 5">
            <a:extLst>
              <a:ext uri="{FF2B5EF4-FFF2-40B4-BE49-F238E27FC236}">
                <a16:creationId xmlns:a16="http://schemas.microsoft.com/office/drawing/2014/main" id="{53437F7C-E505-4972-8935-E2128798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8" y="1700213"/>
            <a:ext cx="6480175" cy="23764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Capital Market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은 지배구조와 관리제도가 우수한 기업에 대해 보다 높은 가치를 매김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시장은 위기를 겪고 있는 기업에 대해서는 가치를 절하함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전략적이고 체계적으로 리스크를 관리하는 것은 기업의 지배구조의 고도화에 기여할 수 있음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리스크와 리스크 관리 성과를 시장에 전달하기 위해서는 체계적인 리스크 관리 방법론이 요구됨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Text Box 2">
            <a:extLst>
              <a:ext uri="{FF2B5EF4-FFF2-40B4-BE49-F238E27FC236}">
                <a16:creationId xmlns:a16="http://schemas.microsoft.com/office/drawing/2014/main" id="{033D4373-CD41-42F5-8616-CC93F363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8. </a:t>
            </a:r>
            <a:r>
              <a:rPr lang="ko-KR" altLang="en-US" sz="1600" b="1">
                <a:latin typeface="Arial" panose="020B0604020202020204" pitchFamily="34" charset="0"/>
              </a:rPr>
              <a:t>리스크 관리의 최근 경향</a:t>
            </a:r>
          </a:p>
        </p:txBody>
      </p:sp>
      <p:sp>
        <p:nvSpPr>
          <p:cNvPr id="1469443" name="Text Box 3">
            <a:extLst>
              <a:ext uri="{FF2B5EF4-FFF2-40B4-BE49-F238E27FC236}">
                <a16:creationId xmlns:a16="http://schemas.microsoft.com/office/drawing/2014/main" id="{FC58916E-502D-40F0-BF53-4D27625A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8913"/>
            <a:ext cx="261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2. Capital Market ERM </a:t>
            </a:r>
            <a:r>
              <a:rPr lang="ko-KR" altLang="en-US" sz="1400" b="1">
                <a:latin typeface="Times New Roman" panose="02020603050405020304" pitchFamily="18" charset="0"/>
              </a:rPr>
              <a:t>의 개요</a:t>
            </a:r>
          </a:p>
        </p:txBody>
      </p:sp>
      <p:sp>
        <p:nvSpPr>
          <p:cNvPr id="1469444" name="Rectangle 4">
            <a:extLst>
              <a:ext uri="{FF2B5EF4-FFF2-40B4-BE49-F238E27FC236}">
                <a16:creationId xmlns:a16="http://schemas.microsoft.com/office/drawing/2014/main" id="{97538548-028C-49BE-90B8-E8341FBCA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1773238"/>
            <a:ext cx="3243262" cy="647700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전통적인 관점</a:t>
            </a:r>
          </a:p>
        </p:txBody>
      </p:sp>
      <p:sp>
        <p:nvSpPr>
          <p:cNvPr id="1469445" name="Rectangle 5">
            <a:extLst>
              <a:ext uri="{FF2B5EF4-FFF2-40B4-BE49-F238E27FC236}">
                <a16:creationId xmlns:a16="http://schemas.microsoft.com/office/drawing/2014/main" id="{6416CCCF-C36E-4B9A-928C-9DF3A3E2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" y="2420938"/>
            <a:ext cx="3230563" cy="27368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리스크는 부정적인 것이고 통제되어야 함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리스크는 특정 부서가 관리하는 것임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 측정은 주관적이고 정성적임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 관리 기능은 분리되어 있음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내부통제 및 감사위원회 차원에서 리스크를 통제하고 감시함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69446" name="Rectangle 6">
            <a:extLst>
              <a:ext uri="{FF2B5EF4-FFF2-40B4-BE49-F238E27FC236}">
                <a16:creationId xmlns:a16="http://schemas.microsoft.com/office/drawing/2014/main" id="{8BFC4AF8-1B9D-410F-BBD3-C00B4CDF7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1773238"/>
            <a:ext cx="3243263" cy="647700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최근의 경향</a:t>
            </a:r>
          </a:p>
        </p:txBody>
      </p:sp>
      <p:sp>
        <p:nvSpPr>
          <p:cNvPr id="1469447" name="Rectangle 7">
            <a:extLst>
              <a:ext uri="{FF2B5EF4-FFF2-40B4-BE49-F238E27FC236}">
                <a16:creationId xmlns:a16="http://schemas.microsoft.com/office/drawing/2014/main" id="{EB212C52-D8B0-45EC-A941-1A23DFE3A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2420938"/>
            <a:ext cx="3230563" cy="27368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리스크는 기회이고 적극적으로 관리될 필요가 있음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리스크는 전사적이고 통합적인 관점에서 관리되어야 함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양적인 리스크 측정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리스크 관리 활동은 경영시스템에 통합되어 있음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 관리 위원회는 리스크 관리 전략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구조 및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Process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를 가능하게 함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69448" name="AutoShape 8">
            <a:extLst>
              <a:ext uri="{FF2B5EF4-FFF2-40B4-BE49-F238E27FC236}">
                <a16:creationId xmlns:a16="http://schemas.microsoft.com/office/drawing/2014/main" id="{2D850A6E-A4FC-4073-BD9B-7EEA2D2607B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85369" y="3572669"/>
            <a:ext cx="2592388" cy="431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Text Box 2">
            <a:extLst>
              <a:ext uri="{FF2B5EF4-FFF2-40B4-BE49-F238E27FC236}">
                <a16:creationId xmlns:a16="http://schemas.microsoft.com/office/drawing/2014/main" id="{D76B68DB-82A9-4170-86EC-B7C92F9A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9. </a:t>
            </a:r>
            <a:r>
              <a:rPr lang="ko-KR" altLang="en-US" sz="1600" b="1">
                <a:latin typeface="Arial" panose="020B0604020202020204" pitchFamily="34" charset="0"/>
              </a:rPr>
              <a:t>리스크의 정의</a:t>
            </a:r>
          </a:p>
        </p:txBody>
      </p:sp>
      <p:sp>
        <p:nvSpPr>
          <p:cNvPr id="1467395" name="Text Box 3">
            <a:extLst>
              <a:ext uri="{FF2B5EF4-FFF2-40B4-BE49-F238E27FC236}">
                <a16:creationId xmlns:a16="http://schemas.microsoft.com/office/drawing/2014/main" id="{15419B5B-D872-4E63-87BB-ED80CD742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8913"/>
            <a:ext cx="261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2. Capital Market ERM </a:t>
            </a:r>
            <a:r>
              <a:rPr lang="ko-KR" altLang="en-US" sz="1400" b="1">
                <a:latin typeface="Times New Roman" panose="02020603050405020304" pitchFamily="18" charset="0"/>
              </a:rPr>
              <a:t>의 개요</a:t>
            </a:r>
          </a:p>
        </p:txBody>
      </p:sp>
      <p:sp>
        <p:nvSpPr>
          <p:cNvPr id="1467396" name="Rectangle 4">
            <a:extLst>
              <a:ext uri="{FF2B5EF4-FFF2-40B4-BE49-F238E27FC236}">
                <a16:creationId xmlns:a16="http://schemas.microsoft.com/office/drawing/2014/main" id="{DD92D431-D9AC-4AD9-9715-62A496696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1484313"/>
            <a:ext cx="7997825" cy="1370012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주주가치에 감소를 초래하는 모든 사건들</a:t>
            </a:r>
          </a:p>
          <a:p>
            <a:pPr>
              <a:lnSpc>
                <a:spcPct val="110000"/>
              </a:lnSpc>
            </a:pPr>
            <a:endParaRPr lang="ko-KR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- GARP (Generally Accepted Risk Principles : PwC)</a:t>
            </a:r>
          </a:p>
        </p:txBody>
      </p:sp>
      <p:sp>
        <p:nvSpPr>
          <p:cNvPr id="1467397" name="Rectangle 5">
            <a:extLst>
              <a:ext uri="{FF2B5EF4-FFF2-40B4-BE49-F238E27FC236}">
                <a16:creationId xmlns:a16="http://schemas.microsoft.com/office/drawing/2014/main" id="{E4DDC988-19FD-42CE-ADC2-50F004174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3068638"/>
            <a:ext cx="7997825" cy="1370012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조직의 전략적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업무적 또는 재무적 목표를 달성하는데 영향을 줄 수 있는 불확실한 미래의 사건들</a:t>
            </a:r>
          </a:p>
          <a:p>
            <a:pPr>
              <a:lnSpc>
                <a:spcPct val="110000"/>
              </a:lnSpc>
            </a:pPr>
            <a:endParaRPr lang="ko-KR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- Enhancing Shareholder Wealth by Better Managing Business Risk : IFAC</a:t>
            </a:r>
          </a:p>
        </p:txBody>
      </p:sp>
      <p:sp>
        <p:nvSpPr>
          <p:cNvPr id="1467398" name="Rectangle 6">
            <a:extLst>
              <a:ext uri="{FF2B5EF4-FFF2-40B4-BE49-F238E27FC236}">
                <a16:creationId xmlns:a16="http://schemas.microsoft.com/office/drawing/2014/main" id="{50F4A469-BE44-47A4-9D62-FA9DE816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4651375"/>
            <a:ext cx="7997825" cy="1370013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목표 달성에 영향을 주는 사건 발생의 불확실성</a:t>
            </a:r>
          </a:p>
          <a:p>
            <a:pPr>
              <a:lnSpc>
                <a:spcPct val="110000"/>
              </a:lnSpc>
            </a:pPr>
            <a:endParaRPr lang="ko-KR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- Institute of Internal Auditing : IIA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Text Box 2">
            <a:extLst>
              <a:ext uri="{FF2B5EF4-FFF2-40B4-BE49-F238E27FC236}">
                <a16:creationId xmlns:a16="http://schemas.microsoft.com/office/drawing/2014/main" id="{25E12D36-ACA0-4D90-94F8-43F0E9F82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10. </a:t>
            </a:r>
            <a:r>
              <a:rPr lang="ko-KR" altLang="en-US" sz="1600" b="1">
                <a:latin typeface="Arial" panose="020B0604020202020204" pitchFamily="34" charset="0"/>
              </a:rPr>
              <a:t>리스크의 유형</a:t>
            </a:r>
          </a:p>
        </p:txBody>
      </p:sp>
      <p:sp>
        <p:nvSpPr>
          <p:cNvPr id="1465347" name="Text Box 3">
            <a:extLst>
              <a:ext uri="{FF2B5EF4-FFF2-40B4-BE49-F238E27FC236}">
                <a16:creationId xmlns:a16="http://schemas.microsoft.com/office/drawing/2014/main" id="{78D40F63-C41D-4F49-B9FB-8FC545EEC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8913"/>
            <a:ext cx="261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2. Capital Market ERM </a:t>
            </a:r>
            <a:r>
              <a:rPr lang="ko-KR" altLang="en-US" sz="1400" b="1">
                <a:latin typeface="Times New Roman" panose="02020603050405020304" pitchFamily="18" charset="0"/>
              </a:rPr>
              <a:t>의 개요</a:t>
            </a:r>
          </a:p>
        </p:txBody>
      </p:sp>
      <p:sp>
        <p:nvSpPr>
          <p:cNvPr id="1465348" name="Line 4">
            <a:extLst>
              <a:ext uri="{FF2B5EF4-FFF2-40B4-BE49-F238E27FC236}">
                <a16:creationId xmlns:a16="http://schemas.microsoft.com/office/drawing/2014/main" id="{4E691AD1-0FC1-4AB4-8932-5C29682BD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9538" y="2060575"/>
            <a:ext cx="5400675" cy="2663825"/>
          </a:xfrm>
          <a:prstGeom prst="line">
            <a:avLst/>
          </a:prstGeom>
          <a:noFill/>
          <a:ln w="127000">
            <a:solidFill>
              <a:srgbClr val="333399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65349" name="Text Box 5">
            <a:extLst>
              <a:ext uri="{FF2B5EF4-FFF2-40B4-BE49-F238E27FC236}">
                <a16:creationId xmlns:a16="http://schemas.microsoft.com/office/drawing/2014/main" id="{8BB24E21-57CF-414F-AF99-41DBC4126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3" y="4725988"/>
            <a:ext cx="17986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손실 또는 나쁜 것이 일어날 위험</a:t>
            </a:r>
          </a:p>
        </p:txBody>
      </p:sp>
      <p:sp>
        <p:nvSpPr>
          <p:cNvPr id="1465350" name="Text Box 6">
            <a:extLst>
              <a:ext uri="{FF2B5EF4-FFF2-40B4-BE49-F238E27FC236}">
                <a16:creationId xmlns:a16="http://schemas.microsoft.com/office/drawing/2014/main" id="{66E2423D-AE72-4701-AF55-593A17DCD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2565400"/>
            <a:ext cx="20161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기업가치 증대에 기여할 수 있는 기회의 제공</a:t>
            </a:r>
          </a:p>
        </p:txBody>
      </p:sp>
      <p:sp>
        <p:nvSpPr>
          <p:cNvPr id="1465351" name="Text Box 7">
            <a:extLst>
              <a:ext uri="{FF2B5EF4-FFF2-40B4-BE49-F238E27FC236}">
                <a16:creationId xmlns:a16="http://schemas.microsoft.com/office/drawing/2014/main" id="{1B3CB7C3-9BCF-4BB4-BBF4-DE08AD68D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3568700"/>
            <a:ext cx="19097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변동성 또는 기대에 미치지 못할 불확실성</a:t>
            </a:r>
          </a:p>
        </p:txBody>
      </p:sp>
      <p:pic>
        <p:nvPicPr>
          <p:cNvPr id="1465352" name="Picture 8" descr="yellow-1">
            <a:extLst>
              <a:ext uri="{FF2B5EF4-FFF2-40B4-BE49-F238E27FC236}">
                <a16:creationId xmlns:a16="http://schemas.microsoft.com/office/drawing/2014/main" id="{CD470886-346F-4958-916F-A661247B6B4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5975" y="4076700"/>
            <a:ext cx="1049338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5353" name="Rectangle 9">
            <a:extLst>
              <a:ext uri="{FF2B5EF4-FFF2-40B4-BE49-F238E27FC236}">
                <a16:creationId xmlns:a16="http://schemas.microsoft.com/office/drawing/2014/main" id="{88FD63A0-476D-4759-9286-B3AB848E3755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920750" y="4365625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600" b="1">
                <a:latin typeface="Arial" panose="020B0604020202020204" pitchFamily="34" charset="0"/>
              </a:rPr>
              <a:t>위 기</a:t>
            </a:r>
          </a:p>
        </p:txBody>
      </p:sp>
      <p:sp>
        <p:nvSpPr>
          <p:cNvPr id="1465354" name="Oval 10">
            <a:extLst>
              <a:ext uri="{FF2B5EF4-FFF2-40B4-BE49-F238E27FC236}">
                <a16:creationId xmlns:a16="http://schemas.microsoft.com/office/drawing/2014/main" id="{3B31B06C-BB3F-4DCE-896B-FE8A7D34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700213"/>
            <a:ext cx="1035050" cy="954087"/>
          </a:xfrm>
          <a:prstGeom prst="ellipse">
            <a:avLst/>
          </a:prstGeom>
          <a:gradFill rotWithShape="1">
            <a:gsLst>
              <a:gs pos="0">
                <a:srgbClr val="CCCCFF"/>
              </a:gs>
              <a:gs pos="100000">
                <a:srgbClr val="00008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>
              <a:solidFill>
                <a:schemeClr val="bg1"/>
              </a:solidFill>
            </a:endParaRPr>
          </a:p>
        </p:txBody>
      </p:sp>
      <p:sp>
        <p:nvSpPr>
          <p:cNvPr id="1465355" name="Rectangle 11">
            <a:extLst>
              <a:ext uri="{FF2B5EF4-FFF2-40B4-BE49-F238E27FC236}">
                <a16:creationId xmlns:a16="http://schemas.microsoft.com/office/drawing/2014/main" id="{D0F65439-A419-4CB7-A3A4-2A7B71014A14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920750" y="1916113"/>
            <a:ext cx="9064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기 회</a:t>
            </a:r>
          </a:p>
        </p:txBody>
      </p:sp>
      <p:pic>
        <p:nvPicPr>
          <p:cNvPr id="1465356" name="Picture 12" descr="yellow-1">
            <a:extLst>
              <a:ext uri="{FF2B5EF4-FFF2-40B4-BE49-F238E27FC236}">
                <a16:creationId xmlns:a16="http://schemas.microsoft.com/office/drawing/2014/main" id="{DD3F7FB6-7BFF-4363-A77E-A452845E162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08038" y="2852738"/>
            <a:ext cx="1049337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5357" name="Rectangle 13">
            <a:extLst>
              <a:ext uri="{FF2B5EF4-FFF2-40B4-BE49-F238E27FC236}">
                <a16:creationId xmlns:a16="http://schemas.microsoft.com/office/drawing/2014/main" id="{9CFB8842-6C87-472C-91B6-C7FE2A763BF6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912813" y="3141663"/>
            <a:ext cx="9048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600" b="1">
                <a:latin typeface="Arial" panose="020B0604020202020204" pitchFamily="34" charset="0"/>
              </a:rPr>
              <a:t>불확실성</a:t>
            </a:r>
          </a:p>
        </p:txBody>
      </p:sp>
      <p:sp>
        <p:nvSpPr>
          <p:cNvPr id="1465358" name="Rectangle 14">
            <a:extLst>
              <a:ext uri="{FF2B5EF4-FFF2-40B4-BE49-F238E27FC236}">
                <a16:creationId xmlns:a16="http://schemas.microsoft.com/office/drawing/2014/main" id="{81FE2CC1-189F-48E5-B978-07040B47F3BC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249488" y="4005263"/>
            <a:ext cx="9048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latin typeface="Arial" panose="020B0604020202020204" pitchFamily="34" charset="0"/>
              </a:rPr>
              <a:t>Hazard</a:t>
            </a:r>
          </a:p>
        </p:txBody>
      </p:sp>
      <p:sp>
        <p:nvSpPr>
          <p:cNvPr id="1465359" name="Rectangle 15">
            <a:extLst>
              <a:ext uri="{FF2B5EF4-FFF2-40B4-BE49-F238E27FC236}">
                <a16:creationId xmlns:a16="http://schemas.microsoft.com/office/drawing/2014/main" id="{105797AF-844B-4F51-97DE-C90E2AB2F39B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247900" y="1844675"/>
            <a:ext cx="14097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latin typeface="Arial" panose="020B0604020202020204" pitchFamily="34" charset="0"/>
              </a:rPr>
              <a:t>Opportunity</a:t>
            </a:r>
          </a:p>
        </p:txBody>
      </p:sp>
      <p:sp>
        <p:nvSpPr>
          <p:cNvPr id="1465360" name="Rectangle 16">
            <a:extLst>
              <a:ext uri="{FF2B5EF4-FFF2-40B4-BE49-F238E27FC236}">
                <a16:creationId xmlns:a16="http://schemas.microsoft.com/office/drawing/2014/main" id="{A29EE79E-35FD-4196-A4FF-8746575251A8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247900" y="2997200"/>
            <a:ext cx="14097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latin typeface="Arial" panose="020B0604020202020204" pitchFamily="34" charset="0"/>
              </a:rPr>
              <a:t>Uncertainty</a:t>
            </a:r>
          </a:p>
        </p:txBody>
      </p:sp>
      <p:sp>
        <p:nvSpPr>
          <p:cNvPr id="1465361" name="Line 17">
            <a:extLst>
              <a:ext uri="{FF2B5EF4-FFF2-40B4-BE49-F238E27FC236}">
                <a16:creationId xmlns:a16="http://schemas.microsoft.com/office/drawing/2014/main" id="{D72D155E-141F-47A8-BC78-D97CB5270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4575" y="2133600"/>
            <a:ext cx="2952750" cy="0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65362" name="Line 18">
            <a:extLst>
              <a:ext uri="{FF2B5EF4-FFF2-40B4-BE49-F238E27FC236}">
                <a16:creationId xmlns:a16="http://schemas.microsoft.com/office/drawing/2014/main" id="{98478B0C-500C-49E1-A4C9-66C2C5781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4575" y="3284538"/>
            <a:ext cx="1008063" cy="0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65363" name="Line 19">
            <a:extLst>
              <a:ext uri="{FF2B5EF4-FFF2-40B4-BE49-F238E27FC236}">
                <a16:creationId xmlns:a16="http://schemas.microsoft.com/office/drawing/2014/main" id="{BBDABB58-6C20-4DCE-B337-05BF87760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4508500"/>
            <a:ext cx="649288" cy="0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65364" name="Line 20">
            <a:extLst>
              <a:ext uri="{FF2B5EF4-FFF2-40B4-BE49-F238E27FC236}">
                <a16:creationId xmlns:a16="http://schemas.microsoft.com/office/drawing/2014/main" id="{F1A4C9D0-E56A-4EF1-995F-C2121EF6D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2133600"/>
            <a:ext cx="503238" cy="287338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65365" name="Line 21">
            <a:extLst>
              <a:ext uri="{FF2B5EF4-FFF2-40B4-BE49-F238E27FC236}">
                <a16:creationId xmlns:a16="http://schemas.microsoft.com/office/drawing/2014/main" id="{2513C8D7-61BA-4A54-95E1-3B5186990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3284538"/>
            <a:ext cx="288925" cy="144462"/>
          </a:xfrm>
          <a:prstGeom prst="line">
            <a:avLst/>
          </a:prstGeom>
          <a:noFill/>
          <a:ln w="444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65366" name="Rectangle 22">
            <a:extLst>
              <a:ext uri="{FF2B5EF4-FFF2-40B4-BE49-F238E27FC236}">
                <a16:creationId xmlns:a16="http://schemas.microsoft.com/office/drawing/2014/main" id="{D8681DAA-0EF4-46CB-A195-5CC95570F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5373688"/>
            <a:ext cx="1655762" cy="8651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300" b="1">
                <a:solidFill>
                  <a:schemeClr val="tx2"/>
                </a:solidFill>
                <a:latin typeface="Arial" panose="020B0604020202020204" pitchFamily="34" charset="0"/>
              </a:rPr>
              <a:t> Regulatory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300" b="1">
                <a:solidFill>
                  <a:schemeClr val="tx2"/>
                </a:solidFill>
                <a:latin typeface="Arial" panose="020B0604020202020204" pitchFamily="34" charset="0"/>
              </a:rPr>
              <a:t> Ethics Violation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300" b="1">
                <a:solidFill>
                  <a:schemeClr val="tx2"/>
                </a:solidFill>
                <a:latin typeface="Arial" panose="020B0604020202020204" pitchFamily="34" charset="0"/>
              </a:rPr>
              <a:t> Fraud</a:t>
            </a:r>
          </a:p>
        </p:txBody>
      </p:sp>
      <p:sp>
        <p:nvSpPr>
          <p:cNvPr id="1465367" name="Rectangle 23">
            <a:extLst>
              <a:ext uri="{FF2B5EF4-FFF2-40B4-BE49-F238E27FC236}">
                <a16:creationId xmlns:a16="http://schemas.microsoft.com/office/drawing/2014/main" id="{CB853DA4-C73A-430D-8E1F-ED7F9FF0C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4292600"/>
            <a:ext cx="1655763" cy="1296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Forecasting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Budgeting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Performance vs. Goals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Efficiency</a:t>
            </a:r>
          </a:p>
        </p:txBody>
      </p:sp>
      <p:sp>
        <p:nvSpPr>
          <p:cNvPr id="1465368" name="Rectangle 24">
            <a:extLst>
              <a:ext uri="{FF2B5EF4-FFF2-40B4-BE49-F238E27FC236}">
                <a16:creationId xmlns:a16="http://schemas.microsoft.com/office/drawing/2014/main" id="{D4C72168-2028-4094-8776-85DB90A9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284538"/>
            <a:ext cx="1655763" cy="16573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Competitive advantage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Market innovations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Strategic flexibility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Text Box 2">
            <a:extLst>
              <a:ext uri="{FF2B5EF4-FFF2-40B4-BE49-F238E27FC236}">
                <a16:creationId xmlns:a16="http://schemas.microsoft.com/office/drawing/2014/main" id="{C5FD669C-8792-4589-9CFD-0107AD5EC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11. Business Risk </a:t>
            </a:r>
            <a:r>
              <a:rPr lang="ko-KR" altLang="en-US" sz="1600" b="1">
                <a:latin typeface="Arial" panose="020B0604020202020204" pitchFamily="34" charset="0"/>
              </a:rPr>
              <a:t>의 유형</a:t>
            </a:r>
          </a:p>
        </p:txBody>
      </p:sp>
      <p:sp>
        <p:nvSpPr>
          <p:cNvPr id="1481731" name="Text Box 3">
            <a:extLst>
              <a:ext uri="{FF2B5EF4-FFF2-40B4-BE49-F238E27FC236}">
                <a16:creationId xmlns:a16="http://schemas.microsoft.com/office/drawing/2014/main" id="{0D68B3E0-5E39-4F3C-830D-03405F891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8913"/>
            <a:ext cx="261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2. Capital Market ERM </a:t>
            </a:r>
            <a:r>
              <a:rPr lang="ko-KR" altLang="en-US" sz="1400" b="1">
                <a:latin typeface="Times New Roman" panose="02020603050405020304" pitchFamily="18" charset="0"/>
              </a:rPr>
              <a:t>의 개요</a:t>
            </a:r>
          </a:p>
        </p:txBody>
      </p:sp>
      <p:sp>
        <p:nvSpPr>
          <p:cNvPr id="1481732" name="Text Box 4">
            <a:extLst>
              <a:ext uri="{FF2B5EF4-FFF2-40B4-BE49-F238E27FC236}">
                <a16:creationId xmlns:a16="http://schemas.microsoft.com/office/drawing/2014/main" id="{1C49D564-61C5-4AEC-9189-63A3DC2D9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25538"/>
            <a:ext cx="878522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ko-KR" altLang="en-US" sz="1300">
                <a:latin typeface="Arial" panose="020B0604020202020204" pitchFamily="34" charset="0"/>
              </a:rPr>
              <a:t>경영 전반에 걸쳐 발생 가능한 모든 </a:t>
            </a:r>
            <a:r>
              <a:rPr lang="en-US" altLang="ko-KR" sz="1300">
                <a:latin typeface="Arial" panose="020B0604020202020204" pitchFamily="34" charset="0"/>
              </a:rPr>
              <a:t>Business Risk </a:t>
            </a:r>
            <a:r>
              <a:rPr lang="ko-KR" altLang="en-US" sz="1300">
                <a:latin typeface="Arial" panose="020B0604020202020204" pitchFamily="34" charset="0"/>
              </a:rPr>
              <a:t>를 아래와 같이 </a:t>
            </a:r>
            <a:r>
              <a:rPr lang="en-US" altLang="ko-KR" sz="1300">
                <a:latin typeface="Arial" panose="020B0604020202020204" pitchFamily="34" charset="0"/>
              </a:rPr>
              <a:t>Uncontrollable Risk </a:t>
            </a:r>
            <a:r>
              <a:rPr lang="ko-KR" altLang="en-US" sz="1300">
                <a:latin typeface="Arial" panose="020B0604020202020204" pitchFamily="34" charset="0"/>
              </a:rPr>
              <a:t>와 </a:t>
            </a:r>
            <a:r>
              <a:rPr lang="en-US" altLang="ko-KR" sz="1300">
                <a:latin typeface="Arial" panose="020B0604020202020204" pitchFamily="34" charset="0"/>
              </a:rPr>
              <a:t>Controllable Risk </a:t>
            </a:r>
            <a:r>
              <a:rPr lang="ko-KR" altLang="en-US" sz="1300">
                <a:latin typeface="Arial" panose="020B0604020202020204" pitchFamily="34" charset="0"/>
              </a:rPr>
              <a:t>로 분류할 경우</a:t>
            </a:r>
            <a:r>
              <a:rPr lang="en-US" altLang="ko-KR" sz="1300">
                <a:latin typeface="Arial" panose="020B0604020202020204" pitchFamily="34" charset="0"/>
              </a:rPr>
              <a:t>, Market/Credit/IR/Liquidity Risk </a:t>
            </a:r>
            <a:r>
              <a:rPr lang="ko-KR" altLang="en-US" sz="1300">
                <a:latin typeface="Arial" panose="020B0604020202020204" pitchFamily="34" charset="0"/>
              </a:rPr>
              <a:t>등 재무 리스크를 제외한 나머지 모든 리스크를 운영 리스크로 보는 관점과 </a:t>
            </a:r>
            <a:r>
              <a:rPr lang="en-US" altLang="ko-KR" sz="1300">
                <a:latin typeface="Arial" panose="020B0604020202020204" pitchFamily="34" charset="0"/>
              </a:rPr>
              <a:t>(</a:t>
            </a:r>
            <a:r>
              <a:rPr lang="ko-KR" altLang="en-US" sz="1300">
                <a:latin typeface="Arial" panose="020B0604020202020204" pitchFamily="34" charset="0"/>
              </a:rPr>
              <a:t>광의의 운영 리스크</a:t>
            </a:r>
            <a:r>
              <a:rPr lang="en-US" altLang="ko-KR" sz="1300">
                <a:latin typeface="Arial" panose="020B0604020202020204" pitchFamily="34" charset="0"/>
              </a:rPr>
              <a:t>) </a:t>
            </a:r>
            <a:r>
              <a:rPr lang="ko-KR" altLang="en-US" sz="1300">
                <a:latin typeface="Arial" panose="020B0604020202020204" pitchFamily="34" charset="0"/>
              </a:rPr>
              <a:t>직원 및 업무 프로세스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시스템 상의 문제로 인하여 발생하는 리스크만을 운영 리스크로 보는 관점 </a:t>
            </a:r>
            <a:r>
              <a:rPr lang="en-US" altLang="ko-KR" sz="1300">
                <a:latin typeface="Arial" panose="020B0604020202020204" pitchFamily="34" charset="0"/>
              </a:rPr>
              <a:t>(</a:t>
            </a:r>
            <a:r>
              <a:rPr lang="ko-KR" altLang="en-US" sz="1300">
                <a:latin typeface="Arial" panose="020B0604020202020204" pitchFamily="34" charset="0"/>
              </a:rPr>
              <a:t>협의의 운영 리스크</a:t>
            </a:r>
            <a:r>
              <a:rPr lang="en-US" altLang="ko-KR" sz="1300">
                <a:latin typeface="Arial" panose="020B0604020202020204" pitchFamily="34" charset="0"/>
              </a:rPr>
              <a:t>) </a:t>
            </a:r>
            <a:r>
              <a:rPr lang="ko-KR" altLang="en-US" sz="1300">
                <a:latin typeface="Arial" panose="020B0604020202020204" pitchFamily="34" charset="0"/>
              </a:rPr>
              <a:t>의 </a:t>
            </a:r>
            <a:r>
              <a:rPr lang="en-US" altLang="ko-KR" sz="1300">
                <a:latin typeface="Arial" panose="020B0604020202020204" pitchFamily="34" charset="0"/>
              </a:rPr>
              <a:t>2</a:t>
            </a:r>
            <a:r>
              <a:rPr lang="ko-KR" altLang="en-US" sz="1300">
                <a:latin typeface="Arial" panose="020B0604020202020204" pitchFamily="34" charset="0"/>
              </a:rPr>
              <a:t>가지가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81733" name="AutoShape 5">
            <a:extLst>
              <a:ext uri="{FF2B5EF4-FFF2-40B4-BE49-F238E27FC236}">
                <a16:creationId xmlns:a16="http://schemas.microsoft.com/office/drawing/2014/main" id="{2ED05B4C-6BCD-4F28-8171-05826370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2636838"/>
            <a:ext cx="3455988" cy="792162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1734" name="Rectangle 6">
            <a:extLst>
              <a:ext uri="{FF2B5EF4-FFF2-40B4-BE49-F238E27FC236}">
                <a16:creationId xmlns:a16="http://schemas.microsoft.com/office/drawing/2014/main" id="{04922733-F168-4DF9-9190-16EA7C0D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4076700"/>
            <a:ext cx="1655763" cy="431800"/>
          </a:xfrm>
          <a:prstGeom prst="rect">
            <a:avLst/>
          </a:prstGeom>
          <a:solidFill>
            <a:srgbClr val="333399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1735" name="Rectangle 7">
            <a:extLst>
              <a:ext uri="{FF2B5EF4-FFF2-40B4-BE49-F238E27FC236}">
                <a16:creationId xmlns:a16="http://schemas.microsoft.com/office/drawing/2014/main" id="{BF49E6CF-44DB-470D-BD35-8E55C6737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4076700"/>
            <a:ext cx="1657350" cy="431800"/>
          </a:xfrm>
          <a:prstGeom prst="rect">
            <a:avLst/>
          </a:prstGeom>
          <a:solidFill>
            <a:srgbClr val="333399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1736" name="Rectangle 8">
            <a:extLst>
              <a:ext uri="{FF2B5EF4-FFF2-40B4-BE49-F238E27FC236}">
                <a16:creationId xmlns:a16="http://schemas.microsoft.com/office/drawing/2014/main" id="{08D34FE3-2252-4B0F-98E1-A9090D2A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4581525"/>
            <a:ext cx="792162" cy="15113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1737" name="Rectangle 9">
            <a:extLst>
              <a:ext uri="{FF2B5EF4-FFF2-40B4-BE49-F238E27FC236}">
                <a16:creationId xmlns:a16="http://schemas.microsoft.com/office/drawing/2014/main" id="{2CD6EFE8-6FC4-4A6A-B0FE-061F6B4C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4581525"/>
            <a:ext cx="792163" cy="15113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1738" name="Rectangle 10">
            <a:extLst>
              <a:ext uri="{FF2B5EF4-FFF2-40B4-BE49-F238E27FC236}">
                <a16:creationId xmlns:a16="http://schemas.microsoft.com/office/drawing/2014/main" id="{02A5737E-F2F0-4BA2-9B94-D0DE8B6D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4581525"/>
            <a:ext cx="792163" cy="719138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1739" name="Rectangle 11">
            <a:extLst>
              <a:ext uri="{FF2B5EF4-FFF2-40B4-BE49-F238E27FC236}">
                <a16:creationId xmlns:a16="http://schemas.microsoft.com/office/drawing/2014/main" id="{E928F87E-4E5B-4D74-9206-1B485FC5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5373688"/>
            <a:ext cx="792163" cy="719137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1740" name="Rectangle 12">
            <a:extLst>
              <a:ext uri="{FF2B5EF4-FFF2-40B4-BE49-F238E27FC236}">
                <a16:creationId xmlns:a16="http://schemas.microsoft.com/office/drawing/2014/main" id="{D17F87A7-C3C3-49EE-AE04-6A6823B3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4581525"/>
            <a:ext cx="790575" cy="719138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1741" name="Rectangle 13">
            <a:extLst>
              <a:ext uri="{FF2B5EF4-FFF2-40B4-BE49-F238E27FC236}">
                <a16:creationId xmlns:a16="http://schemas.microsoft.com/office/drawing/2014/main" id="{947ED074-517D-4DC5-BF1C-0183AA05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5373688"/>
            <a:ext cx="790575" cy="719137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1742" name="Rectangle 14">
            <a:extLst>
              <a:ext uri="{FF2B5EF4-FFF2-40B4-BE49-F238E27FC236}">
                <a16:creationId xmlns:a16="http://schemas.microsoft.com/office/drawing/2014/main" id="{89DD652D-8DD4-4AD9-B847-F3AF6F2B3EB1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432050" y="2925763"/>
            <a:ext cx="18716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Environmental Risk</a:t>
            </a:r>
          </a:p>
        </p:txBody>
      </p:sp>
      <p:sp>
        <p:nvSpPr>
          <p:cNvPr id="1481743" name="Rectangle 15">
            <a:extLst>
              <a:ext uri="{FF2B5EF4-FFF2-40B4-BE49-F238E27FC236}">
                <a16:creationId xmlns:a16="http://schemas.microsoft.com/office/drawing/2014/main" id="{65028D47-1D6E-449E-8262-414A2AF4F18E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855788" y="4149725"/>
            <a:ext cx="129698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Financial</a:t>
            </a:r>
          </a:p>
        </p:txBody>
      </p:sp>
      <p:sp>
        <p:nvSpPr>
          <p:cNvPr id="1481744" name="Rectangle 16">
            <a:extLst>
              <a:ext uri="{FF2B5EF4-FFF2-40B4-BE49-F238E27FC236}">
                <a16:creationId xmlns:a16="http://schemas.microsoft.com/office/drawing/2014/main" id="{1A194D09-9DFC-4342-BF79-13A31E2B0A11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3584575" y="4149725"/>
            <a:ext cx="14414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Non-Financial</a:t>
            </a:r>
          </a:p>
        </p:txBody>
      </p:sp>
      <p:sp>
        <p:nvSpPr>
          <p:cNvPr id="1481745" name="Rectangle 17">
            <a:extLst>
              <a:ext uri="{FF2B5EF4-FFF2-40B4-BE49-F238E27FC236}">
                <a16:creationId xmlns:a16="http://schemas.microsoft.com/office/drawing/2014/main" id="{F3661DC1-A024-496E-A26F-4ACB226B3AD5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432050" y="4652963"/>
            <a:ext cx="936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Market Risk</a:t>
            </a:r>
          </a:p>
        </p:txBody>
      </p:sp>
      <p:sp>
        <p:nvSpPr>
          <p:cNvPr id="1481746" name="Rectangle 18">
            <a:extLst>
              <a:ext uri="{FF2B5EF4-FFF2-40B4-BE49-F238E27FC236}">
                <a16:creationId xmlns:a16="http://schemas.microsoft.com/office/drawing/2014/main" id="{BCA300F5-8BD1-4120-A9B1-6887A03FF936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568450" y="4652963"/>
            <a:ext cx="936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Credit Risk</a:t>
            </a:r>
          </a:p>
        </p:txBody>
      </p:sp>
      <p:sp>
        <p:nvSpPr>
          <p:cNvPr id="1481747" name="Rectangle 19">
            <a:extLst>
              <a:ext uri="{FF2B5EF4-FFF2-40B4-BE49-F238E27FC236}">
                <a16:creationId xmlns:a16="http://schemas.microsoft.com/office/drawing/2014/main" id="{3016C572-AF63-46B7-9AD6-CA910AEB1000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432050" y="5373688"/>
            <a:ext cx="936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Liquidity Risk</a:t>
            </a:r>
          </a:p>
        </p:txBody>
      </p:sp>
      <p:sp>
        <p:nvSpPr>
          <p:cNvPr id="1481748" name="Rectangle 20">
            <a:extLst>
              <a:ext uri="{FF2B5EF4-FFF2-40B4-BE49-F238E27FC236}">
                <a16:creationId xmlns:a16="http://schemas.microsoft.com/office/drawing/2014/main" id="{6C65623F-294F-401E-8143-2883D20963A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568450" y="5373688"/>
            <a:ext cx="936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IR Risk</a:t>
            </a:r>
          </a:p>
        </p:txBody>
      </p:sp>
      <p:sp>
        <p:nvSpPr>
          <p:cNvPr id="1481749" name="Rectangle 21">
            <a:extLst>
              <a:ext uri="{FF2B5EF4-FFF2-40B4-BE49-F238E27FC236}">
                <a16:creationId xmlns:a16="http://schemas.microsoft.com/office/drawing/2014/main" id="{4F3EEA7F-A19D-400B-8D14-B9E44BC2D654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4232275" y="4868863"/>
            <a:ext cx="938213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Operational Risk</a:t>
            </a:r>
          </a:p>
          <a:p>
            <a:pPr algn="ctr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(Failure)</a:t>
            </a:r>
          </a:p>
        </p:txBody>
      </p:sp>
      <p:sp>
        <p:nvSpPr>
          <p:cNvPr id="1481750" name="Rectangle 22">
            <a:extLst>
              <a:ext uri="{FF2B5EF4-FFF2-40B4-BE49-F238E27FC236}">
                <a16:creationId xmlns:a16="http://schemas.microsoft.com/office/drawing/2014/main" id="{DD1BBF10-0DF3-480B-91CF-15981E26C3C1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3368675" y="4868863"/>
            <a:ext cx="936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Strategy Risk</a:t>
            </a:r>
          </a:p>
        </p:txBody>
      </p:sp>
      <p:sp>
        <p:nvSpPr>
          <p:cNvPr id="1481751" name="Rectangle 23">
            <a:extLst>
              <a:ext uri="{FF2B5EF4-FFF2-40B4-BE49-F238E27FC236}">
                <a16:creationId xmlns:a16="http://schemas.microsoft.com/office/drawing/2014/main" id="{C67C8187-585F-45C7-A47E-CB049280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3717925"/>
            <a:ext cx="3887787" cy="2519363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1752" name="Rectangle 24">
            <a:extLst>
              <a:ext uri="{FF2B5EF4-FFF2-40B4-BE49-F238E27FC236}">
                <a16:creationId xmlns:a16="http://schemas.microsoft.com/office/drawing/2014/main" id="{4FD2D402-3B9B-4D44-95E7-05F774B7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2278063"/>
            <a:ext cx="3887787" cy="1295400"/>
          </a:xfrm>
          <a:prstGeom prst="rect">
            <a:avLst/>
          </a:prstGeom>
          <a:noFill/>
          <a:ln w="44450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1753" name="Rectangle 25">
            <a:extLst>
              <a:ext uri="{FF2B5EF4-FFF2-40B4-BE49-F238E27FC236}">
                <a16:creationId xmlns:a16="http://schemas.microsoft.com/office/drawing/2014/main" id="{DD131D8B-3E10-4DA6-8ABD-999F18CD1F2E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289175" y="2276475"/>
            <a:ext cx="2159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solidFill>
                  <a:srgbClr val="FF3300"/>
                </a:solidFill>
                <a:latin typeface="Arial" panose="020B0604020202020204" pitchFamily="34" charset="0"/>
              </a:rPr>
              <a:t>Uncontrollable Risk</a:t>
            </a:r>
          </a:p>
        </p:txBody>
      </p:sp>
      <p:sp>
        <p:nvSpPr>
          <p:cNvPr id="1481754" name="Rectangle 26">
            <a:extLst>
              <a:ext uri="{FF2B5EF4-FFF2-40B4-BE49-F238E27FC236}">
                <a16:creationId xmlns:a16="http://schemas.microsoft.com/office/drawing/2014/main" id="{3A577E79-2BAA-4100-8A09-C79E756DA1B0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289175" y="3716338"/>
            <a:ext cx="21590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solidFill>
                  <a:srgbClr val="6600CC"/>
                </a:solidFill>
                <a:latin typeface="Arial" panose="020B0604020202020204" pitchFamily="34" charset="0"/>
              </a:rPr>
              <a:t>Controllable Risk</a:t>
            </a:r>
          </a:p>
        </p:txBody>
      </p:sp>
      <p:sp>
        <p:nvSpPr>
          <p:cNvPr id="1481755" name="Rectangle 27">
            <a:extLst>
              <a:ext uri="{FF2B5EF4-FFF2-40B4-BE49-F238E27FC236}">
                <a16:creationId xmlns:a16="http://schemas.microsoft.com/office/drawing/2014/main" id="{0CBA3B3D-B374-45A4-8B64-DBC8C5AFEAD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952500" y="3933825"/>
            <a:ext cx="3889375" cy="574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600" b="1">
                <a:solidFill>
                  <a:schemeClr val="tx2"/>
                </a:solidFill>
                <a:latin typeface="Arial" panose="020B0604020202020204" pitchFamily="34" charset="0"/>
              </a:rPr>
              <a:t>Categories of Business Risk</a:t>
            </a:r>
          </a:p>
        </p:txBody>
      </p:sp>
      <p:sp>
        <p:nvSpPr>
          <p:cNvPr id="1481756" name="Rectangle 28">
            <a:extLst>
              <a:ext uri="{FF2B5EF4-FFF2-40B4-BE49-F238E27FC236}">
                <a16:creationId xmlns:a16="http://schemas.microsoft.com/office/drawing/2014/main" id="{290FB524-0F26-4FBD-B960-D9F2FA8A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3395663"/>
            <a:ext cx="3097213" cy="7921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 Financial Risk (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재무 리스크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금리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주가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이자율 등의 가격 변동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유동성 변동 및 신용도 변화 등에 의해 발생하는 재무적 손실발생 가능성</a:t>
            </a:r>
          </a:p>
        </p:txBody>
      </p:sp>
      <p:sp>
        <p:nvSpPr>
          <p:cNvPr id="1481757" name="Rectangle 29">
            <a:extLst>
              <a:ext uri="{FF2B5EF4-FFF2-40B4-BE49-F238E27FC236}">
                <a16:creationId xmlns:a16="http://schemas.microsoft.com/office/drawing/2014/main" id="{B33E61EB-DF80-4D65-A775-8661E1632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5373688"/>
            <a:ext cx="3097213" cy="863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 Operational Risk (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운영 리스크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조직 내부의 직원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업무 프로세스 및 시스템 상의 문제로 인해 발생하는 오류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부정 및 비효율성 등에 따른 손실발생 가능성</a:t>
            </a:r>
          </a:p>
        </p:txBody>
      </p:sp>
      <p:sp>
        <p:nvSpPr>
          <p:cNvPr id="1481758" name="Rectangle 30">
            <a:extLst>
              <a:ext uri="{FF2B5EF4-FFF2-40B4-BE49-F238E27FC236}">
                <a16:creationId xmlns:a16="http://schemas.microsoft.com/office/drawing/2014/main" id="{DE45DB18-F0B0-43B3-8E35-84B193362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4365625"/>
            <a:ext cx="3097213" cy="6477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 Strategic Risk (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전략 리스크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조직이 선택한 전략이 적절한 성과를 거두지 못하고 실패할 가능성에 따른 위험</a:t>
            </a:r>
          </a:p>
        </p:txBody>
      </p:sp>
      <p:sp>
        <p:nvSpPr>
          <p:cNvPr id="1481759" name="Rectangle 31">
            <a:extLst>
              <a:ext uri="{FF2B5EF4-FFF2-40B4-BE49-F238E27FC236}">
                <a16:creationId xmlns:a16="http://schemas.microsoft.com/office/drawing/2014/main" id="{0A62EDE1-8B13-4F8B-8B49-1894E1514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2276475"/>
            <a:ext cx="3097213" cy="9366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 Environmental Risk (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환경 리스크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조직을 둘러싼 거시환경 및 경쟁자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고객</a:t>
            </a:r>
            <a:r>
              <a:rPr lang="en-US" altLang="ko-KR" sz="11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>
                <a:solidFill>
                  <a:schemeClr val="tx2"/>
                </a:solidFill>
                <a:latin typeface="Arial" panose="020B0604020202020204" pitchFamily="34" charset="0"/>
              </a:rPr>
              <a:t>정책 및 규제 등의 변화로 인해 야기될 수 있는 경영의 불확실성 및 이로 인한 손실발생 가능성</a:t>
            </a:r>
          </a:p>
        </p:txBody>
      </p:sp>
      <p:sp>
        <p:nvSpPr>
          <p:cNvPr id="1481760" name="Rectangle 32">
            <a:extLst>
              <a:ext uri="{FF2B5EF4-FFF2-40B4-BE49-F238E27FC236}">
                <a16:creationId xmlns:a16="http://schemas.microsoft.com/office/drawing/2014/main" id="{678E180F-5C0B-493A-8488-B5F2B72639CE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6032500" y="5013325"/>
            <a:ext cx="30972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 u="sng">
                <a:solidFill>
                  <a:srgbClr val="6600CC"/>
                </a:solidFill>
                <a:latin typeface="Arial" panose="020B0604020202020204" pitchFamily="34" charset="0"/>
              </a:rPr>
              <a:t>광의의 </a:t>
            </a:r>
            <a:r>
              <a:rPr lang="en-US" altLang="ko-KR" sz="1400" b="1" u="sng">
                <a:solidFill>
                  <a:srgbClr val="6600CC"/>
                </a:solidFill>
                <a:latin typeface="Arial" panose="020B0604020202020204" pitchFamily="34" charset="0"/>
              </a:rPr>
              <a:t>Operational Risk</a:t>
            </a:r>
          </a:p>
        </p:txBody>
      </p:sp>
      <p:cxnSp>
        <p:nvCxnSpPr>
          <p:cNvPr id="1481761" name="AutoShape 33">
            <a:extLst>
              <a:ext uri="{FF2B5EF4-FFF2-40B4-BE49-F238E27FC236}">
                <a16:creationId xmlns:a16="http://schemas.microsoft.com/office/drawing/2014/main" id="{A1E55DA5-0846-44A4-8D95-EA3FEF011B34}"/>
              </a:ext>
            </a:extLst>
          </p:cNvPr>
          <p:cNvCxnSpPr>
            <a:cxnSpLocks noChangeShapeType="1"/>
            <a:stCxn id="1481742" idx="3"/>
            <a:endCxn id="1481759" idx="1"/>
          </p:cNvCxnSpPr>
          <p:nvPr/>
        </p:nvCxnSpPr>
        <p:spPr bwMode="auto">
          <a:xfrm flipV="1">
            <a:off x="4303713" y="2744788"/>
            <a:ext cx="1728787" cy="433387"/>
          </a:xfrm>
          <a:prstGeom prst="bentConnector3">
            <a:avLst>
              <a:gd name="adj1" fmla="val 49954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1762" name="AutoShape 34">
            <a:extLst>
              <a:ext uri="{FF2B5EF4-FFF2-40B4-BE49-F238E27FC236}">
                <a16:creationId xmlns:a16="http://schemas.microsoft.com/office/drawing/2014/main" id="{A07EAA12-16C4-4C23-A4E7-4007FC6449E7}"/>
              </a:ext>
            </a:extLst>
          </p:cNvPr>
          <p:cNvCxnSpPr>
            <a:cxnSpLocks noChangeShapeType="1"/>
            <a:stCxn id="1481743" idx="0"/>
            <a:endCxn id="1481756" idx="1"/>
          </p:cNvCxnSpPr>
          <p:nvPr/>
        </p:nvCxnSpPr>
        <p:spPr bwMode="auto">
          <a:xfrm rot="16200000">
            <a:off x="4090194" y="2207419"/>
            <a:ext cx="357187" cy="3527425"/>
          </a:xfrm>
          <a:prstGeom prst="bentConnector2">
            <a:avLst/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1763" name="AutoShape 35">
            <a:extLst>
              <a:ext uri="{FF2B5EF4-FFF2-40B4-BE49-F238E27FC236}">
                <a16:creationId xmlns:a16="http://schemas.microsoft.com/office/drawing/2014/main" id="{B468D440-2B72-4325-AF4E-E8C86DB00A44}"/>
              </a:ext>
            </a:extLst>
          </p:cNvPr>
          <p:cNvCxnSpPr>
            <a:cxnSpLocks noChangeShapeType="1"/>
            <a:stCxn id="1481750" idx="3"/>
            <a:endCxn id="1481758" idx="1"/>
          </p:cNvCxnSpPr>
          <p:nvPr/>
        </p:nvCxnSpPr>
        <p:spPr bwMode="auto">
          <a:xfrm flipV="1">
            <a:off x="4305300" y="4689475"/>
            <a:ext cx="1727200" cy="503238"/>
          </a:xfrm>
          <a:prstGeom prst="bentConnector3">
            <a:avLst>
              <a:gd name="adj1" fmla="val 50000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1764" name="AutoShape 36">
            <a:extLst>
              <a:ext uri="{FF2B5EF4-FFF2-40B4-BE49-F238E27FC236}">
                <a16:creationId xmlns:a16="http://schemas.microsoft.com/office/drawing/2014/main" id="{C4CF861C-00D1-4A20-89EF-5729AA130B7D}"/>
              </a:ext>
            </a:extLst>
          </p:cNvPr>
          <p:cNvCxnSpPr>
            <a:cxnSpLocks noChangeShapeType="1"/>
            <a:stCxn id="1481749" idx="3"/>
            <a:endCxn id="1481757" idx="1"/>
          </p:cNvCxnSpPr>
          <p:nvPr/>
        </p:nvCxnSpPr>
        <p:spPr bwMode="auto">
          <a:xfrm>
            <a:off x="5170488" y="5302250"/>
            <a:ext cx="862012" cy="503238"/>
          </a:xfrm>
          <a:prstGeom prst="bentConnector3">
            <a:avLst>
              <a:gd name="adj1" fmla="val 49907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AutoShape 2">
            <a:extLst>
              <a:ext uri="{FF2B5EF4-FFF2-40B4-BE49-F238E27FC236}">
                <a16:creationId xmlns:a16="http://schemas.microsoft.com/office/drawing/2014/main" id="{F2BAB635-35C0-4D20-AA95-44E93DCB3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2903538"/>
            <a:ext cx="8272462" cy="512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100000">
                <a:schemeClr val="bg1">
                  <a:alpha val="60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12131" name="Rectangle 3">
            <a:extLst>
              <a:ext uri="{FF2B5EF4-FFF2-40B4-BE49-F238E27FC236}">
                <a16:creationId xmlns:a16="http://schemas.microsoft.com/office/drawing/2014/main" id="{80DDC733-E693-4B25-BFBA-B72A5C2179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00" y="1116013"/>
            <a:ext cx="9906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/>
          <a:lstStyle/>
          <a:p>
            <a:endParaRPr lang="ko-KR" altLang="en-US"/>
          </a:p>
        </p:txBody>
      </p:sp>
      <p:sp>
        <p:nvSpPr>
          <p:cNvPr id="1712132" name="AutoShape 4">
            <a:extLst>
              <a:ext uri="{FF2B5EF4-FFF2-40B4-BE49-F238E27FC236}">
                <a16:creationId xmlns:a16="http://schemas.microsoft.com/office/drawing/2014/main" id="{3B516ED7-8BAC-4369-A411-3C2C1AD24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196975"/>
            <a:ext cx="3632200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latinLnBrk="0" hangingPunct="0"/>
            <a:r>
              <a:rPr kumimoji="0" lang="en-US" altLang="ko-KR" sz="2000" b="1" i="1" u="sng">
                <a:latin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1712133" name="AutoShape 5">
            <a:extLst>
              <a:ext uri="{FF2B5EF4-FFF2-40B4-BE49-F238E27FC236}">
                <a16:creationId xmlns:a16="http://schemas.microsoft.com/office/drawing/2014/main" id="{3A499689-2061-4C52-B823-343A36C0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1800225"/>
            <a:ext cx="5976938" cy="393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C5A6A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/>
          <a:lstStyle/>
          <a:p>
            <a:endParaRPr lang="ko-KR" altLang="en-US"/>
          </a:p>
        </p:txBody>
      </p:sp>
      <p:sp>
        <p:nvSpPr>
          <p:cNvPr id="1712134" name="Text Box 6">
            <a:extLst>
              <a:ext uri="{FF2B5EF4-FFF2-40B4-BE49-F238E27FC236}">
                <a16:creationId xmlns:a16="http://schemas.microsoft.com/office/drawing/2014/main" id="{9E68A1AC-94F5-41C2-8C9B-54EFB3E33B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89138" y="1730375"/>
            <a:ext cx="5411787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 marL="6096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331913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21209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909888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3698875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1560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46132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50704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55276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전략적 리스크 관리의 이해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Capital Market ERM 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의 개요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‘리스크</a:t>
            </a: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수익’ 관리 전략의 개요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전략적 리스크 관리 방법론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COSO ERM Framework 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의 개요 및 도입 방안</a:t>
            </a:r>
          </a:p>
        </p:txBody>
      </p:sp>
      <p:sp>
        <p:nvSpPr>
          <p:cNvPr id="1712135" name="Text Box 7">
            <a:extLst>
              <a:ext uri="{FF2B5EF4-FFF2-40B4-BE49-F238E27FC236}">
                <a16:creationId xmlns:a16="http://schemas.microsoft.com/office/drawing/2014/main" id="{022A282D-B66A-4C00-8B2C-B0514DE9732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0250" y="4568825"/>
            <a:ext cx="511333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 marL="457200" indent="-4572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173163" indent="-4572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9558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744788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3533775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39909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44481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49053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53625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150000"/>
              </a:lnSpc>
            </a:pPr>
            <a:r>
              <a:rPr kumimoji="0" lang="en-US" altLang="ko-KR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Appendix</a:t>
            </a: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_ </a:t>
            </a:r>
            <a:r>
              <a:rPr lang="en-US" altLang="ko-KR" sz="1400" b="1" i="1">
                <a:latin typeface="Arial" panose="020B0604020202020204" pitchFamily="34" charset="0"/>
              </a:rPr>
              <a:t>Benchmarking &amp; Sample deliverables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Text Box 2">
            <a:extLst>
              <a:ext uri="{FF2B5EF4-FFF2-40B4-BE49-F238E27FC236}">
                <a16:creationId xmlns:a16="http://schemas.microsoft.com/office/drawing/2014/main" id="{B0480AE0-6E1F-4132-925C-7BBC8A4DE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5984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1. ‘</a:t>
            </a:r>
            <a:r>
              <a:rPr lang="ko-KR" altLang="en-US" sz="1600" b="1">
                <a:latin typeface="Arial" panose="020B0604020202020204" pitchFamily="34" charset="0"/>
              </a:rPr>
              <a:t>리스크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수익’ 관리 스킬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금융기관의 생존을 위한 </a:t>
            </a:r>
            <a:r>
              <a:rPr lang="en-US" altLang="ko-KR" sz="1600" b="1">
                <a:latin typeface="Arial" panose="020B0604020202020204" pitchFamily="34" charset="0"/>
              </a:rPr>
              <a:t>3</a:t>
            </a:r>
            <a:r>
              <a:rPr lang="ko-KR" altLang="en-US" sz="1600" b="1">
                <a:latin typeface="Arial" panose="020B0604020202020204" pitchFamily="34" charset="0"/>
              </a:rPr>
              <a:t>가지 명제</a:t>
            </a:r>
          </a:p>
        </p:txBody>
      </p:sp>
      <p:sp>
        <p:nvSpPr>
          <p:cNvPr id="1479683" name="Text Box 3">
            <a:extLst>
              <a:ext uri="{FF2B5EF4-FFF2-40B4-BE49-F238E27FC236}">
                <a16:creationId xmlns:a16="http://schemas.microsoft.com/office/drawing/2014/main" id="{28E98EE5-9E2B-4318-ACF5-DBAB9689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479684" name="AutoShape 4">
            <a:extLst>
              <a:ext uri="{FF2B5EF4-FFF2-40B4-BE49-F238E27FC236}">
                <a16:creationId xmlns:a16="http://schemas.microsoft.com/office/drawing/2014/main" id="{55DAD105-FB41-4237-9727-BC27CEFA2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2349500"/>
            <a:ext cx="3960813" cy="18732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79685" name="Oval 5">
            <a:extLst>
              <a:ext uri="{FF2B5EF4-FFF2-40B4-BE49-F238E27FC236}">
                <a16:creationId xmlns:a16="http://schemas.microsoft.com/office/drawing/2014/main" id="{BEDC578D-40D8-44C4-AC10-6FA676D710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27450" y="1484313"/>
            <a:ext cx="2276475" cy="1727200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명제 </a:t>
            </a:r>
            <a:r>
              <a:rPr lang="en-US" altLang="ko-K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</a:p>
          <a:p>
            <a:pPr algn="ctr"/>
            <a:endParaRPr lang="en-US" altLang="ko-KR" sz="1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/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‘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리스크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-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수익’ 관리 기술이 금융기관의 승패를 좌우한다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79686" name="Oval 6">
            <a:extLst>
              <a:ext uri="{FF2B5EF4-FFF2-40B4-BE49-F238E27FC236}">
                <a16:creationId xmlns:a16="http://schemas.microsoft.com/office/drawing/2014/main" id="{2D7E9ED8-A15B-4D07-892C-502240A6BA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68450" y="3068638"/>
            <a:ext cx="2276475" cy="1727200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명제 </a:t>
            </a:r>
            <a:r>
              <a:rPr lang="en-US" altLang="ko-K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</a:p>
          <a:p>
            <a:pPr algn="ctr"/>
            <a:endParaRPr lang="en-US" altLang="ko-KR" sz="1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/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성공적인 ‘리스크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-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수익’ 관리에는 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가지 전략이 있음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79687" name="Oval 7">
            <a:extLst>
              <a:ext uri="{FF2B5EF4-FFF2-40B4-BE49-F238E27FC236}">
                <a16:creationId xmlns:a16="http://schemas.microsoft.com/office/drawing/2014/main" id="{6622BDF8-59DE-4824-8CEF-E874247C12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88038" y="3070225"/>
            <a:ext cx="2276475" cy="1727200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명제 </a:t>
            </a:r>
            <a:r>
              <a:rPr lang="en-US" altLang="ko-K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</a:t>
            </a:r>
          </a:p>
          <a:p>
            <a:pPr algn="ctr"/>
            <a:endParaRPr lang="en-US" altLang="ko-KR" sz="1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/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최고 경영진은 리스크관리 전략에 우선 순위를 두어야 함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79688" name="Text Box 8">
            <a:extLst>
              <a:ext uri="{FF2B5EF4-FFF2-40B4-BE49-F238E27FC236}">
                <a16:creationId xmlns:a16="http://schemas.microsoft.com/office/drawing/2014/main" id="{26DF4E9F-2A29-4BFD-A96A-5B7EF6E7D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1484313"/>
            <a:ext cx="30956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금융기관이 그들의 업무가 다른 서비스 분야나 제조업과는 근본적으로 다르다라는 것을 인식할 때만 성공할 수 있음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금융기관은 리스크와 수익을 관리하는 기술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즉 수익을 창출하기 위한 리스크 관리가 가장 중요한 경영상의 핵심 기술임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79689" name="Text Box 9">
            <a:extLst>
              <a:ext uri="{FF2B5EF4-FFF2-40B4-BE49-F238E27FC236}">
                <a16:creationId xmlns:a16="http://schemas.microsoft.com/office/drawing/2014/main" id="{54ADD51B-0213-4329-A1C3-7077D639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4868863"/>
            <a:ext cx="2449513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리스크를 이용해 수익을 올리기 위한 방법에는 </a:t>
            </a:r>
            <a:r>
              <a:rPr lang="en-US" altLang="ko-KR" sz="1200" b="1">
                <a:latin typeface="Arial" panose="020B0604020202020204" pitchFamily="34" charset="0"/>
              </a:rPr>
              <a:t>5</a:t>
            </a:r>
            <a:r>
              <a:rPr lang="ko-KR" altLang="en-US" sz="1200" b="1">
                <a:latin typeface="Arial" panose="020B0604020202020204" pitchFamily="34" charset="0"/>
              </a:rPr>
              <a:t>가지 전략이 있음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1200" b="1">
                <a:latin typeface="Arial" panose="020B0604020202020204" pitchFamily="34" charset="0"/>
              </a:rPr>
              <a:t>   - </a:t>
            </a:r>
            <a:r>
              <a:rPr lang="ko-KR" altLang="en-US" sz="1200" b="1">
                <a:latin typeface="Arial" panose="020B0604020202020204" pitchFamily="34" charset="0"/>
              </a:rPr>
              <a:t>세분화 전략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내부화 전략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기술 전략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추정 전략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규모화 전략</a:t>
            </a:r>
          </a:p>
        </p:txBody>
      </p:sp>
      <p:sp>
        <p:nvSpPr>
          <p:cNvPr id="1479690" name="Text Box 10">
            <a:extLst>
              <a:ext uri="{FF2B5EF4-FFF2-40B4-BE49-F238E27FC236}">
                <a16:creationId xmlns:a16="http://schemas.microsoft.com/office/drawing/2014/main" id="{7BFF0061-474E-4953-8A51-9E8EEC0A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4868863"/>
            <a:ext cx="244951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금융기관의 매일 매일의 일상적인 경영은 ‘리스크</a:t>
            </a:r>
            <a:r>
              <a:rPr lang="en-US" altLang="ko-KR" sz="1200" b="1">
                <a:latin typeface="Arial" panose="020B0604020202020204" pitchFamily="34" charset="0"/>
              </a:rPr>
              <a:t>-</a:t>
            </a:r>
            <a:r>
              <a:rPr lang="ko-KR" altLang="en-US" sz="1200" b="1">
                <a:latin typeface="Arial" panose="020B0604020202020204" pitchFamily="34" charset="0"/>
              </a:rPr>
              <a:t>수익’ 관리 전략의 맥락에서 결정되어야 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74" name="AutoShape 18">
            <a:extLst>
              <a:ext uri="{FF2B5EF4-FFF2-40B4-BE49-F238E27FC236}">
                <a16:creationId xmlns:a16="http://schemas.microsoft.com/office/drawing/2014/main" id="{C08F094E-BA85-4806-8087-31AF231D8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1882775"/>
            <a:ext cx="8272462" cy="5127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100000">
                <a:schemeClr val="bg1">
                  <a:alpha val="60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38EFBE3E-72C5-45A5-B042-FA3B31C50C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00" y="1116013"/>
            <a:ext cx="9906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/>
          <a:lstStyle/>
          <a:p>
            <a:endParaRPr lang="ko-KR" altLang="en-US"/>
          </a:p>
        </p:txBody>
      </p:sp>
      <p:sp>
        <p:nvSpPr>
          <p:cNvPr id="889860" name="AutoShape 4">
            <a:extLst>
              <a:ext uri="{FF2B5EF4-FFF2-40B4-BE49-F238E27FC236}">
                <a16:creationId xmlns:a16="http://schemas.microsoft.com/office/drawing/2014/main" id="{AE640268-3865-48C9-AA40-A3C593EF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196975"/>
            <a:ext cx="3632200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latinLnBrk="0" hangingPunct="0"/>
            <a:r>
              <a:rPr kumimoji="0" lang="en-US" altLang="ko-KR" sz="2000" b="1" i="1" u="sng">
                <a:latin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889863" name="AutoShape 7">
            <a:extLst>
              <a:ext uri="{FF2B5EF4-FFF2-40B4-BE49-F238E27FC236}">
                <a16:creationId xmlns:a16="http://schemas.microsoft.com/office/drawing/2014/main" id="{01FDD6B8-CB48-4727-B32D-9A220A001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1800225"/>
            <a:ext cx="5976938" cy="393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C5A6A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/>
          <a:lstStyle/>
          <a:p>
            <a:endParaRPr lang="ko-KR" altLang="en-US"/>
          </a:p>
        </p:txBody>
      </p:sp>
      <p:sp>
        <p:nvSpPr>
          <p:cNvPr id="889864" name="Text Box 8">
            <a:extLst>
              <a:ext uri="{FF2B5EF4-FFF2-40B4-BE49-F238E27FC236}">
                <a16:creationId xmlns:a16="http://schemas.microsoft.com/office/drawing/2014/main" id="{B3D879DD-03C8-4C26-A234-7CD19734A7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89138" y="1730375"/>
            <a:ext cx="5411787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 marL="6096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331913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21209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909888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3698875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1560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46132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50704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55276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전략적 리스크 관리의 이해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Capital Market ERM 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의 개요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‘리스크</a:t>
            </a: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수익’ 관리 전략의 개요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전략적 리스크 관리 방법론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COSO ERM Framework 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의 개요 및 도입 방안</a:t>
            </a:r>
          </a:p>
        </p:txBody>
      </p:sp>
      <p:sp>
        <p:nvSpPr>
          <p:cNvPr id="889873" name="Text Box 17">
            <a:extLst>
              <a:ext uri="{FF2B5EF4-FFF2-40B4-BE49-F238E27FC236}">
                <a16:creationId xmlns:a16="http://schemas.microsoft.com/office/drawing/2014/main" id="{39488E8C-2454-443E-8131-86EA89FF26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0250" y="4568825"/>
            <a:ext cx="511333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 marL="457200" indent="-4572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173163" indent="-4572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9558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744788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3533775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39909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44481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49053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53625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150000"/>
              </a:lnSpc>
            </a:pPr>
            <a:r>
              <a:rPr kumimoji="0" lang="en-US" altLang="ko-KR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Appendix</a:t>
            </a: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_ </a:t>
            </a:r>
            <a:r>
              <a:rPr lang="en-US" altLang="ko-KR" sz="1400" b="1" i="1">
                <a:latin typeface="Arial" panose="020B0604020202020204" pitchFamily="34" charset="0"/>
              </a:rPr>
              <a:t>Benchmarking &amp; Sample deliverables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922" name="Text Box 2">
            <a:extLst>
              <a:ext uri="{FF2B5EF4-FFF2-40B4-BE49-F238E27FC236}">
                <a16:creationId xmlns:a16="http://schemas.microsoft.com/office/drawing/2014/main" id="{D4AC0650-ECF6-4B49-854D-F40D38A82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61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2. </a:t>
            </a:r>
            <a:r>
              <a:rPr lang="ko-KR" altLang="en-US" sz="1600" b="1">
                <a:latin typeface="Arial" panose="020B0604020202020204" pitchFamily="34" charset="0"/>
              </a:rPr>
              <a:t>전략적 경영 기법 도입과 그 실패 원인</a:t>
            </a:r>
          </a:p>
        </p:txBody>
      </p:sp>
      <p:sp>
        <p:nvSpPr>
          <p:cNvPr id="1489923" name="Text Box 3">
            <a:extLst>
              <a:ext uri="{FF2B5EF4-FFF2-40B4-BE49-F238E27FC236}">
                <a16:creationId xmlns:a16="http://schemas.microsoft.com/office/drawing/2014/main" id="{460EBF37-0572-4CF7-AA5A-9EA1F287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489924" name="Text Box 4">
            <a:extLst>
              <a:ext uri="{FF2B5EF4-FFF2-40B4-BE49-F238E27FC236}">
                <a16:creationId xmlns:a16="http://schemas.microsoft.com/office/drawing/2014/main" id="{E83A495F-DDC0-4E68-973D-B1AD40678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ko-KR" altLang="en-US" sz="1400" b="1">
                <a:latin typeface="Arial" panose="020B0604020202020204" pitchFamily="34" charset="0"/>
              </a:rPr>
              <a:t>리스크는 수익 창출의 기회</a:t>
            </a:r>
          </a:p>
          <a:p>
            <a:pPr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역동적인 경영환경 변화에 대처하기 위해 타 산업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특히 제조업의 경영전략 기법을 도입했던 금융기관은 금융산업이 수익을 창출하는 과정과 방법에 있어 타 산업과 다르다는 점을 간과하였기 때문에 실패하였음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89925" name="AutoShape 5">
            <a:extLst>
              <a:ext uri="{FF2B5EF4-FFF2-40B4-BE49-F238E27FC236}">
                <a16:creationId xmlns:a16="http://schemas.microsoft.com/office/drawing/2014/main" id="{715F534A-A9E1-497B-B5E0-45FD72DD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22525"/>
            <a:ext cx="2951163" cy="2159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9926" name="AutoShape 6">
            <a:extLst>
              <a:ext uri="{FF2B5EF4-FFF2-40B4-BE49-F238E27FC236}">
                <a16:creationId xmlns:a16="http://schemas.microsoft.com/office/drawing/2014/main" id="{853B77E3-E402-42A7-B0AD-22463A56320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11363" y="4652963"/>
            <a:ext cx="4167187" cy="1368425"/>
          </a:xfrm>
          <a:prstGeom prst="wedgeRoundRectCallout">
            <a:avLst>
              <a:gd name="adj1" fmla="val -29620"/>
              <a:gd name="adj2" fmla="val 55912"/>
              <a:gd name="adj3" fmla="val 16667"/>
            </a:avLst>
          </a:prstGeom>
          <a:solidFill>
            <a:srgbClr val="C0C0C0"/>
          </a:solidFill>
          <a:ln w="381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endParaRPr lang="ko-KR" altLang="ko-KR" sz="1200">
              <a:latin typeface="Arial" panose="020B0604020202020204" pitchFamily="34" charset="0"/>
            </a:endParaRPr>
          </a:p>
        </p:txBody>
      </p:sp>
      <p:sp>
        <p:nvSpPr>
          <p:cNvPr id="1489927" name="Text Box 7">
            <a:extLst>
              <a:ext uri="{FF2B5EF4-FFF2-40B4-BE49-F238E27FC236}">
                <a16:creationId xmlns:a16="http://schemas.microsoft.com/office/drawing/2014/main" id="{7B821BBA-D349-4162-8781-650E438B3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4724400"/>
            <a:ext cx="395922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solidFill>
                  <a:srgbClr val="FFFFCC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b="1">
                <a:solidFill>
                  <a:srgbClr val="FFFFCC"/>
                </a:solidFill>
                <a:latin typeface="Arial" panose="020B0604020202020204" pitchFamily="34" charset="0"/>
              </a:rPr>
              <a:t>경영자들이 금융기관이 본질적으로 갖고 있는 차이점을 무시한 결과임</a:t>
            </a:r>
            <a:r>
              <a:rPr lang="en-US" altLang="ko-KR" sz="1300" b="1">
                <a:solidFill>
                  <a:srgbClr val="FFFFCC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solidFill>
                  <a:srgbClr val="FFFFCC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b="1">
                <a:solidFill>
                  <a:srgbClr val="FFFFCC"/>
                </a:solidFill>
                <a:latin typeface="Arial" panose="020B0604020202020204" pitchFamily="34" charset="0"/>
              </a:rPr>
              <a:t>수익 확보를 위한 리스크 관리에 대한 인식 부족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solidFill>
                  <a:srgbClr val="FFFFCC"/>
                </a:solidFill>
                <a:latin typeface="Arial" panose="020B0604020202020204" pitchFamily="34" charset="0"/>
              </a:rPr>
              <a:t> 금융기관의 리스크 관리 기법이 일반 기업과 달라야 한다는 점 간과</a:t>
            </a:r>
          </a:p>
        </p:txBody>
      </p:sp>
      <p:sp>
        <p:nvSpPr>
          <p:cNvPr id="1489928" name="Text Box 8">
            <a:extLst>
              <a:ext uri="{FF2B5EF4-FFF2-40B4-BE49-F238E27FC236}">
                <a16:creationId xmlns:a16="http://schemas.microsoft.com/office/drawing/2014/main" id="{C43AE919-C692-47FE-B578-169452215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2781300"/>
            <a:ext cx="280828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1970</a:t>
            </a:r>
            <a:r>
              <a:rPr lang="ko-KR" altLang="en-US" sz="1200" b="1">
                <a:latin typeface="Arial" panose="020B0604020202020204" pitchFamily="34" charset="0"/>
              </a:rPr>
              <a:t>년대부터 </a:t>
            </a:r>
            <a:r>
              <a:rPr lang="en-US" altLang="ko-KR" sz="1200" b="1">
                <a:latin typeface="Arial" panose="020B0604020202020204" pitchFamily="34" charset="0"/>
              </a:rPr>
              <a:t>1980</a:t>
            </a:r>
            <a:r>
              <a:rPr lang="ko-KR" altLang="en-US" sz="1200" b="1">
                <a:latin typeface="Arial" panose="020B0604020202020204" pitchFamily="34" charset="0"/>
              </a:rPr>
              <a:t>년대에 걸쳐 각종 금융기관들은 규제에서 벗어나게 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독점적인 시장에서의 인위적 금리 결정에 따른 이익 확보 기대 불가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보다 많은 이익 배당을 요구하는 주주의 압력 증대</a:t>
            </a:r>
          </a:p>
        </p:txBody>
      </p:sp>
      <p:sp>
        <p:nvSpPr>
          <p:cNvPr id="1489929" name="Text Box 9">
            <a:extLst>
              <a:ext uri="{FF2B5EF4-FFF2-40B4-BE49-F238E27FC236}">
                <a16:creationId xmlns:a16="http://schemas.microsoft.com/office/drawing/2014/main" id="{5BF91047-1913-401D-A22C-1B70D214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2708275"/>
            <a:ext cx="18192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9600" b="1">
                <a:solidFill>
                  <a:srgbClr val="FFFFCC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489930" name="Text Box 10">
            <a:extLst>
              <a:ext uri="{FF2B5EF4-FFF2-40B4-BE49-F238E27FC236}">
                <a16:creationId xmlns:a16="http://schemas.microsoft.com/office/drawing/2014/main" id="{87E17364-E18E-4884-9516-3EDF4F46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2781300"/>
            <a:ext cx="24479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1980</a:t>
            </a:r>
            <a:r>
              <a:rPr lang="ko-KR" altLang="en-US" sz="1200" b="1">
                <a:latin typeface="Arial" panose="020B0604020202020204" pitchFamily="34" charset="0"/>
              </a:rPr>
              <a:t>년대 말부터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금융시장의 여건은 역전되어 악화되기 시작함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미국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일본계 은행들의 대규모 손실이 발생함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Drexel Burnham Lambert </a:t>
            </a:r>
            <a:r>
              <a:rPr lang="ko-KR" altLang="en-US" sz="1200" b="1">
                <a:latin typeface="Arial" panose="020B0604020202020204" pitchFamily="34" charset="0"/>
              </a:rPr>
              <a:t>사의 도산 등 전세계적으로 증권사들이 타격을 입음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로이드사가 거액의 손실을 입는 등 보험회사도 위기 상황에 처함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89931" name="Text Box 11">
            <a:extLst>
              <a:ext uri="{FF2B5EF4-FFF2-40B4-BE49-F238E27FC236}">
                <a16:creationId xmlns:a16="http://schemas.microsoft.com/office/drawing/2014/main" id="{046C01BB-5333-4BC4-8BF0-54D5E840F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2997200"/>
            <a:ext cx="237648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solidFill>
                  <a:srgbClr val="FFFFCC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b="1">
                <a:solidFill>
                  <a:srgbClr val="FFFFCC"/>
                </a:solidFill>
                <a:latin typeface="Arial" panose="020B0604020202020204" pitchFamily="34" charset="0"/>
              </a:rPr>
              <a:t>제조업체의 마케팅 담당임원 영입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solidFill>
                  <a:srgbClr val="FFFFCC"/>
                </a:solidFill>
                <a:latin typeface="Arial" panose="020B0604020202020204" pitchFamily="34" charset="0"/>
              </a:rPr>
              <a:t> 고객 </a:t>
            </a:r>
            <a:r>
              <a:rPr lang="en-US" altLang="ko-KR" sz="1200" b="1">
                <a:solidFill>
                  <a:srgbClr val="FFFFCC"/>
                </a:solidFill>
                <a:latin typeface="Arial" panose="020B0604020202020204" pitchFamily="34" charset="0"/>
              </a:rPr>
              <a:t>Needs </a:t>
            </a:r>
            <a:r>
              <a:rPr lang="ko-KR" altLang="en-US" sz="1200" b="1">
                <a:solidFill>
                  <a:srgbClr val="FFFFCC"/>
                </a:solidFill>
                <a:latin typeface="Arial" panose="020B0604020202020204" pitchFamily="34" charset="0"/>
              </a:rPr>
              <a:t>파악을 위한 시장조사 및 신상품 개발에 거액 투자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solidFill>
                  <a:srgbClr val="FFFFCC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b="1">
                <a:solidFill>
                  <a:srgbClr val="FFFFCC"/>
                </a:solidFill>
                <a:latin typeface="Arial" panose="020B0604020202020204" pitchFamily="34" charset="0"/>
              </a:rPr>
              <a:t>Profit Center </a:t>
            </a:r>
            <a:r>
              <a:rPr lang="ko-KR" altLang="en-US" sz="1200" b="1">
                <a:solidFill>
                  <a:srgbClr val="FFFFCC"/>
                </a:solidFill>
                <a:latin typeface="Arial" panose="020B0604020202020204" pitchFamily="34" charset="0"/>
              </a:rPr>
              <a:t>개념 도입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066" name="Text Box 2">
            <a:extLst>
              <a:ext uri="{FF2B5EF4-FFF2-40B4-BE49-F238E27FC236}">
                <a16:creationId xmlns:a16="http://schemas.microsoft.com/office/drawing/2014/main" id="{5D2D9423-EF74-4C22-A6D0-D4C4745A4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3. </a:t>
            </a:r>
            <a:r>
              <a:rPr lang="ko-KR" altLang="en-US" sz="1600" b="1">
                <a:latin typeface="Arial" panose="020B0604020202020204" pitchFamily="34" charset="0"/>
              </a:rPr>
              <a:t>리스크의 종류 및 금융기관의 특성</a:t>
            </a:r>
          </a:p>
        </p:txBody>
      </p:sp>
      <p:sp>
        <p:nvSpPr>
          <p:cNvPr id="1496067" name="Text Box 3">
            <a:extLst>
              <a:ext uri="{FF2B5EF4-FFF2-40B4-BE49-F238E27FC236}">
                <a16:creationId xmlns:a16="http://schemas.microsoft.com/office/drawing/2014/main" id="{D5BB867D-1498-40AB-B249-450D6ED0A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496068" name="AutoShape 4">
            <a:extLst>
              <a:ext uri="{FF2B5EF4-FFF2-40B4-BE49-F238E27FC236}">
                <a16:creationId xmlns:a16="http://schemas.microsoft.com/office/drawing/2014/main" id="{B54EF419-BC9E-4755-8122-7726B26E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2924175"/>
            <a:ext cx="2663825" cy="2233613"/>
          </a:xfrm>
          <a:prstGeom prst="pentagon">
            <a:avLst/>
          </a:prstGeom>
          <a:gradFill rotWithShape="1">
            <a:gsLst>
              <a:gs pos="0">
                <a:srgbClr val="800080"/>
              </a:gs>
              <a:gs pos="50000">
                <a:schemeClr val="bg1"/>
              </a:gs>
              <a:gs pos="100000">
                <a:srgbClr val="80008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96069" name="Text Box 5">
            <a:extLst>
              <a:ext uri="{FF2B5EF4-FFF2-40B4-BE49-F238E27FC236}">
                <a16:creationId xmlns:a16="http://schemas.microsoft.com/office/drawing/2014/main" id="{8160289C-B826-43FF-82B8-594AF33A4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90741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금융기관의 경우 타 기업이 안고 있는 리스크가 수익 기회이며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따라서 리스크의 관리 능력 즉</a:t>
            </a:r>
            <a:r>
              <a:rPr lang="en-US" altLang="ko-KR" sz="1300" b="1">
                <a:latin typeface="Arial" panose="020B0604020202020204" pitchFamily="34" charset="0"/>
              </a:rPr>
              <a:t>, Risk Capital </a:t>
            </a:r>
            <a:r>
              <a:rPr lang="ko-KR" altLang="en-US" sz="1300" b="1">
                <a:latin typeface="Arial" panose="020B0604020202020204" pitchFamily="34" charset="0"/>
              </a:rPr>
              <a:t>의 설정 능력이 성공의 열쇠임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496070" name="Picture 6" descr="yellow-1">
            <a:extLst>
              <a:ext uri="{FF2B5EF4-FFF2-40B4-BE49-F238E27FC236}">
                <a16:creationId xmlns:a16="http://schemas.microsoft.com/office/drawing/2014/main" id="{5F4942F9-DCA8-4C05-A586-0D6724933DE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36650" y="4652963"/>
            <a:ext cx="1049338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6071" name="Rectangle 7">
            <a:extLst>
              <a:ext uri="{FF2B5EF4-FFF2-40B4-BE49-F238E27FC236}">
                <a16:creationId xmlns:a16="http://schemas.microsoft.com/office/drawing/2014/main" id="{A919A847-FCAA-4D9B-A0F5-01609202156C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241425" y="4941888"/>
            <a:ext cx="863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atin typeface="Arial" panose="020B0604020202020204" pitchFamily="34" charset="0"/>
              </a:rPr>
              <a:t>직무 </a:t>
            </a:r>
          </a:p>
          <a:p>
            <a:pPr algn="ctr">
              <a:lnSpc>
                <a:spcPct val="110000"/>
              </a:lnSpc>
            </a:pPr>
            <a:r>
              <a:rPr lang="ko-KR" altLang="en-US" sz="1400">
                <a:latin typeface="Arial" panose="020B0604020202020204" pitchFamily="34" charset="0"/>
              </a:rPr>
              <a:t>리스크</a:t>
            </a:r>
          </a:p>
        </p:txBody>
      </p:sp>
      <p:sp>
        <p:nvSpPr>
          <p:cNvPr id="1496072" name="Oval 8">
            <a:extLst>
              <a:ext uri="{FF2B5EF4-FFF2-40B4-BE49-F238E27FC236}">
                <a16:creationId xmlns:a16="http://schemas.microsoft.com/office/drawing/2014/main" id="{8F1EDF02-D27A-476F-99CE-4A36E7927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2349500"/>
            <a:ext cx="1033463" cy="954088"/>
          </a:xfrm>
          <a:prstGeom prst="ellipse">
            <a:avLst/>
          </a:prstGeom>
          <a:gradFill rotWithShape="1">
            <a:gsLst>
              <a:gs pos="0">
                <a:srgbClr val="CCCCFF"/>
              </a:gs>
              <a:gs pos="100000">
                <a:srgbClr val="00008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96073" name="Rectangle 9">
            <a:extLst>
              <a:ext uri="{FF2B5EF4-FFF2-40B4-BE49-F238E27FC236}">
                <a16:creationId xmlns:a16="http://schemas.microsoft.com/office/drawing/2014/main" id="{1DBA4F1C-CC3C-4F51-A640-1B228AA4994E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000250" y="2565400"/>
            <a:ext cx="9048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400">
                <a:solidFill>
                  <a:srgbClr val="FFFFCC"/>
                </a:solidFill>
                <a:latin typeface="Arial" panose="020B0604020202020204" pitchFamily="34" charset="0"/>
              </a:rPr>
              <a:t>Market Risk</a:t>
            </a:r>
          </a:p>
        </p:txBody>
      </p:sp>
      <p:pic>
        <p:nvPicPr>
          <p:cNvPr id="1496074" name="Picture 10" descr="yellow-1">
            <a:extLst>
              <a:ext uri="{FF2B5EF4-FFF2-40B4-BE49-F238E27FC236}">
                <a16:creationId xmlns:a16="http://schemas.microsoft.com/office/drawing/2014/main" id="{4FF3FB29-102F-41C4-AD24-0EC90992A84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24213" y="3357563"/>
            <a:ext cx="1049337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6075" name="Rectangle 11">
            <a:extLst>
              <a:ext uri="{FF2B5EF4-FFF2-40B4-BE49-F238E27FC236}">
                <a16:creationId xmlns:a16="http://schemas.microsoft.com/office/drawing/2014/main" id="{7A940066-2CAC-4393-A796-CF34448F7EDD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3328988" y="3646488"/>
            <a:ext cx="9048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atin typeface="Arial" panose="020B0604020202020204" pitchFamily="34" charset="0"/>
              </a:rPr>
              <a:t>운영 </a:t>
            </a:r>
          </a:p>
          <a:p>
            <a:pPr algn="ctr">
              <a:lnSpc>
                <a:spcPct val="110000"/>
              </a:lnSpc>
            </a:pPr>
            <a:r>
              <a:rPr lang="ko-KR" altLang="en-US" sz="1400">
                <a:latin typeface="Arial" panose="020B0604020202020204" pitchFamily="34" charset="0"/>
              </a:rPr>
              <a:t>리스크</a:t>
            </a:r>
          </a:p>
        </p:txBody>
      </p:sp>
      <p:sp>
        <p:nvSpPr>
          <p:cNvPr id="1496076" name="Text Box 12">
            <a:extLst>
              <a:ext uri="{FF2B5EF4-FFF2-40B4-BE49-F238E27FC236}">
                <a16:creationId xmlns:a16="http://schemas.microsoft.com/office/drawing/2014/main" id="{9D18DFBB-1F71-4CC4-AFAF-17A80F93D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844675"/>
            <a:ext cx="36718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 u="sng">
                <a:latin typeface="Arial" panose="020B0604020202020204" pitchFamily="34" charset="0"/>
              </a:rPr>
              <a:t>리스크의 종류</a:t>
            </a:r>
          </a:p>
        </p:txBody>
      </p:sp>
      <p:sp>
        <p:nvSpPr>
          <p:cNvPr id="1496077" name="Text Box 13">
            <a:extLst>
              <a:ext uri="{FF2B5EF4-FFF2-40B4-BE49-F238E27FC236}">
                <a16:creationId xmlns:a16="http://schemas.microsoft.com/office/drawing/2014/main" id="{1941BEE0-11F3-483E-8F66-5BDA58FB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3" y="1844675"/>
            <a:ext cx="280828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 u="sng">
                <a:latin typeface="Arial" panose="020B0604020202020204" pitchFamily="34" charset="0"/>
              </a:rPr>
              <a:t>금융 기관의 특성</a:t>
            </a:r>
          </a:p>
        </p:txBody>
      </p:sp>
      <p:sp>
        <p:nvSpPr>
          <p:cNvPr id="1496078" name="Oval 14">
            <a:extLst>
              <a:ext uri="{FF2B5EF4-FFF2-40B4-BE49-F238E27FC236}">
                <a16:creationId xmlns:a16="http://schemas.microsoft.com/office/drawing/2014/main" id="{03F55F3A-B771-4A54-B464-2341BA9E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3357563"/>
            <a:ext cx="1035050" cy="954087"/>
          </a:xfrm>
          <a:prstGeom prst="ellipse">
            <a:avLst/>
          </a:prstGeom>
          <a:gradFill rotWithShape="1">
            <a:gsLst>
              <a:gs pos="0">
                <a:srgbClr val="CCCCFF"/>
              </a:gs>
              <a:gs pos="100000">
                <a:srgbClr val="00008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96079" name="Rectangle 15">
            <a:extLst>
              <a:ext uri="{FF2B5EF4-FFF2-40B4-BE49-F238E27FC236}">
                <a16:creationId xmlns:a16="http://schemas.microsoft.com/office/drawing/2014/main" id="{1BD5BC71-C6FF-47A9-901E-8CAE40101347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631825" y="3573463"/>
            <a:ext cx="9064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en-US" altLang="ko-KR" sz="1400">
                <a:solidFill>
                  <a:srgbClr val="FFFFCC"/>
                </a:solidFill>
                <a:latin typeface="Arial" panose="020B0604020202020204" pitchFamily="34" charset="0"/>
              </a:rPr>
              <a:t>Credit Risk</a:t>
            </a:r>
          </a:p>
        </p:txBody>
      </p:sp>
      <p:pic>
        <p:nvPicPr>
          <p:cNvPr id="1496080" name="Picture 16" descr="yellow-1">
            <a:extLst>
              <a:ext uri="{FF2B5EF4-FFF2-40B4-BE49-F238E27FC236}">
                <a16:creationId xmlns:a16="http://schemas.microsoft.com/office/drawing/2014/main" id="{9497DD34-B1D3-4C54-BCE9-8CD96758DE5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679700" y="4652963"/>
            <a:ext cx="1049338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6081" name="Rectangle 17">
            <a:extLst>
              <a:ext uri="{FF2B5EF4-FFF2-40B4-BE49-F238E27FC236}">
                <a16:creationId xmlns:a16="http://schemas.microsoft.com/office/drawing/2014/main" id="{47640265-B6F1-4F12-A492-58F7D0CA1E21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784475" y="4941888"/>
            <a:ext cx="863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atin typeface="Arial" panose="020B0604020202020204" pitchFamily="34" charset="0"/>
              </a:rPr>
              <a:t>환경 </a:t>
            </a:r>
          </a:p>
          <a:p>
            <a:pPr algn="ctr">
              <a:lnSpc>
                <a:spcPct val="110000"/>
              </a:lnSpc>
            </a:pPr>
            <a:r>
              <a:rPr lang="ko-KR" altLang="en-US" sz="1400">
                <a:latin typeface="Arial" panose="020B0604020202020204" pitchFamily="34" charset="0"/>
              </a:rPr>
              <a:t>리스크</a:t>
            </a:r>
          </a:p>
        </p:txBody>
      </p:sp>
      <p:sp>
        <p:nvSpPr>
          <p:cNvPr id="1496082" name="Text Box 18">
            <a:extLst>
              <a:ext uri="{FF2B5EF4-FFF2-40B4-BE49-F238E27FC236}">
                <a16:creationId xmlns:a16="http://schemas.microsoft.com/office/drawing/2014/main" id="{099C4A39-17CA-439F-AD2F-F6C3D67D6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2276475"/>
            <a:ext cx="10795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금리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유동성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경영 실적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통화</a:t>
            </a:r>
          </a:p>
        </p:txBody>
      </p:sp>
      <p:sp>
        <p:nvSpPr>
          <p:cNvPr id="1496083" name="Text Box 19">
            <a:extLst>
              <a:ext uri="{FF2B5EF4-FFF2-40B4-BE49-F238E27FC236}">
                <a16:creationId xmlns:a16="http://schemas.microsoft.com/office/drawing/2014/main" id="{2372AC99-8BF7-4DE2-BFA7-3E88655F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3500438"/>
            <a:ext cx="10810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시스템 오류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청산 절차</a:t>
            </a:r>
          </a:p>
        </p:txBody>
      </p:sp>
      <p:sp>
        <p:nvSpPr>
          <p:cNvPr id="1496084" name="Text Box 20">
            <a:extLst>
              <a:ext uri="{FF2B5EF4-FFF2-40B4-BE49-F238E27FC236}">
                <a16:creationId xmlns:a16="http://schemas.microsoft.com/office/drawing/2014/main" id="{C6E5EF5C-FBD5-4C31-B635-24A93319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4581525"/>
            <a:ext cx="10795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금리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유동성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경영 실적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통화</a:t>
            </a:r>
          </a:p>
        </p:txBody>
      </p:sp>
      <p:sp>
        <p:nvSpPr>
          <p:cNvPr id="1496085" name="Text Box 21">
            <a:extLst>
              <a:ext uri="{FF2B5EF4-FFF2-40B4-BE49-F238E27FC236}">
                <a16:creationId xmlns:a16="http://schemas.microsoft.com/office/drawing/2014/main" id="{7C4AE3F7-41E7-4A8C-9FFC-F44E7CDA5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734050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시스템 오류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청산 절차</a:t>
            </a:r>
          </a:p>
        </p:txBody>
      </p:sp>
      <p:sp>
        <p:nvSpPr>
          <p:cNvPr id="1496086" name="Text Box 22">
            <a:extLst>
              <a:ext uri="{FF2B5EF4-FFF2-40B4-BE49-F238E27FC236}">
                <a16:creationId xmlns:a16="http://schemas.microsoft.com/office/drawing/2014/main" id="{01AB3AB0-A424-467F-85E4-B1F09DFA1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4292600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시스템 오류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청산 절차</a:t>
            </a:r>
          </a:p>
        </p:txBody>
      </p:sp>
      <p:sp>
        <p:nvSpPr>
          <p:cNvPr id="1496087" name="AutoShape 23">
            <a:extLst>
              <a:ext uri="{FF2B5EF4-FFF2-40B4-BE49-F238E27FC236}">
                <a16:creationId xmlns:a16="http://schemas.microsoft.com/office/drawing/2014/main" id="{9DC9C5BF-CC5A-4EBD-980B-26769A965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2636838"/>
            <a:ext cx="501650" cy="23034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96088" name="Text Box 24">
            <a:extLst>
              <a:ext uri="{FF2B5EF4-FFF2-40B4-BE49-F238E27FC236}">
                <a16:creationId xmlns:a16="http://schemas.microsoft.com/office/drawing/2014/main" id="{7A30E82E-2A43-4EB2-9B47-07D4BEFB1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3" y="2420938"/>
            <a:ext cx="2879725" cy="3455987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일반 기업은 리스크를 회피하려고 하나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금융기관은 리스크를 통해 이를 적절히 관리함으로써 수익을 창출함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금융기관이 리스크 기회를 찾아내어 그것을 관리하며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적절한 가격을 설정할 경우 수익을 창출할 수 있음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즉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높은 수익을 올리기 위해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Cost </a:t>
            </a:r>
            <a:r>
              <a:rPr lang="ko-KR" altLang="en-US" sz="1200" b="1">
                <a:latin typeface="Arial" panose="020B0604020202020204" pitchFamily="34" charset="0"/>
              </a:rPr>
              <a:t>를 수입에 연결시키고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고객의 </a:t>
            </a:r>
            <a:r>
              <a:rPr lang="en-US" altLang="ko-KR" sz="1200" b="1">
                <a:latin typeface="Arial" panose="020B0604020202020204" pitchFamily="34" charset="0"/>
              </a:rPr>
              <a:t>Needs </a:t>
            </a:r>
            <a:r>
              <a:rPr lang="ko-KR" altLang="en-US" sz="1200" b="1">
                <a:latin typeface="Arial" panose="020B0604020202020204" pitchFamily="34" charset="0"/>
              </a:rPr>
              <a:t>를 잘 파악하고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이에 부응해야 하며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최상의 금융 상품을 개발함과 동시에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고도의 서비스를 제공해야 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1200" b="1">
                <a:latin typeface="Arial" panose="020B0604020202020204" pitchFamily="34" charset="0"/>
              </a:rPr>
              <a:t>   - </a:t>
            </a:r>
            <a:r>
              <a:rPr lang="ko-KR" altLang="en-US" sz="1200" b="1">
                <a:latin typeface="Arial" panose="020B0604020202020204" pitchFamily="34" charset="0"/>
              </a:rPr>
              <a:t>단순한 사무 착오도 최소한 억제해야 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Text Box 2">
            <a:extLst>
              <a:ext uri="{FF2B5EF4-FFF2-40B4-BE49-F238E27FC236}">
                <a16:creationId xmlns:a16="http://schemas.microsoft.com/office/drawing/2014/main" id="{34910873-B7E5-48C1-8987-D464371C0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4. </a:t>
            </a:r>
            <a:r>
              <a:rPr lang="ko-KR" altLang="en-US" sz="1600" b="1">
                <a:latin typeface="Arial" panose="020B0604020202020204" pitchFamily="34" charset="0"/>
              </a:rPr>
              <a:t>리스크 관리 방법 및 </a:t>
            </a:r>
            <a:r>
              <a:rPr lang="en-US" altLang="ko-KR" sz="1600" b="1">
                <a:latin typeface="Arial" panose="020B0604020202020204" pitchFamily="34" charset="0"/>
              </a:rPr>
              <a:t>3</a:t>
            </a:r>
            <a:r>
              <a:rPr lang="ko-KR" altLang="en-US" sz="1600" b="1">
                <a:latin typeface="Arial" panose="020B0604020202020204" pitchFamily="34" charset="0"/>
              </a:rPr>
              <a:t>가지 핵심 스킬</a:t>
            </a:r>
          </a:p>
        </p:txBody>
      </p:sp>
      <p:sp>
        <p:nvSpPr>
          <p:cNvPr id="1494019" name="Text Box 3">
            <a:extLst>
              <a:ext uri="{FF2B5EF4-FFF2-40B4-BE49-F238E27FC236}">
                <a16:creationId xmlns:a16="http://schemas.microsoft.com/office/drawing/2014/main" id="{98D187EC-B378-4BBB-A691-12E0AA73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494020" name="Text Box 4">
            <a:extLst>
              <a:ext uri="{FF2B5EF4-FFF2-40B4-BE49-F238E27FC236}">
                <a16:creationId xmlns:a16="http://schemas.microsoft.com/office/drawing/2014/main" id="{298558BB-FE22-41D0-B330-534D834EF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ko-KR" altLang="en-US" sz="1400" b="1">
                <a:latin typeface="Arial" panose="020B0604020202020204" pitchFamily="34" charset="0"/>
              </a:rPr>
              <a:t>리스크는 수익 창출의 기회</a:t>
            </a:r>
          </a:p>
          <a:p>
            <a:pPr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역동적인 경영환경 변화에 대처하기 위해 타 산업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특히 제조업의 경영전략 기법을 도입했던 금융기관은 금융산업이 수익을 창출하는 과정과 방법에 있어 타 산업과 다르다는 점을 간과하였기 때문에 실패하였음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94021" name="AutoShape 5">
            <a:extLst>
              <a:ext uri="{FF2B5EF4-FFF2-40B4-BE49-F238E27FC236}">
                <a16:creationId xmlns:a16="http://schemas.microsoft.com/office/drawing/2014/main" id="{DB538A89-E3F6-4707-BE49-7EE06B918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3500438"/>
            <a:ext cx="2736850" cy="165576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94022" name="Oval 6">
            <a:extLst>
              <a:ext uri="{FF2B5EF4-FFF2-40B4-BE49-F238E27FC236}">
                <a16:creationId xmlns:a16="http://schemas.microsoft.com/office/drawing/2014/main" id="{C4F5F76A-CDEC-4E82-B88B-A528614B61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16138" y="2635250"/>
            <a:ext cx="1843087" cy="1441450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리스크의 흡수</a:t>
            </a:r>
          </a:p>
          <a:p>
            <a:pPr algn="ctr">
              <a:lnSpc>
                <a:spcPct val="90000"/>
              </a:lnSpc>
            </a:pPr>
            <a:endParaRPr lang="ko-KR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13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고객으로부터 대가를 받고 고객의 리스크를 흡수</a:t>
            </a:r>
          </a:p>
        </p:txBody>
      </p:sp>
      <p:sp>
        <p:nvSpPr>
          <p:cNvPr id="1494023" name="Oval 7">
            <a:extLst>
              <a:ext uri="{FF2B5EF4-FFF2-40B4-BE49-F238E27FC236}">
                <a16:creationId xmlns:a16="http://schemas.microsoft.com/office/drawing/2014/main" id="{99171603-0C8A-490F-909E-A7F7B085A8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4850" y="4219575"/>
            <a:ext cx="1844675" cy="1441450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리스크의 조언</a:t>
            </a:r>
          </a:p>
          <a:p>
            <a:pPr algn="ctr">
              <a:lnSpc>
                <a:spcPct val="90000"/>
              </a:lnSpc>
            </a:pPr>
            <a:endParaRPr lang="ko-KR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ko-KR" altLang="en-US" sz="13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고객으로부터 대가를 받고 고객의 리스크에 대한 정보 및 조언 제공</a:t>
            </a:r>
          </a:p>
        </p:txBody>
      </p:sp>
      <p:sp>
        <p:nvSpPr>
          <p:cNvPr id="1494024" name="Oval 8">
            <a:extLst>
              <a:ext uri="{FF2B5EF4-FFF2-40B4-BE49-F238E27FC236}">
                <a16:creationId xmlns:a16="http://schemas.microsoft.com/office/drawing/2014/main" id="{B4622028-0EC8-4D34-98AA-97051001D4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56000" y="4221163"/>
            <a:ext cx="1843088" cy="1441450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리스크의 중개</a:t>
            </a:r>
          </a:p>
          <a:p>
            <a:pPr algn="ctr"/>
            <a:endParaRPr lang="ko-KR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/>
            <a:r>
              <a:rPr lang="ko-KR" altLang="en-US" sz="13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고객으로부터 대가를 받고 리스크를 청산</a:t>
            </a:r>
          </a:p>
        </p:txBody>
      </p:sp>
      <p:sp>
        <p:nvSpPr>
          <p:cNvPr id="1494025" name="Text Box 9">
            <a:extLst>
              <a:ext uri="{FF2B5EF4-FFF2-40B4-BE49-F238E27FC236}">
                <a16:creationId xmlns:a16="http://schemas.microsoft.com/office/drawing/2014/main" id="{A4385E03-5F06-44E1-B4D1-6E354D71F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3068638"/>
            <a:ext cx="1079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보험 회사의 약정된 보험금의 지불</a:t>
            </a:r>
          </a:p>
        </p:txBody>
      </p:sp>
      <p:sp>
        <p:nvSpPr>
          <p:cNvPr id="1494026" name="Text Box 10">
            <a:extLst>
              <a:ext uri="{FF2B5EF4-FFF2-40B4-BE49-F238E27FC236}">
                <a16:creationId xmlns:a16="http://schemas.microsoft.com/office/drawing/2014/main" id="{F8771A67-5C53-42C4-B801-9DC1DF98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5732463"/>
            <a:ext cx="19462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투자자문 회사의 투자 조언</a:t>
            </a:r>
          </a:p>
        </p:txBody>
      </p:sp>
      <p:sp>
        <p:nvSpPr>
          <p:cNvPr id="1494027" name="Text Box 11">
            <a:extLst>
              <a:ext uri="{FF2B5EF4-FFF2-40B4-BE49-F238E27FC236}">
                <a16:creationId xmlns:a16="http://schemas.microsoft.com/office/drawing/2014/main" id="{BA260F26-D5C8-4057-B3A1-C245D8B67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5732463"/>
            <a:ext cx="19446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투자신탁 회사의 일정 소액 투자가들의 자금 투자</a:t>
            </a:r>
          </a:p>
        </p:txBody>
      </p:sp>
      <p:sp>
        <p:nvSpPr>
          <p:cNvPr id="1494028" name="Text Box 12">
            <a:extLst>
              <a:ext uri="{FF2B5EF4-FFF2-40B4-BE49-F238E27FC236}">
                <a16:creationId xmlns:a16="http://schemas.microsoft.com/office/drawing/2014/main" id="{A6272ADB-F23D-41B2-AC83-A4816BAC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2132013"/>
            <a:ext cx="36718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 u="sng">
                <a:latin typeface="Arial" panose="020B0604020202020204" pitchFamily="34" charset="0"/>
              </a:rPr>
              <a:t>리스크 관리 방법</a:t>
            </a:r>
          </a:p>
        </p:txBody>
      </p:sp>
      <p:sp>
        <p:nvSpPr>
          <p:cNvPr id="1494029" name="Text Box 13">
            <a:extLst>
              <a:ext uri="{FF2B5EF4-FFF2-40B4-BE49-F238E27FC236}">
                <a16:creationId xmlns:a16="http://schemas.microsoft.com/office/drawing/2014/main" id="{B1AAF50B-C75F-41F1-84C3-4361F227A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2132013"/>
            <a:ext cx="309721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 b="1" u="sng">
                <a:latin typeface="Arial" panose="020B0604020202020204" pitchFamily="34" charset="0"/>
              </a:rPr>
              <a:t>3</a:t>
            </a:r>
            <a:r>
              <a:rPr lang="ko-KR" altLang="en-US" sz="1600" b="1" u="sng">
                <a:latin typeface="Arial" panose="020B0604020202020204" pitchFamily="34" charset="0"/>
              </a:rPr>
              <a:t>가지 핵심 </a:t>
            </a:r>
            <a:r>
              <a:rPr lang="en-US" altLang="ko-KR" sz="1600" b="1" u="sng">
                <a:latin typeface="Arial" panose="020B0604020202020204" pitchFamily="34" charset="0"/>
              </a:rPr>
              <a:t>Skill</a:t>
            </a:r>
          </a:p>
        </p:txBody>
      </p:sp>
      <p:sp>
        <p:nvSpPr>
          <p:cNvPr id="1494030" name="AutoShape 14">
            <a:extLst>
              <a:ext uri="{FF2B5EF4-FFF2-40B4-BE49-F238E27FC236}">
                <a16:creationId xmlns:a16="http://schemas.microsoft.com/office/drawing/2014/main" id="{E22CFF5D-D106-4FF1-8498-CC9EC5F3E44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3878263"/>
            <a:ext cx="1800225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94031" name="Text Box 15">
            <a:extLst>
              <a:ext uri="{FF2B5EF4-FFF2-40B4-BE49-F238E27FC236}">
                <a16:creationId xmlns:a16="http://schemas.microsoft.com/office/drawing/2014/main" id="{B34D29C4-CD8A-467A-A657-DB51ED605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65400"/>
            <a:ext cx="3168650" cy="3455988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3</a:t>
            </a:r>
            <a:r>
              <a:rPr lang="ko-KR" altLang="en-US" sz="1200" b="1">
                <a:latin typeface="Arial" panose="020B0604020202020204" pitchFamily="34" charset="0"/>
              </a:rPr>
              <a:t>가지 </a:t>
            </a:r>
            <a:r>
              <a:rPr lang="en-US" altLang="ko-KR" sz="1200" b="1">
                <a:latin typeface="Arial" panose="020B0604020202020204" pitchFamily="34" charset="0"/>
              </a:rPr>
              <a:t>Skill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ko-KR" sz="1200" b="1">
                <a:latin typeface="Arial" panose="020B0604020202020204" pitchFamily="34" charset="0"/>
              </a:rPr>
              <a:t>   - </a:t>
            </a:r>
            <a:r>
              <a:rPr lang="ko-KR" altLang="en-US" sz="1200" b="1">
                <a:latin typeface="Arial" panose="020B0604020202020204" pitchFamily="34" charset="0"/>
              </a:rPr>
              <a:t>평가 </a:t>
            </a:r>
            <a:r>
              <a:rPr lang="en-US" altLang="ko-KR" sz="1200" b="1">
                <a:latin typeface="Arial" panose="020B0604020202020204" pitchFamily="34" charset="0"/>
              </a:rPr>
              <a:t>Skill : </a:t>
            </a:r>
            <a:r>
              <a:rPr lang="ko-KR" altLang="en-US" sz="1200" b="1">
                <a:latin typeface="Arial" panose="020B0604020202020204" pitchFamily="34" charset="0"/>
              </a:rPr>
              <a:t>리스크 기회를 발견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평가 및 구체화하는 </a:t>
            </a:r>
            <a:r>
              <a:rPr lang="en-US" altLang="ko-KR" sz="1200" b="1">
                <a:latin typeface="Arial" panose="020B0604020202020204" pitchFamily="34" charset="0"/>
              </a:rPr>
              <a:t>Skill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ko-KR" sz="1200" b="1">
                <a:latin typeface="Arial" panose="020B0604020202020204" pitchFamily="34" charset="0"/>
              </a:rPr>
              <a:t>   - </a:t>
            </a:r>
            <a:r>
              <a:rPr lang="ko-KR" altLang="en-US" sz="1200" b="1">
                <a:latin typeface="Arial" panose="020B0604020202020204" pitchFamily="34" charset="0"/>
              </a:rPr>
              <a:t>유연성 </a:t>
            </a:r>
            <a:r>
              <a:rPr lang="en-US" altLang="ko-KR" sz="1200" b="1">
                <a:latin typeface="Arial" panose="020B0604020202020204" pitchFamily="34" charset="0"/>
              </a:rPr>
              <a:t>Skill : </a:t>
            </a:r>
            <a:r>
              <a:rPr lang="ko-KR" altLang="en-US" sz="1200" b="1">
                <a:latin typeface="Arial" panose="020B0604020202020204" pitchFamily="34" charset="0"/>
              </a:rPr>
              <a:t>가용 자원과 조직의 행동력을 이용하여 리스크 기회를 포착하는 </a:t>
            </a:r>
            <a:r>
              <a:rPr lang="en-US" altLang="ko-KR" sz="1200" b="1">
                <a:latin typeface="Arial" panose="020B0604020202020204" pitchFamily="34" charset="0"/>
              </a:rPr>
              <a:t>Skill 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ko-KR" sz="1200" b="1">
                <a:latin typeface="Arial" panose="020B0604020202020204" pitchFamily="34" charset="0"/>
              </a:rPr>
              <a:t>   - </a:t>
            </a:r>
            <a:r>
              <a:rPr lang="ko-KR" altLang="en-US" sz="1200" b="1">
                <a:latin typeface="Arial" panose="020B0604020202020204" pitchFamily="34" charset="0"/>
              </a:rPr>
              <a:t>탄력성 </a:t>
            </a:r>
            <a:r>
              <a:rPr lang="en-US" altLang="ko-KR" sz="1200" b="1">
                <a:latin typeface="Arial" panose="020B0604020202020204" pitchFamily="34" charset="0"/>
              </a:rPr>
              <a:t>Skill : </a:t>
            </a:r>
            <a:r>
              <a:rPr lang="ko-KR" altLang="en-US" sz="1200" b="1">
                <a:latin typeface="Arial" panose="020B0604020202020204" pitchFamily="34" charset="0"/>
              </a:rPr>
              <a:t>외부의 충격 흡수 및 위기관리 능력을 이용하여 리스크를 관리하는 </a:t>
            </a:r>
            <a:r>
              <a:rPr lang="en-US" altLang="ko-KR" sz="1200" b="1">
                <a:latin typeface="Arial" panose="020B0604020202020204" pitchFamily="34" charset="0"/>
              </a:rPr>
              <a:t>Skill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불평등한 경쟁 분야에 참여하는 금융기관이 갖추어야 할 필수 불가결한 기초적인 </a:t>
            </a:r>
            <a:r>
              <a:rPr lang="en-US" altLang="ko-KR" sz="1200" b="1">
                <a:latin typeface="Arial" panose="020B0604020202020204" pitchFamily="34" charset="0"/>
              </a:rPr>
              <a:t>Skill </a:t>
            </a:r>
            <a:r>
              <a:rPr lang="ko-KR" altLang="en-US" sz="1200" b="1">
                <a:latin typeface="Arial" panose="020B0604020202020204" pitchFamily="34" charset="0"/>
              </a:rPr>
              <a:t>임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이 </a:t>
            </a:r>
            <a:r>
              <a:rPr lang="en-US" altLang="ko-KR" sz="1200" b="1">
                <a:latin typeface="Arial" panose="020B0604020202020204" pitchFamily="34" charset="0"/>
              </a:rPr>
              <a:t>3</a:t>
            </a:r>
            <a:r>
              <a:rPr lang="ko-KR" altLang="en-US" sz="1200" b="1">
                <a:latin typeface="Arial" panose="020B0604020202020204" pitchFamily="34" charset="0"/>
              </a:rPr>
              <a:t>가지 </a:t>
            </a:r>
            <a:r>
              <a:rPr lang="en-US" altLang="ko-KR" sz="1200" b="1">
                <a:latin typeface="Arial" panose="020B0604020202020204" pitchFamily="34" charset="0"/>
              </a:rPr>
              <a:t>Skill </a:t>
            </a:r>
            <a:r>
              <a:rPr lang="ko-KR" altLang="en-US" sz="1200" b="1">
                <a:latin typeface="Arial" panose="020B0604020202020204" pitchFamily="34" charset="0"/>
              </a:rPr>
              <a:t>을 이용해 리스크 기회를 수익 기회로 어떻게 전환하느냐에 따라 성패가 좌우됨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Text Box 2">
            <a:extLst>
              <a:ext uri="{FF2B5EF4-FFF2-40B4-BE49-F238E27FC236}">
                <a16:creationId xmlns:a16="http://schemas.microsoft.com/office/drawing/2014/main" id="{13F9321F-41B4-4C6F-A7D1-B98E1A35A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5. ‘</a:t>
            </a:r>
            <a:r>
              <a:rPr lang="ko-KR" altLang="en-US" sz="1600" b="1">
                <a:latin typeface="Arial" panose="020B0604020202020204" pitchFamily="34" charset="0"/>
              </a:rPr>
              <a:t>리스크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수익’ 관리의 </a:t>
            </a:r>
            <a:r>
              <a:rPr lang="en-US" altLang="ko-KR" sz="1600" b="1">
                <a:latin typeface="Arial" panose="020B0604020202020204" pitchFamily="34" charset="0"/>
              </a:rPr>
              <a:t>5</a:t>
            </a:r>
            <a:r>
              <a:rPr lang="ko-KR" altLang="en-US" sz="1600" b="1">
                <a:latin typeface="Arial" panose="020B0604020202020204" pitchFamily="34" charset="0"/>
              </a:rPr>
              <a:t>가지 전략</a:t>
            </a:r>
          </a:p>
        </p:txBody>
      </p:sp>
      <p:sp>
        <p:nvSpPr>
          <p:cNvPr id="1491971" name="Text Box 3">
            <a:extLst>
              <a:ext uri="{FF2B5EF4-FFF2-40B4-BE49-F238E27FC236}">
                <a16:creationId xmlns:a16="http://schemas.microsoft.com/office/drawing/2014/main" id="{D2E87F39-1844-4BAF-A868-B9CC82D0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491972" name="AutoShape 4">
            <a:extLst>
              <a:ext uri="{FF2B5EF4-FFF2-40B4-BE49-F238E27FC236}">
                <a16:creationId xmlns:a16="http://schemas.microsoft.com/office/drawing/2014/main" id="{55DF7FCE-59F9-4280-AA1B-0B5C81EC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2636838"/>
            <a:ext cx="3168650" cy="2376487"/>
          </a:xfrm>
          <a:prstGeom prst="pentagon">
            <a:avLst/>
          </a:prstGeom>
          <a:gradFill rotWithShape="1">
            <a:gsLst>
              <a:gs pos="0">
                <a:srgbClr val="CC99FF">
                  <a:gamma/>
                  <a:shade val="46275"/>
                  <a:invGamma/>
                </a:srgbClr>
              </a:gs>
              <a:gs pos="5000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91973" name="Text Box 5">
            <a:extLst>
              <a:ext uri="{FF2B5EF4-FFF2-40B4-BE49-F238E27FC236}">
                <a16:creationId xmlns:a16="http://schemas.microsoft.com/office/drawing/2014/main" id="{AF3CE426-5FEF-4712-9553-44BEE8F5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금융기관이 </a:t>
            </a:r>
            <a:r>
              <a:rPr lang="en-US" altLang="ko-KR" sz="1300" b="1">
                <a:latin typeface="Arial" panose="020B0604020202020204" pitchFamily="34" charset="0"/>
              </a:rPr>
              <a:t>3</a:t>
            </a:r>
            <a:r>
              <a:rPr lang="ko-KR" altLang="en-US" sz="1300" b="1">
                <a:latin typeface="Arial" panose="020B0604020202020204" pitchFamily="34" charset="0"/>
              </a:rPr>
              <a:t>가지 </a:t>
            </a:r>
            <a:r>
              <a:rPr lang="en-US" altLang="ko-KR" sz="1300" b="1">
                <a:latin typeface="Arial" panose="020B0604020202020204" pitchFamily="34" charset="0"/>
              </a:rPr>
              <a:t>Skill </a:t>
            </a:r>
            <a:r>
              <a:rPr lang="ko-KR" altLang="en-US" sz="1300" b="1">
                <a:latin typeface="Arial" panose="020B0604020202020204" pitchFamily="34" charset="0"/>
              </a:rPr>
              <a:t>을 근간으로 ‘리스크</a:t>
            </a:r>
            <a:r>
              <a:rPr lang="en-US" altLang="ko-KR" sz="1300" b="1">
                <a:latin typeface="Arial" panose="020B0604020202020204" pitchFamily="34" charset="0"/>
              </a:rPr>
              <a:t>-</a:t>
            </a:r>
            <a:r>
              <a:rPr lang="ko-KR" altLang="en-US" sz="1300" b="1">
                <a:latin typeface="Arial" panose="020B0604020202020204" pitchFamily="34" charset="0"/>
              </a:rPr>
              <a:t>수익’ 관리를 위해 활용할 수 있는 전략을 </a:t>
            </a:r>
            <a:r>
              <a:rPr lang="en-US" altLang="ko-KR" sz="1300" b="1">
                <a:latin typeface="Arial" panose="020B0604020202020204" pitchFamily="34" charset="0"/>
              </a:rPr>
              <a:t>5</a:t>
            </a:r>
            <a:r>
              <a:rPr lang="ko-KR" altLang="en-US" sz="1300" b="1">
                <a:latin typeface="Arial" panose="020B0604020202020204" pitchFamily="34" charset="0"/>
              </a:rPr>
              <a:t>가지로 정리할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91974" name="Oval 6">
            <a:extLst>
              <a:ext uri="{FF2B5EF4-FFF2-40B4-BE49-F238E27FC236}">
                <a16:creationId xmlns:a16="http://schemas.microsoft.com/office/drawing/2014/main" id="{AE4E9072-65FF-4506-A44D-37160CA2E6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44938" y="1916113"/>
            <a:ext cx="1584325" cy="1225550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세분화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전략</a:t>
            </a:r>
          </a:p>
        </p:txBody>
      </p:sp>
      <p:sp>
        <p:nvSpPr>
          <p:cNvPr id="1491975" name="Oval 7">
            <a:extLst>
              <a:ext uri="{FF2B5EF4-FFF2-40B4-BE49-F238E27FC236}">
                <a16:creationId xmlns:a16="http://schemas.microsoft.com/office/drawing/2014/main" id="{B6365306-8F1C-47D7-BD1E-9EA6103AFD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16150" y="2995613"/>
            <a:ext cx="1584325" cy="1225550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규모화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전략</a:t>
            </a:r>
          </a:p>
        </p:txBody>
      </p:sp>
      <p:sp>
        <p:nvSpPr>
          <p:cNvPr id="1491976" name="Oval 8">
            <a:extLst>
              <a:ext uri="{FF2B5EF4-FFF2-40B4-BE49-F238E27FC236}">
                <a16:creationId xmlns:a16="http://schemas.microsoft.com/office/drawing/2014/main" id="{CF200AA3-C056-403E-82D2-9991D69135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72138" y="2995613"/>
            <a:ext cx="1584325" cy="1225550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내부화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전략</a:t>
            </a:r>
          </a:p>
        </p:txBody>
      </p:sp>
      <p:sp>
        <p:nvSpPr>
          <p:cNvPr id="1491977" name="Oval 9">
            <a:extLst>
              <a:ext uri="{FF2B5EF4-FFF2-40B4-BE49-F238E27FC236}">
                <a16:creationId xmlns:a16="http://schemas.microsoft.com/office/drawing/2014/main" id="{551F0E9C-061B-4DB8-B202-972731174B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63850" y="4437063"/>
            <a:ext cx="1584325" cy="1225550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추정 전략</a:t>
            </a:r>
          </a:p>
        </p:txBody>
      </p:sp>
      <p:sp>
        <p:nvSpPr>
          <p:cNvPr id="1491978" name="Oval 10">
            <a:extLst>
              <a:ext uri="{FF2B5EF4-FFF2-40B4-BE49-F238E27FC236}">
                <a16:creationId xmlns:a16="http://schemas.microsoft.com/office/drawing/2014/main" id="{48CF2B52-C2D9-46D5-9658-B29A8682B8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26025" y="4437063"/>
            <a:ext cx="1582738" cy="1225550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기술 전략</a:t>
            </a:r>
          </a:p>
        </p:txBody>
      </p:sp>
      <p:sp>
        <p:nvSpPr>
          <p:cNvPr id="1491979" name="Text Box 11">
            <a:extLst>
              <a:ext uri="{FF2B5EF4-FFF2-40B4-BE49-F238E27FC236}">
                <a16:creationId xmlns:a16="http://schemas.microsoft.com/office/drawing/2014/main" id="{D5F0FBFE-7D91-48E5-8B26-3D090E567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1989138"/>
            <a:ext cx="33845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특정 세분시장에 맞는 가격을 설정하여 리스크를 회피 또는 감수하는 전략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대규모 소매시장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특히 보험 등에서 주로 사용됨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91980" name="Text Box 12">
            <a:extLst>
              <a:ext uri="{FF2B5EF4-FFF2-40B4-BE49-F238E27FC236}">
                <a16:creationId xmlns:a16="http://schemas.microsoft.com/office/drawing/2014/main" id="{A95CE65D-6C17-4EE5-9FB8-532268240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2924175"/>
            <a:ext cx="21590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가능한 한 리스크 자체에 밀착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거래 회사를 더 상세히 파악하여 리스크를 평가하는 전략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통계적 세분화가 불가능할 경우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금융기관 자신들만이 보유한 내부적인 통찰력을 통한 정성적 분석</a:t>
            </a:r>
            <a:r>
              <a:rPr lang="en-US" altLang="ko-KR" sz="1200" b="1">
                <a:latin typeface="Arial" panose="020B0604020202020204" pitchFamily="34" charset="0"/>
              </a:rPr>
              <a:t>(ex. Venture Capital)</a:t>
            </a:r>
          </a:p>
        </p:txBody>
      </p:sp>
      <p:sp>
        <p:nvSpPr>
          <p:cNvPr id="1491981" name="Text Box 13">
            <a:extLst>
              <a:ext uri="{FF2B5EF4-FFF2-40B4-BE49-F238E27FC236}">
                <a16:creationId xmlns:a16="http://schemas.microsoft.com/office/drawing/2014/main" id="{437A1ED8-3973-40A1-8CE7-B498A4E2B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00" y="4724400"/>
            <a:ext cx="25209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시계열적 또는 수학적으로 가격 불균형을 파악하고 이를 토대로 수익 차이를 도모하는 전략</a:t>
            </a:r>
          </a:p>
        </p:txBody>
      </p:sp>
      <p:sp>
        <p:nvSpPr>
          <p:cNvPr id="1491982" name="Text Box 14">
            <a:extLst>
              <a:ext uri="{FF2B5EF4-FFF2-40B4-BE49-F238E27FC236}">
                <a16:creationId xmlns:a16="http://schemas.microsoft.com/office/drawing/2014/main" id="{0C59470B-36D3-4233-9746-5E242517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2997200"/>
            <a:ext cx="17272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신규 시장의 참여 또는 기존 시장에서 </a:t>
            </a:r>
            <a:r>
              <a:rPr lang="en-US" altLang="ko-KR" sz="1200" b="1">
                <a:latin typeface="Arial" panose="020B0604020202020204" pitchFamily="34" charset="0"/>
              </a:rPr>
              <a:t>M/S </a:t>
            </a:r>
            <a:r>
              <a:rPr lang="ko-KR" altLang="en-US" sz="1200" b="1">
                <a:latin typeface="Arial" panose="020B0604020202020204" pitchFamily="34" charset="0"/>
              </a:rPr>
              <a:t>를 유지하거나 확대하려 할 때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자본이나 업무 영역 또는 크기를 활용하는 전략</a:t>
            </a:r>
          </a:p>
        </p:txBody>
      </p:sp>
      <p:sp>
        <p:nvSpPr>
          <p:cNvPr id="1491983" name="Text Box 15">
            <a:extLst>
              <a:ext uri="{FF2B5EF4-FFF2-40B4-BE49-F238E27FC236}">
                <a16:creationId xmlns:a16="http://schemas.microsoft.com/office/drawing/2014/main" id="{D3FD756B-2AC1-4C6A-8B08-696908191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4508500"/>
            <a:ext cx="23050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투자나 유가증권 거래에 관한 의사결정을 할 때 사용하는 전략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예</a:t>
            </a:r>
            <a:r>
              <a:rPr lang="en-US" altLang="ko-KR" sz="1200" b="1">
                <a:latin typeface="Arial" panose="020B0604020202020204" pitchFamily="34" charset="0"/>
              </a:rPr>
              <a:t>) </a:t>
            </a:r>
            <a:r>
              <a:rPr lang="ko-KR" altLang="en-US" sz="1200" b="1">
                <a:latin typeface="Arial" panose="020B0604020202020204" pitchFamily="34" charset="0"/>
              </a:rPr>
              <a:t>펀드매니저의 금리 변동에 따른 투자 결정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조사부의 예측에 따른 투자유망 종목 추천 등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114" name="Text Box 2">
            <a:extLst>
              <a:ext uri="{FF2B5EF4-FFF2-40B4-BE49-F238E27FC236}">
                <a16:creationId xmlns:a16="http://schemas.microsoft.com/office/drawing/2014/main" id="{2F3336AD-7FC6-4DCC-BFA1-334A040E6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6. </a:t>
            </a:r>
            <a:r>
              <a:rPr lang="ko-KR" altLang="en-US" sz="1600" b="1">
                <a:latin typeface="Arial" panose="020B0604020202020204" pitchFamily="34" charset="0"/>
              </a:rPr>
              <a:t>세분화 전략</a:t>
            </a:r>
          </a:p>
        </p:txBody>
      </p:sp>
      <p:sp>
        <p:nvSpPr>
          <p:cNvPr id="1498115" name="Text Box 3">
            <a:extLst>
              <a:ext uri="{FF2B5EF4-FFF2-40B4-BE49-F238E27FC236}">
                <a16:creationId xmlns:a16="http://schemas.microsoft.com/office/drawing/2014/main" id="{26C4EC4D-2B89-4073-A63D-6488FFDCF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498116" name="Text Box 4">
            <a:extLst>
              <a:ext uri="{FF2B5EF4-FFF2-40B4-BE49-F238E27FC236}">
                <a16:creationId xmlns:a16="http://schemas.microsoft.com/office/drawing/2014/main" id="{C4FB6D8A-597E-4C93-98C3-148AD279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세분화 전략은 어떤 특정한 세분화된 시장에 존재하는 리스크에 관한 정확한 지식을 토대로 </a:t>
            </a:r>
            <a:r>
              <a:rPr lang="en-US" altLang="ko-KR" sz="1300" b="1">
                <a:latin typeface="Arial" panose="020B0604020202020204" pitchFamily="34" charset="0"/>
              </a:rPr>
              <a:t>High Risk </a:t>
            </a:r>
            <a:r>
              <a:rPr lang="ko-KR" altLang="en-US" sz="1300" b="1">
                <a:latin typeface="Arial" panose="020B0604020202020204" pitchFamily="34" charset="0"/>
              </a:rPr>
              <a:t>상황에서는 요율을 고가로 설정하거나 리스크를 회피하는 한편</a:t>
            </a:r>
            <a:r>
              <a:rPr lang="en-US" altLang="ko-KR" sz="1300" b="1">
                <a:latin typeface="Arial" panose="020B0604020202020204" pitchFamily="34" charset="0"/>
              </a:rPr>
              <a:t>, Low Risk </a:t>
            </a:r>
            <a:r>
              <a:rPr lang="ko-KR" altLang="en-US" sz="1300" b="1">
                <a:latin typeface="Arial" panose="020B0604020202020204" pitchFamily="34" charset="0"/>
              </a:rPr>
              <a:t>또는 고수익 상황 하에서는 적극적으로 리스크를 감수하는 전략임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98117" name="Text Box 5">
            <a:extLst>
              <a:ext uri="{FF2B5EF4-FFF2-40B4-BE49-F238E27FC236}">
                <a16:creationId xmlns:a16="http://schemas.microsoft.com/office/drawing/2014/main" id="{072B6F0C-661B-4D37-8856-1A05587A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2422525"/>
            <a:ext cx="3311525" cy="2016125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ko-KR" sz="120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>
                <a:latin typeface="Arial" panose="020B0604020202020204" pitchFamily="34" charset="0"/>
              </a:rPr>
              <a:t> </a:t>
            </a:r>
            <a:r>
              <a:rPr lang="ko-KR" altLang="en-US" sz="1200">
                <a:latin typeface="Arial" panose="020B0604020202020204" pitchFamily="34" charset="0"/>
              </a:rPr>
              <a:t>활용 정보 </a:t>
            </a:r>
            <a:r>
              <a:rPr lang="en-US" altLang="ko-KR" sz="1200">
                <a:latin typeface="Arial" panose="020B0604020202020204" pitchFamily="34" charset="0"/>
              </a:rPr>
              <a:t>: </a:t>
            </a:r>
            <a:r>
              <a:rPr lang="ko-KR" altLang="en-US" sz="1200">
                <a:latin typeface="Arial" panose="020B0604020202020204" pitchFamily="34" charset="0"/>
              </a:rPr>
              <a:t>카드 신청서의 정보를 활용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>
                <a:latin typeface="Arial" panose="020B0604020202020204" pitchFamily="34" charset="0"/>
              </a:rPr>
              <a:t>   </a:t>
            </a:r>
            <a:r>
              <a:rPr lang="en-US" altLang="ko-KR" sz="1200">
                <a:latin typeface="Arial" panose="020B0604020202020204" pitchFamily="34" charset="0"/>
              </a:rPr>
              <a:t>- </a:t>
            </a:r>
            <a:r>
              <a:rPr lang="ko-KR" altLang="en-US" sz="1200">
                <a:latin typeface="Arial" panose="020B0604020202020204" pitchFamily="34" charset="0"/>
              </a:rPr>
              <a:t>신청자의 수입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근무 경력 및 현주소에서의 거주 기간 등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>
                <a:latin typeface="Arial" panose="020B0604020202020204" pitchFamily="34" charset="0"/>
              </a:rPr>
              <a:t> 세분화 방법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>
                <a:latin typeface="Arial" panose="020B0604020202020204" pitchFamily="34" charset="0"/>
              </a:rPr>
              <a:t>   </a:t>
            </a:r>
            <a:r>
              <a:rPr lang="en-US" altLang="ko-KR" sz="1200">
                <a:latin typeface="Arial" panose="020B0604020202020204" pitchFamily="34" charset="0"/>
              </a:rPr>
              <a:t>- </a:t>
            </a:r>
            <a:r>
              <a:rPr lang="ko-KR" altLang="en-US" sz="1200">
                <a:latin typeface="Arial" panose="020B0604020202020204" pitchFamily="34" charset="0"/>
              </a:rPr>
              <a:t>동일한 배경을 가진 사람의 경험을 기준으로 한 신용 평정 및 리스크 점수를 산정하며 카드 발급의 적부성 및 지불 한도액을 결정</a:t>
            </a:r>
          </a:p>
        </p:txBody>
      </p:sp>
      <p:sp>
        <p:nvSpPr>
          <p:cNvPr id="1498118" name="AutoShape 6">
            <a:extLst>
              <a:ext uri="{FF2B5EF4-FFF2-40B4-BE49-F238E27FC236}">
                <a16:creationId xmlns:a16="http://schemas.microsoft.com/office/drawing/2014/main" id="{C7F98649-206C-4B90-83E1-1E9E69C5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4511675"/>
            <a:ext cx="3235325" cy="1223963"/>
          </a:xfrm>
          <a:prstGeom prst="upArrowCallout">
            <a:avLst>
              <a:gd name="adj1" fmla="val 66083"/>
              <a:gd name="adj2" fmla="val 66083"/>
              <a:gd name="adj3" fmla="val 16667"/>
              <a:gd name="adj4" fmla="val 66667"/>
            </a:avLst>
          </a:prstGeom>
          <a:solidFill>
            <a:srgbClr val="969696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98119" name="Text Box 7">
            <a:extLst>
              <a:ext uri="{FF2B5EF4-FFF2-40B4-BE49-F238E27FC236}">
                <a16:creationId xmlns:a16="http://schemas.microsoft.com/office/drawing/2014/main" id="{C250D41C-6883-448D-8418-29EE0B530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5086350"/>
            <a:ext cx="3457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>
                <a:solidFill>
                  <a:srgbClr val="FFFFCC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>
                <a:solidFill>
                  <a:srgbClr val="FFFFCC"/>
                </a:solidFill>
                <a:latin typeface="Arial" panose="020B0604020202020204" pitchFamily="34" charset="0"/>
              </a:rPr>
              <a:t>정보가 일정 시점만 반영한 정태적인 것임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solidFill>
                  <a:srgbClr val="FFFFCC"/>
                </a:solidFill>
                <a:latin typeface="Arial" panose="020B0604020202020204" pitchFamily="34" charset="0"/>
              </a:rPr>
              <a:t> 신청인의 사기 행위에 대한 대응책이 없음</a:t>
            </a:r>
          </a:p>
        </p:txBody>
      </p:sp>
      <p:sp>
        <p:nvSpPr>
          <p:cNvPr id="1498120" name="Rectangle 8">
            <a:extLst>
              <a:ext uri="{FF2B5EF4-FFF2-40B4-BE49-F238E27FC236}">
                <a16:creationId xmlns:a16="http://schemas.microsoft.com/office/drawing/2014/main" id="{A542174D-4744-4314-87D5-D0B50CE67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2133600"/>
            <a:ext cx="2447925" cy="5048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1960~70</a:t>
            </a: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년대의 세분화 전략</a:t>
            </a:r>
          </a:p>
        </p:txBody>
      </p:sp>
      <p:sp>
        <p:nvSpPr>
          <p:cNvPr id="1498121" name="Rectangle 9">
            <a:extLst>
              <a:ext uri="{FF2B5EF4-FFF2-40B4-BE49-F238E27FC236}">
                <a16:creationId xmlns:a16="http://schemas.microsoft.com/office/drawing/2014/main" id="{DEC8F824-6E1B-41DE-999A-E61FFF854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133600"/>
            <a:ext cx="2447925" cy="5048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동태적인 평점관리 기법의 도입</a:t>
            </a:r>
          </a:p>
        </p:txBody>
      </p:sp>
      <p:sp>
        <p:nvSpPr>
          <p:cNvPr id="1498122" name="Rectangle 10">
            <a:extLst>
              <a:ext uri="{FF2B5EF4-FFF2-40B4-BE49-F238E27FC236}">
                <a16:creationId xmlns:a16="http://schemas.microsoft.com/office/drawing/2014/main" id="{D8D2CC23-DAAB-4673-93AA-ADA9A262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3644900"/>
            <a:ext cx="2447925" cy="5048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Platinum Card </a:t>
            </a: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의 도입</a:t>
            </a:r>
          </a:p>
        </p:txBody>
      </p:sp>
      <p:sp>
        <p:nvSpPr>
          <p:cNvPr id="1498123" name="Text Box 11">
            <a:extLst>
              <a:ext uri="{FF2B5EF4-FFF2-40B4-BE49-F238E27FC236}">
                <a16:creationId xmlns:a16="http://schemas.microsoft.com/office/drawing/2014/main" id="{EB2E01CA-6AA8-4DE5-AC1C-5F7908D0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2709863"/>
            <a:ext cx="4438650" cy="792162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지불 연체시 </a:t>
            </a:r>
            <a:r>
              <a:rPr lang="en-US" altLang="ko-KR" sz="1200" b="1">
                <a:latin typeface="Arial" panose="020B0604020202020204" pitchFamily="34" charset="0"/>
              </a:rPr>
              <a:t>: </a:t>
            </a:r>
            <a:r>
              <a:rPr lang="ko-KR" altLang="en-US" sz="1200" b="1">
                <a:latin typeface="Arial" panose="020B0604020202020204" pitchFamily="34" charset="0"/>
              </a:rPr>
              <a:t>지불 능력에 따라 고객을 세분화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변제 능력이 충분한 부유층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출장이 잦은 </a:t>
            </a:r>
            <a:r>
              <a:rPr lang="en-US" altLang="ko-KR" sz="1200" b="1">
                <a:latin typeface="Arial" panose="020B0604020202020204" pitchFamily="34" charset="0"/>
              </a:rPr>
              <a:t>Business Man</a:t>
            </a:r>
          </a:p>
        </p:txBody>
      </p:sp>
      <p:sp>
        <p:nvSpPr>
          <p:cNvPr id="1498124" name="Text Box 12">
            <a:extLst>
              <a:ext uri="{FF2B5EF4-FFF2-40B4-BE49-F238E27FC236}">
                <a16:creationId xmlns:a16="http://schemas.microsoft.com/office/drawing/2014/main" id="{B50D3F98-72C2-4083-9B0E-A137BE60C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4221163"/>
            <a:ext cx="4438650" cy="20161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특정 소수를 위한 연회비 </a:t>
            </a:r>
            <a:r>
              <a:rPr lang="en-US" altLang="ko-KR" sz="1200" b="1">
                <a:latin typeface="Arial" panose="020B0604020202020204" pitchFamily="34" charset="0"/>
              </a:rPr>
              <a:t>300</a:t>
            </a:r>
            <a:r>
              <a:rPr lang="ko-KR" altLang="en-US" sz="1200" b="1">
                <a:latin typeface="Arial" panose="020B0604020202020204" pitchFamily="34" charset="0"/>
              </a:rPr>
              <a:t>달러의 ‘무한정 서비스’ 카드를 도입하여 성공을 거둠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추가적인 서비스와 관련 비용이 수수료를 초과하지 않으면서도 높은 회비를 지불하는 우량 고객을 확보함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Platinum Card </a:t>
            </a:r>
            <a:r>
              <a:rPr lang="ko-KR" altLang="en-US" sz="1200" b="1">
                <a:latin typeface="Arial" panose="020B0604020202020204" pitchFamily="34" charset="0"/>
              </a:rPr>
              <a:t>는 무한정 서비스를 제공해야 하는 리스크가 있지만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실제로는 이 서비스를 이용하는 고객은 거의 없었음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이 카드의 소지자는 허세와 과시욕에서 거액의 </a:t>
            </a:r>
            <a:r>
              <a:rPr lang="en-US" altLang="ko-KR" sz="1200" b="1">
                <a:latin typeface="Arial" panose="020B0604020202020204" pitchFamily="34" charset="0"/>
              </a:rPr>
              <a:t>Premium </a:t>
            </a:r>
            <a:r>
              <a:rPr lang="ko-KR" altLang="en-US" sz="1200" b="1">
                <a:latin typeface="Arial" panose="020B0604020202020204" pitchFamily="34" charset="0"/>
              </a:rPr>
              <a:t>을 지불한다는 점을 파악한 것이 성공의 열쇠임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98125" name="AutoShape 13">
            <a:extLst>
              <a:ext uri="{FF2B5EF4-FFF2-40B4-BE49-F238E27FC236}">
                <a16:creationId xmlns:a16="http://schemas.microsoft.com/office/drawing/2014/main" id="{F0E9DAA4-178E-4E23-BD90-B1016817DD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25800" y="3860800"/>
            <a:ext cx="2232025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98126" name="Text Box 14">
            <a:extLst>
              <a:ext uri="{FF2B5EF4-FFF2-40B4-BE49-F238E27FC236}">
                <a16:creationId xmlns:a16="http://schemas.microsoft.com/office/drawing/2014/main" id="{4D389FC0-2CFA-4410-ABD7-3DA978367BDB}"/>
              </a:ext>
            </a:extLst>
          </p:cNvPr>
          <p:cNvSpPr txBox="1">
            <a:spLocks noChangeArrowheads="1"/>
          </p:cNvSpPr>
          <p:nvPr/>
        </p:nvSpPr>
        <p:spPr bwMode="auto">
          <a:xfrm rot="-1748080">
            <a:off x="6648450" y="2133600"/>
            <a:ext cx="25542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 u="sng">
                <a:solidFill>
                  <a:srgbClr val="FF3300"/>
                </a:solidFill>
                <a:latin typeface="Arial" panose="020B0604020202020204" pitchFamily="34" charset="0"/>
              </a:rPr>
              <a:t>Sample</a:t>
            </a:r>
          </a:p>
          <a:p>
            <a:pPr algn="ctr"/>
            <a:r>
              <a:rPr lang="en-US" altLang="ko-KR" sz="1800" b="1" u="sng">
                <a:solidFill>
                  <a:srgbClr val="FF3300"/>
                </a:solidFill>
                <a:latin typeface="Arial" panose="020B0604020202020204" pitchFamily="34" charset="0"/>
              </a:rPr>
              <a:t> American Express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Text Box 2">
            <a:extLst>
              <a:ext uri="{FF2B5EF4-FFF2-40B4-BE49-F238E27FC236}">
                <a16:creationId xmlns:a16="http://schemas.microsoft.com/office/drawing/2014/main" id="{825195D9-63B6-47C1-8C5F-5DC596C8B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7. </a:t>
            </a:r>
            <a:r>
              <a:rPr lang="ko-KR" altLang="en-US" sz="1600" b="1">
                <a:latin typeface="Arial" panose="020B0604020202020204" pitchFamily="34" charset="0"/>
              </a:rPr>
              <a:t>내분화 전략</a:t>
            </a:r>
          </a:p>
        </p:txBody>
      </p:sp>
      <p:sp>
        <p:nvSpPr>
          <p:cNvPr id="1500163" name="Text Box 3">
            <a:extLst>
              <a:ext uri="{FF2B5EF4-FFF2-40B4-BE49-F238E27FC236}">
                <a16:creationId xmlns:a16="http://schemas.microsoft.com/office/drawing/2014/main" id="{23A4E99D-7482-4BD5-B724-D77EC4AA9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500164" name="Text Box 4">
            <a:extLst>
              <a:ext uri="{FF2B5EF4-FFF2-40B4-BE49-F238E27FC236}">
                <a16:creationId xmlns:a16="http://schemas.microsoft.com/office/drawing/2014/main" id="{9E144FEB-B7D0-4309-A4DC-12DA88DD8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통계적 세분화가 불가능할 경우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가능한 한 리스크 자체에 밀착하여 거래 회사를 내부적인 통찰력에 의해 더욱 상세히 파악하여 리스크를 평가하는 전략임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00165" name="Text Box 5">
            <a:extLst>
              <a:ext uri="{FF2B5EF4-FFF2-40B4-BE49-F238E27FC236}">
                <a16:creationId xmlns:a16="http://schemas.microsoft.com/office/drawing/2014/main" id="{2EF19DCA-087C-4C51-8BEA-867C4612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2422525"/>
            <a:ext cx="4176712" cy="3598863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LBO </a:t>
            </a:r>
            <a:r>
              <a:rPr lang="ko-KR" altLang="en-US" sz="1200" b="1">
                <a:latin typeface="Arial" panose="020B0604020202020204" pitchFamily="34" charset="0"/>
              </a:rPr>
              <a:t>거래의 특징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기업 매수자가 채무가 적은 보수적인 재무 구조를 가진 피매수 대상회사를 선택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피매수 회사의 자산을 담보로 한 차입금으로 주식을 구입하는 기업매수 방법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</a:t>
            </a:r>
            <a:r>
              <a:rPr lang="en-US" altLang="ko-KR" sz="1200" b="1">
                <a:latin typeface="Arial" panose="020B0604020202020204" pitchFamily="34" charset="0"/>
              </a:rPr>
              <a:t>LBO </a:t>
            </a:r>
            <a:r>
              <a:rPr lang="ko-KR" altLang="en-US" sz="1200" b="1">
                <a:latin typeface="Arial" panose="020B0604020202020204" pitchFamily="34" charset="0"/>
              </a:rPr>
              <a:t>거래의 장점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매수회사의 현 영업 실적으로 차입비용 충당 가능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새로운 차입으로 경영진의 고무에 의한 영업 실적의 개선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</a:t>
            </a:r>
            <a:r>
              <a:rPr lang="en-US" altLang="ko-KR" sz="1200" b="1">
                <a:latin typeface="Arial" panose="020B0604020202020204" pitchFamily="34" charset="0"/>
              </a:rPr>
              <a:t>LBO </a:t>
            </a:r>
            <a:r>
              <a:rPr lang="ko-KR" altLang="en-US" sz="1200" b="1">
                <a:latin typeface="Arial" panose="020B0604020202020204" pitchFamily="34" charset="0"/>
              </a:rPr>
              <a:t>거래의 자금을 대출하는 금융기관은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리스크 부담의 대가로 거액의 수수료와 마진 확보 가능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실제 채무 변제가 될 경우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충분한 보상이 가능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</a:t>
            </a:r>
            <a:r>
              <a:rPr lang="en-US" altLang="ko-KR" sz="1200" b="1">
                <a:latin typeface="Arial" panose="020B0604020202020204" pitchFamily="34" charset="0"/>
              </a:rPr>
              <a:t>LBO </a:t>
            </a:r>
            <a:r>
              <a:rPr lang="ko-KR" altLang="en-US" sz="1200" b="1">
                <a:latin typeface="Arial" panose="020B0604020202020204" pitchFamily="34" charset="0"/>
              </a:rPr>
              <a:t>거래는 기업 매수에 대한 경쟁이 심화될 경우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매수대상 회사의 가격이 상승하고 따라서 매수 회사가 부담하는 차입금액이 증가하여 예상 수익률이 거의 </a:t>
            </a:r>
            <a:r>
              <a:rPr lang="en-US" altLang="ko-KR" sz="1200" b="1">
                <a:latin typeface="Arial" panose="020B0604020202020204" pitchFamily="34" charset="0"/>
              </a:rPr>
              <a:t>Zero </a:t>
            </a:r>
            <a:r>
              <a:rPr lang="ko-KR" altLang="en-US" sz="1200" b="1">
                <a:latin typeface="Arial" panose="020B0604020202020204" pitchFamily="34" charset="0"/>
              </a:rPr>
              <a:t>에 가까울 가능성이 큼</a:t>
            </a:r>
          </a:p>
        </p:txBody>
      </p:sp>
      <p:sp>
        <p:nvSpPr>
          <p:cNvPr id="1500166" name="AutoShape 6">
            <a:extLst>
              <a:ext uri="{FF2B5EF4-FFF2-40B4-BE49-F238E27FC236}">
                <a16:creationId xmlns:a16="http://schemas.microsoft.com/office/drawing/2014/main" id="{A2027D5F-7FD5-41AB-A936-632E98823B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6375" y="3860800"/>
            <a:ext cx="2232025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00167" name="AutoShape 7">
            <a:extLst>
              <a:ext uri="{FF2B5EF4-FFF2-40B4-BE49-F238E27FC236}">
                <a16:creationId xmlns:a16="http://schemas.microsoft.com/office/drawing/2014/main" id="{86415D33-C546-42A5-BC01-8433F8A1C52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15807" y="2348706"/>
            <a:ext cx="865188" cy="1152525"/>
          </a:xfrm>
          <a:prstGeom prst="homePlate">
            <a:avLst>
              <a:gd name="adj" fmla="val 25000"/>
            </a:avLst>
          </a:prstGeom>
          <a:solidFill>
            <a:schemeClr val="hlink"/>
          </a:solidFill>
          <a:ln w="254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00168" name="AutoShape 8">
            <a:extLst>
              <a:ext uri="{FF2B5EF4-FFF2-40B4-BE49-F238E27FC236}">
                <a16:creationId xmlns:a16="http://schemas.microsoft.com/office/drawing/2014/main" id="{115DEFC4-76D9-404A-ACEC-9DB108DE295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15807" y="2997994"/>
            <a:ext cx="865187" cy="1152525"/>
          </a:xfrm>
          <a:prstGeom prst="homePlate">
            <a:avLst>
              <a:gd name="adj" fmla="val 25000"/>
            </a:avLst>
          </a:prstGeom>
          <a:solidFill>
            <a:schemeClr val="hlink"/>
          </a:solidFill>
          <a:ln w="254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00169" name="AutoShape 9">
            <a:extLst>
              <a:ext uri="{FF2B5EF4-FFF2-40B4-BE49-F238E27FC236}">
                <a16:creationId xmlns:a16="http://schemas.microsoft.com/office/drawing/2014/main" id="{29576991-63F4-464A-8D25-E21BDFF5254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15807" y="3645694"/>
            <a:ext cx="865187" cy="1152525"/>
          </a:xfrm>
          <a:prstGeom prst="homePlate">
            <a:avLst>
              <a:gd name="adj" fmla="val 25000"/>
            </a:avLst>
          </a:prstGeom>
          <a:solidFill>
            <a:schemeClr val="hlink"/>
          </a:solidFill>
          <a:ln w="254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00170" name="AutoShape 10">
            <a:extLst>
              <a:ext uri="{FF2B5EF4-FFF2-40B4-BE49-F238E27FC236}">
                <a16:creationId xmlns:a16="http://schemas.microsoft.com/office/drawing/2014/main" id="{EF4EBD74-A095-427A-BC2C-B4979F3A8C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15807" y="4293394"/>
            <a:ext cx="865187" cy="1152525"/>
          </a:xfrm>
          <a:prstGeom prst="homePlate">
            <a:avLst>
              <a:gd name="adj" fmla="val 25000"/>
            </a:avLst>
          </a:prstGeom>
          <a:solidFill>
            <a:schemeClr val="hlink"/>
          </a:solidFill>
          <a:ln w="254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00171" name="AutoShape 11">
            <a:extLst>
              <a:ext uri="{FF2B5EF4-FFF2-40B4-BE49-F238E27FC236}">
                <a16:creationId xmlns:a16="http://schemas.microsoft.com/office/drawing/2014/main" id="{AD547244-72EB-4E64-A960-2CC8E3084F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15807" y="4941094"/>
            <a:ext cx="865187" cy="1152525"/>
          </a:xfrm>
          <a:prstGeom prst="homePlate">
            <a:avLst>
              <a:gd name="adj" fmla="val 25000"/>
            </a:avLst>
          </a:prstGeom>
          <a:solidFill>
            <a:schemeClr val="hlink"/>
          </a:solidFill>
          <a:ln w="254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00172" name="Text Box 12">
            <a:extLst>
              <a:ext uri="{FF2B5EF4-FFF2-40B4-BE49-F238E27FC236}">
                <a16:creationId xmlns:a16="http://schemas.microsoft.com/office/drawing/2014/main" id="{C955E0A7-369C-4375-AB5D-E17762696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2636838"/>
            <a:ext cx="649287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조 사</a:t>
            </a:r>
          </a:p>
        </p:txBody>
      </p:sp>
      <p:sp>
        <p:nvSpPr>
          <p:cNvPr id="1500173" name="Text Box 13">
            <a:extLst>
              <a:ext uri="{FF2B5EF4-FFF2-40B4-BE49-F238E27FC236}">
                <a16:creationId xmlns:a16="http://schemas.microsoft.com/office/drawing/2014/main" id="{D68096A8-F39E-4416-BD75-40297EC8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5243513"/>
            <a:ext cx="649287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매 각</a:t>
            </a:r>
          </a:p>
        </p:txBody>
      </p:sp>
      <p:sp>
        <p:nvSpPr>
          <p:cNvPr id="1500174" name="Text Box 14">
            <a:extLst>
              <a:ext uri="{FF2B5EF4-FFF2-40B4-BE49-F238E27FC236}">
                <a16:creationId xmlns:a16="http://schemas.microsoft.com/office/drawing/2014/main" id="{E0EB4E7B-7187-4731-890B-004EAA768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4581525"/>
            <a:ext cx="649287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감 독</a:t>
            </a:r>
          </a:p>
        </p:txBody>
      </p:sp>
      <p:sp>
        <p:nvSpPr>
          <p:cNvPr id="1500175" name="Text Box 15">
            <a:extLst>
              <a:ext uri="{FF2B5EF4-FFF2-40B4-BE49-F238E27FC236}">
                <a16:creationId xmlns:a16="http://schemas.microsoft.com/office/drawing/2014/main" id="{63B61341-CEC6-49C7-8D15-365E3D83D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3933825"/>
            <a:ext cx="649287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실 행</a:t>
            </a:r>
          </a:p>
        </p:txBody>
      </p:sp>
      <p:sp>
        <p:nvSpPr>
          <p:cNvPr id="1500176" name="Text Box 16">
            <a:extLst>
              <a:ext uri="{FF2B5EF4-FFF2-40B4-BE49-F238E27FC236}">
                <a16:creationId xmlns:a16="http://schemas.microsoft.com/office/drawing/2014/main" id="{FBFAF65F-5E6B-41FB-9313-65D1E6F9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3284538"/>
            <a:ext cx="649287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평 가</a:t>
            </a:r>
          </a:p>
        </p:txBody>
      </p:sp>
      <p:sp>
        <p:nvSpPr>
          <p:cNvPr id="1500177" name="Text Box 17">
            <a:extLst>
              <a:ext uri="{FF2B5EF4-FFF2-40B4-BE49-F238E27FC236}">
                <a16:creationId xmlns:a16="http://schemas.microsoft.com/office/drawing/2014/main" id="{AA2B1FBE-C05A-43CA-BC24-EF45139B7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8" y="2492375"/>
            <a:ext cx="2449512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제조업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판매업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유통업에 치중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소매업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에너지 산업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부동산업</a:t>
            </a:r>
            <a:r>
              <a:rPr lang="en-US" altLang="ko-KR" sz="1200" b="1">
                <a:latin typeface="Arial" panose="020B0604020202020204" pitchFamily="34" charset="0"/>
              </a:rPr>
              <a:t>, High-tech </a:t>
            </a:r>
            <a:r>
              <a:rPr lang="ko-KR" altLang="en-US" sz="1200" b="1">
                <a:latin typeface="Arial" panose="020B0604020202020204" pitchFamily="34" charset="0"/>
              </a:rPr>
              <a:t>산업 등은 제외</a:t>
            </a:r>
          </a:p>
        </p:txBody>
      </p:sp>
      <p:sp>
        <p:nvSpPr>
          <p:cNvPr id="1500178" name="Text Box 18">
            <a:extLst>
              <a:ext uri="{FF2B5EF4-FFF2-40B4-BE49-F238E27FC236}">
                <a16:creationId xmlns:a16="http://schemas.microsoft.com/office/drawing/2014/main" id="{2EC18924-0C00-4362-931B-98C082BC5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8" y="5229225"/>
            <a:ext cx="24495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5</a:t>
            </a:r>
            <a:r>
              <a:rPr lang="ko-KR" altLang="en-US" sz="1200" b="1">
                <a:latin typeface="Arial" panose="020B0604020202020204" pitchFamily="34" charset="0"/>
              </a:rPr>
              <a:t>개 매수 기업 매각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자산 또는 사업본부 매각</a:t>
            </a:r>
          </a:p>
        </p:txBody>
      </p:sp>
      <p:sp>
        <p:nvSpPr>
          <p:cNvPr id="1500179" name="Text Box 19">
            <a:extLst>
              <a:ext uri="{FF2B5EF4-FFF2-40B4-BE49-F238E27FC236}">
                <a16:creationId xmlns:a16="http://schemas.microsoft.com/office/drawing/2014/main" id="{881B8F90-9FDE-417C-B365-F00AFC627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8" y="3141663"/>
            <a:ext cx="2449512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운용 개선 가능성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해당 산업 전망과 관리 가능성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재무 및 운용상 지원 가능성</a:t>
            </a:r>
          </a:p>
        </p:txBody>
      </p:sp>
      <p:sp>
        <p:nvSpPr>
          <p:cNvPr id="1500180" name="Text Box 20">
            <a:extLst>
              <a:ext uri="{FF2B5EF4-FFF2-40B4-BE49-F238E27FC236}">
                <a16:creationId xmlns:a16="http://schemas.microsoft.com/office/drawing/2014/main" id="{7608617B-E0ED-48F6-857A-1C372D65C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8" y="4435475"/>
            <a:ext cx="2449512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산업 다양화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임원 파견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직접 통제</a:t>
            </a:r>
          </a:p>
        </p:txBody>
      </p:sp>
      <p:sp>
        <p:nvSpPr>
          <p:cNvPr id="1500181" name="Text Box 21">
            <a:extLst>
              <a:ext uri="{FF2B5EF4-FFF2-40B4-BE49-F238E27FC236}">
                <a16:creationId xmlns:a16="http://schemas.microsoft.com/office/drawing/2014/main" id="{EC887B05-9508-47FD-80C5-B48443834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8" y="3860800"/>
            <a:ext cx="24495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자금조달 방안 결정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관리 </a:t>
            </a:r>
            <a:r>
              <a:rPr lang="en-US" altLang="ko-KR" sz="1200" b="1">
                <a:latin typeface="Arial" panose="020B0604020202020204" pitchFamily="34" charset="0"/>
              </a:rPr>
              <a:t>Partner </a:t>
            </a:r>
            <a:r>
              <a:rPr lang="ko-KR" altLang="en-US" sz="1200" b="1">
                <a:latin typeface="Arial" panose="020B0604020202020204" pitchFamily="34" charset="0"/>
              </a:rPr>
              <a:t>의 선정</a:t>
            </a:r>
          </a:p>
        </p:txBody>
      </p:sp>
      <p:sp>
        <p:nvSpPr>
          <p:cNvPr id="1500182" name="Text Box 22">
            <a:extLst>
              <a:ext uri="{FF2B5EF4-FFF2-40B4-BE49-F238E27FC236}">
                <a16:creationId xmlns:a16="http://schemas.microsoft.com/office/drawing/2014/main" id="{F1554509-CF1F-4AF8-9D4F-197E3FDBE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1790700"/>
            <a:ext cx="38877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 b="1" u="sng">
                <a:latin typeface="Arial" panose="020B0604020202020204" pitchFamily="34" charset="0"/>
              </a:rPr>
              <a:t>Sample</a:t>
            </a:r>
          </a:p>
          <a:p>
            <a:pPr algn="ctr"/>
            <a:r>
              <a:rPr lang="en-US" altLang="ko-KR" sz="1600" b="1" u="sng">
                <a:latin typeface="Arial" panose="020B0604020202020204" pitchFamily="34" charset="0"/>
              </a:rPr>
              <a:t> Clayton &amp; Dubilier </a:t>
            </a:r>
            <a:r>
              <a:rPr lang="ko-KR" altLang="en-US" sz="1600" b="1" u="sng">
                <a:latin typeface="Arial" panose="020B0604020202020204" pitchFamily="34" charset="0"/>
              </a:rPr>
              <a:t>의 </a:t>
            </a:r>
            <a:r>
              <a:rPr lang="en-US" altLang="ko-KR" sz="1600" b="1" u="sng">
                <a:latin typeface="Arial" panose="020B0604020202020204" pitchFamily="34" charset="0"/>
              </a:rPr>
              <a:t>LBO </a:t>
            </a:r>
            <a:r>
              <a:rPr lang="ko-KR" altLang="en-US" sz="1600" b="1" u="sng">
                <a:latin typeface="Arial" panose="020B0604020202020204" pitchFamily="34" charset="0"/>
              </a:rPr>
              <a:t>거래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Text Box 2">
            <a:extLst>
              <a:ext uri="{FF2B5EF4-FFF2-40B4-BE49-F238E27FC236}">
                <a16:creationId xmlns:a16="http://schemas.microsoft.com/office/drawing/2014/main" id="{5988CA93-5741-4719-8BF7-A7B50E77D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8. </a:t>
            </a:r>
            <a:r>
              <a:rPr lang="ko-KR" altLang="en-US" sz="1600" b="1">
                <a:latin typeface="Arial" panose="020B0604020202020204" pitchFamily="34" charset="0"/>
              </a:rPr>
              <a:t>기술 전략</a:t>
            </a:r>
          </a:p>
        </p:txBody>
      </p:sp>
      <p:sp>
        <p:nvSpPr>
          <p:cNvPr id="1502211" name="Text Box 3">
            <a:extLst>
              <a:ext uri="{FF2B5EF4-FFF2-40B4-BE49-F238E27FC236}">
                <a16:creationId xmlns:a16="http://schemas.microsoft.com/office/drawing/2014/main" id="{2B8B3958-7B61-4749-BA06-A3764E66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502212" name="Text Box 4">
            <a:extLst>
              <a:ext uri="{FF2B5EF4-FFF2-40B4-BE49-F238E27FC236}">
                <a16:creationId xmlns:a16="http://schemas.microsoft.com/office/drawing/2014/main" id="{DD3B6746-BA08-4EC7-A746-FF0B7CE83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기술 전략은 시계열적 또는 수학적으로 예측되는 가격 변동에 대한 엄격한 통계 분석 능력에 의해 수익 관리를 하는 전략으로 세분화 전략과 밀접한 관련이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02213" name="AutoShape 5">
            <a:extLst>
              <a:ext uri="{FF2B5EF4-FFF2-40B4-BE49-F238E27FC236}">
                <a16:creationId xmlns:a16="http://schemas.microsoft.com/office/drawing/2014/main" id="{0052A7F2-BBB2-4798-8241-AF3ADDD9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2633663"/>
            <a:ext cx="1657350" cy="866775"/>
          </a:xfrm>
          <a:prstGeom prst="homePlate">
            <a:avLst>
              <a:gd name="adj" fmla="val 47802"/>
            </a:avLst>
          </a:prstGeom>
          <a:solidFill>
            <a:srgbClr val="99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02214" name="AutoShape 6">
            <a:extLst>
              <a:ext uri="{FF2B5EF4-FFF2-40B4-BE49-F238E27FC236}">
                <a16:creationId xmlns:a16="http://schemas.microsoft.com/office/drawing/2014/main" id="{7E2CEE2C-BE2B-459E-95A0-013577BF4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2624138"/>
            <a:ext cx="1790700" cy="869950"/>
          </a:xfrm>
          <a:prstGeom prst="chevron">
            <a:avLst>
              <a:gd name="adj" fmla="val 51460"/>
            </a:avLst>
          </a:prstGeom>
          <a:solidFill>
            <a:schemeClr val="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02215" name="Text Box 7">
            <a:extLst>
              <a:ext uri="{FF2B5EF4-FFF2-40B4-BE49-F238E27FC236}">
                <a16:creationId xmlns:a16="http://schemas.microsoft.com/office/drawing/2014/main" id="{BE1D2CA9-9F74-4FA8-8FBC-4D64B423D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8" y="2849563"/>
            <a:ext cx="1181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  <a:r>
              <a:rPr kumimoji="0"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수집</a:t>
            </a:r>
          </a:p>
        </p:txBody>
      </p:sp>
      <p:sp>
        <p:nvSpPr>
          <p:cNvPr id="1502216" name="AutoShape 8">
            <a:extLst>
              <a:ext uri="{FF2B5EF4-FFF2-40B4-BE49-F238E27FC236}">
                <a16:creationId xmlns:a16="http://schemas.microsoft.com/office/drawing/2014/main" id="{DF66A614-E76F-43C4-9EE2-AB5E60A3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627313"/>
            <a:ext cx="1798638" cy="869950"/>
          </a:xfrm>
          <a:prstGeom prst="chevron">
            <a:avLst>
              <a:gd name="adj" fmla="val 51688"/>
            </a:avLst>
          </a:prstGeom>
          <a:solidFill>
            <a:srgbClr val="FF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02217" name="AutoShape 9">
            <a:extLst>
              <a:ext uri="{FF2B5EF4-FFF2-40B4-BE49-F238E27FC236}">
                <a16:creationId xmlns:a16="http://schemas.microsoft.com/office/drawing/2014/main" id="{80A54ACB-BE3E-4043-B44C-C3D96315D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627313"/>
            <a:ext cx="1847850" cy="869950"/>
          </a:xfrm>
          <a:prstGeom prst="chevron">
            <a:avLst>
              <a:gd name="adj" fmla="val 53102"/>
            </a:avLst>
          </a:prstGeom>
          <a:solidFill>
            <a:srgbClr val="FFCC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02218" name="Text Box 10">
            <a:extLst>
              <a:ext uri="{FF2B5EF4-FFF2-40B4-BE49-F238E27FC236}">
                <a16:creationId xmlns:a16="http://schemas.microsoft.com/office/drawing/2014/main" id="{184B3FA8-71CF-437B-A8AF-D1118919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2849563"/>
            <a:ext cx="1257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Execution</a:t>
            </a:r>
          </a:p>
        </p:txBody>
      </p:sp>
      <p:sp>
        <p:nvSpPr>
          <p:cNvPr id="1502219" name="Text Box 11">
            <a:extLst>
              <a:ext uri="{FF2B5EF4-FFF2-40B4-BE49-F238E27FC236}">
                <a16:creationId xmlns:a16="http://schemas.microsoft.com/office/drawing/2014/main" id="{767F5BED-1FE2-45C4-951E-3215B33F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2776538"/>
            <a:ext cx="1231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Decision-making</a:t>
            </a:r>
          </a:p>
        </p:txBody>
      </p:sp>
      <p:sp>
        <p:nvSpPr>
          <p:cNvPr id="1502220" name="Text Box 12">
            <a:extLst>
              <a:ext uri="{FF2B5EF4-FFF2-40B4-BE49-F238E27FC236}">
                <a16:creationId xmlns:a16="http://schemas.microsoft.com/office/drawing/2014/main" id="{36D51C6C-B7A6-4563-BD65-482F2186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849563"/>
            <a:ext cx="1106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Modeling</a:t>
            </a:r>
          </a:p>
        </p:txBody>
      </p:sp>
      <p:pic>
        <p:nvPicPr>
          <p:cNvPr id="1502221" name="Picture 13" descr="yellow-1">
            <a:extLst>
              <a:ext uri="{FF2B5EF4-FFF2-40B4-BE49-F238E27FC236}">
                <a16:creationId xmlns:a16="http://schemas.microsoft.com/office/drawing/2014/main" id="{1A63C55E-A872-4B2E-B252-612647534D4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63575" y="2489200"/>
            <a:ext cx="1049338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2222" name="Rectangle 14">
            <a:extLst>
              <a:ext uri="{FF2B5EF4-FFF2-40B4-BE49-F238E27FC236}">
                <a16:creationId xmlns:a16="http://schemas.microsoft.com/office/drawing/2014/main" id="{97585B3D-D7B7-45A4-B5C7-6B5943C5AE94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704850" y="2781300"/>
            <a:ext cx="9366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가격 및 거래량</a:t>
            </a:r>
          </a:p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정보</a:t>
            </a:r>
          </a:p>
        </p:txBody>
      </p:sp>
      <p:pic>
        <p:nvPicPr>
          <p:cNvPr id="1502223" name="Picture 15" descr="yellow-1">
            <a:extLst>
              <a:ext uri="{FF2B5EF4-FFF2-40B4-BE49-F238E27FC236}">
                <a16:creationId xmlns:a16="http://schemas.microsoft.com/office/drawing/2014/main" id="{DD8AC583-878F-461B-936B-87EE74DBFC2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864475" y="2489200"/>
            <a:ext cx="1049338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2224" name="Rectangle 16">
            <a:extLst>
              <a:ext uri="{FF2B5EF4-FFF2-40B4-BE49-F238E27FC236}">
                <a16:creationId xmlns:a16="http://schemas.microsoft.com/office/drawing/2014/main" id="{7BF6FFB0-D888-4E8D-B53E-1D29030572E9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7969250" y="2778125"/>
            <a:ext cx="871538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거 래</a:t>
            </a:r>
          </a:p>
        </p:txBody>
      </p:sp>
      <p:sp>
        <p:nvSpPr>
          <p:cNvPr id="1502225" name="Text Box 17">
            <a:extLst>
              <a:ext uri="{FF2B5EF4-FFF2-40B4-BE49-F238E27FC236}">
                <a16:creationId xmlns:a16="http://schemas.microsoft.com/office/drawing/2014/main" id="{57371904-F5A2-450E-B846-BD8B7DF60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1790700"/>
            <a:ext cx="38877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 b="1" u="sng">
                <a:solidFill>
                  <a:srgbClr val="FF3300"/>
                </a:solidFill>
                <a:latin typeface="Arial" panose="020B0604020202020204" pitchFamily="34" charset="0"/>
              </a:rPr>
              <a:t>Sample</a:t>
            </a:r>
          </a:p>
          <a:p>
            <a:pPr algn="ctr"/>
            <a:r>
              <a:rPr lang="en-US" altLang="ko-KR" sz="1600" b="1" u="sng">
                <a:solidFill>
                  <a:srgbClr val="FF3300"/>
                </a:solidFill>
                <a:latin typeface="Arial" panose="020B0604020202020204" pitchFamily="34" charset="0"/>
              </a:rPr>
              <a:t>Chicago Research &amp; Trading(CRT)</a:t>
            </a:r>
          </a:p>
        </p:txBody>
      </p:sp>
      <p:sp>
        <p:nvSpPr>
          <p:cNvPr id="1502226" name="Text Box 18">
            <a:extLst>
              <a:ext uri="{FF2B5EF4-FFF2-40B4-BE49-F238E27FC236}">
                <a16:creationId xmlns:a16="http://schemas.microsoft.com/office/drawing/2014/main" id="{EED93FFC-7B1B-4CD5-86E1-98165647F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3644900"/>
            <a:ext cx="1366838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주요 거래소로부터 </a:t>
            </a:r>
            <a:r>
              <a:rPr lang="en-US" altLang="ko-KR" sz="1300" b="1">
                <a:latin typeface="Arial" panose="020B0604020202020204" pitchFamily="34" charset="0"/>
              </a:rPr>
              <a:t>On-line </a:t>
            </a:r>
            <a:r>
              <a:rPr lang="ko-KR" altLang="en-US" sz="1300" b="1">
                <a:latin typeface="Arial" panose="020B0604020202020204" pitchFamily="34" charset="0"/>
              </a:rPr>
              <a:t>을 통한 </a:t>
            </a:r>
            <a:r>
              <a:rPr lang="en-US" altLang="ko-KR" sz="1300" b="1">
                <a:latin typeface="Arial" panose="020B0604020202020204" pitchFamily="34" charset="0"/>
              </a:rPr>
              <a:t>Data </a:t>
            </a:r>
            <a:r>
              <a:rPr lang="ko-KR" altLang="en-US" sz="1300" b="1">
                <a:latin typeface="Arial" panose="020B0604020202020204" pitchFamily="34" charset="0"/>
              </a:rPr>
              <a:t>입력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대규모 </a:t>
            </a:r>
            <a:r>
              <a:rPr lang="en-US" altLang="ko-KR" sz="1300" b="1">
                <a:latin typeface="Arial" panose="020B0604020202020204" pitchFamily="34" charset="0"/>
              </a:rPr>
              <a:t>Historical based Database </a:t>
            </a:r>
            <a:r>
              <a:rPr lang="ko-KR" altLang="en-US" sz="1300" b="1">
                <a:latin typeface="Arial" panose="020B0604020202020204" pitchFamily="34" charset="0"/>
              </a:rPr>
              <a:t>구축</a:t>
            </a:r>
          </a:p>
        </p:txBody>
      </p:sp>
      <p:sp>
        <p:nvSpPr>
          <p:cNvPr id="1502227" name="Text Box 19">
            <a:extLst>
              <a:ext uri="{FF2B5EF4-FFF2-40B4-BE49-F238E27FC236}">
                <a16:creationId xmlns:a16="http://schemas.microsoft.com/office/drawing/2014/main" id="{22D51168-1DFC-4CA9-A73C-99196FCE8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3644900"/>
            <a:ext cx="1293812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최신 </a:t>
            </a:r>
            <a:r>
              <a:rPr lang="en-US" altLang="ko-KR" sz="1300" b="1">
                <a:latin typeface="Arial" panose="020B0604020202020204" pitchFamily="34" charset="0"/>
              </a:rPr>
              <a:t>Data </a:t>
            </a:r>
            <a:r>
              <a:rPr lang="ko-KR" altLang="en-US" sz="1300" b="1">
                <a:latin typeface="Arial" panose="020B0604020202020204" pitchFamily="34" charset="0"/>
              </a:rPr>
              <a:t>이용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가격 불균형을 발견하기 위한 분석 </a:t>
            </a:r>
            <a:r>
              <a:rPr lang="en-US" altLang="ko-KR" sz="1300" b="1">
                <a:latin typeface="Arial" panose="020B0604020202020204" pitchFamily="34" charset="0"/>
              </a:rPr>
              <a:t>Model </a:t>
            </a:r>
            <a:r>
              <a:rPr lang="ko-KR" altLang="en-US" sz="1300" b="1">
                <a:latin typeface="Arial" panose="020B0604020202020204" pitchFamily="34" charset="0"/>
              </a:rPr>
              <a:t>구축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가격 예측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</a:t>
            </a:r>
            <a:r>
              <a:rPr lang="en-US" altLang="ko-KR" sz="1300" b="1">
                <a:latin typeface="Arial" panose="020B0604020202020204" pitchFamily="34" charset="0"/>
              </a:rPr>
              <a:t>Position </a:t>
            </a:r>
            <a:r>
              <a:rPr lang="ko-KR" altLang="en-US" sz="1300" b="1">
                <a:latin typeface="Arial" panose="020B0604020202020204" pitchFamily="34" charset="0"/>
              </a:rPr>
              <a:t>평가</a:t>
            </a:r>
          </a:p>
        </p:txBody>
      </p:sp>
      <p:sp>
        <p:nvSpPr>
          <p:cNvPr id="1502228" name="Text Box 20">
            <a:extLst>
              <a:ext uri="{FF2B5EF4-FFF2-40B4-BE49-F238E27FC236}">
                <a16:creationId xmlns:a16="http://schemas.microsoft.com/office/drawing/2014/main" id="{C50D3AAB-37F3-4F11-B3EB-551B17237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3644900"/>
            <a:ext cx="136683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전산정보시스템에 의한 정보 수집 및 분석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가격 변화 체크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문제해결을 위한 매매 주문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변동성표 이용</a:t>
            </a:r>
          </a:p>
        </p:txBody>
      </p:sp>
      <p:sp>
        <p:nvSpPr>
          <p:cNvPr id="1502229" name="Text Box 21">
            <a:extLst>
              <a:ext uri="{FF2B5EF4-FFF2-40B4-BE49-F238E27FC236}">
                <a16:creationId xmlns:a16="http://schemas.microsoft.com/office/drawing/2014/main" id="{90153524-3965-45CA-A389-E58F68304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3644900"/>
            <a:ext cx="1365250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거래주문 접수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적정 가격 검색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거래의 실행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Text Box 2">
            <a:extLst>
              <a:ext uri="{FF2B5EF4-FFF2-40B4-BE49-F238E27FC236}">
                <a16:creationId xmlns:a16="http://schemas.microsoft.com/office/drawing/2014/main" id="{92E9A23F-DF1E-468A-85BA-59CD7504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9. </a:t>
            </a:r>
            <a:r>
              <a:rPr lang="ko-KR" altLang="en-US" sz="1600" b="1">
                <a:latin typeface="Arial" panose="020B0604020202020204" pitchFamily="34" charset="0"/>
              </a:rPr>
              <a:t>추정 전략</a:t>
            </a:r>
          </a:p>
        </p:txBody>
      </p:sp>
      <p:sp>
        <p:nvSpPr>
          <p:cNvPr id="1504259" name="Text Box 3">
            <a:extLst>
              <a:ext uri="{FF2B5EF4-FFF2-40B4-BE49-F238E27FC236}">
                <a16:creationId xmlns:a16="http://schemas.microsoft.com/office/drawing/2014/main" id="{FB19078C-F0B1-4557-9ECC-CD895D78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504260" name="Text Box 4">
            <a:extLst>
              <a:ext uri="{FF2B5EF4-FFF2-40B4-BE49-F238E27FC236}">
                <a16:creationId xmlns:a16="http://schemas.microsoft.com/office/drawing/2014/main" id="{FCE0A559-7257-4A1D-94F6-51E03B936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추정 전략은 경제 동향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기업의 수익성 및 금리 등과 같은 기본적인 경제 요인에 관한 분석 및 판단에 의존하여 투자나 유가증권 거래에 관한 의사결정에 이용하는 전략으로 </a:t>
            </a:r>
            <a:r>
              <a:rPr lang="en-US" altLang="ko-KR" sz="1300" b="1">
                <a:latin typeface="Arial" panose="020B0604020202020204" pitchFamily="34" charset="0"/>
              </a:rPr>
              <a:t>PER </a:t>
            </a:r>
            <a:r>
              <a:rPr lang="ko-KR" altLang="en-US" sz="1300" b="1">
                <a:latin typeface="Arial" panose="020B0604020202020204" pitchFamily="34" charset="0"/>
              </a:rPr>
              <a:t>분석이 그 대표적인 기법임</a:t>
            </a:r>
            <a:r>
              <a:rPr lang="en-US" altLang="ko-KR" sz="1300" b="1">
                <a:latin typeface="Arial" panose="020B0604020202020204" pitchFamily="34" charset="0"/>
              </a:rPr>
              <a:t>.  </a:t>
            </a:r>
          </a:p>
        </p:txBody>
      </p:sp>
      <p:sp>
        <p:nvSpPr>
          <p:cNvPr id="1504261" name="Text Box 5">
            <a:extLst>
              <a:ext uri="{FF2B5EF4-FFF2-40B4-BE49-F238E27FC236}">
                <a16:creationId xmlns:a16="http://schemas.microsoft.com/office/drawing/2014/main" id="{E8DD3992-BD0E-4062-8222-BD27B37A8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933575"/>
            <a:ext cx="38877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 u="sng">
                <a:latin typeface="Arial" panose="020B0604020202020204" pitchFamily="34" charset="0"/>
              </a:rPr>
              <a:t>성공 사례 </a:t>
            </a:r>
            <a:r>
              <a:rPr lang="en-US" altLang="ko-KR" sz="1600" b="1" u="sng">
                <a:latin typeface="Arial" panose="020B0604020202020204" pitchFamily="34" charset="0"/>
              </a:rPr>
              <a:t>: J.P.Morgan</a:t>
            </a:r>
          </a:p>
        </p:txBody>
      </p:sp>
      <p:sp>
        <p:nvSpPr>
          <p:cNvPr id="1504262" name="Text Box 6">
            <a:extLst>
              <a:ext uri="{FF2B5EF4-FFF2-40B4-BE49-F238E27FC236}">
                <a16:creationId xmlns:a16="http://schemas.microsoft.com/office/drawing/2014/main" id="{27C5730E-798F-452E-8661-DD9EE5BEF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1916113"/>
            <a:ext cx="4176712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 u="sng">
                <a:latin typeface="Arial" panose="020B0604020202020204" pitchFamily="34" charset="0"/>
              </a:rPr>
              <a:t>실패 사례 </a:t>
            </a:r>
            <a:r>
              <a:rPr lang="en-US" altLang="ko-KR" sz="1600" b="1" u="sng">
                <a:latin typeface="Arial" panose="020B0604020202020204" pitchFamily="34" charset="0"/>
              </a:rPr>
              <a:t>: First Bank System</a:t>
            </a:r>
          </a:p>
        </p:txBody>
      </p:sp>
      <p:sp>
        <p:nvSpPr>
          <p:cNvPr id="1504263" name="Text Box 7">
            <a:extLst>
              <a:ext uri="{FF2B5EF4-FFF2-40B4-BE49-F238E27FC236}">
                <a16:creationId xmlns:a16="http://schemas.microsoft.com/office/drawing/2014/main" id="{A7C588E7-28BC-4335-A284-329A8263E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2492375"/>
            <a:ext cx="4076700" cy="352901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1</a:t>
            </a:r>
            <a:r>
              <a:rPr lang="ko-KR" altLang="en-US" sz="1300" b="1">
                <a:latin typeface="Arial" panose="020B0604020202020204" pitchFamily="34" charset="0"/>
              </a:rPr>
              <a:t>차 성공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- 1980</a:t>
            </a:r>
            <a:r>
              <a:rPr lang="ko-KR" altLang="en-US" sz="1300" b="1">
                <a:latin typeface="Arial" panose="020B0604020202020204" pitchFamily="34" charset="0"/>
              </a:rPr>
              <a:t>년대 초 전국적인 경기 후퇴로 미국 중서부 지방의 제조업 및 농업 부문의 대출 부실화 초래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동사는 대출 전략 대신 채권 투자로 선회하며 성공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채권 투자에서 수익을 올리기 위해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장</a:t>
            </a:r>
            <a:r>
              <a:rPr lang="en-US" altLang="ko-KR" sz="1300" b="1">
                <a:latin typeface="Arial" panose="020B0604020202020204" pitchFamily="34" charset="0"/>
              </a:rPr>
              <a:t>/</a:t>
            </a:r>
            <a:r>
              <a:rPr lang="ko-KR" altLang="en-US" sz="1300" b="1">
                <a:latin typeface="Arial" panose="020B0604020202020204" pitchFamily="34" charset="0"/>
              </a:rPr>
              <a:t>단기 금리차에 의한 </a:t>
            </a:r>
            <a:r>
              <a:rPr lang="en-US" altLang="ko-KR" sz="1300" b="1">
                <a:latin typeface="Arial" panose="020B0604020202020204" pitchFamily="34" charset="0"/>
              </a:rPr>
              <a:t>Margin </a:t>
            </a:r>
            <a:r>
              <a:rPr lang="ko-KR" altLang="en-US" sz="1300" b="1">
                <a:latin typeface="Arial" panose="020B0604020202020204" pitchFamily="34" charset="0"/>
              </a:rPr>
              <a:t>확보에 주력한 것이 적중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그 후의 실패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- 1987</a:t>
            </a:r>
            <a:r>
              <a:rPr lang="ko-KR" altLang="en-US" sz="1300" b="1">
                <a:latin typeface="Arial" panose="020B0604020202020204" pitchFamily="34" charset="0"/>
              </a:rPr>
              <a:t>년 초 과거의 성공을 토대로 금리 하락을 예상하고 채권 </a:t>
            </a:r>
            <a:r>
              <a:rPr lang="en-US" altLang="ko-KR" sz="1300" b="1">
                <a:latin typeface="Arial" panose="020B0604020202020204" pitchFamily="34" charset="0"/>
              </a:rPr>
              <a:t>Portfolio </a:t>
            </a:r>
            <a:r>
              <a:rPr lang="ko-KR" altLang="en-US" sz="1300" b="1">
                <a:latin typeface="Arial" panose="020B0604020202020204" pitchFamily="34" charset="0"/>
              </a:rPr>
              <a:t>를 재구성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예상이 빗나가 금리가 급상승하여 </a:t>
            </a:r>
            <a:r>
              <a:rPr lang="en-US" altLang="ko-KR" sz="1300" b="1">
                <a:latin typeface="Arial" panose="020B0604020202020204" pitchFamily="34" charset="0"/>
              </a:rPr>
              <a:t>6</a:t>
            </a:r>
            <a:r>
              <a:rPr lang="ko-KR" altLang="en-US" sz="1300" b="1">
                <a:latin typeface="Arial" panose="020B0604020202020204" pitchFamily="34" charset="0"/>
              </a:rPr>
              <a:t>억 불의 손실 발생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이를 만회하기 위해 자기 계정의 </a:t>
            </a:r>
            <a:r>
              <a:rPr lang="en-US" altLang="ko-KR" sz="1300" b="1">
                <a:latin typeface="Arial" panose="020B0604020202020204" pitchFamily="34" charset="0"/>
              </a:rPr>
              <a:t>Hedging </a:t>
            </a:r>
            <a:r>
              <a:rPr lang="ko-KR" altLang="en-US" sz="1300" b="1">
                <a:latin typeface="Arial" panose="020B0604020202020204" pitchFamily="34" charset="0"/>
              </a:rPr>
              <a:t>을 도모하였으나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최초의 예측대로 금리가 하락하여 다시 손실이 발생</a:t>
            </a:r>
          </a:p>
        </p:txBody>
      </p:sp>
      <p:sp>
        <p:nvSpPr>
          <p:cNvPr id="1504264" name="Text Box 8">
            <a:extLst>
              <a:ext uri="{FF2B5EF4-FFF2-40B4-BE49-F238E27FC236}">
                <a16:creationId xmlns:a16="http://schemas.microsoft.com/office/drawing/2014/main" id="{F733904A-FE57-4828-87C2-BE216140C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422525"/>
            <a:ext cx="3887788" cy="3598863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각종 경제지표 예측을 위한 많은 투자를 통해 경제 및 금리 동향의 예측에 있어서 경쟁 우위를 확보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연방 은행과의 긴밀한 유대관계 유지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경제 동향에 밝은 경제학자와 </a:t>
            </a:r>
            <a:r>
              <a:rPr lang="en-US" altLang="ko-KR" sz="1300" b="1">
                <a:latin typeface="Arial" panose="020B0604020202020204" pitchFamily="34" charset="0"/>
              </a:rPr>
              <a:t>Broker </a:t>
            </a:r>
            <a:r>
              <a:rPr lang="ko-KR" altLang="en-US" sz="1300" b="1">
                <a:latin typeface="Arial" panose="020B0604020202020204" pitchFamily="34" charset="0"/>
              </a:rPr>
              <a:t>를 고용하여 양질의 정보와 고급 인력을 결합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이러한 예측을 통해 </a:t>
            </a:r>
            <a:r>
              <a:rPr lang="en-US" altLang="ko-KR" sz="1300" b="1">
                <a:latin typeface="Arial" panose="020B0604020202020204" pitchFamily="34" charset="0"/>
              </a:rPr>
              <a:t>1980</a:t>
            </a:r>
            <a:r>
              <a:rPr lang="ko-KR" altLang="en-US" sz="1300" b="1">
                <a:latin typeface="Arial" panose="020B0604020202020204" pitchFamily="34" charset="0"/>
              </a:rPr>
              <a:t>년대 조 성공적인 사례를 낳음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- 1980</a:t>
            </a:r>
            <a:r>
              <a:rPr lang="ko-KR" altLang="en-US" sz="1300" b="1">
                <a:latin typeface="Arial" panose="020B0604020202020204" pitchFamily="34" charset="0"/>
              </a:rPr>
              <a:t>년대 초는 미연방 은행의 금융긴축 정책이 절정에 달한 시점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이 때 동사는 지방공공단체가 장기 채권을 중심으로 채권 </a:t>
            </a:r>
            <a:r>
              <a:rPr lang="en-US" altLang="ko-KR" sz="1300" b="1">
                <a:latin typeface="Arial" panose="020B0604020202020204" pitchFamily="34" charset="0"/>
              </a:rPr>
              <a:t>Portfolio </a:t>
            </a:r>
            <a:r>
              <a:rPr lang="ko-KR" altLang="en-US" sz="1300" b="1">
                <a:latin typeface="Arial" panose="020B0604020202020204" pitchFamily="34" charset="0"/>
              </a:rPr>
              <a:t>를 구성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이 </a:t>
            </a:r>
            <a:r>
              <a:rPr lang="en-US" altLang="ko-KR" sz="1300" b="1">
                <a:latin typeface="Arial" panose="020B0604020202020204" pitchFamily="34" charset="0"/>
              </a:rPr>
              <a:t>Portfolio </a:t>
            </a:r>
            <a:r>
              <a:rPr lang="ko-KR" altLang="en-US" sz="1300" b="1">
                <a:latin typeface="Arial" panose="020B0604020202020204" pitchFamily="34" charset="0"/>
              </a:rPr>
              <a:t>는 연방은행이 금융완화 정책을 펴 금리 하락이 되자 수 년간의 고수익을 보장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Text Box 2">
            <a:extLst>
              <a:ext uri="{FF2B5EF4-FFF2-40B4-BE49-F238E27FC236}">
                <a16:creationId xmlns:a16="http://schemas.microsoft.com/office/drawing/2014/main" id="{FBE06ADB-16F2-4F80-A4F3-9C3C7897C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10. </a:t>
            </a:r>
            <a:r>
              <a:rPr lang="ko-KR" altLang="en-US" sz="1600" b="1">
                <a:latin typeface="Arial" panose="020B0604020202020204" pitchFamily="34" charset="0"/>
              </a:rPr>
              <a:t>규모화 전략</a:t>
            </a:r>
          </a:p>
        </p:txBody>
      </p:sp>
      <p:sp>
        <p:nvSpPr>
          <p:cNvPr id="1506307" name="Text Box 3">
            <a:extLst>
              <a:ext uri="{FF2B5EF4-FFF2-40B4-BE49-F238E27FC236}">
                <a16:creationId xmlns:a16="http://schemas.microsoft.com/office/drawing/2014/main" id="{7C2C2031-24D7-4602-8D04-C7CCB8B6D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506308" name="Text Box 4">
            <a:extLst>
              <a:ext uri="{FF2B5EF4-FFF2-40B4-BE49-F238E27FC236}">
                <a16:creationId xmlns:a16="http://schemas.microsoft.com/office/drawing/2014/main" id="{6860A8C8-87AA-49C3-8B5A-D76C76172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규모화 전략은 어느 특정 시점에서 기술과 규모를 결합하여 경쟁 상대가 추종할 수 없을 정도로까지 규모를 강화하는 전략으로 탄력성 기술을 경쟁의 무기로 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이를 위해서는 평가 기술 및 유연성 기술 등 내부 역량의 확보도 필요함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06309" name="Text Box 5">
            <a:extLst>
              <a:ext uri="{FF2B5EF4-FFF2-40B4-BE49-F238E27FC236}">
                <a16:creationId xmlns:a16="http://schemas.microsoft.com/office/drawing/2014/main" id="{5A6DD450-79FF-4E55-934F-4674FCC6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2927350"/>
            <a:ext cx="2735263" cy="28067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ko-KR" sz="1300" b="1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해외 시장의 토착화를 위해 일본 내의 수익으로 해외 인재를 고용하여 해외 시장에서의 지위 확립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적극적인 가격 설정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일본의 기관 투자가와의 밀접한 관계 유지로 자금의 </a:t>
            </a:r>
            <a:r>
              <a:rPr lang="en-US" altLang="ko-KR" sz="1300" b="1">
                <a:latin typeface="Arial" panose="020B0604020202020204" pitchFamily="34" charset="0"/>
              </a:rPr>
              <a:t>Pipe-line </a:t>
            </a:r>
            <a:r>
              <a:rPr lang="ko-KR" altLang="en-US" sz="1300" b="1">
                <a:latin typeface="Arial" panose="020B0604020202020204" pitchFamily="34" charset="0"/>
              </a:rPr>
              <a:t>확보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일본에서의 상대적으로 낮은 비용으로 자금 조달 가능</a:t>
            </a:r>
          </a:p>
        </p:txBody>
      </p:sp>
      <p:sp>
        <p:nvSpPr>
          <p:cNvPr id="1506310" name="Rectangle 6">
            <a:extLst>
              <a:ext uri="{FF2B5EF4-FFF2-40B4-BE49-F238E27FC236}">
                <a16:creationId xmlns:a16="http://schemas.microsoft.com/office/drawing/2014/main" id="{0271ABFD-7BB9-4079-96FE-C01CAFB9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2638425"/>
            <a:ext cx="1800225" cy="5048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규모화 전략</a:t>
            </a:r>
          </a:p>
        </p:txBody>
      </p:sp>
      <p:sp>
        <p:nvSpPr>
          <p:cNvPr id="1506311" name="AutoShape 7">
            <a:extLst>
              <a:ext uri="{FF2B5EF4-FFF2-40B4-BE49-F238E27FC236}">
                <a16:creationId xmlns:a16="http://schemas.microsoft.com/office/drawing/2014/main" id="{71AD8AEA-D44F-4E1A-BA75-D334B38B15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3638" y="4005263"/>
            <a:ext cx="2232025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06312" name="Text Box 8">
            <a:extLst>
              <a:ext uri="{FF2B5EF4-FFF2-40B4-BE49-F238E27FC236}">
                <a16:creationId xmlns:a16="http://schemas.microsoft.com/office/drawing/2014/main" id="{D7622250-0FD0-49B4-BD6E-29552C3E2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1862138"/>
            <a:ext cx="38877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 b="1" u="sng">
                <a:latin typeface="Arial" panose="020B0604020202020204" pitchFamily="34" charset="0"/>
              </a:rPr>
              <a:t>Sample</a:t>
            </a:r>
          </a:p>
          <a:p>
            <a:pPr algn="ctr"/>
            <a:r>
              <a:rPr lang="en-US" altLang="ko-KR" sz="1600" b="1" u="sng">
                <a:latin typeface="Arial" panose="020B0604020202020204" pitchFamily="34" charset="0"/>
              </a:rPr>
              <a:t> </a:t>
            </a:r>
            <a:r>
              <a:rPr lang="ko-KR" altLang="en-US" sz="1600" b="1" u="sng">
                <a:latin typeface="Arial" panose="020B0604020202020204" pitchFamily="34" charset="0"/>
              </a:rPr>
              <a:t>노무라 증권</a:t>
            </a:r>
          </a:p>
        </p:txBody>
      </p:sp>
      <p:sp>
        <p:nvSpPr>
          <p:cNvPr id="1506313" name="Text Box 9">
            <a:extLst>
              <a:ext uri="{FF2B5EF4-FFF2-40B4-BE49-F238E27FC236}">
                <a16:creationId xmlns:a16="http://schemas.microsoft.com/office/drawing/2014/main" id="{738D5C80-A906-42FE-B83A-B58F41681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2925763"/>
            <a:ext cx="2447925" cy="28067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ko-KR" sz="1300" b="1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강력한 판매 기술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일본의 증권발행 기업과의 다양한 연계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우수한 주식투자 능력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대량의 주식관련 </a:t>
            </a:r>
            <a:r>
              <a:rPr lang="en-US" altLang="ko-KR" sz="1300" b="1">
                <a:latin typeface="Arial" panose="020B0604020202020204" pitchFamily="34" charset="0"/>
              </a:rPr>
              <a:t>Euro Bond </a:t>
            </a:r>
            <a:r>
              <a:rPr lang="ko-KR" altLang="en-US" sz="1300" b="1">
                <a:latin typeface="Arial" panose="020B0604020202020204" pitchFamily="34" charset="0"/>
              </a:rPr>
              <a:t>매수 능력</a:t>
            </a:r>
          </a:p>
        </p:txBody>
      </p:sp>
      <p:sp>
        <p:nvSpPr>
          <p:cNvPr id="1506314" name="Rectangle 10">
            <a:extLst>
              <a:ext uri="{FF2B5EF4-FFF2-40B4-BE49-F238E27FC236}">
                <a16:creationId xmlns:a16="http://schemas.microsoft.com/office/drawing/2014/main" id="{4A56E3C1-BB86-4F5B-A53E-4AAEF15C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2636838"/>
            <a:ext cx="1873250" cy="5048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내부적 강점</a:t>
            </a:r>
          </a:p>
        </p:txBody>
      </p:sp>
      <p:sp>
        <p:nvSpPr>
          <p:cNvPr id="1506315" name="AutoShape 11">
            <a:extLst>
              <a:ext uri="{FF2B5EF4-FFF2-40B4-BE49-F238E27FC236}">
                <a16:creationId xmlns:a16="http://schemas.microsoft.com/office/drawing/2014/main" id="{89BC4382-C505-4B64-8FEA-1BBC16D20DD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240338" y="4005263"/>
            <a:ext cx="2232025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06316" name="Oval 12">
            <a:extLst>
              <a:ext uri="{FF2B5EF4-FFF2-40B4-BE49-F238E27FC236}">
                <a16:creationId xmlns:a16="http://schemas.microsoft.com/office/drawing/2014/main" id="{C676DE78-8643-457E-BA5A-B9A71BCC50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44938" y="2852738"/>
            <a:ext cx="1944687" cy="1081087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1987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년 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Euro Bond 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인수 시장에서 세계 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위로 등극</a:t>
            </a:r>
          </a:p>
        </p:txBody>
      </p:sp>
      <p:sp>
        <p:nvSpPr>
          <p:cNvPr id="1506317" name="Oval 13">
            <a:extLst>
              <a:ext uri="{FF2B5EF4-FFF2-40B4-BE49-F238E27FC236}">
                <a16:creationId xmlns:a16="http://schemas.microsoft.com/office/drawing/2014/main" id="{AD69F529-CA48-433C-97DD-629E7CFDEC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44938" y="4652963"/>
            <a:ext cx="1944687" cy="1081087"/>
          </a:xfrm>
          <a:prstGeom prst="ellipse">
            <a:avLst/>
          </a:prstGeom>
          <a:gradFill rotWithShape="0">
            <a:gsLst>
              <a:gs pos="0">
                <a:srgbClr val="3366CC"/>
              </a:gs>
              <a:gs pos="100000">
                <a:srgbClr val="3366CC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rgbClr val="98D0F6"/>
            </a:solidFill>
            <a:round/>
            <a:headEnd/>
            <a:tailEnd/>
          </a:ln>
          <a:effectLst>
            <a:outerShdw dist="71842" dir="2700000" algn="ctr" rotWithShape="0">
              <a:srgbClr val="B3DBD6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1984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년 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Euro Bond 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인수 시장에서 세계 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위로 부상</a:t>
            </a:r>
          </a:p>
        </p:txBody>
      </p:sp>
      <p:sp>
        <p:nvSpPr>
          <p:cNvPr id="1506318" name="AutoShape 14">
            <a:extLst>
              <a:ext uri="{FF2B5EF4-FFF2-40B4-BE49-F238E27FC236}">
                <a16:creationId xmlns:a16="http://schemas.microsoft.com/office/drawing/2014/main" id="{68F05241-096A-4123-A06D-5EEB5BA2B28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737100" y="3644900"/>
            <a:ext cx="358775" cy="13684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Text Box 2">
            <a:extLst>
              <a:ext uri="{FF2B5EF4-FFF2-40B4-BE49-F238E27FC236}">
                <a16:creationId xmlns:a16="http://schemas.microsoft.com/office/drawing/2014/main" id="{A23D3147-2922-48A9-B258-AB51EA5A9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5048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11. 3</a:t>
            </a:r>
            <a:r>
              <a:rPr lang="ko-KR" altLang="en-US" sz="1600" b="1">
                <a:latin typeface="Arial" panose="020B0604020202020204" pitchFamily="34" charset="0"/>
              </a:rPr>
              <a:t>가지 스킬과 </a:t>
            </a:r>
            <a:r>
              <a:rPr lang="en-US" altLang="ko-KR" sz="1600" b="1">
                <a:latin typeface="Arial" panose="020B0604020202020204" pitchFamily="34" charset="0"/>
              </a:rPr>
              <a:t>5</a:t>
            </a:r>
            <a:r>
              <a:rPr lang="ko-KR" altLang="en-US" sz="1600" b="1">
                <a:latin typeface="Arial" panose="020B0604020202020204" pitchFamily="34" charset="0"/>
              </a:rPr>
              <a:t>가지 전략의 관계 및 </a:t>
            </a:r>
            <a:r>
              <a:rPr lang="en-US" altLang="ko-KR" sz="1600" b="1">
                <a:latin typeface="Arial" panose="020B0604020202020204" pitchFamily="34" charset="0"/>
              </a:rPr>
              <a:t>CFS</a:t>
            </a:r>
          </a:p>
        </p:txBody>
      </p:sp>
      <p:sp>
        <p:nvSpPr>
          <p:cNvPr id="1516547" name="Text Box 3">
            <a:extLst>
              <a:ext uri="{FF2B5EF4-FFF2-40B4-BE49-F238E27FC236}">
                <a16:creationId xmlns:a16="http://schemas.microsoft.com/office/drawing/2014/main" id="{A1356B57-64E3-4927-9F21-988FAA94B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516548" name="Text Box 4">
            <a:extLst>
              <a:ext uri="{FF2B5EF4-FFF2-40B4-BE49-F238E27FC236}">
                <a16:creationId xmlns:a16="http://schemas.microsoft.com/office/drawing/2014/main" id="{09D5CFDD-7174-44CC-B117-113D14C77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1300" b="1">
                <a:latin typeface="Arial" panose="020B0604020202020204" pitchFamily="34" charset="0"/>
              </a:rPr>
              <a:t>5</a:t>
            </a:r>
            <a:r>
              <a:rPr lang="ko-KR" altLang="en-US" sz="1300" b="1">
                <a:latin typeface="Arial" panose="020B0604020202020204" pitchFamily="34" charset="0"/>
              </a:rPr>
              <a:t>가지의 ‘리스크</a:t>
            </a:r>
            <a:r>
              <a:rPr lang="en-US" altLang="ko-KR" sz="1300" b="1">
                <a:latin typeface="Arial" panose="020B0604020202020204" pitchFamily="34" charset="0"/>
              </a:rPr>
              <a:t>-</a:t>
            </a:r>
            <a:r>
              <a:rPr lang="ko-KR" altLang="en-US" sz="1300" b="1">
                <a:latin typeface="Arial" panose="020B0604020202020204" pitchFamily="34" charset="0"/>
              </a:rPr>
              <a:t>수익’ 관리 전략을 실행에 옮기기 위해서는 각기 다른 기본 </a:t>
            </a:r>
            <a:r>
              <a:rPr lang="en-US" altLang="ko-KR" sz="1300" b="1">
                <a:latin typeface="Arial" panose="020B0604020202020204" pitchFamily="34" charset="0"/>
              </a:rPr>
              <a:t>Skill </a:t>
            </a:r>
            <a:r>
              <a:rPr lang="ko-KR" altLang="en-US" sz="1300" b="1">
                <a:latin typeface="Arial" panose="020B0604020202020204" pitchFamily="34" charset="0"/>
              </a:rPr>
              <a:t>을 요구함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16549" name="Rectangle 5">
            <a:extLst>
              <a:ext uri="{FF2B5EF4-FFF2-40B4-BE49-F238E27FC236}">
                <a16:creationId xmlns:a16="http://schemas.microsoft.com/office/drawing/2014/main" id="{0BA3F5B9-17C7-4A67-A79A-AF5590689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1844675"/>
            <a:ext cx="2306638" cy="5048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Data / Analysis</a:t>
            </a:r>
          </a:p>
        </p:txBody>
      </p:sp>
      <p:sp>
        <p:nvSpPr>
          <p:cNvPr id="1516550" name="Rectangle 6">
            <a:extLst>
              <a:ext uri="{FF2B5EF4-FFF2-40B4-BE49-F238E27FC236}">
                <a16:creationId xmlns:a16="http://schemas.microsoft.com/office/drawing/2014/main" id="{D85FF939-854A-4BCA-BC97-4FAF259F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1844675"/>
            <a:ext cx="2376488" cy="5048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Data / Evaluation</a:t>
            </a:r>
          </a:p>
        </p:txBody>
      </p:sp>
      <p:sp>
        <p:nvSpPr>
          <p:cNvPr id="1516551" name="Rectangle 7">
            <a:extLst>
              <a:ext uri="{FF2B5EF4-FFF2-40B4-BE49-F238E27FC236}">
                <a16:creationId xmlns:a16="http://schemas.microsoft.com/office/drawing/2014/main" id="{951322A2-AF04-4B7D-8302-917B669E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2924175"/>
            <a:ext cx="1516062" cy="576263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평가 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Skill</a:t>
            </a:r>
          </a:p>
        </p:txBody>
      </p:sp>
      <p:sp>
        <p:nvSpPr>
          <p:cNvPr id="1516552" name="Rectangle 8">
            <a:extLst>
              <a:ext uri="{FF2B5EF4-FFF2-40B4-BE49-F238E27FC236}">
                <a16:creationId xmlns:a16="http://schemas.microsoft.com/office/drawing/2014/main" id="{152DF335-C231-4805-9ABF-45A120508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3919538"/>
            <a:ext cx="1516062" cy="576262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유연성 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Skill</a:t>
            </a:r>
          </a:p>
        </p:txBody>
      </p:sp>
      <p:sp>
        <p:nvSpPr>
          <p:cNvPr id="1516553" name="Rectangle 9">
            <a:extLst>
              <a:ext uri="{FF2B5EF4-FFF2-40B4-BE49-F238E27FC236}">
                <a16:creationId xmlns:a16="http://schemas.microsoft.com/office/drawing/2014/main" id="{4C775B1C-4CCF-46C6-AABD-EA8B954C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4941888"/>
            <a:ext cx="1516062" cy="576262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탄력성 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Skill</a:t>
            </a:r>
          </a:p>
        </p:txBody>
      </p:sp>
      <p:sp>
        <p:nvSpPr>
          <p:cNvPr id="1516554" name="Text Box 10">
            <a:extLst>
              <a:ext uri="{FF2B5EF4-FFF2-40B4-BE49-F238E27FC236}">
                <a16:creationId xmlns:a16="http://schemas.microsoft.com/office/drawing/2014/main" id="{3B8DBF16-46FF-44F7-BCB7-AF1ECBACC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2636838"/>
            <a:ext cx="2809875" cy="1008062"/>
          </a:xfrm>
          <a:prstGeom prst="rect">
            <a:avLst/>
          </a:prstGeom>
          <a:solidFill>
            <a:schemeClr val="hlink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세분화 전략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정보의 정확성</a:t>
            </a:r>
          </a:p>
        </p:txBody>
      </p:sp>
      <p:sp>
        <p:nvSpPr>
          <p:cNvPr id="1516555" name="Text Box 11">
            <a:extLst>
              <a:ext uri="{FF2B5EF4-FFF2-40B4-BE49-F238E27FC236}">
                <a16:creationId xmlns:a16="http://schemas.microsoft.com/office/drawing/2014/main" id="{213C757B-B97F-42CD-B9C2-81AB75F07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3644900"/>
            <a:ext cx="2809875" cy="1008063"/>
          </a:xfrm>
          <a:prstGeom prst="rect">
            <a:avLst/>
          </a:prstGeom>
          <a:solidFill>
            <a:schemeClr val="hlink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기술 전략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수학적 또는 유형 분석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신속한 집행</a:t>
            </a:r>
          </a:p>
        </p:txBody>
      </p:sp>
      <p:sp>
        <p:nvSpPr>
          <p:cNvPr id="1516556" name="Text Box 12">
            <a:extLst>
              <a:ext uri="{FF2B5EF4-FFF2-40B4-BE49-F238E27FC236}">
                <a16:creationId xmlns:a16="http://schemas.microsoft.com/office/drawing/2014/main" id="{4BEE61EB-73F2-4E1E-8026-FA2AB85B8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2636838"/>
            <a:ext cx="2806700" cy="1008062"/>
          </a:xfrm>
          <a:prstGeom prst="rect">
            <a:avLst/>
          </a:prstGeom>
          <a:solidFill>
            <a:schemeClr val="hlink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내부화 전략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고도로 숙련된 인적 자원</a:t>
            </a:r>
          </a:p>
        </p:txBody>
      </p:sp>
      <p:sp>
        <p:nvSpPr>
          <p:cNvPr id="1516557" name="Text Box 13">
            <a:extLst>
              <a:ext uri="{FF2B5EF4-FFF2-40B4-BE49-F238E27FC236}">
                <a16:creationId xmlns:a16="http://schemas.microsoft.com/office/drawing/2014/main" id="{E06C7D8F-1E12-454C-B393-8126F671B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3644900"/>
            <a:ext cx="2806700" cy="1008063"/>
          </a:xfrm>
          <a:prstGeom prst="rect">
            <a:avLst/>
          </a:prstGeom>
          <a:solidFill>
            <a:schemeClr val="hlink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추정 전략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시간에 민감한 정보의 정확한 판단</a:t>
            </a:r>
          </a:p>
        </p:txBody>
      </p:sp>
      <p:sp>
        <p:nvSpPr>
          <p:cNvPr id="1516558" name="Text Box 14">
            <a:extLst>
              <a:ext uri="{FF2B5EF4-FFF2-40B4-BE49-F238E27FC236}">
                <a16:creationId xmlns:a16="http://schemas.microsoft.com/office/drawing/2014/main" id="{871AE661-D125-4AFD-B20C-9B7E93C8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4652963"/>
            <a:ext cx="5616575" cy="1008062"/>
          </a:xfrm>
          <a:prstGeom prst="rect">
            <a:avLst/>
          </a:prstGeom>
          <a:solidFill>
            <a:schemeClr val="hlink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규모화 전략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재무적 또는 조직적 탄력성을 이용한 경쟁우위 획득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9" name="Text Box 39">
            <a:extLst>
              <a:ext uri="{FF2B5EF4-FFF2-40B4-BE49-F238E27FC236}">
                <a16:creationId xmlns:a16="http://schemas.microsoft.com/office/drawing/2014/main" id="{A9F16B74-8035-43F7-A86A-2AD42B662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1.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관리의 이해</a:t>
            </a:r>
          </a:p>
        </p:txBody>
      </p:sp>
      <p:sp>
        <p:nvSpPr>
          <p:cNvPr id="1433642" name="Text Box 42">
            <a:extLst>
              <a:ext uri="{FF2B5EF4-FFF2-40B4-BE49-F238E27FC236}">
                <a16:creationId xmlns:a16="http://schemas.microsoft.com/office/drawing/2014/main" id="{25A815CA-C762-4FE7-BE53-23CAA7A35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71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1. </a:t>
            </a:r>
            <a:r>
              <a:rPr lang="ko-KR" altLang="en-US" sz="1600" b="1">
                <a:latin typeface="Arial" panose="020B0604020202020204" pitchFamily="34" charset="0"/>
              </a:rPr>
              <a:t>비즈니스 리스크 소유 및 범주 모형</a:t>
            </a:r>
          </a:p>
        </p:txBody>
      </p:sp>
      <p:sp>
        <p:nvSpPr>
          <p:cNvPr id="1433643" name="Rectangle 43">
            <a:extLst>
              <a:ext uri="{FF2B5EF4-FFF2-40B4-BE49-F238E27FC236}">
                <a16:creationId xmlns:a16="http://schemas.microsoft.com/office/drawing/2014/main" id="{0CB586CD-BA7F-4446-931A-91334FBE1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1412875"/>
            <a:ext cx="7696200" cy="158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0" latinLnBrk="0" hangingPunct="0"/>
            <a:r>
              <a:rPr kumimoji="0" lang="ko-KR" altLang="en-US" sz="1400" b="1">
                <a:solidFill>
                  <a:schemeClr val="tx2"/>
                </a:solidFill>
                <a:latin typeface="Times New Roman" panose="02020603050405020304" pitchFamily="18" charset="0"/>
              </a:rPr>
              <a:t>비즈니스 리스크 소유</a:t>
            </a:r>
          </a:p>
        </p:txBody>
      </p:sp>
      <p:sp>
        <p:nvSpPr>
          <p:cNvPr id="1433644" name="Rectangle 44">
            <a:extLst>
              <a:ext uri="{FF2B5EF4-FFF2-40B4-BE49-F238E27FC236}">
                <a16:creationId xmlns:a16="http://schemas.microsoft.com/office/drawing/2014/main" id="{3BFFFA99-A8F2-4E6F-B5C2-C367126E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773238"/>
            <a:ext cx="720248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1200" b="1">
                <a:latin typeface="Times New Roman" panose="02020603050405020304" pitchFamily="18" charset="0"/>
              </a:rPr>
              <a:t>이사회 </a:t>
            </a:r>
            <a:r>
              <a:rPr kumimoji="0" lang="en-US" altLang="ko-KR" sz="1200" b="1">
                <a:latin typeface="Times New Roman" panose="02020603050405020304" pitchFamily="18" charset="0"/>
              </a:rPr>
              <a:t>-&gt; </a:t>
            </a:r>
            <a:r>
              <a:rPr kumimoji="0" lang="ko-KR" altLang="en-US" sz="1200" b="1">
                <a:latin typeface="Times New Roman" panose="02020603050405020304" pitchFamily="18" charset="0"/>
              </a:rPr>
              <a:t>궁극적 리스크 감독 책임</a:t>
            </a:r>
          </a:p>
        </p:txBody>
      </p:sp>
      <p:sp>
        <p:nvSpPr>
          <p:cNvPr id="1433645" name="Rectangle 45">
            <a:extLst>
              <a:ext uri="{FF2B5EF4-FFF2-40B4-BE49-F238E27FC236}">
                <a16:creationId xmlns:a16="http://schemas.microsoft.com/office/drawing/2014/main" id="{682D2A11-ED5A-41A4-8381-014D3CA3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276475"/>
            <a:ext cx="7202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 algn="ctr" eaLnBrk="0" latinLnBrk="0" hangingPunct="0"/>
            <a:r>
              <a:rPr kumimoji="0" lang="ko-KR" altLang="en-US" sz="1200" b="1">
                <a:latin typeface="Times New Roman" panose="02020603050405020304" pitchFamily="18" charset="0"/>
              </a:rPr>
              <a:t>최상부 의사 결정 책임</a:t>
            </a:r>
            <a:endParaRPr kumimoji="0" lang="ko-KR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33646" name="Rectangle 46">
            <a:extLst>
              <a:ext uri="{FF2B5EF4-FFF2-40B4-BE49-F238E27FC236}">
                <a16:creationId xmlns:a16="http://schemas.microsoft.com/office/drawing/2014/main" id="{630D765D-CC84-46F7-AC90-AC6EA400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2349500"/>
            <a:ext cx="928688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1000" b="1">
                <a:latin typeface="Times New Roman" panose="02020603050405020304" pitchFamily="18" charset="0"/>
              </a:rPr>
              <a:t>경영진</a:t>
            </a:r>
          </a:p>
        </p:txBody>
      </p:sp>
      <p:sp>
        <p:nvSpPr>
          <p:cNvPr id="1433647" name="Rectangle 47">
            <a:extLst>
              <a:ext uri="{FF2B5EF4-FFF2-40B4-BE49-F238E27FC236}">
                <a16:creationId xmlns:a16="http://schemas.microsoft.com/office/drawing/2014/main" id="{48E05394-6053-42B4-AA0B-32719A41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2349500"/>
            <a:ext cx="928687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000" b="1">
                <a:latin typeface="Times New Roman" panose="02020603050405020304" pitchFamily="18" charset="0"/>
              </a:rPr>
              <a:t>CEO</a:t>
            </a:r>
          </a:p>
        </p:txBody>
      </p:sp>
      <p:sp>
        <p:nvSpPr>
          <p:cNvPr id="1433648" name="Rectangle 48">
            <a:extLst>
              <a:ext uri="{FF2B5EF4-FFF2-40B4-BE49-F238E27FC236}">
                <a16:creationId xmlns:a16="http://schemas.microsoft.com/office/drawing/2014/main" id="{8ADCE495-C93F-4253-8537-F5DF4887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2349500"/>
            <a:ext cx="928688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1000" b="1">
                <a:latin typeface="Times New Roman" panose="02020603050405020304" pitchFamily="18" charset="0"/>
              </a:rPr>
              <a:t>이사회</a:t>
            </a:r>
          </a:p>
        </p:txBody>
      </p:sp>
      <p:sp>
        <p:nvSpPr>
          <p:cNvPr id="1433649" name="Rectangle 49">
            <a:extLst>
              <a:ext uri="{FF2B5EF4-FFF2-40B4-BE49-F238E27FC236}">
                <a16:creationId xmlns:a16="http://schemas.microsoft.com/office/drawing/2014/main" id="{2C7D2138-D131-4541-A503-B6D68B98D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2349500"/>
            <a:ext cx="928687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1000" b="1">
                <a:latin typeface="Times New Roman" panose="02020603050405020304" pitchFamily="18" charset="0"/>
              </a:rPr>
              <a:t>감사위원회</a:t>
            </a:r>
          </a:p>
        </p:txBody>
      </p:sp>
      <p:sp>
        <p:nvSpPr>
          <p:cNvPr id="1433650" name="Rectangle 50">
            <a:extLst>
              <a:ext uri="{FF2B5EF4-FFF2-40B4-BE49-F238E27FC236}">
                <a16:creationId xmlns:a16="http://schemas.microsoft.com/office/drawing/2014/main" id="{14C95ADA-95E0-46AD-835E-512DE49C8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2349500"/>
            <a:ext cx="928687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1000" b="1">
                <a:latin typeface="Times New Roman" panose="02020603050405020304" pitchFamily="18" charset="0"/>
              </a:rPr>
              <a:t>리스크관리팀</a:t>
            </a:r>
          </a:p>
        </p:txBody>
      </p:sp>
      <p:sp>
        <p:nvSpPr>
          <p:cNvPr id="1433651" name="Rectangle 51">
            <a:extLst>
              <a:ext uri="{FF2B5EF4-FFF2-40B4-BE49-F238E27FC236}">
                <a16:creationId xmlns:a16="http://schemas.microsoft.com/office/drawing/2014/main" id="{5A0FF1BD-F3BE-4827-B735-72A59E639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2349500"/>
            <a:ext cx="928688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1000" b="1">
                <a:latin typeface="Times New Roman" panose="02020603050405020304" pitchFamily="18" charset="0"/>
              </a:rPr>
              <a:t>내부감사</a:t>
            </a:r>
          </a:p>
        </p:txBody>
      </p:sp>
      <p:sp>
        <p:nvSpPr>
          <p:cNvPr id="1433652" name="Rectangle 52">
            <a:extLst>
              <a:ext uri="{FF2B5EF4-FFF2-40B4-BE49-F238E27FC236}">
                <a16:creationId xmlns:a16="http://schemas.microsoft.com/office/drawing/2014/main" id="{BD2833BE-926E-4B17-9383-B50EAD664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3500438"/>
            <a:ext cx="8928100" cy="2665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0" latinLnBrk="0" hangingPunct="0"/>
            <a:r>
              <a:rPr kumimoji="0" lang="ko-KR" altLang="en-US" sz="1400" b="1">
                <a:solidFill>
                  <a:schemeClr val="tx2"/>
                </a:solidFill>
                <a:latin typeface="Times New Roman" panose="02020603050405020304" pitchFamily="18" charset="0"/>
              </a:rPr>
              <a:t>리스크 범주</a:t>
            </a:r>
          </a:p>
        </p:txBody>
      </p:sp>
      <p:sp>
        <p:nvSpPr>
          <p:cNvPr id="1433653" name="Rectangle 53">
            <a:extLst>
              <a:ext uri="{FF2B5EF4-FFF2-40B4-BE49-F238E27FC236}">
                <a16:creationId xmlns:a16="http://schemas.microsoft.com/office/drawing/2014/main" id="{78D95B4E-F746-4457-9BF1-5ADCF326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13" y="2349500"/>
            <a:ext cx="928687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1000" b="1">
                <a:latin typeface="Times New Roman" panose="02020603050405020304" pitchFamily="18" charset="0"/>
              </a:rPr>
              <a:t>법무 담당</a:t>
            </a:r>
          </a:p>
        </p:txBody>
      </p:sp>
      <p:sp>
        <p:nvSpPr>
          <p:cNvPr id="1433654" name="Rectangle 54">
            <a:extLst>
              <a:ext uri="{FF2B5EF4-FFF2-40B4-BE49-F238E27FC236}">
                <a16:creationId xmlns:a16="http://schemas.microsoft.com/office/drawing/2014/main" id="{E305EEDE-F959-4323-9BC6-6FE1DC648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3860800"/>
            <a:ext cx="1295400" cy="2160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0" latinLnBrk="0" hangingPunct="0"/>
            <a:r>
              <a:rPr kumimoji="0" lang="ko-KR" altLang="en-US" sz="1200" b="1">
                <a:latin typeface="Times New Roman" panose="02020603050405020304" pitchFamily="18" charset="0"/>
              </a:rPr>
              <a:t>외 부</a:t>
            </a:r>
          </a:p>
        </p:txBody>
      </p:sp>
      <p:sp>
        <p:nvSpPr>
          <p:cNvPr id="1433655" name="Rectangle 55">
            <a:extLst>
              <a:ext uri="{FF2B5EF4-FFF2-40B4-BE49-F238E27FC236}">
                <a16:creationId xmlns:a16="http://schemas.microsoft.com/office/drawing/2014/main" id="{F77D54C8-F7D8-4256-8FC7-76E51FB0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860800"/>
            <a:ext cx="1295400" cy="2160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0" latinLnBrk="0" hangingPunct="0"/>
            <a:r>
              <a:rPr kumimoji="0" lang="ko-KR" altLang="en-US" sz="1200" b="1">
                <a:latin typeface="Times New Roman" panose="02020603050405020304" pitchFamily="18" charset="0"/>
              </a:rPr>
              <a:t>재 무</a:t>
            </a:r>
          </a:p>
        </p:txBody>
      </p:sp>
      <p:sp>
        <p:nvSpPr>
          <p:cNvPr id="1433656" name="Rectangle 56">
            <a:extLst>
              <a:ext uri="{FF2B5EF4-FFF2-40B4-BE49-F238E27FC236}">
                <a16:creationId xmlns:a16="http://schemas.microsoft.com/office/drawing/2014/main" id="{92153D3C-F8E5-430A-8718-4BFAC717A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988" y="3860800"/>
            <a:ext cx="1295400" cy="2160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0" latinLnBrk="0" hangingPunct="0"/>
            <a:r>
              <a:rPr kumimoji="0" lang="ko-KR" altLang="en-US" sz="1200" b="1">
                <a:latin typeface="Times New Roman" panose="02020603050405020304" pitchFamily="18" charset="0"/>
              </a:rPr>
              <a:t>운 영</a:t>
            </a:r>
          </a:p>
        </p:txBody>
      </p:sp>
      <p:sp>
        <p:nvSpPr>
          <p:cNvPr id="1433657" name="Rectangle 57">
            <a:extLst>
              <a:ext uri="{FF2B5EF4-FFF2-40B4-BE49-F238E27FC236}">
                <a16:creationId xmlns:a16="http://schemas.microsoft.com/office/drawing/2014/main" id="{6CA6EB6A-9A4E-4842-B19B-B785BF0E8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860800"/>
            <a:ext cx="1295400" cy="2160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0" latinLnBrk="0" hangingPunct="0"/>
            <a:r>
              <a:rPr kumimoji="0" lang="ko-KR" altLang="en-US" sz="1200" b="1">
                <a:latin typeface="Times New Roman" panose="02020603050405020304" pitchFamily="18" charset="0"/>
              </a:rPr>
              <a:t>전 략</a:t>
            </a:r>
          </a:p>
        </p:txBody>
      </p:sp>
      <p:sp>
        <p:nvSpPr>
          <p:cNvPr id="1433658" name="Rectangle 58">
            <a:extLst>
              <a:ext uri="{FF2B5EF4-FFF2-40B4-BE49-F238E27FC236}">
                <a16:creationId xmlns:a16="http://schemas.microsoft.com/office/drawing/2014/main" id="{5B8D5B47-9F32-4E5C-8084-73EEA436C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3860800"/>
            <a:ext cx="1295400" cy="2160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0" latinLnBrk="0" hangingPunct="0"/>
            <a:r>
              <a:rPr kumimoji="0" lang="ko-KR" altLang="en-US" sz="1200" b="1">
                <a:latin typeface="Times New Roman" panose="02020603050405020304" pitchFamily="18" charset="0"/>
              </a:rPr>
              <a:t>규 제</a:t>
            </a:r>
          </a:p>
        </p:txBody>
      </p:sp>
      <p:sp>
        <p:nvSpPr>
          <p:cNvPr id="1433659" name="Rectangle 59">
            <a:extLst>
              <a:ext uri="{FF2B5EF4-FFF2-40B4-BE49-F238E27FC236}">
                <a16:creationId xmlns:a16="http://schemas.microsoft.com/office/drawing/2014/main" id="{BCF9E513-44F7-4020-9D46-12C5F7EC3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3860800"/>
            <a:ext cx="1295400" cy="2160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0" latinLnBrk="0" hangingPunct="0"/>
            <a:r>
              <a:rPr kumimoji="0" lang="ko-KR" altLang="en-US" sz="1200" b="1">
                <a:latin typeface="Times New Roman" panose="02020603050405020304" pitchFamily="18" charset="0"/>
              </a:rPr>
              <a:t>정 보</a:t>
            </a:r>
          </a:p>
        </p:txBody>
      </p:sp>
      <p:sp>
        <p:nvSpPr>
          <p:cNvPr id="1433661" name="Text Box 61">
            <a:extLst>
              <a:ext uri="{FF2B5EF4-FFF2-40B4-BE49-F238E27FC236}">
                <a16:creationId xmlns:a16="http://schemas.microsoft.com/office/drawing/2014/main" id="{5E52B3D5-4431-4325-9441-81FD41F37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149725"/>
            <a:ext cx="100965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000" b="1"/>
              <a:t> </a:t>
            </a:r>
            <a:r>
              <a:rPr lang="ko-KR" altLang="en-US" sz="1000" b="1"/>
              <a:t>주주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소비자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공급자</a:t>
            </a:r>
            <a:r>
              <a:rPr lang="en-US" altLang="ko-KR" sz="1000" b="1"/>
              <a:t>/</a:t>
            </a:r>
            <a:r>
              <a:rPr lang="ko-KR" altLang="en-US" sz="1000" b="1"/>
              <a:t>파트너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경쟁자</a:t>
            </a:r>
          </a:p>
        </p:txBody>
      </p:sp>
      <p:sp>
        <p:nvSpPr>
          <p:cNvPr id="1433662" name="Text Box 62">
            <a:extLst>
              <a:ext uri="{FF2B5EF4-FFF2-40B4-BE49-F238E27FC236}">
                <a16:creationId xmlns:a16="http://schemas.microsoft.com/office/drawing/2014/main" id="{510D3C54-A90C-484F-8858-924BEF9CC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4149725"/>
            <a:ext cx="1008063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000" b="1"/>
              <a:t> </a:t>
            </a:r>
            <a:r>
              <a:rPr lang="ko-KR" altLang="en-US" sz="1000" b="1"/>
              <a:t>시장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신용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재무 구조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보고</a:t>
            </a:r>
          </a:p>
        </p:txBody>
      </p:sp>
      <p:sp>
        <p:nvSpPr>
          <p:cNvPr id="1433663" name="Text Box 63">
            <a:extLst>
              <a:ext uri="{FF2B5EF4-FFF2-40B4-BE49-F238E27FC236}">
                <a16:creationId xmlns:a16="http://schemas.microsoft.com/office/drawing/2014/main" id="{6326661D-22EE-4F86-9225-39829A768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49725"/>
            <a:ext cx="1008063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000" b="1"/>
              <a:t> </a:t>
            </a:r>
            <a:r>
              <a:rPr lang="ko-KR" altLang="en-US" sz="1000" b="1"/>
              <a:t>프로세스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인적 자원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설비</a:t>
            </a:r>
          </a:p>
        </p:txBody>
      </p:sp>
      <p:sp>
        <p:nvSpPr>
          <p:cNvPr id="1433664" name="Text Box 64">
            <a:extLst>
              <a:ext uri="{FF2B5EF4-FFF2-40B4-BE49-F238E27FC236}">
                <a16:creationId xmlns:a16="http://schemas.microsoft.com/office/drawing/2014/main" id="{EDC62493-9AEC-4752-8930-0B7D62023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4149725"/>
            <a:ext cx="100806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000" b="1"/>
              <a:t> </a:t>
            </a:r>
            <a:r>
              <a:rPr lang="ko-KR" altLang="en-US" sz="1000" b="1"/>
              <a:t>지배 구조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</a:t>
            </a:r>
            <a:r>
              <a:rPr lang="en-US" altLang="ko-KR" sz="1000" b="1"/>
              <a:t>Business Model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000" b="1"/>
              <a:t> </a:t>
            </a:r>
            <a:r>
              <a:rPr lang="ko-KR" altLang="en-US" sz="1000" b="1"/>
              <a:t>경영 계획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대외 협력</a:t>
            </a:r>
          </a:p>
        </p:txBody>
      </p:sp>
      <p:sp>
        <p:nvSpPr>
          <p:cNvPr id="1433665" name="Text Box 65">
            <a:extLst>
              <a:ext uri="{FF2B5EF4-FFF2-40B4-BE49-F238E27FC236}">
                <a16:creationId xmlns:a16="http://schemas.microsoft.com/office/drawing/2014/main" id="{0244E19F-9A2A-4F20-BD38-0A056FA1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49725"/>
            <a:ext cx="115252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000" b="1"/>
              <a:t> </a:t>
            </a:r>
            <a:r>
              <a:rPr lang="ko-KR" altLang="en-US" sz="1000" b="1"/>
              <a:t>재무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000" b="1"/>
              <a:t>   </a:t>
            </a:r>
            <a:r>
              <a:rPr lang="en-US" altLang="ko-KR" sz="1000" b="1"/>
              <a:t>- </a:t>
            </a:r>
            <a:r>
              <a:rPr lang="ko-KR" altLang="en-US" sz="1000" b="1"/>
              <a:t>재무보고에 대한 내부통제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000" b="1"/>
              <a:t> 노동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000" b="1"/>
              <a:t>   </a:t>
            </a:r>
            <a:r>
              <a:rPr lang="en-US" altLang="ko-KR" sz="1000" b="1"/>
              <a:t>- </a:t>
            </a:r>
            <a:r>
              <a:rPr lang="ko-KR" altLang="en-US" sz="1000" b="1"/>
              <a:t>외국 노동자 인가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000" b="1"/>
              <a:t> 환경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000" b="1"/>
              <a:t>   </a:t>
            </a:r>
            <a:r>
              <a:rPr lang="en-US" altLang="ko-KR" sz="1000" b="1"/>
              <a:t>- </a:t>
            </a:r>
            <a:r>
              <a:rPr lang="ko-KR" altLang="en-US" sz="1000" b="1"/>
              <a:t>배기 가스</a:t>
            </a:r>
            <a:r>
              <a:rPr lang="en-US" altLang="ko-KR" sz="1000" b="1"/>
              <a:t>, </a:t>
            </a:r>
            <a:r>
              <a:rPr lang="ko-KR" altLang="en-US" sz="1000" b="1"/>
              <a:t>오염 물질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000" b="1"/>
              <a:t> 정책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000" b="1"/>
              <a:t>   </a:t>
            </a:r>
            <a:r>
              <a:rPr lang="en-US" altLang="ko-KR" sz="1000" b="1"/>
              <a:t>- </a:t>
            </a:r>
            <a:r>
              <a:rPr lang="ko-KR" altLang="en-US" sz="1000" b="1"/>
              <a:t>입법</a:t>
            </a:r>
            <a:r>
              <a:rPr lang="en-US" altLang="ko-KR" sz="1000" b="1"/>
              <a:t>, </a:t>
            </a:r>
            <a:r>
              <a:rPr lang="ko-KR" altLang="en-US" sz="1000" b="1"/>
              <a:t>로비</a:t>
            </a:r>
          </a:p>
        </p:txBody>
      </p:sp>
      <p:sp>
        <p:nvSpPr>
          <p:cNvPr id="1433666" name="Text Box 66">
            <a:extLst>
              <a:ext uri="{FF2B5EF4-FFF2-40B4-BE49-F238E27FC236}">
                <a16:creationId xmlns:a16="http://schemas.microsoft.com/office/drawing/2014/main" id="{C056657F-8CD8-4BDE-83FE-CD6BFDBD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775" y="4149725"/>
            <a:ext cx="100965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000" b="1"/>
              <a:t> </a:t>
            </a:r>
            <a:r>
              <a:rPr lang="ko-KR" altLang="en-US" sz="1000" b="1"/>
              <a:t>지적 소유권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의사결정 지원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/>
              <a:t> 정보 기술</a:t>
            </a:r>
          </a:p>
        </p:txBody>
      </p:sp>
      <p:sp>
        <p:nvSpPr>
          <p:cNvPr id="1433667" name="Line 67">
            <a:extLst>
              <a:ext uri="{FF2B5EF4-FFF2-40B4-BE49-F238E27FC236}">
                <a16:creationId xmlns:a16="http://schemas.microsoft.com/office/drawing/2014/main" id="{DF4ED289-79D2-403A-8218-4AE9155E9E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950" y="2997200"/>
            <a:ext cx="647700" cy="503238"/>
          </a:xfrm>
          <a:prstGeom prst="line">
            <a:avLst/>
          </a:prstGeom>
          <a:noFill/>
          <a:ln w="444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668" name="Line 68">
            <a:extLst>
              <a:ext uri="{FF2B5EF4-FFF2-40B4-BE49-F238E27FC236}">
                <a16:creationId xmlns:a16="http://schemas.microsoft.com/office/drawing/2014/main" id="{3E4D3AE4-0D24-421D-BC92-B37DED84E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9350" y="2997200"/>
            <a:ext cx="647700" cy="503238"/>
          </a:xfrm>
          <a:prstGeom prst="line">
            <a:avLst/>
          </a:prstGeom>
          <a:noFill/>
          <a:ln w="444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Text Box 2">
            <a:extLst>
              <a:ext uri="{FF2B5EF4-FFF2-40B4-BE49-F238E27FC236}">
                <a16:creationId xmlns:a16="http://schemas.microsoft.com/office/drawing/2014/main" id="{33ED0BE2-68CD-4BAC-AD8C-81F52B8E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12. </a:t>
            </a:r>
            <a:r>
              <a:rPr lang="ko-KR" altLang="en-US" sz="1600" b="1">
                <a:latin typeface="Arial" panose="020B0604020202020204" pitchFamily="34" charset="0"/>
              </a:rPr>
              <a:t>변화의 필요성</a:t>
            </a:r>
          </a:p>
        </p:txBody>
      </p:sp>
      <p:sp>
        <p:nvSpPr>
          <p:cNvPr id="1514499" name="Text Box 3">
            <a:extLst>
              <a:ext uri="{FF2B5EF4-FFF2-40B4-BE49-F238E27FC236}">
                <a16:creationId xmlns:a16="http://schemas.microsoft.com/office/drawing/2014/main" id="{233C1B69-2D19-4852-AA8D-FBFEA644C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514500" name="Text Box 4">
            <a:extLst>
              <a:ext uri="{FF2B5EF4-FFF2-40B4-BE49-F238E27FC236}">
                <a16:creationId xmlns:a16="http://schemas.microsoft.com/office/drawing/2014/main" id="{0EBD6A7D-6F80-4A69-B4E2-F6C3CAF6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1300" b="1">
                <a:latin typeface="Arial" panose="020B0604020202020204" pitchFamily="34" charset="0"/>
              </a:rPr>
              <a:t>‘</a:t>
            </a:r>
            <a:r>
              <a:rPr lang="ko-KR" altLang="en-US" sz="1300" b="1">
                <a:latin typeface="Arial" panose="020B0604020202020204" pitchFamily="34" charset="0"/>
              </a:rPr>
              <a:t>리스크</a:t>
            </a:r>
            <a:r>
              <a:rPr lang="en-US" altLang="ko-KR" sz="1300" b="1">
                <a:latin typeface="Arial" panose="020B0604020202020204" pitchFamily="34" charset="0"/>
              </a:rPr>
              <a:t>-</a:t>
            </a:r>
            <a:r>
              <a:rPr lang="ko-KR" altLang="en-US" sz="1300" b="1">
                <a:latin typeface="Arial" panose="020B0604020202020204" pitchFamily="34" charset="0"/>
              </a:rPr>
              <a:t>수익’ 관리를 위해서 </a:t>
            </a:r>
            <a:r>
              <a:rPr lang="en-US" altLang="ko-KR" sz="1300" b="1">
                <a:latin typeface="Arial" panose="020B0604020202020204" pitchFamily="34" charset="0"/>
              </a:rPr>
              <a:t>5</a:t>
            </a:r>
            <a:r>
              <a:rPr lang="ko-KR" altLang="en-US" sz="1300" b="1">
                <a:latin typeface="Arial" panose="020B0604020202020204" pitchFamily="34" charset="0"/>
              </a:rPr>
              <a:t>가지 전략을 여러가지로 결합하여 활용할 수 있으나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시간의 흐름에 따라 시장 상황이 변화하므로 전략도 동태적으로 변화되어야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14501" name="AutoShape 5">
            <a:extLst>
              <a:ext uri="{FF2B5EF4-FFF2-40B4-BE49-F238E27FC236}">
                <a16:creationId xmlns:a16="http://schemas.microsoft.com/office/drawing/2014/main" id="{9D7C11B4-945E-4093-A4DD-0E6EDBD7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2633663"/>
            <a:ext cx="2573337" cy="730250"/>
          </a:xfrm>
          <a:prstGeom prst="homePlate">
            <a:avLst>
              <a:gd name="adj" fmla="val 88098"/>
            </a:avLst>
          </a:prstGeom>
          <a:solidFill>
            <a:srgbClr val="99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14502" name="AutoShape 6">
            <a:extLst>
              <a:ext uri="{FF2B5EF4-FFF2-40B4-BE49-F238E27FC236}">
                <a16:creationId xmlns:a16="http://schemas.microsoft.com/office/drawing/2014/main" id="{0DA63901-F359-496A-84EF-ACE22FDA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2624138"/>
            <a:ext cx="2779713" cy="733425"/>
          </a:xfrm>
          <a:prstGeom prst="chevron">
            <a:avLst>
              <a:gd name="adj" fmla="val 94751"/>
            </a:avLst>
          </a:prstGeom>
          <a:solidFill>
            <a:schemeClr val="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14503" name="Text Box 7">
            <a:extLst>
              <a:ext uri="{FF2B5EF4-FFF2-40B4-BE49-F238E27FC236}">
                <a16:creationId xmlns:a16="http://schemas.microsoft.com/office/drawing/2014/main" id="{3D9BB40D-B7D0-4C06-9EB0-5C61342ED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2836863"/>
            <a:ext cx="151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1970</a:t>
            </a:r>
            <a:r>
              <a:rPr kumimoji="0"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년대 전반</a:t>
            </a:r>
          </a:p>
        </p:txBody>
      </p:sp>
      <p:sp>
        <p:nvSpPr>
          <p:cNvPr id="1514504" name="AutoShape 8">
            <a:extLst>
              <a:ext uri="{FF2B5EF4-FFF2-40B4-BE49-F238E27FC236}">
                <a16:creationId xmlns:a16="http://schemas.microsoft.com/office/drawing/2014/main" id="{96BAC7F4-5863-447A-9D72-D217C534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2627313"/>
            <a:ext cx="2867025" cy="733425"/>
          </a:xfrm>
          <a:prstGeom prst="chevron">
            <a:avLst>
              <a:gd name="adj" fmla="val 97727"/>
            </a:avLst>
          </a:prstGeom>
          <a:solidFill>
            <a:srgbClr val="FFCC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14505" name="Text Box 9">
            <a:extLst>
              <a:ext uri="{FF2B5EF4-FFF2-40B4-BE49-F238E27FC236}">
                <a16:creationId xmlns:a16="http://schemas.microsoft.com/office/drawing/2014/main" id="{13B5CF33-704B-45A2-8B13-D73D14F90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3" y="2836863"/>
            <a:ext cx="119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1990</a:t>
            </a:r>
            <a:r>
              <a:rPr kumimoji="0"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년대</a:t>
            </a:r>
          </a:p>
        </p:txBody>
      </p:sp>
      <p:sp>
        <p:nvSpPr>
          <p:cNvPr id="1514506" name="Text Box 10">
            <a:extLst>
              <a:ext uri="{FF2B5EF4-FFF2-40B4-BE49-F238E27FC236}">
                <a16:creationId xmlns:a16="http://schemas.microsoft.com/office/drawing/2014/main" id="{0229C180-8676-431A-A065-16C0E8CC3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25" y="2781300"/>
            <a:ext cx="1539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1970</a:t>
            </a:r>
            <a:r>
              <a:rPr kumimoji="0"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년대 후반 </a:t>
            </a:r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~ 1980</a:t>
            </a:r>
            <a:r>
              <a:rPr kumimoji="0"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년대</a:t>
            </a:r>
          </a:p>
        </p:txBody>
      </p:sp>
      <p:sp>
        <p:nvSpPr>
          <p:cNvPr id="1514507" name="Text Box 11">
            <a:extLst>
              <a:ext uri="{FF2B5EF4-FFF2-40B4-BE49-F238E27FC236}">
                <a16:creationId xmlns:a16="http://schemas.microsoft.com/office/drawing/2014/main" id="{199B4B2E-5EAA-4707-A783-B994F13D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1790700"/>
            <a:ext cx="60467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 b="1" u="sng">
                <a:latin typeface="Arial" panose="020B0604020202020204" pitchFamily="34" charset="0"/>
              </a:rPr>
              <a:t>Sample</a:t>
            </a:r>
          </a:p>
          <a:p>
            <a:pPr algn="ctr"/>
            <a:r>
              <a:rPr lang="ko-KR" altLang="en-US" sz="1600" b="1" u="sng">
                <a:latin typeface="Arial" panose="020B0604020202020204" pitchFamily="34" charset="0"/>
              </a:rPr>
              <a:t>전략의 변경</a:t>
            </a:r>
            <a:r>
              <a:rPr lang="en-US" altLang="ko-KR" sz="1600" b="1" u="sng">
                <a:latin typeface="Arial" panose="020B0604020202020204" pitchFamily="34" charset="0"/>
              </a:rPr>
              <a:t>-</a:t>
            </a:r>
            <a:r>
              <a:rPr lang="ko-KR" altLang="en-US" sz="1600" b="1" u="sng">
                <a:latin typeface="Arial" panose="020B0604020202020204" pitchFamily="34" charset="0"/>
              </a:rPr>
              <a:t>미국의 증권 시장</a:t>
            </a:r>
          </a:p>
        </p:txBody>
      </p:sp>
      <p:sp>
        <p:nvSpPr>
          <p:cNvPr id="1514508" name="Text Box 12">
            <a:extLst>
              <a:ext uri="{FF2B5EF4-FFF2-40B4-BE49-F238E27FC236}">
                <a16:creationId xmlns:a16="http://schemas.microsoft.com/office/drawing/2014/main" id="{B656EC0C-61AD-45ED-B757-0899E3C92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8" y="3644900"/>
            <a:ext cx="1727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고정 금리 제도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신뢰에 의한 고객과의 밀착이 중요</a:t>
            </a:r>
          </a:p>
        </p:txBody>
      </p:sp>
      <p:pic>
        <p:nvPicPr>
          <p:cNvPr id="1514509" name="Picture 13" descr="yellow-1">
            <a:extLst>
              <a:ext uri="{FF2B5EF4-FFF2-40B4-BE49-F238E27FC236}">
                <a16:creationId xmlns:a16="http://schemas.microsoft.com/office/drawing/2014/main" id="{49923275-A30A-4788-832E-E689E91C243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19113" y="3500438"/>
            <a:ext cx="1049337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4510" name="Rectangle 14">
            <a:extLst>
              <a:ext uri="{FF2B5EF4-FFF2-40B4-BE49-F238E27FC236}">
                <a16:creationId xmlns:a16="http://schemas.microsoft.com/office/drawing/2014/main" id="{FE3E17EF-682F-47BB-B038-8E9DAC3734CB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560388" y="3792538"/>
            <a:ext cx="9366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시대적 </a:t>
            </a:r>
          </a:p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배경</a:t>
            </a:r>
          </a:p>
        </p:txBody>
      </p:sp>
      <p:sp>
        <p:nvSpPr>
          <p:cNvPr id="1514511" name="Text Box 15">
            <a:extLst>
              <a:ext uri="{FF2B5EF4-FFF2-40B4-BE49-F238E27FC236}">
                <a16:creationId xmlns:a16="http://schemas.microsoft.com/office/drawing/2014/main" id="{5EBF31A3-157D-4A27-A19B-6159675BD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5229225"/>
            <a:ext cx="17256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내부화 전략</a:t>
            </a:r>
          </a:p>
        </p:txBody>
      </p:sp>
      <p:pic>
        <p:nvPicPr>
          <p:cNvPr id="1514512" name="Picture 16" descr="yellow-1">
            <a:extLst>
              <a:ext uri="{FF2B5EF4-FFF2-40B4-BE49-F238E27FC236}">
                <a16:creationId xmlns:a16="http://schemas.microsoft.com/office/drawing/2014/main" id="{BCA47987-A81C-4ED7-B849-9C37E5D76C9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8950" y="4941888"/>
            <a:ext cx="1049338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4513" name="Rectangle 17">
            <a:extLst>
              <a:ext uri="{FF2B5EF4-FFF2-40B4-BE49-F238E27FC236}">
                <a16:creationId xmlns:a16="http://schemas.microsoft.com/office/drawing/2014/main" id="{EF0488F4-CEF4-4A3B-A915-B76B462520DB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530225" y="5233988"/>
            <a:ext cx="9350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주요 </a:t>
            </a:r>
          </a:p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전략</a:t>
            </a:r>
          </a:p>
        </p:txBody>
      </p:sp>
      <p:sp>
        <p:nvSpPr>
          <p:cNvPr id="1514514" name="Text Box 18">
            <a:extLst>
              <a:ext uri="{FF2B5EF4-FFF2-40B4-BE49-F238E27FC236}">
                <a16:creationId xmlns:a16="http://schemas.microsoft.com/office/drawing/2014/main" id="{3C346B94-EDBE-4CEA-B333-EADF8C5BC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88" y="3644900"/>
            <a:ext cx="20161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매우 낮은 수수료율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거래량의 보합세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거래 자체의 전산시스템으로의 누출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자기 매매의 중요성 증가</a:t>
            </a:r>
          </a:p>
        </p:txBody>
      </p:sp>
      <p:sp>
        <p:nvSpPr>
          <p:cNvPr id="1514515" name="Text Box 19">
            <a:extLst>
              <a:ext uri="{FF2B5EF4-FFF2-40B4-BE49-F238E27FC236}">
                <a16:creationId xmlns:a16="http://schemas.microsoft.com/office/drawing/2014/main" id="{80A8F4C6-B7F3-4E5A-9276-C9E508183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5229225"/>
            <a:ext cx="1727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추정 전략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300" b="1">
                <a:latin typeface="Arial" panose="020B0604020202020204" pitchFamily="34" charset="0"/>
              </a:rPr>
              <a:t> 기술 전략</a:t>
            </a:r>
          </a:p>
        </p:txBody>
      </p:sp>
      <p:sp>
        <p:nvSpPr>
          <p:cNvPr id="1514516" name="Text Box 20">
            <a:extLst>
              <a:ext uri="{FF2B5EF4-FFF2-40B4-BE49-F238E27FC236}">
                <a16:creationId xmlns:a16="http://schemas.microsoft.com/office/drawing/2014/main" id="{F7EAE210-72F4-4145-B6C8-1E44E7C19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644900"/>
            <a:ext cx="19431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1975</a:t>
            </a:r>
            <a:r>
              <a:rPr lang="ko-KR" altLang="en-US" sz="1300" b="1">
                <a:latin typeface="Arial" panose="020B0604020202020204" pitchFamily="34" charset="0"/>
              </a:rPr>
              <a:t>년 </a:t>
            </a:r>
            <a:r>
              <a:rPr lang="en-US" altLang="ko-KR" sz="1300" b="1">
                <a:latin typeface="Arial" panose="020B0604020202020204" pitchFamily="34" charset="0"/>
              </a:rPr>
              <a:t>5</a:t>
            </a:r>
            <a:r>
              <a:rPr lang="ko-KR" altLang="en-US" sz="1300" b="1">
                <a:latin typeface="Arial" panose="020B0604020202020204" pitchFamily="34" charset="0"/>
              </a:rPr>
              <a:t>월 </a:t>
            </a:r>
            <a:r>
              <a:rPr lang="en-US" altLang="ko-KR" sz="1300" b="1">
                <a:latin typeface="Arial" panose="020B0604020202020204" pitchFamily="34" charset="0"/>
              </a:rPr>
              <a:t>1</a:t>
            </a:r>
            <a:r>
              <a:rPr lang="ko-KR" altLang="en-US" sz="1300" b="1">
                <a:latin typeface="Arial" panose="020B0604020202020204" pitchFamily="34" charset="0"/>
              </a:rPr>
              <a:t>일 수수료 자유화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고정 금리 체제 하에서 은폐되어 있던 고객 마다의 다양한 수익성의 노출</a:t>
            </a:r>
          </a:p>
        </p:txBody>
      </p:sp>
      <p:sp>
        <p:nvSpPr>
          <p:cNvPr id="1514517" name="Text Box 21">
            <a:extLst>
              <a:ext uri="{FF2B5EF4-FFF2-40B4-BE49-F238E27FC236}">
                <a16:creationId xmlns:a16="http://schemas.microsoft.com/office/drawing/2014/main" id="{49C48BF6-95CC-4A0F-9F8C-A1468D6DE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63" y="5229225"/>
            <a:ext cx="19002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세분화 전략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Text Box 2">
            <a:extLst>
              <a:ext uri="{FF2B5EF4-FFF2-40B4-BE49-F238E27FC236}">
                <a16:creationId xmlns:a16="http://schemas.microsoft.com/office/drawing/2014/main" id="{A49E1890-7FF8-4C7E-BC32-5B430849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61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13. </a:t>
            </a:r>
            <a:r>
              <a:rPr lang="ko-KR" altLang="en-US" sz="1600" b="1">
                <a:latin typeface="Arial" panose="020B0604020202020204" pitchFamily="34" charset="0"/>
              </a:rPr>
              <a:t>리스크 관리 전략의 우선순위</a:t>
            </a:r>
            <a:r>
              <a:rPr lang="en-US" altLang="ko-KR" sz="1600" b="1">
                <a:latin typeface="Arial" panose="020B0604020202020204" pitchFamily="34" charset="0"/>
              </a:rPr>
              <a:t>-8</a:t>
            </a:r>
            <a:r>
              <a:rPr lang="ko-KR" altLang="en-US" sz="1600" b="1">
                <a:latin typeface="Arial" panose="020B0604020202020204" pitchFamily="34" charset="0"/>
              </a:rPr>
              <a:t>가지 교훈</a:t>
            </a:r>
          </a:p>
        </p:txBody>
      </p:sp>
      <p:sp>
        <p:nvSpPr>
          <p:cNvPr id="1512451" name="Text Box 3">
            <a:extLst>
              <a:ext uri="{FF2B5EF4-FFF2-40B4-BE49-F238E27FC236}">
                <a16:creationId xmlns:a16="http://schemas.microsoft.com/office/drawing/2014/main" id="{8F26D241-215F-4F1E-B18C-49E12CD4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512452" name="Text Box 4">
            <a:extLst>
              <a:ext uri="{FF2B5EF4-FFF2-40B4-BE49-F238E27FC236}">
                <a16:creationId xmlns:a16="http://schemas.microsoft.com/office/drawing/2014/main" id="{279A56F9-3ECC-4D79-8D79-6557814A0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ko-KR" altLang="en-US" sz="1400" b="1">
                <a:latin typeface="Arial" panose="020B0604020202020204" pitchFamily="34" charset="0"/>
              </a:rPr>
              <a:t>승자의 조건</a:t>
            </a:r>
          </a:p>
          <a:p>
            <a:pPr>
              <a:spcBef>
                <a:spcPct val="50000"/>
              </a:spcBef>
            </a:pPr>
            <a:r>
              <a:rPr lang="ko-KR" altLang="en-US" sz="1300" b="1">
                <a:latin typeface="Arial" panose="020B0604020202020204" pitchFamily="34" charset="0"/>
              </a:rPr>
              <a:t>과거에 은행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증권회사 및 보험회사 등 금융기관이 경험했던 대형 손실사례에서 금융기관이 파국을 회피하기 위한 </a:t>
            </a:r>
            <a:r>
              <a:rPr lang="en-US" altLang="ko-KR" sz="1300" b="1">
                <a:latin typeface="Arial" panose="020B0604020202020204" pitchFamily="34" charset="0"/>
              </a:rPr>
              <a:t>8</a:t>
            </a:r>
            <a:r>
              <a:rPr lang="ko-KR" altLang="en-US" sz="1300" b="1">
                <a:latin typeface="Arial" panose="020B0604020202020204" pitchFamily="34" charset="0"/>
              </a:rPr>
              <a:t>가지 교훈을 얻을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512453" name="Picture 5" descr="yellow-1">
            <a:extLst>
              <a:ext uri="{FF2B5EF4-FFF2-40B4-BE49-F238E27FC236}">
                <a16:creationId xmlns:a16="http://schemas.microsoft.com/office/drawing/2014/main" id="{82450EEE-1115-4247-A5C3-29B71E61F24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16325" y="2133600"/>
            <a:ext cx="1049338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2454" name="Rectangle 6">
            <a:extLst>
              <a:ext uri="{FF2B5EF4-FFF2-40B4-BE49-F238E27FC236}">
                <a16:creationId xmlns:a16="http://schemas.microsoft.com/office/drawing/2014/main" id="{C9F6214E-402A-44F8-97C6-29304C1DCAF6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3657600" y="2425700"/>
            <a:ext cx="9350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침착성 </a:t>
            </a:r>
          </a:p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견지</a:t>
            </a:r>
          </a:p>
        </p:txBody>
      </p:sp>
      <p:pic>
        <p:nvPicPr>
          <p:cNvPr id="1512455" name="Picture 7" descr="yellow-1">
            <a:extLst>
              <a:ext uri="{FF2B5EF4-FFF2-40B4-BE49-F238E27FC236}">
                <a16:creationId xmlns:a16="http://schemas.microsoft.com/office/drawing/2014/main" id="{A396F042-D877-4CAF-88A9-00D1114A8B5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56188" y="2130425"/>
            <a:ext cx="1049337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2456" name="Rectangle 8">
            <a:extLst>
              <a:ext uri="{FF2B5EF4-FFF2-40B4-BE49-F238E27FC236}">
                <a16:creationId xmlns:a16="http://schemas.microsoft.com/office/drawing/2014/main" id="{45965720-A537-4DBD-BE82-DC38FDA95A1C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5097463" y="2422525"/>
            <a:ext cx="9350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시장 모방의 금지</a:t>
            </a:r>
          </a:p>
        </p:txBody>
      </p:sp>
      <p:pic>
        <p:nvPicPr>
          <p:cNvPr id="1512457" name="Picture 9" descr="yellow-1">
            <a:extLst>
              <a:ext uri="{FF2B5EF4-FFF2-40B4-BE49-F238E27FC236}">
                <a16:creationId xmlns:a16="http://schemas.microsoft.com/office/drawing/2014/main" id="{A594A544-26B9-4D9C-857A-13A1302A8E1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05075" y="3000375"/>
            <a:ext cx="1049338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2458" name="Rectangle 10">
            <a:extLst>
              <a:ext uri="{FF2B5EF4-FFF2-40B4-BE49-F238E27FC236}">
                <a16:creationId xmlns:a16="http://schemas.microsoft.com/office/drawing/2014/main" id="{7AB15229-BC67-4E53-B190-9C6C82F45A91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546350" y="3292475"/>
            <a:ext cx="9350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리스크와 수익의 동시 측정</a:t>
            </a:r>
          </a:p>
        </p:txBody>
      </p:sp>
      <p:pic>
        <p:nvPicPr>
          <p:cNvPr id="1512459" name="Picture 11" descr="yellow-1">
            <a:extLst>
              <a:ext uri="{FF2B5EF4-FFF2-40B4-BE49-F238E27FC236}">
                <a16:creationId xmlns:a16="http://schemas.microsoft.com/office/drawing/2014/main" id="{B5D5F2C2-6FFB-4848-A641-32702EB5AA8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135688" y="2997200"/>
            <a:ext cx="1049337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2460" name="Rectangle 12">
            <a:extLst>
              <a:ext uri="{FF2B5EF4-FFF2-40B4-BE49-F238E27FC236}">
                <a16:creationId xmlns:a16="http://schemas.microsoft.com/office/drawing/2014/main" id="{331E3833-C389-4C85-851D-26E93A8C704E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6176963" y="3289300"/>
            <a:ext cx="9350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리스크 집중의 회피</a:t>
            </a:r>
          </a:p>
        </p:txBody>
      </p:sp>
      <p:pic>
        <p:nvPicPr>
          <p:cNvPr id="1512461" name="Picture 13" descr="yellow-1">
            <a:extLst>
              <a:ext uri="{FF2B5EF4-FFF2-40B4-BE49-F238E27FC236}">
                <a16:creationId xmlns:a16="http://schemas.microsoft.com/office/drawing/2014/main" id="{E16CF722-E737-4783-8297-0B1AF22906C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05075" y="4149725"/>
            <a:ext cx="1049338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2462" name="Rectangle 14">
            <a:extLst>
              <a:ext uri="{FF2B5EF4-FFF2-40B4-BE49-F238E27FC236}">
                <a16:creationId xmlns:a16="http://schemas.microsoft.com/office/drawing/2014/main" id="{71037395-7722-4778-A765-C7CE1FACF31E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2546350" y="4441825"/>
            <a:ext cx="9350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조기경보 체제의 확립</a:t>
            </a:r>
          </a:p>
        </p:txBody>
      </p:sp>
      <p:pic>
        <p:nvPicPr>
          <p:cNvPr id="1512463" name="Picture 15" descr="yellow-1">
            <a:extLst>
              <a:ext uri="{FF2B5EF4-FFF2-40B4-BE49-F238E27FC236}">
                <a16:creationId xmlns:a16="http://schemas.microsoft.com/office/drawing/2014/main" id="{0CD21B74-4439-47BB-A660-57F7A4CC6BA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135688" y="4146550"/>
            <a:ext cx="1049337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2464" name="Rectangle 16">
            <a:extLst>
              <a:ext uri="{FF2B5EF4-FFF2-40B4-BE49-F238E27FC236}">
                <a16:creationId xmlns:a16="http://schemas.microsoft.com/office/drawing/2014/main" id="{C4A10F24-9A4F-48BB-ACE1-B97AC65D7DB1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6176963" y="4438650"/>
            <a:ext cx="9350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유동성 </a:t>
            </a:r>
          </a:p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금지</a:t>
            </a:r>
          </a:p>
        </p:txBody>
      </p:sp>
      <p:pic>
        <p:nvPicPr>
          <p:cNvPr id="1512465" name="Picture 17" descr="yellow-1">
            <a:extLst>
              <a:ext uri="{FF2B5EF4-FFF2-40B4-BE49-F238E27FC236}">
                <a16:creationId xmlns:a16="http://schemas.microsoft.com/office/drawing/2014/main" id="{348305FB-B36E-4A62-8F54-457839094C0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16325" y="5013325"/>
            <a:ext cx="1049338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2466" name="Rectangle 18">
            <a:extLst>
              <a:ext uri="{FF2B5EF4-FFF2-40B4-BE49-F238E27FC236}">
                <a16:creationId xmlns:a16="http://schemas.microsoft.com/office/drawing/2014/main" id="{B4D49066-6798-4AF0-B7C8-D91749351C8C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3657600" y="5305425"/>
            <a:ext cx="9350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과다한 권한 부여의 금지</a:t>
            </a:r>
          </a:p>
        </p:txBody>
      </p:sp>
      <p:pic>
        <p:nvPicPr>
          <p:cNvPr id="1512467" name="Picture 19" descr="yellow-1">
            <a:extLst>
              <a:ext uri="{FF2B5EF4-FFF2-40B4-BE49-F238E27FC236}">
                <a16:creationId xmlns:a16="http://schemas.microsoft.com/office/drawing/2014/main" id="{34BCC121-6172-43FD-9B67-9C6FCC9244B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56188" y="5010150"/>
            <a:ext cx="1049337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2468" name="Rectangle 20">
            <a:extLst>
              <a:ext uri="{FF2B5EF4-FFF2-40B4-BE49-F238E27FC236}">
                <a16:creationId xmlns:a16="http://schemas.microsoft.com/office/drawing/2014/main" id="{CAF99619-83BD-41BE-AE18-EBBAB21AFA85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5097463" y="5302250"/>
            <a:ext cx="9350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신상품의 리스크 이해</a:t>
            </a:r>
          </a:p>
        </p:txBody>
      </p:sp>
      <p:sp>
        <p:nvSpPr>
          <p:cNvPr id="1512469" name="Text Box 21">
            <a:extLst>
              <a:ext uri="{FF2B5EF4-FFF2-40B4-BE49-F238E27FC236}">
                <a16:creationId xmlns:a16="http://schemas.microsoft.com/office/drawing/2014/main" id="{4D0E1D44-2B4E-46FC-90EB-551069A4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05038"/>
            <a:ext cx="295275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모든 경쟁자들이 경쟁사 전략 또는 상품을 모방할 때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이를 인식하여 그 흐름을 회피하는 용기를 보유하여야만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12470" name="Text Box 22">
            <a:extLst>
              <a:ext uri="{FF2B5EF4-FFF2-40B4-BE49-F238E27FC236}">
                <a16:creationId xmlns:a16="http://schemas.microsoft.com/office/drawing/2014/main" id="{B2AFF623-2381-49DF-A4DD-F5FA67DA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2205038"/>
            <a:ext cx="29527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혼란 상태는 상황을 더욱 악화시키므로 재난이 다가오더라도 침착성을 견지해야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12471" name="Text Box 23">
            <a:extLst>
              <a:ext uri="{FF2B5EF4-FFF2-40B4-BE49-F238E27FC236}">
                <a16:creationId xmlns:a16="http://schemas.microsoft.com/office/drawing/2014/main" id="{6E49A167-84F0-4F22-A907-E161C042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068638"/>
            <a:ext cx="19446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수익과 리스크 발생 시기가 순차적이므로 대종업원 </a:t>
            </a:r>
            <a:r>
              <a:rPr lang="en-US" altLang="ko-KR" sz="1300" b="1">
                <a:latin typeface="Arial" panose="020B0604020202020204" pitchFamily="34" charset="0"/>
              </a:rPr>
              <a:t>Incentive </a:t>
            </a:r>
            <a:r>
              <a:rPr lang="ko-KR" altLang="en-US" sz="1300" b="1">
                <a:latin typeface="Arial" panose="020B0604020202020204" pitchFamily="34" charset="0"/>
              </a:rPr>
              <a:t>시 리스크와 수익을 동시에 측정하여야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12472" name="Text Box 24">
            <a:extLst>
              <a:ext uri="{FF2B5EF4-FFF2-40B4-BE49-F238E27FC236}">
                <a16:creationId xmlns:a16="http://schemas.microsoft.com/office/drawing/2014/main" id="{A203815B-78F6-4009-8C8E-37BC4ACD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4221163"/>
            <a:ext cx="19446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조기에 문제점을 규명해 낼 수 있는 </a:t>
            </a:r>
            <a:r>
              <a:rPr lang="en-US" altLang="ko-KR" sz="1300" b="1">
                <a:latin typeface="Arial" panose="020B0604020202020204" pitchFamily="34" charset="0"/>
              </a:rPr>
              <a:t>Early Warning Signals </a:t>
            </a:r>
            <a:r>
              <a:rPr lang="ko-KR" altLang="en-US" sz="1300" b="1">
                <a:latin typeface="Arial" panose="020B0604020202020204" pitchFamily="34" charset="0"/>
              </a:rPr>
              <a:t>체제를 확립해야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12473" name="Text Box 25">
            <a:extLst>
              <a:ext uri="{FF2B5EF4-FFF2-40B4-BE49-F238E27FC236}">
                <a16:creationId xmlns:a16="http://schemas.microsoft.com/office/drawing/2014/main" id="{62A54BBB-AAA6-4675-9D4C-CCECD5A2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5300663"/>
            <a:ext cx="29527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한 두명의 개인에게 리스크를 취급할 수 있는 권한을 과도하게 부여하지 말아야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12474" name="Text Box 26">
            <a:extLst>
              <a:ext uri="{FF2B5EF4-FFF2-40B4-BE49-F238E27FC236}">
                <a16:creationId xmlns:a16="http://schemas.microsoft.com/office/drawing/2014/main" id="{9AFFFCEE-B35F-4562-AF24-DC0BF5FF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230813"/>
            <a:ext cx="295275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미지의 새로운 시장에 참여할 때나 신상품에 관한 리스크를 충분히 이해하지 못할 경우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종종 중대한 문제가 발생함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12475" name="Text Box 27">
            <a:extLst>
              <a:ext uri="{FF2B5EF4-FFF2-40B4-BE49-F238E27FC236}">
                <a16:creationId xmlns:a16="http://schemas.microsoft.com/office/drawing/2014/main" id="{C284EAD8-228A-4C76-9A9A-604D18A4E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3068638"/>
            <a:ext cx="194468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하나의 바구니에 너무 많은 계란을 담는 것과 같은 리스크의 집중을 피해야만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12476" name="Text Box 28">
            <a:extLst>
              <a:ext uri="{FF2B5EF4-FFF2-40B4-BE49-F238E27FC236}">
                <a16:creationId xmlns:a16="http://schemas.microsoft.com/office/drawing/2014/main" id="{E3ED2BBD-93F8-434F-A7CA-17DB58B69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4149725"/>
            <a:ext cx="194468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아무리 가치가 높은 자산을 보유하고 있다고 하더라도 필요할 때 그 자산을 현금화할 수 없으면 소용이 없음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402" name="Text Box 2">
            <a:extLst>
              <a:ext uri="{FF2B5EF4-FFF2-40B4-BE49-F238E27FC236}">
                <a16:creationId xmlns:a16="http://schemas.microsoft.com/office/drawing/2014/main" id="{30189A55-A3D7-4B58-AB86-528F433A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833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14. ‘</a:t>
            </a:r>
            <a:r>
              <a:rPr lang="ko-KR" altLang="en-US" sz="1600" b="1">
                <a:latin typeface="Arial" panose="020B0604020202020204" pitchFamily="34" charset="0"/>
              </a:rPr>
              <a:t>리스크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수익’ 관리를 위한 조직 구축 단계</a:t>
            </a:r>
          </a:p>
        </p:txBody>
      </p:sp>
      <p:sp>
        <p:nvSpPr>
          <p:cNvPr id="1510403" name="Text Box 3">
            <a:extLst>
              <a:ext uri="{FF2B5EF4-FFF2-40B4-BE49-F238E27FC236}">
                <a16:creationId xmlns:a16="http://schemas.microsoft.com/office/drawing/2014/main" id="{87103873-6CBA-4ADD-8DA8-5FFE5CC83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8913"/>
            <a:ext cx="276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3. ‘</a:t>
            </a:r>
            <a:r>
              <a:rPr lang="ko-KR" altLang="en-US" sz="1400" b="1">
                <a:latin typeface="Times New Roman" panose="02020603050405020304" pitchFamily="18" charset="0"/>
              </a:rPr>
              <a:t>리스크</a:t>
            </a:r>
            <a:r>
              <a:rPr lang="en-US" altLang="ko-KR" sz="1400" b="1">
                <a:latin typeface="Times New Roman" panose="02020603050405020304" pitchFamily="18" charset="0"/>
              </a:rPr>
              <a:t>-</a:t>
            </a:r>
            <a:r>
              <a:rPr lang="ko-KR" altLang="en-US" sz="1400" b="1">
                <a:latin typeface="Times New Roman" panose="02020603050405020304" pitchFamily="18" charset="0"/>
              </a:rPr>
              <a:t>수익’ 관리 전략의 개요</a:t>
            </a:r>
          </a:p>
        </p:txBody>
      </p:sp>
      <p:sp>
        <p:nvSpPr>
          <p:cNvPr id="1510404" name="Text Box 4">
            <a:extLst>
              <a:ext uri="{FF2B5EF4-FFF2-40B4-BE49-F238E27FC236}">
                <a16:creationId xmlns:a16="http://schemas.microsoft.com/office/drawing/2014/main" id="{535D13AD-150C-43E5-854C-B12D4508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179513"/>
            <a:ext cx="88582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ko-KR" sz="1300" b="1">
                <a:latin typeface="Arial" panose="020B0604020202020204" pitchFamily="34" charset="0"/>
              </a:rPr>
              <a:t>‘</a:t>
            </a:r>
            <a:r>
              <a:rPr lang="ko-KR" altLang="en-US" sz="1300" b="1">
                <a:latin typeface="Arial" panose="020B0604020202020204" pitchFamily="34" charset="0"/>
              </a:rPr>
              <a:t>리스크</a:t>
            </a:r>
            <a:r>
              <a:rPr lang="en-US" altLang="ko-KR" sz="1300" b="1">
                <a:latin typeface="Arial" panose="020B0604020202020204" pitchFamily="34" charset="0"/>
              </a:rPr>
              <a:t>-</a:t>
            </a:r>
            <a:r>
              <a:rPr lang="ko-KR" altLang="en-US" sz="1300" b="1">
                <a:latin typeface="Arial" panose="020B0604020202020204" pitchFamily="34" charset="0"/>
              </a:rPr>
              <a:t>수익’ 관리를 위해서 </a:t>
            </a:r>
            <a:r>
              <a:rPr lang="en-US" altLang="ko-KR" sz="1300" b="1">
                <a:latin typeface="Arial" panose="020B0604020202020204" pitchFamily="34" charset="0"/>
              </a:rPr>
              <a:t>5</a:t>
            </a:r>
            <a:r>
              <a:rPr lang="ko-KR" altLang="en-US" sz="1300" b="1">
                <a:latin typeface="Arial" panose="020B0604020202020204" pitchFamily="34" charset="0"/>
              </a:rPr>
              <a:t>가지 전략을 여러 가지로 결합하여 활용할 수 있으나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시간의 흐름에 따라 시장 상황이 변화하므로 전략도 동태적으로 변화되어야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10405" name="AutoShape 5">
            <a:extLst>
              <a:ext uri="{FF2B5EF4-FFF2-40B4-BE49-F238E27FC236}">
                <a16:creationId xmlns:a16="http://schemas.microsoft.com/office/drawing/2014/main" id="{8BD7734B-B10E-4071-88A7-535DCCD9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506663"/>
            <a:ext cx="2106613" cy="866775"/>
          </a:xfrm>
          <a:prstGeom prst="homePlate">
            <a:avLst>
              <a:gd name="adj" fmla="val 60760"/>
            </a:avLst>
          </a:prstGeom>
          <a:solidFill>
            <a:srgbClr val="99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10406" name="AutoShape 6">
            <a:extLst>
              <a:ext uri="{FF2B5EF4-FFF2-40B4-BE49-F238E27FC236}">
                <a16:creationId xmlns:a16="http://schemas.microsoft.com/office/drawing/2014/main" id="{7E1558FF-73F9-4485-A569-D4C6CB7A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2497138"/>
            <a:ext cx="2592388" cy="869950"/>
          </a:xfrm>
          <a:prstGeom prst="chevron">
            <a:avLst>
              <a:gd name="adj" fmla="val 74498"/>
            </a:avLst>
          </a:prstGeom>
          <a:solidFill>
            <a:schemeClr val="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10407" name="Text Box 7">
            <a:extLst>
              <a:ext uri="{FF2B5EF4-FFF2-40B4-BE49-F238E27FC236}">
                <a16:creationId xmlns:a16="http://schemas.microsoft.com/office/drawing/2014/main" id="{DA7D6246-EF37-486B-A49A-509E9566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2727325"/>
            <a:ext cx="1441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리스크의 결정과 통지</a:t>
            </a:r>
          </a:p>
        </p:txBody>
      </p:sp>
      <p:sp>
        <p:nvSpPr>
          <p:cNvPr id="1510408" name="AutoShape 8">
            <a:extLst>
              <a:ext uri="{FF2B5EF4-FFF2-40B4-BE49-F238E27FC236}">
                <a16:creationId xmlns:a16="http://schemas.microsoft.com/office/drawing/2014/main" id="{3B444297-B22A-4FD0-B7A4-8AE477C03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8" y="2500313"/>
            <a:ext cx="2592387" cy="869950"/>
          </a:xfrm>
          <a:prstGeom prst="chevron">
            <a:avLst>
              <a:gd name="adj" fmla="val 74498"/>
            </a:avLst>
          </a:prstGeom>
          <a:solidFill>
            <a:srgbClr val="FF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10409" name="AutoShape 9">
            <a:extLst>
              <a:ext uri="{FF2B5EF4-FFF2-40B4-BE49-F238E27FC236}">
                <a16:creationId xmlns:a16="http://schemas.microsoft.com/office/drawing/2014/main" id="{B21696C3-41CB-48A9-898C-AFE130C5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2500313"/>
            <a:ext cx="2016125" cy="869950"/>
          </a:xfrm>
          <a:prstGeom prst="chevron">
            <a:avLst>
              <a:gd name="adj" fmla="val 57938"/>
            </a:avLst>
          </a:prstGeom>
          <a:solidFill>
            <a:srgbClr val="FFCC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10410" name="Text Box 10">
            <a:extLst>
              <a:ext uri="{FF2B5EF4-FFF2-40B4-BE49-F238E27FC236}">
                <a16:creationId xmlns:a16="http://schemas.microsoft.com/office/drawing/2014/main" id="{FC3F46CD-79BC-433D-89D9-C1574CB17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2640013"/>
            <a:ext cx="15128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대리인 문제를 위한 </a:t>
            </a:r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Incentive </a:t>
            </a:r>
            <a:r>
              <a:rPr kumimoji="0"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확립</a:t>
            </a:r>
          </a:p>
        </p:txBody>
      </p:sp>
      <p:sp>
        <p:nvSpPr>
          <p:cNvPr id="1510411" name="Text Box 11">
            <a:extLst>
              <a:ext uri="{FF2B5EF4-FFF2-40B4-BE49-F238E27FC236}">
                <a16:creationId xmlns:a16="http://schemas.microsoft.com/office/drawing/2014/main" id="{F88591C8-2A1D-4693-B759-4802B2227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2571750"/>
            <a:ext cx="18716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최상의 기술 및 정보를 지닌 인력에 의한 의사결정</a:t>
            </a:r>
          </a:p>
        </p:txBody>
      </p:sp>
      <p:sp>
        <p:nvSpPr>
          <p:cNvPr id="1510412" name="Text Box 12">
            <a:extLst>
              <a:ext uri="{FF2B5EF4-FFF2-40B4-BE49-F238E27FC236}">
                <a16:creationId xmlns:a16="http://schemas.microsoft.com/office/drawing/2014/main" id="{231E9C5C-6D23-40FF-A721-37E3AEDF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8" y="2727325"/>
            <a:ext cx="1352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리스크의 가시화</a:t>
            </a:r>
          </a:p>
        </p:txBody>
      </p:sp>
      <p:sp>
        <p:nvSpPr>
          <p:cNvPr id="1510413" name="Text Box 13">
            <a:extLst>
              <a:ext uri="{FF2B5EF4-FFF2-40B4-BE49-F238E27FC236}">
                <a16:creationId xmlns:a16="http://schemas.microsoft.com/office/drawing/2014/main" id="{F026BE11-78F3-4617-A15B-7DA67360E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2276475"/>
            <a:ext cx="135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Step 1</a:t>
            </a:r>
          </a:p>
        </p:txBody>
      </p:sp>
      <p:sp>
        <p:nvSpPr>
          <p:cNvPr id="1510414" name="Text Box 14">
            <a:extLst>
              <a:ext uri="{FF2B5EF4-FFF2-40B4-BE49-F238E27FC236}">
                <a16:creationId xmlns:a16="http://schemas.microsoft.com/office/drawing/2014/main" id="{71C02435-5E0A-4DE4-A231-5C10B91D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276475"/>
            <a:ext cx="135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Step 4</a:t>
            </a:r>
          </a:p>
        </p:txBody>
      </p:sp>
      <p:sp>
        <p:nvSpPr>
          <p:cNvPr id="1510415" name="Text Box 15">
            <a:extLst>
              <a:ext uri="{FF2B5EF4-FFF2-40B4-BE49-F238E27FC236}">
                <a16:creationId xmlns:a16="http://schemas.microsoft.com/office/drawing/2014/main" id="{DBBA34D4-35AB-451B-8B72-BCFBF18B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2276475"/>
            <a:ext cx="135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Step 3</a:t>
            </a:r>
          </a:p>
        </p:txBody>
      </p:sp>
      <p:sp>
        <p:nvSpPr>
          <p:cNvPr id="1510416" name="Text Box 16">
            <a:extLst>
              <a:ext uri="{FF2B5EF4-FFF2-40B4-BE49-F238E27FC236}">
                <a16:creationId xmlns:a16="http://schemas.microsoft.com/office/drawing/2014/main" id="{CE8C82BF-162E-40C2-8F32-D630FF027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2276475"/>
            <a:ext cx="135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Step 2</a:t>
            </a:r>
          </a:p>
        </p:txBody>
      </p:sp>
      <p:sp>
        <p:nvSpPr>
          <p:cNvPr id="1510417" name="Rectangle 17">
            <a:extLst>
              <a:ext uri="{FF2B5EF4-FFF2-40B4-BE49-F238E27FC236}">
                <a16:creationId xmlns:a16="http://schemas.microsoft.com/office/drawing/2014/main" id="{E3397BAC-9BA9-411F-A4AE-C96781BA518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51" y="4348162"/>
            <a:ext cx="1516062" cy="576263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Checklist</a:t>
            </a:r>
          </a:p>
        </p:txBody>
      </p:sp>
      <p:sp>
        <p:nvSpPr>
          <p:cNvPr id="1510418" name="Text Box 18">
            <a:extLst>
              <a:ext uri="{FF2B5EF4-FFF2-40B4-BE49-F238E27FC236}">
                <a16:creationId xmlns:a16="http://schemas.microsoft.com/office/drawing/2014/main" id="{B54B7F86-4D3A-4579-8791-A38EE5FDA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3589338"/>
            <a:ext cx="151288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>
                <a:latin typeface="Arial" panose="020B0604020202020204" pitchFamily="34" charset="0"/>
              </a:rPr>
              <a:t> Target Risk </a:t>
            </a:r>
            <a:r>
              <a:rPr lang="ko-KR" altLang="en-US" sz="1300">
                <a:latin typeface="Arial" panose="020B0604020202020204" pitchFamily="34" charset="0"/>
              </a:rPr>
              <a:t>의 유형 및 크기 결정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모든 직원의 리스크 이행 여부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리스크 취급시 경쟁우위 보유 여부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주요 업무에 </a:t>
            </a:r>
            <a:r>
              <a:rPr lang="en-US" altLang="ko-KR" sz="1300">
                <a:latin typeface="Arial" panose="020B0604020202020204" pitchFamily="34" charset="0"/>
              </a:rPr>
              <a:t>5</a:t>
            </a:r>
            <a:r>
              <a:rPr lang="ko-KR" altLang="en-US" sz="1300">
                <a:latin typeface="Arial" panose="020B0604020202020204" pitchFamily="34" charset="0"/>
              </a:rPr>
              <a:t>가지 전략 중 필요전략 선택</a:t>
            </a:r>
          </a:p>
        </p:txBody>
      </p:sp>
      <p:sp>
        <p:nvSpPr>
          <p:cNvPr id="1510419" name="Text Box 19">
            <a:extLst>
              <a:ext uri="{FF2B5EF4-FFF2-40B4-BE49-F238E27FC236}">
                <a16:creationId xmlns:a16="http://schemas.microsoft.com/office/drawing/2014/main" id="{83D0EB97-ABF8-4AD9-9C5C-DBD97E059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589338"/>
            <a:ext cx="18732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>
                <a:latin typeface="Arial" panose="020B0604020202020204" pitchFamily="34" charset="0"/>
              </a:rPr>
              <a:t> </a:t>
            </a:r>
            <a:r>
              <a:rPr lang="ko-KR" altLang="en-US" sz="1300">
                <a:latin typeface="Arial" panose="020B0604020202020204" pitchFamily="34" charset="0"/>
              </a:rPr>
              <a:t>직원들의 대리인 문제에 대한 이해도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직원 대상의 리스크 관련 수익 제고를 위한 </a:t>
            </a:r>
            <a:r>
              <a:rPr lang="en-US" altLang="ko-KR" sz="1300">
                <a:latin typeface="Arial" panose="020B0604020202020204" pitchFamily="34" charset="0"/>
              </a:rPr>
              <a:t>Incentive </a:t>
            </a:r>
            <a:r>
              <a:rPr lang="ko-KR" altLang="en-US" sz="1300">
                <a:latin typeface="Arial" panose="020B0604020202020204" pitchFamily="34" charset="0"/>
              </a:rPr>
              <a:t>제도 유무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리스크가 장기간에 걸쳐 발생하는 경우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직원에 대한 단기적인 </a:t>
            </a:r>
            <a:r>
              <a:rPr lang="en-US" altLang="ko-KR" sz="1300">
                <a:latin typeface="Arial" panose="020B0604020202020204" pitchFamily="34" charset="0"/>
              </a:rPr>
              <a:t>Incentive </a:t>
            </a:r>
            <a:r>
              <a:rPr lang="ko-KR" altLang="en-US" sz="1300">
                <a:latin typeface="Arial" panose="020B0604020202020204" pitchFamily="34" charset="0"/>
              </a:rPr>
              <a:t>지급 여부</a:t>
            </a:r>
          </a:p>
        </p:txBody>
      </p:sp>
      <p:sp>
        <p:nvSpPr>
          <p:cNvPr id="1510420" name="Text Box 20">
            <a:extLst>
              <a:ext uri="{FF2B5EF4-FFF2-40B4-BE49-F238E27FC236}">
                <a16:creationId xmlns:a16="http://schemas.microsoft.com/office/drawing/2014/main" id="{FBE14773-4ECE-4188-8F0B-D6E17700F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3589338"/>
            <a:ext cx="1801813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>
                <a:latin typeface="Arial" panose="020B0604020202020204" pitchFamily="34" charset="0"/>
              </a:rPr>
              <a:t> ‘</a:t>
            </a:r>
            <a:r>
              <a:rPr lang="ko-KR" altLang="en-US" sz="1300">
                <a:latin typeface="Arial" panose="020B0604020202020204" pitchFamily="34" charset="0"/>
              </a:rPr>
              <a:t>리스크</a:t>
            </a:r>
            <a:r>
              <a:rPr lang="en-US" altLang="ko-KR" sz="1300">
                <a:latin typeface="Arial" panose="020B0604020202020204" pitchFamily="34" charset="0"/>
              </a:rPr>
              <a:t>-</a:t>
            </a:r>
            <a:r>
              <a:rPr lang="ko-KR" altLang="en-US" sz="1300">
                <a:latin typeface="Arial" panose="020B0604020202020204" pitchFamily="34" charset="0"/>
              </a:rPr>
              <a:t>수익’ 관리에 대한 의사결정 가능자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의사결정을 하기 위한 중요 정보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최선의 평가 기술을 가진 의사결정의 주체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최선의 기술과 정보를 이용한 의사결정 가능성</a:t>
            </a:r>
          </a:p>
        </p:txBody>
      </p:sp>
      <p:sp>
        <p:nvSpPr>
          <p:cNvPr id="1510421" name="Text Box 21">
            <a:extLst>
              <a:ext uri="{FF2B5EF4-FFF2-40B4-BE49-F238E27FC236}">
                <a16:creationId xmlns:a16="http://schemas.microsoft.com/office/drawing/2014/main" id="{9600E892-6E88-40B9-9832-FB58513C9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3589338"/>
            <a:ext cx="17303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300">
                <a:latin typeface="Arial" panose="020B0604020202020204" pitchFamily="34" charset="0"/>
              </a:rPr>
              <a:t> </a:t>
            </a:r>
            <a:r>
              <a:rPr lang="ko-KR" altLang="en-US" sz="1300">
                <a:latin typeface="Arial" panose="020B0604020202020204" pitchFamily="34" charset="0"/>
              </a:rPr>
              <a:t>리스크의 구별 가능성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리스크 간의 상호작용 이해 여부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리스크의 측정 가능성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시장 상황에 따른 리스크 변화 예측 가능성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리스크 비교 가능성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300">
                <a:latin typeface="Arial" panose="020B0604020202020204" pitchFamily="34" charset="0"/>
              </a:rPr>
              <a:t> 리스크 측정에 관한 공통 용어의 이해 여부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78" name="AutoShape 2">
            <a:extLst>
              <a:ext uri="{FF2B5EF4-FFF2-40B4-BE49-F238E27FC236}">
                <a16:creationId xmlns:a16="http://schemas.microsoft.com/office/drawing/2014/main" id="{282D39DE-3A4E-4BA0-9032-57514C34B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3408363"/>
            <a:ext cx="8272462" cy="512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100000">
                <a:schemeClr val="bg1">
                  <a:alpha val="60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14179" name="Rectangle 3">
            <a:extLst>
              <a:ext uri="{FF2B5EF4-FFF2-40B4-BE49-F238E27FC236}">
                <a16:creationId xmlns:a16="http://schemas.microsoft.com/office/drawing/2014/main" id="{EDA357B7-8EA5-48FF-AC12-764EC13C10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00" y="1116013"/>
            <a:ext cx="9906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/>
          <a:lstStyle/>
          <a:p>
            <a:endParaRPr lang="ko-KR" altLang="en-US"/>
          </a:p>
        </p:txBody>
      </p:sp>
      <p:sp>
        <p:nvSpPr>
          <p:cNvPr id="1714180" name="AutoShape 4">
            <a:extLst>
              <a:ext uri="{FF2B5EF4-FFF2-40B4-BE49-F238E27FC236}">
                <a16:creationId xmlns:a16="http://schemas.microsoft.com/office/drawing/2014/main" id="{1206C588-C120-446F-8571-2C6BA4164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196975"/>
            <a:ext cx="3632200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latinLnBrk="0" hangingPunct="0"/>
            <a:r>
              <a:rPr kumimoji="0" lang="en-US" altLang="ko-KR" sz="2000" b="1" i="1" u="sng">
                <a:latin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1714181" name="AutoShape 5">
            <a:extLst>
              <a:ext uri="{FF2B5EF4-FFF2-40B4-BE49-F238E27FC236}">
                <a16:creationId xmlns:a16="http://schemas.microsoft.com/office/drawing/2014/main" id="{648240A0-AF0E-4744-BD1D-099058FB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1800225"/>
            <a:ext cx="5976938" cy="393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C5A6A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/>
          <a:lstStyle/>
          <a:p>
            <a:endParaRPr lang="ko-KR" altLang="en-US"/>
          </a:p>
        </p:txBody>
      </p:sp>
      <p:sp>
        <p:nvSpPr>
          <p:cNvPr id="1714182" name="Text Box 6">
            <a:extLst>
              <a:ext uri="{FF2B5EF4-FFF2-40B4-BE49-F238E27FC236}">
                <a16:creationId xmlns:a16="http://schemas.microsoft.com/office/drawing/2014/main" id="{6F7FC4E1-B92F-4060-8F85-E6EBBCAA82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89138" y="1730375"/>
            <a:ext cx="5411787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 marL="6096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331913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21209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909888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3698875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1560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46132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50704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55276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전략적 리스크 관리의 이해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Capital Market ERM 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의 개요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‘리스크</a:t>
            </a: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수익’ 관리 전략의 개요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전략적 리스크 관리 방법론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COSO ERM Framework 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의 개요 및 도입 방안</a:t>
            </a:r>
          </a:p>
        </p:txBody>
      </p:sp>
      <p:sp>
        <p:nvSpPr>
          <p:cNvPr id="1714183" name="Text Box 7">
            <a:extLst>
              <a:ext uri="{FF2B5EF4-FFF2-40B4-BE49-F238E27FC236}">
                <a16:creationId xmlns:a16="http://schemas.microsoft.com/office/drawing/2014/main" id="{9F7DE087-56D7-411A-8559-2171D2FCD8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0250" y="4568825"/>
            <a:ext cx="511333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 marL="457200" indent="-4572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173163" indent="-4572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9558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744788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3533775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39909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44481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49053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53625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150000"/>
              </a:lnSpc>
            </a:pPr>
            <a:r>
              <a:rPr kumimoji="0" lang="en-US" altLang="ko-KR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Appendix</a:t>
            </a: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_ </a:t>
            </a:r>
            <a:r>
              <a:rPr lang="en-US" altLang="ko-KR" sz="1400" b="1" i="1">
                <a:latin typeface="Arial" panose="020B0604020202020204" pitchFamily="34" charset="0"/>
              </a:rPr>
              <a:t>Benchmarking &amp; Sample deliverables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826" name="Text Box 2">
            <a:extLst>
              <a:ext uri="{FF2B5EF4-FFF2-40B4-BE49-F238E27FC236}">
                <a16:creationId xmlns:a16="http://schemas.microsoft.com/office/drawing/2014/main" id="{6332C2D7-371E-4263-B45F-1E03A2F34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1. </a:t>
            </a:r>
            <a:r>
              <a:rPr lang="ko-KR" altLang="en-US" sz="1600" b="1">
                <a:latin typeface="Arial" panose="020B0604020202020204" pitchFamily="34" charset="0"/>
              </a:rPr>
              <a:t>리스크 관리의 필요성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기업 환경의 변화</a:t>
            </a:r>
          </a:p>
        </p:txBody>
      </p:sp>
      <p:sp>
        <p:nvSpPr>
          <p:cNvPr id="1485827" name="Text Box 3">
            <a:extLst>
              <a:ext uri="{FF2B5EF4-FFF2-40B4-BE49-F238E27FC236}">
                <a16:creationId xmlns:a16="http://schemas.microsoft.com/office/drawing/2014/main" id="{46163EA1-B130-4A59-9652-8FAD0422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485828" name="Text Box 4">
            <a:extLst>
              <a:ext uri="{FF2B5EF4-FFF2-40B4-BE49-F238E27FC236}">
                <a16:creationId xmlns:a16="http://schemas.microsoft.com/office/drawing/2014/main" id="{7A3D9BE1-EF3F-4B25-BF7C-F61190D16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231900"/>
            <a:ext cx="9288462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국내 기업들의 재무구조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수출비중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대외적 평판 등 공통적인 특성과 최근 국내 및 해외에서 새롭게 대두되고 있는 주요 이슈들을 종합적으로 고려해 볼 때</a:t>
            </a:r>
            <a:r>
              <a:rPr lang="en-US" altLang="ko-KR" sz="1300" b="1">
                <a:latin typeface="Arial" panose="020B0604020202020204" pitchFamily="34" charset="0"/>
              </a:rPr>
              <a:t>, 2005</a:t>
            </a:r>
            <a:r>
              <a:rPr lang="ko-KR" altLang="en-US" sz="1300" b="1">
                <a:latin typeface="Arial" panose="020B0604020202020204" pitchFamily="34" charset="0"/>
              </a:rPr>
              <a:t>년에 국내 기업들이 반드시 주목해야 하는 중요한 경영 위험들은 다음과 같습니다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85829" name="Text Box 5">
            <a:extLst>
              <a:ext uri="{FF2B5EF4-FFF2-40B4-BE49-F238E27FC236}">
                <a16:creationId xmlns:a16="http://schemas.microsoft.com/office/drawing/2014/main" id="{370648F0-D061-4971-8F95-3EF6A794C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2044700"/>
            <a:ext cx="432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 u="sng">
                <a:latin typeface="Arial" panose="020B0604020202020204" pitchFamily="34" charset="0"/>
              </a:rPr>
              <a:t>2005</a:t>
            </a:r>
            <a:r>
              <a:rPr lang="ko-KR" altLang="en-US" sz="1800" b="1" u="sng">
                <a:latin typeface="Arial" panose="020B0604020202020204" pitchFamily="34" charset="0"/>
              </a:rPr>
              <a:t>년 </a:t>
            </a:r>
            <a:r>
              <a:rPr lang="en-US" altLang="ko-KR" sz="1800" b="1" u="sng">
                <a:latin typeface="Arial" panose="020B0604020202020204" pitchFamily="34" charset="0"/>
              </a:rPr>
              <a:t>4</a:t>
            </a:r>
            <a:r>
              <a:rPr lang="ko-KR" altLang="en-US" sz="1800" b="1" u="sng">
                <a:latin typeface="Arial" panose="020B0604020202020204" pitchFamily="34" charset="0"/>
              </a:rPr>
              <a:t>대 기업경영 리스크</a:t>
            </a:r>
          </a:p>
        </p:txBody>
      </p:sp>
      <p:sp>
        <p:nvSpPr>
          <p:cNvPr id="1485830" name="Rectangle 6">
            <a:extLst>
              <a:ext uri="{FF2B5EF4-FFF2-40B4-BE49-F238E27FC236}">
                <a16:creationId xmlns:a16="http://schemas.microsoft.com/office/drawing/2014/main" id="{88EC6A60-444A-45DA-9402-246D5367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2439988"/>
            <a:ext cx="2339975" cy="9001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99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환위험 심화</a:t>
            </a:r>
          </a:p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FX Risk</a:t>
            </a:r>
          </a:p>
        </p:txBody>
      </p:sp>
      <p:sp>
        <p:nvSpPr>
          <p:cNvPr id="1485831" name="Rectangle 7">
            <a:extLst>
              <a:ext uri="{FF2B5EF4-FFF2-40B4-BE49-F238E27FC236}">
                <a16:creationId xmlns:a16="http://schemas.microsoft.com/office/drawing/2014/main" id="{E760CC3F-30FD-44A6-B84D-A1DAAF46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4510088"/>
            <a:ext cx="2339975" cy="89852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99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지배구조 위협 가중</a:t>
            </a:r>
          </a:p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Governance Threat</a:t>
            </a:r>
          </a:p>
        </p:txBody>
      </p:sp>
      <p:sp>
        <p:nvSpPr>
          <p:cNvPr id="1485832" name="Rectangle 8">
            <a:extLst>
              <a:ext uri="{FF2B5EF4-FFF2-40B4-BE49-F238E27FC236}">
                <a16:creationId xmlns:a16="http://schemas.microsoft.com/office/drawing/2014/main" id="{B13B1CB9-449F-45D2-B4A3-F02E1F29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2439988"/>
            <a:ext cx="2341562" cy="9001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99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신경쟁구도 대두</a:t>
            </a:r>
          </a:p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New Competitor</a:t>
            </a:r>
          </a:p>
        </p:txBody>
      </p:sp>
      <p:sp>
        <p:nvSpPr>
          <p:cNvPr id="1485833" name="Rectangle 9">
            <a:extLst>
              <a:ext uri="{FF2B5EF4-FFF2-40B4-BE49-F238E27FC236}">
                <a16:creationId xmlns:a16="http://schemas.microsoft.com/office/drawing/2014/main" id="{601D9CDF-25D7-4397-B38F-7F898451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4510088"/>
            <a:ext cx="2341562" cy="89852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99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실추된 기업 이미지</a:t>
            </a:r>
          </a:p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Reputation Risk</a:t>
            </a:r>
          </a:p>
        </p:txBody>
      </p:sp>
      <p:sp>
        <p:nvSpPr>
          <p:cNvPr id="1485834" name="Rectangle 10">
            <a:extLst>
              <a:ext uri="{FF2B5EF4-FFF2-40B4-BE49-F238E27FC236}">
                <a16:creationId xmlns:a16="http://schemas.microsoft.com/office/drawing/2014/main" id="{73234102-7DEA-430E-A802-58DC9B8E1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3429000"/>
            <a:ext cx="234156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달러화의 약세 기조 및 해외 자본의 국내 유입이 원인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원자재 가격 급등과 함께 기업의 채산성 악화 유발</a:t>
            </a:r>
          </a:p>
        </p:txBody>
      </p:sp>
      <p:sp>
        <p:nvSpPr>
          <p:cNvPr id="1485835" name="Rectangle 11">
            <a:extLst>
              <a:ext uri="{FF2B5EF4-FFF2-40B4-BE49-F238E27FC236}">
                <a16:creationId xmlns:a16="http://schemas.microsoft.com/office/drawing/2014/main" id="{1F99A3DE-9676-4C32-A31A-C4AB68DD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29000"/>
            <a:ext cx="243205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중국 기업들의 글로벌 경쟁력 강화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선진 기업들의 전략적 협력 및 이종산업 침투로 경쟁 심화</a:t>
            </a:r>
          </a:p>
        </p:txBody>
      </p:sp>
      <p:sp>
        <p:nvSpPr>
          <p:cNvPr id="1485836" name="Rectangle 12">
            <a:extLst>
              <a:ext uri="{FF2B5EF4-FFF2-40B4-BE49-F238E27FC236}">
                <a16:creationId xmlns:a16="http://schemas.microsoft.com/office/drawing/2014/main" id="{696E31C1-69C2-40D1-98C5-F6B71E92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5499100"/>
            <a:ext cx="234156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외국 자본의 국내기업 지배현상 심화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적대적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M&amp;A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및 기업 지배구조 개선 요구 가능성 증대</a:t>
            </a:r>
          </a:p>
        </p:txBody>
      </p:sp>
      <p:sp>
        <p:nvSpPr>
          <p:cNvPr id="1485837" name="Rectangle 13">
            <a:extLst>
              <a:ext uri="{FF2B5EF4-FFF2-40B4-BE49-F238E27FC236}">
                <a16:creationId xmlns:a16="http://schemas.microsoft.com/office/drawing/2014/main" id="{DE712638-3A37-4B35-B8F7-3B938C5B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99100"/>
            <a:ext cx="234315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기업 이미지와 평판은 시가 총액의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40%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이상을 설명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각종 부정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비리 사건으로 국내 기업의 이미지 급락</a:t>
            </a:r>
          </a:p>
        </p:txBody>
      </p:sp>
      <p:sp>
        <p:nvSpPr>
          <p:cNvPr id="1485838" name="AutoShape 14">
            <a:extLst>
              <a:ext uri="{FF2B5EF4-FFF2-40B4-BE49-F238E27FC236}">
                <a16:creationId xmlns:a16="http://schemas.microsoft.com/office/drawing/2014/main" id="{4981BC41-71EA-4BB7-8095-85FD8DB6399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6444" y="4166394"/>
            <a:ext cx="1979613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5839" name="AutoShape 15">
            <a:extLst>
              <a:ext uri="{FF2B5EF4-FFF2-40B4-BE49-F238E27FC236}">
                <a16:creationId xmlns:a16="http://schemas.microsoft.com/office/drawing/2014/main" id="{D24B0CB6-683B-46C8-A41A-9D4F4CD6F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3429000"/>
            <a:ext cx="2519363" cy="1890713"/>
          </a:xfrm>
          <a:prstGeom prst="irregularSeal2">
            <a:avLst/>
          </a:prstGeom>
          <a:gradFill rotWithShape="1">
            <a:gsLst>
              <a:gs pos="0">
                <a:srgbClr val="DDDDDD"/>
              </a:gs>
              <a:gs pos="50000">
                <a:srgbClr val="99CC00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전사적 리스크관리 도입 필요성 증대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Text Box 2">
            <a:extLst>
              <a:ext uri="{FF2B5EF4-FFF2-40B4-BE49-F238E27FC236}">
                <a16:creationId xmlns:a16="http://schemas.microsoft.com/office/drawing/2014/main" id="{993328B7-1DEF-41AE-874E-C597A828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2. </a:t>
            </a:r>
            <a:r>
              <a:rPr lang="ko-KR" altLang="en-US" sz="1600" b="1">
                <a:latin typeface="Arial" panose="020B0604020202020204" pitchFamily="34" charset="0"/>
              </a:rPr>
              <a:t>리스크 관리의 필요성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리스크 관리의 요구</a:t>
            </a:r>
          </a:p>
        </p:txBody>
      </p:sp>
      <p:sp>
        <p:nvSpPr>
          <p:cNvPr id="1518595" name="Text Box 3">
            <a:extLst>
              <a:ext uri="{FF2B5EF4-FFF2-40B4-BE49-F238E27FC236}">
                <a16:creationId xmlns:a16="http://schemas.microsoft.com/office/drawing/2014/main" id="{68FB44F7-FCF6-4B3B-936E-9BBE254C4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18608" name="Text Box 16">
            <a:extLst>
              <a:ext uri="{FF2B5EF4-FFF2-40B4-BE49-F238E27FC236}">
                <a16:creationId xmlns:a16="http://schemas.microsoft.com/office/drawing/2014/main" id="{A994E606-C66B-4CAF-BF47-BBE57545C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43000"/>
            <a:ext cx="89011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경영 환경의 불확실성의 증가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전통적 리스크 관리방식의 비효율성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내부통제 및 리스크 관리에 대한 규제 강화 등으로 인해 전사적 리스크 관리 </a:t>
            </a:r>
            <a:r>
              <a:rPr lang="en-US" altLang="ko-KR" sz="1300" b="1">
                <a:latin typeface="Arial" panose="020B0604020202020204" pitchFamily="34" charset="0"/>
              </a:rPr>
              <a:t>Framework </a:t>
            </a:r>
            <a:r>
              <a:rPr lang="ko-KR" altLang="en-US" sz="1300" b="1">
                <a:latin typeface="Arial" panose="020B0604020202020204" pitchFamily="34" charset="0"/>
              </a:rPr>
              <a:t>개발이 강하게 요청되고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18609" name="Rectangle 17">
            <a:extLst>
              <a:ext uri="{FF2B5EF4-FFF2-40B4-BE49-F238E27FC236}">
                <a16:creationId xmlns:a16="http://schemas.microsoft.com/office/drawing/2014/main" id="{9E36868A-7030-449B-BD7B-25769D0E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2763838"/>
            <a:ext cx="3960813" cy="11525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경영환경의 불확실성 증가</a:t>
            </a:r>
          </a:p>
          <a:p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환율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금리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주가 등 국제 금융시장의 변동성 급증</a:t>
            </a:r>
          </a:p>
          <a:p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- IMF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이후 국내 환율 변동성 증대</a:t>
            </a:r>
          </a:p>
          <a:p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엔론사태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이라크 전쟁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, SARS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등 복합적인 리스크 요인 증대</a:t>
            </a:r>
          </a:p>
        </p:txBody>
      </p:sp>
      <p:sp>
        <p:nvSpPr>
          <p:cNvPr id="1518610" name="Rectangle 18">
            <a:extLst>
              <a:ext uri="{FF2B5EF4-FFF2-40B4-BE49-F238E27FC236}">
                <a16:creationId xmlns:a16="http://schemas.microsoft.com/office/drawing/2014/main" id="{2319C0AE-4641-4A8E-86FA-C9C3B5A1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4059238"/>
            <a:ext cx="3960813" cy="936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내부 리스크 관리의 비효율성</a:t>
            </a:r>
          </a:p>
          <a:p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개별적이고 부분적인 리스크 관리</a:t>
            </a:r>
          </a:p>
          <a:p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비체계적인 리스크 관리</a:t>
            </a:r>
          </a:p>
          <a:p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리스크의 예방적 관리활동 부족</a:t>
            </a:r>
          </a:p>
        </p:txBody>
      </p:sp>
      <p:sp>
        <p:nvSpPr>
          <p:cNvPr id="1518611" name="Rectangle 19">
            <a:extLst>
              <a:ext uri="{FF2B5EF4-FFF2-40B4-BE49-F238E27FC236}">
                <a16:creationId xmlns:a16="http://schemas.microsoft.com/office/drawing/2014/main" id="{9D0E3C6C-81DF-448D-804A-9B5F8350C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5140325"/>
            <a:ext cx="3960813" cy="10080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정부 및 규제기관들의 리스크 관리에 대한 기준 강화</a:t>
            </a:r>
          </a:p>
          <a:p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미국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캐나다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영국 등의 증권거래소에서는 사업 보고서에 리스크관리 활동내용을 공시하도록 요구</a:t>
            </a:r>
          </a:p>
        </p:txBody>
      </p:sp>
      <p:sp>
        <p:nvSpPr>
          <p:cNvPr id="1518612" name="Rectangle 20">
            <a:extLst>
              <a:ext uri="{FF2B5EF4-FFF2-40B4-BE49-F238E27FC236}">
                <a16:creationId xmlns:a16="http://schemas.microsoft.com/office/drawing/2014/main" id="{02DAE85E-052D-4EE1-BAB5-B70314BB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3484563"/>
            <a:ext cx="3241675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전사적 표준 리스크관리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Framework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개발 및 표준화</a:t>
            </a:r>
          </a:p>
          <a:p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- Common Language</a:t>
            </a:r>
          </a:p>
          <a:p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  - Prevention Focused</a:t>
            </a:r>
          </a:p>
          <a:p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  - Integrated</a:t>
            </a:r>
          </a:p>
          <a:p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  - Enterprise-Wide</a:t>
            </a:r>
          </a:p>
          <a:p>
            <a:endParaRPr lang="en-US" altLang="ko-KR" sz="12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주요 리스크 추이 및 현황에 대한 예방적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Monitoring System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구축</a:t>
            </a:r>
          </a:p>
        </p:txBody>
      </p:sp>
      <p:sp>
        <p:nvSpPr>
          <p:cNvPr id="1518613" name="AutoShape 21">
            <a:extLst>
              <a:ext uri="{FF2B5EF4-FFF2-40B4-BE49-F238E27FC236}">
                <a16:creationId xmlns:a16="http://schemas.microsoft.com/office/drawing/2014/main" id="{4B681405-EBDA-4527-8F84-879FBDCC60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2638" y="4203700"/>
            <a:ext cx="1800225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8614" name="Text Box 22">
            <a:extLst>
              <a:ext uri="{FF2B5EF4-FFF2-40B4-BE49-F238E27FC236}">
                <a16:creationId xmlns:a16="http://schemas.microsoft.com/office/drawing/2014/main" id="{52B67F6B-61B7-490D-85D7-8377FA926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2133600"/>
            <a:ext cx="432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 u="sng">
                <a:latin typeface="Arial" panose="020B0604020202020204" pitchFamily="34" charset="0"/>
              </a:rPr>
              <a:t>전사적 리스크 관리 </a:t>
            </a:r>
            <a:r>
              <a:rPr lang="en-US" altLang="ko-KR" sz="1800" b="1" u="sng">
                <a:latin typeface="Arial" panose="020B0604020202020204" pitchFamily="34" charset="0"/>
              </a:rPr>
              <a:t>(ERM) </a:t>
            </a:r>
            <a:r>
              <a:rPr lang="ko-KR" altLang="en-US" sz="1800" b="1" u="sng">
                <a:latin typeface="Arial" panose="020B0604020202020204" pitchFamily="34" charset="0"/>
              </a:rPr>
              <a:t>의 중요성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Text Box 2">
            <a:extLst>
              <a:ext uri="{FF2B5EF4-FFF2-40B4-BE49-F238E27FC236}">
                <a16:creationId xmlns:a16="http://schemas.microsoft.com/office/drawing/2014/main" id="{8FBB6086-53F5-47BF-8906-39BD53F46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3. ERM </a:t>
            </a:r>
            <a:r>
              <a:rPr lang="ko-KR" altLang="en-US" sz="1600" b="1">
                <a:latin typeface="Arial" panose="020B0604020202020204" pitchFamily="34" charset="0"/>
              </a:rPr>
              <a:t>조직에서의 </a:t>
            </a:r>
            <a:r>
              <a:rPr lang="en-US" altLang="ko-KR" sz="1600" b="1">
                <a:latin typeface="Arial" panose="020B0604020202020204" pitchFamily="34" charset="0"/>
              </a:rPr>
              <a:t>CRO </a:t>
            </a:r>
            <a:r>
              <a:rPr lang="ko-KR" altLang="en-US" sz="1600" b="1">
                <a:latin typeface="Arial" panose="020B0604020202020204" pitchFamily="34" charset="0"/>
              </a:rPr>
              <a:t>의 역할</a:t>
            </a:r>
          </a:p>
        </p:txBody>
      </p:sp>
      <p:sp>
        <p:nvSpPr>
          <p:cNvPr id="1526787" name="Text Box 3">
            <a:extLst>
              <a:ext uri="{FF2B5EF4-FFF2-40B4-BE49-F238E27FC236}">
                <a16:creationId xmlns:a16="http://schemas.microsoft.com/office/drawing/2014/main" id="{05569C7B-4515-4D97-8E82-C2793D446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26788" name="Text Box 4">
            <a:extLst>
              <a:ext uri="{FF2B5EF4-FFF2-40B4-BE49-F238E27FC236}">
                <a16:creationId xmlns:a16="http://schemas.microsoft.com/office/drawing/2014/main" id="{19F1F7EF-9B00-43B3-8202-D43FC1B40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41413"/>
            <a:ext cx="91170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전사 차원의 리스크 관리 </a:t>
            </a:r>
            <a:r>
              <a:rPr lang="en-US" altLang="ko-KR" sz="1300" b="1">
                <a:latin typeface="Arial" panose="020B0604020202020204" pitchFamily="34" charset="0"/>
              </a:rPr>
              <a:t>Framework </a:t>
            </a:r>
            <a:r>
              <a:rPr lang="ko-KR" altLang="en-US" sz="1300" b="1">
                <a:latin typeface="Arial" panose="020B0604020202020204" pitchFamily="34" charset="0"/>
              </a:rPr>
              <a:t>의 설정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통합적인 리스크 관리를 위한 조직의 설치가 필요하며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특히 </a:t>
            </a:r>
            <a:r>
              <a:rPr lang="en-US" altLang="ko-KR" sz="1300" b="1">
                <a:latin typeface="Arial" panose="020B0604020202020204" pitchFamily="34" charset="0"/>
              </a:rPr>
              <a:t>CRO </a:t>
            </a:r>
            <a:r>
              <a:rPr lang="ko-KR" altLang="en-US" sz="1300" b="1">
                <a:latin typeface="Arial" panose="020B0604020202020204" pitchFamily="34" charset="0"/>
              </a:rPr>
              <a:t>는 전사 차원의 리스크 관리에 대한 총체적인 권한과 책임을 지는 역할을 담당하여야 합니다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26789" name="Text Box 5">
            <a:extLst>
              <a:ext uri="{FF2B5EF4-FFF2-40B4-BE49-F238E27FC236}">
                <a16:creationId xmlns:a16="http://schemas.microsoft.com/office/drawing/2014/main" id="{6BCBB229-A1F1-4DBA-B473-D1E58888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949950"/>
            <a:ext cx="432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400" b="1">
                <a:latin typeface="Arial" panose="020B0604020202020204" pitchFamily="34" charset="0"/>
              </a:rPr>
              <a:t>* CRO : Chief risk officer, </a:t>
            </a:r>
            <a:r>
              <a:rPr lang="ko-KR" altLang="en-US" sz="1400" b="1">
                <a:latin typeface="Arial" panose="020B0604020202020204" pitchFamily="34" charset="0"/>
              </a:rPr>
              <a:t>위험관리 담당임원</a:t>
            </a:r>
          </a:p>
        </p:txBody>
      </p:sp>
      <p:sp>
        <p:nvSpPr>
          <p:cNvPr id="1526790" name="Oval 6">
            <a:extLst>
              <a:ext uri="{FF2B5EF4-FFF2-40B4-BE49-F238E27FC236}">
                <a16:creationId xmlns:a16="http://schemas.microsoft.com/office/drawing/2014/main" id="{E0CB95F2-568A-4171-8ACF-A565ED3D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2133600"/>
            <a:ext cx="1709738" cy="809625"/>
          </a:xfrm>
          <a:prstGeom prst="ellipse">
            <a:avLst/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통합 리스크 관리 조직</a:t>
            </a:r>
          </a:p>
        </p:txBody>
      </p:sp>
      <p:sp>
        <p:nvSpPr>
          <p:cNvPr id="1526791" name="Oval 7">
            <a:extLst>
              <a:ext uri="{FF2B5EF4-FFF2-40B4-BE49-F238E27FC236}">
                <a16:creationId xmlns:a16="http://schemas.microsoft.com/office/drawing/2014/main" id="{A5A8156E-C73C-4894-BA91-3A1CE701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933825"/>
            <a:ext cx="1981200" cy="809625"/>
          </a:xfrm>
          <a:prstGeom prst="ellipse">
            <a:avLst/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통합 리스크 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대응 전략</a:t>
            </a:r>
          </a:p>
        </p:txBody>
      </p:sp>
      <p:sp>
        <p:nvSpPr>
          <p:cNvPr id="1526792" name="Oval 8">
            <a:extLst>
              <a:ext uri="{FF2B5EF4-FFF2-40B4-BE49-F238E27FC236}">
                <a16:creationId xmlns:a16="http://schemas.microsoft.com/office/drawing/2014/main" id="{B28FFFA0-56C3-48F3-BF14-7BA6EAFC1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3933825"/>
            <a:ext cx="1979612" cy="809625"/>
          </a:xfrm>
          <a:prstGeom prst="ellipse">
            <a:avLst/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사업과정으로서의 리스크 통합</a:t>
            </a:r>
          </a:p>
        </p:txBody>
      </p:sp>
      <p:sp>
        <p:nvSpPr>
          <p:cNvPr id="1526794" name="AutoShape 10">
            <a:extLst>
              <a:ext uri="{FF2B5EF4-FFF2-40B4-BE49-F238E27FC236}">
                <a16:creationId xmlns:a16="http://schemas.microsoft.com/office/drawing/2014/main" id="{E9E63E14-5453-4FA7-8C5F-711A45D7A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4151313"/>
            <a:ext cx="539750" cy="360362"/>
          </a:xfrm>
          <a:prstGeom prst="leftRightArrow">
            <a:avLst>
              <a:gd name="adj1" fmla="val 50000"/>
              <a:gd name="adj2" fmla="val 29956"/>
            </a:avLst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795" name="AutoShape 11">
            <a:extLst>
              <a:ext uri="{FF2B5EF4-FFF2-40B4-BE49-F238E27FC236}">
                <a16:creationId xmlns:a16="http://schemas.microsoft.com/office/drawing/2014/main" id="{93963CA4-2E07-48CF-952E-3D4B3944C154}"/>
              </a:ext>
            </a:extLst>
          </p:cNvPr>
          <p:cNvSpPr>
            <a:spLocks noChangeArrowheads="1"/>
          </p:cNvSpPr>
          <p:nvPr/>
        </p:nvSpPr>
        <p:spPr bwMode="auto">
          <a:xfrm rot="-2937815">
            <a:off x="1262062" y="3213101"/>
            <a:ext cx="900113" cy="360362"/>
          </a:xfrm>
          <a:prstGeom prst="leftRightArrow">
            <a:avLst>
              <a:gd name="adj1" fmla="val 50000"/>
              <a:gd name="adj2" fmla="val 49956"/>
            </a:avLst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796" name="AutoShape 12">
            <a:extLst>
              <a:ext uri="{FF2B5EF4-FFF2-40B4-BE49-F238E27FC236}">
                <a16:creationId xmlns:a16="http://schemas.microsoft.com/office/drawing/2014/main" id="{3B008684-711E-44B6-872F-55EE2777B5B9}"/>
              </a:ext>
            </a:extLst>
          </p:cNvPr>
          <p:cNvSpPr>
            <a:spLocks noChangeArrowheads="1"/>
          </p:cNvSpPr>
          <p:nvPr/>
        </p:nvSpPr>
        <p:spPr bwMode="auto">
          <a:xfrm rot="3220642">
            <a:off x="3151187" y="3213101"/>
            <a:ext cx="900113" cy="360362"/>
          </a:xfrm>
          <a:prstGeom prst="leftRightArrow">
            <a:avLst>
              <a:gd name="adj1" fmla="val 50000"/>
              <a:gd name="adj2" fmla="val 49956"/>
            </a:avLst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797" name="Text Box 13">
            <a:extLst>
              <a:ext uri="{FF2B5EF4-FFF2-40B4-BE49-F238E27FC236}">
                <a16:creationId xmlns:a16="http://schemas.microsoft.com/office/drawing/2014/main" id="{A6D6BF19-5BD4-4B96-A8E5-362DFFA8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2728913"/>
            <a:ext cx="2703512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CRO(Chief risk officer) </a:t>
            </a:r>
            <a:r>
              <a:rPr lang="ko-KR" altLang="en-US" sz="1400" b="1">
                <a:latin typeface="Arial" panose="020B0604020202020204" pitchFamily="34" charset="0"/>
              </a:rPr>
              <a:t>설치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</a:t>
            </a:r>
            <a:r>
              <a:rPr lang="en-US" altLang="ko-KR" sz="1200" b="1">
                <a:latin typeface="Arial" panose="020B0604020202020204" pitchFamily="34" charset="0"/>
              </a:rPr>
              <a:t>CEO </a:t>
            </a:r>
            <a:r>
              <a:rPr lang="ko-KR" altLang="en-US" sz="1200" b="1">
                <a:latin typeface="Arial" panose="020B0604020202020204" pitchFamily="34" charset="0"/>
              </a:rPr>
              <a:t>와 이사회에 리스크관리 현황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보고</a:t>
            </a:r>
          </a:p>
        </p:txBody>
      </p:sp>
      <p:sp>
        <p:nvSpPr>
          <p:cNvPr id="1526798" name="Text Box 14">
            <a:extLst>
              <a:ext uri="{FF2B5EF4-FFF2-40B4-BE49-F238E27FC236}">
                <a16:creationId xmlns:a16="http://schemas.microsoft.com/office/drawing/2014/main" id="{F44875C2-0B16-4478-B50A-805981E36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4889500"/>
            <a:ext cx="2701925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300" b="1">
                <a:latin typeface="Arial" panose="020B0604020202020204" pitchFamily="34" charset="0"/>
              </a:rPr>
              <a:t> Silo (</a:t>
            </a:r>
            <a:r>
              <a:rPr lang="ko-KR" altLang="en-US" sz="1300" b="1">
                <a:latin typeface="Arial" panose="020B0604020202020204" pitchFamily="34" charset="0"/>
              </a:rPr>
              <a:t>개별리스크관리</a:t>
            </a:r>
            <a:r>
              <a:rPr lang="en-US" altLang="ko-KR" sz="1300" b="1">
                <a:latin typeface="Arial" panose="020B0604020202020204" pitchFamily="34" charset="0"/>
              </a:rPr>
              <a:t>) </a:t>
            </a:r>
            <a:r>
              <a:rPr lang="ko-KR" altLang="en-US" sz="1300" b="1">
                <a:latin typeface="Arial" panose="020B0604020202020204" pitchFamily="34" charset="0"/>
              </a:rPr>
              <a:t>방식은 개인적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거래 관리수준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300" b="1">
                <a:latin typeface="Arial" panose="020B0604020202020204" pitchFamily="34" charset="0"/>
              </a:rPr>
              <a:t> </a:t>
            </a:r>
            <a:r>
              <a:rPr lang="en-US" altLang="ko-KR" sz="1300" b="1">
                <a:latin typeface="Arial" panose="020B0604020202020204" pitchFamily="34" charset="0"/>
              </a:rPr>
              <a:t>Hedge </a:t>
            </a:r>
            <a:r>
              <a:rPr lang="ko-KR" altLang="en-US" sz="1300" b="1">
                <a:latin typeface="Arial" panose="020B0604020202020204" pitchFamily="34" charset="0"/>
              </a:rPr>
              <a:t>등을 포함하는 통합적인 접근방식</a:t>
            </a:r>
          </a:p>
        </p:txBody>
      </p:sp>
      <p:sp>
        <p:nvSpPr>
          <p:cNvPr id="1526799" name="Text Box 15">
            <a:extLst>
              <a:ext uri="{FF2B5EF4-FFF2-40B4-BE49-F238E27FC236}">
                <a16:creationId xmlns:a16="http://schemas.microsoft.com/office/drawing/2014/main" id="{64E06978-68A1-4715-B043-F85C16008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4889500"/>
            <a:ext cx="2700338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300" b="1">
                <a:latin typeface="Arial" panose="020B0604020202020204" pitchFamily="34" charset="0"/>
              </a:rPr>
              <a:t> Business Portfolio </a:t>
            </a:r>
            <a:r>
              <a:rPr lang="ko-KR" altLang="en-US" sz="1300" b="1">
                <a:latin typeface="Arial" panose="020B0604020202020204" pitchFamily="34" charset="0"/>
              </a:rPr>
              <a:t>의 최적화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300" b="1">
                <a:latin typeface="Arial" panose="020B0604020202020204" pitchFamily="34" charset="0"/>
              </a:rPr>
              <a:t> 리스크 관리의 수동적 측면보다는 효율적인 자원배분 가능</a:t>
            </a:r>
          </a:p>
        </p:txBody>
      </p:sp>
      <p:sp>
        <p:nvSpPr>
          <p:cNvPr id="1526800" name="Rectangle 16">
            <a:extLst>
              <a:ext uri="{FF2B5EF4-FFF2-40B4-BE49-F238E27FC236}">
                <a16:creationId xmlns:a16="http://schemas.microsoft.com/office/drawing/2014/main" id="{3A0D90C8-E393-4F83-BD57-3D0B464A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2222500"/>
            <a:ext cx="2611437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ERM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에 대한 전반적인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Leadership, Vision,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방향성 제공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전사 차원의 통합 리스크 관리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Framework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설정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리스크 한도 설정 등 리스크 관리 정책 개발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손실과 사고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핵심 리스크 노출 정도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조기경보 지표 등을 포함하는 리스크 지표와 보고서의 적용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리스크의 관점에서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Business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활동에 대한 자본의 배분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이사회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규제기관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주식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Analyst,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신용평가기관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협력업체 등 핵심 이해관계자들과 기업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Risk Profile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에 대한 의사소통</a:t>
            </a:r>
          </a:p>
        </p:txBody>
      </p:sp>
      <p:sp>
        <p:nvSpPr>
          <p:cNvPr id="1526801" name="AutoShape 17">
            <a:extLst>
              <a:ext uri="{FF2B5EF4-FFF2-40B4-BE49-F238E27FC236}">
                <a16:creationId xmlns:a16="http://schemas.microsoft.com/office/drawing/2014/main" id="{B3B776DA-F718-4FC8-B1F2-080D98BCD81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57056" y="3501232"/>
            <a:ext cx="1800225" cy="5032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Text Box 2">
            <a:extLst>
              <a:ext uri="{FF2B5EF4-FFF2-40B4-BE49-F238E27FC236}">
                <a16:creationId xmlns:a16="http://schemas.microsoft.com/office/drawing/2014/main" id="{2CB31DE1-AF43-4E75-9D64-E26C9A6B5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4. </a:t>
            </a:r>
            <a:r>
              <a:rPr lang="ko-KR" altLang="en-US" sz="1600" b="1">
                <a:latin typeface="Arial" panose="020B0604020202020204" pitchFamily="34" charset="0"/>
              </a:rPr>
              <a:t>선진 기업의 </a:t>
            </a:r>
            <a:r>
              <a:rPr lang="en-US" altLang="ko-KR" sz="1600" b="1">
                <a:latin typeface="Arial" panose="020B0604020202020204" pitchFamily="34" charset="0"/>
              </a:rPr>
              <a:t>ERM </a:t>
            </a:r>
            <a:r>
              <a:rPr lang="ko-KR" altLang="en-US" sz="1600" b="1">
                <a:latin typeface="Arial" panose="020B0604020202020204" pitchFamily="34" charset="0"/>
              </a:rPr>
              <a:t>도입 현황</a:t>
            </a:r>
          </a:p>
        </p:txBody>
      </p:sp>
      <p:sp>
        <p:nvSpPr>
          <p:cNvPr id="1524739" name="Text Box 3">
            <a:extLst>
              <a:ext uri="{FF2B5EF4-FFF2-40B4-BE49-F238E27FC236}">
                <a16:creationId xmlns:a16="http://schemas.microsoft.com/office/drawing/2014/main" id="{FC91412E-6437-4933-BD85-6A42FBB6D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24740" name="Text Box 4">
            <a:extLst>
              <a:ext uri="{FF2B5EF4-FFF2-40B4-BE49-F238E27FC236}">
                <a16:creationId xmlns:a16="http://schemas.microsoft.com/office/drawing/2014/main" id="{BAD23529-913C-426A-97D9-F63E6585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41413"/>
            <a:ext cx="90455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Global </a:t>
            </a:r>
            <a:r>
              <a:rPr lang="ko-KR" altLang="en-US" sz="1300" b="1">
                <a:latin typeface="Arial" panose="020B0604020202020204" pitchFamily="34" charset="0"/>
              </a:rPr>
              <a:t>기업들의 </a:t>
            </a:r>
            <a:r>
              <a:rPr lang="en-US" altLang="ko-KR" sz="1300" b="1">
                <a:latin typeface="Arial" panose="020B0604020202020204" pitchFamily="34" charset="0"/>
              </a:rPr>
              <a:t>70% </a:t>
            </a:r>
            <a:r>
              <a:rPr lang="ko-KR" altLang="en-US" sz="1300" b="1">
                <a:latin typeface="Arial" panose="020B0604020202020204" pitchFamily="34" charset="0"/>
              </a:rPr>
              <a:t>이상이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을 도입하였거나 도입할 예정임</a:t>
            </a:r>
            <a:r>
              <a:rPr lang="en-US" altLang="ko-KR" sz="1300" b="1">
                <a:latin typeface="Arial" panose="020B0604020202020204" pitchFamily="34" charset="0"/>
              </a:rPr>
              <a:t>. </a:t>
            </a:r>
            <a:r>
              <a:rPr lang="ko-KR" altLang="en-US" sz="1300" b="1">
                <a:latin typeface="Arial" panose="020B0604020202020204" pitchFamily="34" charset="0"/>
              </a:rPr>
              <a:t>도입 목표는 산업별로 큰 차이를 보이지 않고 있고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특히 조직원의 이해와 참여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경쟁우위의 확보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갑작스런 이익관련 변동 예방 차원이 가장 중요한 것으로 나타나고 있음 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24741" name="AutoShape 5">
            <a:extLst>
              <a:ext uri="{FF2B5EF4-FFF2-40B4-BE49-F238E27FC236}">
                <a16:creationId xmlns:a16="http://schemas.microsoft.com/office/drawing/2014/main" id="{41ED186E-F66D-49A9-88F1-C4257040065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17738" y="3989388"/>
            <a:ext cx="1800225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4742" name="Oval 6">
            <a:extLst>
              <a:ext uri="{FF2B5EF4-FFF2-40B4-BE49-F238E27FC236}">
                <a16:creationId xmlns:a16="http://schemas.microsoft.com/office/drawing/2014/main" id="{6215C747-CEB1-423F-A926-CBF9DABF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3198813"/>
            <a:ext cx="2016125" cy="1871662"/>
          </a:xfrm>
          <a:prstGeom prst="ellipse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4743" name="Line 7">
            <a:extLst>
              <a:ext uri="{FF2B5EF4-FFF2-40B4-BE49-F238E27FC236}">
                <a16:creationId xmlns:a16="http://schemas.microsoft.com/office/drawing/2014/main" id="{5212590F-35B7-439B-982D-EC0BE0130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288" y="3197225"/>
            <a:ext cx="0" cy="93662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4744" name="Line 8">
            <a:extLst>
              <a:ext uri="{FF2B5EF4-FFF2-40B4-BE49-F238E27FC236}">
                <a16:creationId xmlns:a16="http://schemas.microsoft.com/office/drawing/2014/main" id="{FA817035-62AD-4428-A101-99E840F325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5288" y="4133850"/>
            <a:ext cx="431800" cy="792163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4745" name="Text Box 9">
            <a:extLst>
              <a:ext uri="{FF2B5EF4-FFF2-40B4-BE49-F238E27FC236}">
                <a16:creationId xmlns:a16="http://schemas.microsoft.com/office/drawing/2014/main" id="{2FF4665B-DB64-47E8-9B5B-587FFA208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703638"/>
            <a:ext cx="531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도입</a:t>
            </a:r>
          </a:p>
        </p:txBody>
      </p:sp>
      <p:sp>
        <p:nvSpPr>
          <p:cNvPr id="1524746" name="Text Box 10">
            <a:extLst>
              <a:ext uri="{FF2B5EF4-FFF2-40B4-BE49-F238E27FC236}">
                <a16:creationId xmlns:a16="http://schemas.microsoft.com/office/drawing/2014/main" id="{DA57E0A9-5A10-40DA-A1FB-1D3AE840B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973513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41%</a:t>
            </a:r>
          </a:p>
        </p:txBody>
      </p:sp>
      <p:sp>
        <p:nvSpPr>
          <p:cNvPr id="1524747" name="Text Box 11">
            <a:extLst>
              <a:ext uri="{FF2B5EF4-FFF2-40B4-BE49-F238E27FC236}">
                <a16:creationId xmlns:a16="http://schemas.microsoft.com/office/drawing/2014/main" id="{F87DA57D-388B-47E9-8744-1BAF558BE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3341688"/>
            <a:ext cx="708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아직 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미고려</a:t>
            </a:r>
          </a:p>
        </p:txBody>
      </p:sp>
      <p:sp>
        <p:nvSpPr>
          <p:cNvPr id="1524748" name="Text Box 12">
            <a:extLst>
              <a:ext uri="{FF2B5EF4-FFF2-40B4-BE49-F238E27FC236}">
                <a16:creationId xmlns:a16="http://schemas.microsoft.com/office/drawing/2014/main" id="{DF132210-3F40-4BF5-BAF5-230083C18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80365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Arial" panose="020B0604020202020204" pitchFamily="34" charset="0"/>
              </a:rPr>
              <a:t>27%</a:t>
            </a:r>
          </a:p>
        </p:txBody>
      </p:sp>
      <p:sp>
        <p:nvSpPr>
          <p:cNvPr id="1524749" name="Line 13">
            <a:extLst>
              <a:ext uri="{FF2B5EF4-FFF2-40B4-BE49-F238E27FC236}">
                <a16:creationId xmlns:a16="http://schemas.microsoft.com/office/drawing/2014/main" id="{7E25BF18-0AA3-40EB-B42F-C78F0158F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9025" y="4133850"/>
            <a:ext cx="576263" cy="72072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4750" name="Text Box 14">
            <a:extLst>
              <a:ext uri="{FF2B5EF4-FFF2-40B4-BE49-F238E27FC236}">
                <a16:creationId xmlns:a16="http://schemas.microsoft.com/office/drawing/2014/main" id="{E13C1CD7-6E25-418D-B32F-628591CA3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5070475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Arial" panose="020B0604020202020204" pitchFamily="34" charset="0"/>
              </a:rPr>
              <a:t>1</a:t>
            </a:r>
            <a:r>
              <a:rPr lang="ko-KR" altLang="en-US" sz="1400" b="1">
                <a:latin typeface="Arial" panose="020B0604020202020204" pitchFamily="34" charset="0"/>
              </a:rPr>
              <a:t>년내 도입예정</a:t>
            </a:r>
          </a:p>
        </p:txBody>
      </p:sp>
      <p:sp>
        <p:nvSpPr>
          <p:cNvPr id="1524751" name="Text Box 15">
            <a:extLst>
              <a:ext uri="{FF2B5EF4-FFF2-40B4-BE49-F238E27FC236}">
                <a16:creationId xmlns:a16="http://schemas.microsoft.com/office/drawing/2014/main" id="{AC11584C-BD8A-43AB-A110-A2C27B354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375275"/>
            <a:ext cx="541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Arial" panose="020B0604020202020204" pitchFamily="34" charset="0"/>
              </a:rPr>
              <a:t>19%</a:t>
            </a:r>
          </a:p>
        </p:txBody>
      </p:sp>
      <p:sp>
        <p:nvSpPr>
          <p:cNvPr id="1524752" name="Line 16">
            <a:extLst>
              <a:ext uri="{FF2B5EF4-FFF2-40B4-BE49-F238E27FC236}">
                <a16:creationId xmlns:a16="http://schemas.microsoft.com/office/drawing/2014/main" id="{E4E5DE7C-0AB4-4306-B193-D2BCD0090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225" y="4133850"/>
            <a:ext cx="1008063" cy="144463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4753" name="Text Box 17">
            <a:extLst>
              <a:ext uri="{FF2B5EF4-FFF2-40B4-BE49-F238E27FC236}">
                <a16:creationId xmlns:a16="http://schemas.microsoft.com/office/drawing/2014/main" id="{09E2783D-1322-404D-A037-37FE2FE9F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4349750"/>
            <a:ext cx="10080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2~5</a:t>
            </a:r>
            <a:r>
              <a:rPr lang="ko-KR" altLang="en-US" sz="1400" b="1">
                <a:latin typeface="Arial" panose="020B0604020202020204" pitchFamily="34" charset="0"/>
              </a:rPr>
              <a:t>년이내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도입예정</a:t>
            </a:r>
          </a:p>
        </p:txBody>
      </p:sp>
      <p:sp>
        <p:nvSpPr>
          <p:cNvPr id="1524754" name="Text Box 18">
            <a:extLst>
              <a:ext uri="{FF2B5EF4-FFF2-40B4-BE49-F238E27FC236}">
                <a16:creationId xmlns:a16="http://schemas.microsoft.com/office/drawing/2014/main" id="{EA14B876-93B0-4CDA-BFD1-9DF61C92B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485457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Arial" panose="020B0604020202020204" pitchFamily="34" charset="0"/>
              </a:rPr>
              <a:t>13%</a:t>
            </a:r>
          </a:p>
        </p:txBody>
      </p:sp>
      <p:graphicFrame>
        <p:nvGraphicFramePr>
          <p:cNvPr id="1524865" name="Group 129">
            <a:extLst>
              <a:ext uri="{FF2B5EF4-FFF2-40B4-BE49-F238E27FC236}">
                <a16:creationId xmlns:a16="http://schemas.microsoft.com/office/drawing/2014/main" id="{08E6EAD5-9E4C-4E9C-AB26-FAC5B408B112}"/>
              </a:ext>
            </a:extLst>
          </p:cNvPr>
          <p:cNvGraphicFramePr>
            <a:graphicFrameLocks noGrp="1"/>
          </p:cNvGraphicFramePr>
          <p:nvPr/>
        </p:nvGraphicFramePr>
        <p:xfrm>
          <a:off x="3513138" y="2528888"/>
          <a:ext cx="6048375" cy="3459162"/>
        </p:xfrm>
        <a:graphic>
          <a:graphicData uri="http://schemas.openxmlformats.org/drawingml/2006/table">
            <a:tbl>
              <a:tblPr/>
              <a:tblGrid>
                <a:gridCol w="3168650">
                  <a:extLst>
                    <a:ext uri="{9D8B030D-6E8A-4147-A177-3AD203B41FA5}">
                      <a16:colId xmlns:a16="http://schemas.microsoft.com/office/drawing/2014/main" val="261130912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143911996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443268631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499042836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80449609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1092429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3325782748"/>
                    </a:ext>
                  </a:extLst>
                </a:gridCol>
              </a:tblGrid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금융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소매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제조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통신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설비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에너지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화학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243550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전사 리스크에 대한 조직원의 이해 및 참여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37779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경쟁우위 확보를 위한 리스크 인식 제고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637645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갑작스런 이익관련 변동 예방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168237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재해 리스크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위기에 대한 대응력 제고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1587"/>
                  </a:ext>
                </a:extLst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내부자원 관리 제고로 비용 절감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620763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경영자원의 효율적 배분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985421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저 수익성 구조 회피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827374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다양한 리스크의 결합 및 상쇄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81029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외부법규 및 규제에 대한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Compliance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946607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기업의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P/E(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기업가치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) ratio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제고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634354"/>
                  </a:ext>
                </a:extLst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헤지와 보험 등 위험관리 비용 절감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536183"/>
                  </a:ext>
                </a:extLst>
              </a:tr>
            </a:tbl>
          </a:graphicData>
        </a:graphic>
      </p:graphicFrame>
      <p:sp>
        <p:nvSpPr>
          <p:cNvPr id="1524861" name="Text Box 125">
            <a:extLst>
              <a:ext uri="{FF2B5EF4-FFF2-40B4-BE49-F238E27FC236}">
                <a16:creationId xmlns:a16="http://schemas.microsoft.com/office/drawing/2014/main" id="{9E0A8780-D142-4F8A-8BEE-29229CEB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538288"/>
            <a:ext cx="4951412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 u="sng">
                <a:latin typeface="Arial" panose="020B0604020202020204" pitchFamily="34" charset="0"/>
              </a:rPr>
              <a:t>산업별 </a:t>
            </a:r>
            <a:r>
              <a:rPr lang="en-US" altLang="ko-KR" sz="1800" b="1" u="sng">
                <a:latin typeface="Arial" panose="020B0604020202020204" pitchFamily="34" charset="0"/>
              </a:rPr>
              <a:t>ERM </a:t>
            </a:r>
            <a:r>
              <a:rPr lang="ko-KR" altLang="en-US" sz="1800" b="1" u="sng">
                <a:latin typeface="Arial" panose="020B0604020202020204" pitchFamily="34" charset="0"/>
              </a:rPr>
              <a:t>도입 현황과 도입 목표</a:t>
            </a:r>
          </a:p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(“</a:t>
            </a:r>
            <a:r>
              <a:rPr lang="ko-KR" altLang="en-US" sz="1400" b="1">
                <a:latin typeface="Arial" panose="020B0604020202020204" pitchFamily="34" charset="0"/>
              </a:rPr>
              <a:t>중요하다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매우 중요하다” 라고 응답한 기업들의 비중</a:t>
            </a:r>
            <a:r>
              <a:rPr lang="en-US" altLang="ko-KR" sz="1400" b="1">
                <a:latin typeface="Arial" panose="020B0604020202020204" pitchFamily="34" charset="0"/>
              </a:rPr>
              <a:t>/%)</a:t>
            </a:r>
          </a:p>
        </p:txBody>
      </p:sp>
      <p:sp>
        <p:nvSpPr>
          <p:cNvPr id="1524862" name="Line 126">
            <a:extLst>
              <a:ext uri="{FF2B5EF4-FFF2-40B4-BE49-F238E27FC236}">
                <a16:creationId xmlns:a16="http://schemas.microsoft.com/office/drawing/2014/main" id="{A7A75F79-9D98-45B4-9A28-914A47CCFD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300" y="2259013"/>
            <a:ext cx="2070100" cy="809625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4863" name="Line 127">
            <a:extLst>
              <a:ext uri="{FF2B5EF4-FFF2-40B4-BE49-F238E27FC236}">
                <a16:creationId xmlns:a16="http://schemas.microsoft.com/office/drawing/2014/main" id="{6086BA09-DCE6-49DD-8954-E8A2A83C6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4863" y="5410200"/>
            <a:ext cx="1887537" cy="809625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4864" name="Text Box 128">
            <a:extLst>
              <a:ext uri="{FF2B5EF4-FFF2-40B4-BE49-F238E27FC236}">
                <a16:creationId xmlns:a16="http://schemas.microsoft.com/office/drawing/2014/main" id="{A2F2C919-5154-42F2-8989-9664417D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6129338"/>
            <a:ext cx="74707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300" b="1">
                <a:latin typeface="Arial" panose="020B0604020202020204" pitchFamily="34" charset="0"/>
              </a:rPr>
              <a:t>* Source : Economist Intelligence Unit, 2001</a:t>
            </a:r>
            <a:r>
              <a:rPr lang="ko-KR" altLang="en-US" sz="1300" b="1">
                <a:latin typeface="Arial" panose="020B0604020202020204" pitchFamily="34" charset="0"/>
              </a:rPr>
              <a:t>년 </a:t>
            </a:r>
            <a:r>
              <a:rPr lang="en-US" altLang="ko-KR" sz="1300" b="1">
                <a:latin typeface="Arial" panose="020B0604020202020204" pitchFamily="34" charset="0"/>
              </a:rPr>
              <a:t>Survey </a:t>
            </a:r>
            <a:r>
              <a:rPr lang="ko-KR" altLang="en-US" sz="1300" b="1">
                <a:latin typeface="Arial" panose="020B0604020202020204" pitchFamily="34" charset="0"/>
              </a:rPr>
              <a:t>자료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Text Box 2">
            <a:extLst>
              <a:ext uri="{FF2B5EF4-FFF2-40B4-BE49-F238E27FC236}">
                <a16:creationId xmlns:a16="http://schemas.microsoft.com/office/drawing/2014/main" id="{D10877F8-85CF-4EB4-A4EE-66B80CBA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5. ERM </a:t>
            </a:r>
            <a:r>
              <a:rPr lang="ko-KR" altLang="en-US" sz="1600" b="1">
                <a:latin typeface="Arial" panose="020B0604020202020204" pitchFamily="34" charset="0"/>
              </a:rPr>
              <a:t>의 이해</a:t>
            </a:r>
          </a:p>
        </p:txBody>
      </p:sp>
      <p:sp>
        <p:nvSpPr>
          <p:cNvPr id="1522691" name="Text Box 3">
            <a:extLst>
              <a:ext uri="{FF2B5EF4-FFF2-40B4-BE49-F238E27FC236}">
                <a16:creationId xmlns:a16="http://schemas.microsoft.com/office/drawing/2014/main" id="{FAFD2F63-3DF8-43FB-A065-4E5D362A9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22692" name="Text Box 4">
            <a:extLst>
              <a:ext uri="{FF2B5EF4-FFF2-40B4-BE49-F238E27FC236}">
                <a16:creationId xmlns:a16="http://schemas.microsoft.com/office/drawing/2014/main" id="{286E5950-B866-4869-BF96-E10CDB446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1068388"/>
            <a:ext cx="95504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ERM (Enterprise Risk Management) </a:t>
            </a:r>
            <a:r>
              <a:rPr lang="ko-KR" altLang="en-US" sz="1300" b="1">
                <a:latin typeface="Arial" panose="020B0604020202020204" pitchFamily="34" charset="0"/>
              </a:rPr>
              <a:t>은 기업이 직면한 다양한 위험들을 전사적인 시각에서 통합하여 하나의 리스크 </a:t>
            </a:r>
            <a:r>
              <a:rPr lang="en-US" altLang="ko-KR" sz="1300" b="1">
                <a:latin typeface="Arial" panose="020B0604020202020204" pitchFamily="34" charset="0"/>
              </a:rPr>
              <a:t>Portfolio </a:t>
            </a:r>
            <a:r>
              <a:rPr lang="ko-KR" altLang="en-US" sz="1300" b="1">
                <a:latin typeface="Arial" panose="020B0604020202020204" pitchFamily="34" charset="0"/>
              </a:rPr>
              <a:t>로 인식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관리하는 새로운 리스크 관리방식으로 정의하고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22693" name="Rectangle 5">
            <a:extLst>
              <a:ext uri="{FF2B5EF4-FFF2-40B4-BE49-F238E27FC236}">
                <a16:creationId xmlns:a16="http://schemas.microsoft.com/office/drawing/2014/main" id="{46B342CF-16F7-4A36-AD31-DDF4706D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2203450"/>
            <a:ext cx="243205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복잡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다양한 경영 리스크에 대한 효과적인 인식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대응 곤란</a:t>
            </a:r>
          </a:p>
          <a:p>
            <a:endParaRPr lang="ko-KR" altLang="en-US" sz="13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리스크에 대한 전사 차원의 일관된 관리 곤란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, Communication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및 보고 부족</a:t>
            </a:r>
          </a:p>
        </p:txBody>
      </p:sp>
      <p:sp>
        <p:nvSpPr>
          <p:cNvPr id="1522694" name="AutoShape 6">
            <a:extLst>
              <a:ext uri="{FF2B5EF4-FFF2-40B4-BE49-F238E27FC236}">
                <a16:creationId xmlns:a16="http://schemas.microsoft.com/office/drawing/2014/main" id="{3E5D32C6-E884-4645-B548-C4B6A782AA2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49963" y="2671762"/>
            <a:ext cx="1441450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2695" name="Text Box 7">
            <a:extLst>
              <a:ext uri="{FF2B5EF4-FFF2-40B4-BE49-F238E27FC236}">
                <a16:creationId xmlns:a16="http://schemas.microsoft.com/office/drawing/2014/main" id="{D82415CD-4141-42E1-A9A7-7EA84F496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628775"/>
            <a:ext cx="432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 u="sng">
                <a:latin typeface="Arial" panose="020B0604020202020204" pitchFamily="34" charset="0"/>
              </a:rPr>
              <a:t>개별 </a:t>
            </a:r>
            <a:r>
              <a:rPr lang="en-US" altLang="ko-KR" sz="1800" b="1" u="sng">
                <a:latin typeface="Arial" panose="020B0604020202020204" pitchFamily="34" charset="0"/>
              </a:rPr>
              <a:t>vs. </a:t>
            </a:r>
            <a:r>
              <a:rPr lang="ko-KR" altLang="en-US" sz="1800" b="1" u="sng">
                <a:latin typeface="Arial" panose="020B0604020202020204" pitchFamily="34" charset="0"/>
              </a:rPr>
              <a:t>전사적 리스크 관리</a:t>
            </a:r>
          </a:p>
        </p:txBody>
      </p:sp>
      <p:sp>
        <p:nvSpPr>
          <p:cNvPr id="1522696" name="AutoShape 8">
            <a:extLst>
              <a:ext uri="{FF2B5EF4-FFF2-40B4-BE49-F238E27FC236}">
                <a16:creationId xmlns:a16="http://schemas.microsoft.com/office/drawing/2014/main" id="{67FBB98D-777E-47B9-B4F9-C44675552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2563813"/>
            <a:ext cx="1622425" cy="9001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개별 리스크 관리</a:t>
            </a:r>
          </a:p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Silo Based Approach</a:t>
            </a:r>
          </a:p>
        </p:txBody>
      </p:sp>
      <p:sp>
        <p:nvSpPr>
          <p:cNvPr id="1522697" name="AutoShape 9">
            <a:extLst>
              <a:ext uri="{FF2B5EF4-FFF2-40B4-BE49-F238E27FC236}">
                <a16:creationId xmlns:a16="http://schemas.microsoft.com/office/drawing/2014/main" id="{0D6028B9-DC5C-4C7F-A9F9-30063723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4183063"/>
            <a:ext cx="1622425" cy="108108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개별 리스크 관리</a:t>
            </a:r>
          </a:p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Integrated Approach</a:t>
            </a:r>
          </a:p>
        </p:txBody>
      </p:sp>
      <p:sp>
        <p:nvSpPr>
          <p:cNvPr id="1522698" name="AutoShape 10">
            <a:extLst>
              <a:ext uri="{FF2B5EF4-FFF2-40B4-BE49-F238E27FC236}">
                <a16:creationId xmlns:a16="http://schemas.microsoft.com/office/drawing/2014/main" id="{878BB3E3-4792-4FC3-86DB-36AF8C12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2563813"/>
            <a:ext cx="630238" cy="900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905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전략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기획</a:t>
            </a:r>
          </a:p>
        </p:txBody>
      </p:sp>
      <p:sp>
        <p:nvSpPr>
          <p:cNvPr id="1522699" name="AutoShape 11">
            <a:extLst>
              <a:ext uri="{FF2B5EF4-FFF2-40B4-BE49-F238E27FC236}">
                <a16:creationId xmlns:a16="http://schemas.microsoft.com/office/drawing/2014/main" id="{7F0DF78E-2F49-437E-B003-146E08CC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2563813"/>
            <a:ext cx="630238" cy="900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905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재무</a:t>
            </a:r>
          </a:p>
        </p:txBody>
      </p:sp>
      <p:sp>
        <p:nvSpPr>
          <p:cNvPr id="1522700" name="AutoShape 12">
            <a:extLst>
              <a:ext uri="{FF2B5EF4-FFF2-40B4-BE49-F238E27FC236}">
                <a16:creationId xmlns:a16="http://schemas.microsoft.com/office/drawing/2014/main" id="{4341C849-446C-445C-8ED3-5C78CB04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2563813"/>
            <a:ext cx="630237" cy="900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905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인사</a:t>
            </a:r>
          </a:p>
        </p:txBody>
      </p:sp>
      <p:sp>
        <p:nvSpPr>
          <p:cNvPr id="1522701" name="AutoShape 13">
            <a:extLst>
              <a:ext uri="{FF2B5EF4-FFF2-40B4-BE49-F238E27FC236}">
                <a16:creationId xmlns:a16="http://schemas.microsoft.com/office/drawing/2014/main" id="{E5DC725A-FC78-491B-8EC1-F86C0CD2E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2563813"/>
            <a:ext cx="631825" cy="900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905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구매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물류</a:t>
            </a:r>
          </a:p>
        </p:txBody>
      </p:sp>
      <p:sp>
        <p:nvSpPr>
          <p:cNvPr id="1522702" name="AutoShape 14">
            <a:extLst>
              <a:ext uri="{FF2B5EF4-FFF2-40B4-BE49-F238E27FC236}">
                <a16:creationId xmlns:a16="http://schemas.microsoft.com/office/drawing/2014/main" id="{F26F02A4-D977-4F88-B43F-1620348E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2563813"/>
            <a:ext cx="630237" cy="900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905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생산</a:t>
            </a:r>
          </a:p>
        </p:txBody>
      </p:sp>
      <p:sp>
        <p:nvSpPr>
          <p:cNvPr id="1522703" name="AutoShape 15">
            <a:extLst>
              <a:ext uri="{FF2B5EF4-FFF2-40B4-BE49-F238E27FC236}">
                <a16:creationId xmlns:a16="http://schemas.microsoft.com/office/drawing/2014/main" id="{DF88443E-7FA5-435E-9F3C-1A7856247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2563813"/>
            <a:ext cx="630238" cy="9001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905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마케팅</a:t>
            </a:r>
          </a:p>
        </p:txBody>
      </p:sp>
      <p:sp>
        <p:nvSpPr>
          <p:cNvPr id="1522704" name="AutoShape 16">
            <a:extLst>
              <a:ext uri="{FF2B5EF4-FFF2-40B4-BE49-F238E27FC236}">
                <a16:creationId xmlns:a16="http://schemas.microsoft.com/office/drawing/2014/main" id="{18DD1700-51B3-46DC-8168-829062A7B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4183063"/>
            <a:ext cx="4230688" cy="108108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905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ko-KR" altLang="ko-KR" sz="1400" b="1">
              <a:latin typeface="Arial" panose="020B0604020202020204" pitchFamily="34" charset="0"/>
            </a:endParaRPr>
          </a:p>
        </p:txBody>
      </p:sp>
      <p:grpSp>
        <p:nvGrpSpPr>
          <p:cNvPr id="1522705" name="Group 17">
            <a:extLst>
              <a:ext uri="{FF2B5EF4-FFF2-40B4-BE49-F238E27FC236}">
                <a16:creationId xmlns:a16="http://schemas.microsoft.com/office/drawing/2014/main" id="{A2B71C60-7654-4FA9-BC29-877E2B2F6BA6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2203450"/>
            <a:ext cx="720725" cy="360363"/>
            <a:chOff x="1346" y="1536"/>
            <a:chExt cx="454" cy="227"/>
          </a:xfrm>
        </p:grpSpPr>
        <p:sp>
          <p:nvSpPr>
            <p:cNvPr id="1522706" name="AutoShape 18">
              <a:extLst>
                <a:ext uri="{FF2B5EF4-FFF2-40B4-BE49-F238E27FC236}">
                  <a16:creationId xmlns:a16="http://schemas.microsoft.com/office/drawing/2014/main" id="{B721DBAD-D836-4D12-ACAE-5F0A2864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536"/>
              <a:ext cx="454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22707" name="Text Box 19">
              <a:extLst>
                <a:ext uri="{FF2B5EF4-FFF2-40B4-BE49-F238E27FC236}">
                  <a16:creationId xmlns:a16="http://schemas.microsoft.com/office/drawing/2014/main" id="{30769A13-E568-4130-9F4D-DF7555B1E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" y="1536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3300"/>
                      </a:gs>
                      <a:gs pos="100000">
                        <a:srgbClr val="CC3300">
                          <a:gamma/>
                          <a:shade val="4627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Risk</a:t>
              </a:r>
            </a:p>
          </p:txBody>
        </p:sp>
      </p:grpSp>
      <p:grpSp>
        <p:nvGrpSpPr>
          <p:cNvPr id="1522708" name="Group 20">
            <a:extLst>
              <a:ext uri="{FF2B5EF4-FFF2-40B4-BE49-F238E27FC236}">
                <a16:creationId xmlns:a16="http://schemas.microsoft.com/office/drawing/2014/main" id="{DE0D62D6-C56C-4E02-8799-69AC22A3C3B0}"/>
              </a:ext>
            </a:extLst>
          </p:cNvPr>
          <p:cNvGrpSpPr>
            <a:grpSpLocks/>
          </p:cNvGrpSpPr>
          <p:nvPr/>
        </p:nvGrpSpPr>
        <p:grpSpPr bwMode="auto">
          <a:xfrm>
            <a:off x="5789613" y="2203450"/>
            <a:ext cx="719137" cy="360363"/>
            <a:chOff x="1346" y="1536"/>
            <a:chExt cx="454" cy="227"/>
          </a:xfrm>
        </p:grpSpPr>
        <p:sp>
          <p:nvSpPr>
            <p:cNvPr id="1522709" name="AutoShape 21">
              <a:extLst>
                <a:ext uri="{FF2B5EF4-FFF2-40B4-BE49-F238E27FC236}">
                  <a16:creationId xmlns:a16="http://schemas.microsoft.com/office/drawing/2014/main" id="{DE444B06-7921-44B9-803A-F00CF9F82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536"/>
              <a:ext cx="454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22710" name="Text Box 22">
              <a:extLst>
                <a:ext uri="{FF2B5EF4-FFF2-40B4-BE49-F238E27FC236}">
                  <a16:creationId xmlns:a16="http://schemas.microsoft.com/office/drawing/2014/main" id="{3DDB359D-AFDD-42EC-93BC-A6B5BA3B8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" y="1536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3300"/>
                      </a:gs>
                      <a:gs pos="100000">
                        <a:srgbClr val="CC3300">
                          <a:gamma/>
                          <a:shade val="4627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Risk</a:t>
              </a:r>
            </a:p>
          </p:txBody>
        </p:sp>
      </p:grpSp>
      <p:grpSp>
        <p:nvGrpSpPr>
          <p:cNvPr id="1522711" name="Group 23">
            <a:extLst>
              <a:ext uri="{FF2B5EF4-FFF2-40B4-BE49-F238E27FC236}">
                <a16:creationId xmlns:a16="http://schemas.microsoft.com/office/drawing/2014/main" id="{F192457E-50C2-40F0-BFAC-18EE08077058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2203450"/>
            <a:ext cx="722313" cy="360363"/>
            <a:chOff x="1346" y="1536"/>
            <a:chExt cx="454" cy="227"/>
          </a:xfrm>
        </p:grpSpPr>
        <p:sp>
          <p:nvSpPr>
            <p:cNvPr id="1522712" name="AutoShape 24">
              <a:extLst>
                <a:ext uri="{FF2B5EF4-FFF2-40B4-BE49-F238E27FC236}">
                  <a16:creationId xmlns:a16="http://schemas.microsoft.com/office/drawing/2014/main" id="{CF72D8FF-01E0-4218-9162-8A20F91DD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536"/>
              <a:ext cx="454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22713" name="Text Box 25">
              <a:extLst>
                <a:ext uri="{FF2B5EF4-FFF2-40B4-BE49-F238E27FC236}">
                  <a16:creationId xmlns:a16="http://schemas.microsoft.com/office/drawing/2014/main" id="{8E1BAEC2-2D88-402F-8DFD-055996351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" y="1536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3300"/>
                      </a:gs>
                      <a:gs pos="100000">
                        <a:srgbClr val="CC3300">
                          <a:gamma/>
                          <a:shade val="4627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Risk</a:t>
              </a:r>
            </a:p>
          </p:txBody>
        </p:sp>
      </p:grpSp>
      <p:grpSp>
        <p:nvGrpSpPr>
          <p:cNvPr id="1522714" name="Group 26">
            <a:extLst>
              <a:ext uri="{FF2B5EF4-FFF2-40B4-BE49-F238E27FC236}">
                <a16:creationId xmlns:a16="http://schemas.microsoft.com/office/drawing/2014/main" id="{BF419544-666F-44C0-8C54-31245E88444F}"/>
              </a:ext>
            </a:extLst>
          </p:cNvPr>
          <p:cNvGrpSpPr>
            <a:grpSpLocks/>
          </p:cNvGrpSpPr>
          <p:nvPr/>
        </p:nvGrpSpPr>
        <p:grpSpPr bwMode="auto">
          <a:xfrm>
            <a:off x="4348163" y="2203450"/>
            <a:ext cx="720725" cy="360363"/>
            <a:chOff x="1346" y="1536"/>
            <a:chExt cx="454" cy="227"/>
          </a:xfrm>
        </p:grpSpPr>
        <p:sp>
          <p:nvSpPr>
            <p:cNvPr id="1522715" name="AutoShape 27">
              <a:extLst>
                <a:ext uri="{FF2B5EF4-FFF2-40B4-BE49-F238E27FC236}">
                  <a16:creationId xmlns:a16="http://schemas.microsoft.com/office/drawing/2014/main" id="{B607BB44-70AD-4629-BD85-7373F217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536"/>
              <a:ext cx="454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22716" name="Text Box 28">
              <a:extLst>
                <a:ext uri="{FF2B5EF4-FFF2-40B4-BE49-F238E27FC236}">
                  <a16:creationId xmlns:a16="http://schemas.microsoft.com/office/drawing/2014/main" id="{7D13E792-B48E-4F68-9C22-C4B891774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" y="1536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3300"/>
                      </a:gs>
                      <a:gs pos="100000">
                        <a:srgbClr val="CC3300">
                          <a:gamma/>
                          <a:shade val="4627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Risk</a:t>
              </a:r>
            </a:p>
          </p:txBody>
        </p:sp>
      </p:grpSp>
      <p:grpSp>
        <p:nvGrpSpPr>
          <p:cNvPr id="1522717" name="Group 29">
            <a:extLst>
              <a:ext uri="{FF2B5EF4-FFF2-40B4-BE49-F238E27FC236}">
                <a16:creationId xmlns:a16="http://schemas.microsoft.com/office/drawing/2014/main" id="{2799C721-B58C-46B0-931C-6A59B66683AF}"/>
              </a:ext>
            </a:extLst>
          </p:cNvPr>
          <p:cNvGrpSpPr>
            <a:grpSpLocks/>
          </p:cNvGrpSpPr>
          <p:nvPr/>
        </p:nvGrpSpPr>
        <p:grpSpPr bwMode="auto">
          <a:xfrm>
            <a:off x="3627438" y="2203450"/>
            <a:ext cx="720725" cy="360363"/>
            <a:chOff x="1346" y="1536"/>
            <a:chExt cx="454" cy="227"/>
          </a:xfrm>
        </p:grpSpPr>
        <p:sp>
          <p:nvSpPr>
            <p:cNvPr id="1522718" name="AutoShape 30">
              <a:extLst>
                <a:ext uri="{FF2B5EF4-FFF2-40B4-BE49-F238E27FC236}">
                  <a16:creationId xmlns:a16="http://schemas.microsoft.com/office/drawing/2014/main" id="{AECA5D14-133F-4EAC-8E3F-FB6482B24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536"/>
              <a:ext cx="454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22719" name="Text Box 31">
              <a:extLst>
                <a:ext uri="{FF2B5EF4-FFF2-40B4-BE49-F238E27FC236}">
                  <a16:creationId xmlns:a16="http://schemas.microsoft.com/office/drawing/2014/main" id="{4CF9C9A9-910D-4B45-B30C-7D27A0A3B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" y="1536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3300"/>
                      </a:gs>
                      <a:gs pos="100000">
                        <a:srgbClr val="CC3300">
                          <a:gamma/>
                          <a:shade val="4627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Risk</a:t>
              </a:r>
            </a:p>
          </p:txBody>
        </p:sp>
      </p:grpSp>
      <p:grpSp>
        <p:nvGrpSpPr>
          <p:cNvPr id="1522720" name="Group 32">
            <a:extLst>
              <a:ext uri="{FF2B5EF4-FFF2-40B4-BE49-F238E27FC236}">
                <a16:creationId xmlns:a16="http://schemas.microsoft.com/office/drawing/2014/main" id="{23A70016-9113-4FED-895F-522F3D66F04D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2203450"/>
            <a:ext cx="720725" cy="360363"/>
            <a:chOff x="1346" y="1536"/>
            <a:chExt cx="454" cy="227"/>
          </a:xfrm>
        </p:grpSpPr>
        <p:sp>
          <p:nvSpPr>
            <p:cNvPr id="1522721" name="AutoShape 33">
              <a:extLst>
                <a:ext uri="{FF2B5EF4-FFF2-40B4-BE49-F238E27FC236}">
                  <a16:creationId xmlns:a16="http://schemas.microsoft.com/office/drawing/2014/main" id="{5A6845BE-A3C8-42CE-AA29-23DE9CB2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536"/>
              <a:ext cx="454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22722" name="Text Box 34">
              <a:extLst>
                <a:ext uri="{FF2B5EF4-FFF2-40B4-BE49-F238E27FC236}">
                  <a16:creationId xmlns:a16="http://schemas.microsoft.com/office/drawing/2014/main" id="{297107EA-48E2-418B-BF8B-0C916CA94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" y="1536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3300"/>
                      </a:gs>
                      <a:gs pos="100000">
                        <a:srgbClr val="CC3300">
                          <a:gamma/>
                          <a:shade val="46275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Risk</a:t>
              </a:r>
            </a:p>
          </p:txBody>
        </p:sp>
      </p:grpSp>
      <p:sp>
        <p:nvSpPr>
          <p:cNvPr id="1522723" name="AutoShape 35">
            <a:extLst>
              <a:ext uri="{FF2B5EF4-FFF2-40B4-BE49-F238E27FC236}">
                <a16:creationId xmlns:a16="http://schemas.microsoft.com/office/drawing/2014/main" id="{D1356818-C880-4272-BEBC-400BC0A9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733800"/>
            <a:ext cx="3176587" cy="449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2724" name="Text Box 36">
            <a:extLst>
              <a:ext uri="{FF2B5EF4-FFF2-40B4-BE49-F238E27FC236}">
                <a16:creationId xmlns:a16="http://schemas.microsoft.com/office/drawing/2014/main" id="{E87EA19D-D449-437C-92E4-A71608603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789363"/>
            <a:ext cx="1338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Arial" panose="020B0604020202020204" pitchFamily="34" charset="0"/>
              </a:rPr>
              <a:t>Risk Portfolio</a:t>
            </a:r>
          </a:p>
        </p:txBody>
      </p:sp>
      <p:sp>
        <p:nvSpPr>
          <p:cNvPr id="1522725" name="Rectangle 37">
            <a:extLst>
              <a:ext uri="{FF2B5EF4-FFF2-40B4-BE49-F238E27FC236}">
                <a16:creationId xmlns:a16="http://schemas.microsoft.com/office/drawing/2014/main" id="{9F47EE71-4555-445C-9446-BA8507A6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3733800"/>
            <a:ext cx="2432050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전사적인 측면에서 리스크에 대한 체계적 인식과 대응전략 수립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sz="13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내부통제 활동의 효율화 및 지배구조의 강화</a:t>
            </a:r>
          </a:p>
          <a:p>
            <a:endParaRPr lang="ko-KR" altLang="en-US" sz="13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이해관계자들의 신뢰 확보</a:t>
            </a:r>
          </a:p>
        </p:txBody>
      </p:sp>
      <p:sp>
        <p:nvSpPr>
          <p:cNvPr id="1522726" name="AutoShape 38">
            <a:extLst>
              <a:ext uri="{FF2B5EF4-FFF2-40B4-BE49-F238E27FC236}">
                <a16:creationId xmlns:a16="http://schemas.microsoft.com/office/drawing/2014/main" id="{82457DD2-88A9-4AEC-857E-5CF3B23DE5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25344" y="4291806"/>
            <a:ext cx="1620838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2727" name="Text Box 39">
            <a:extLst>
              <a:ext uri="{FF2B5EF4-FFF2-40B4-BE49-F238E27FC236}">
                <a16:creationId xmlns:a16="http://schemas.microsoft.com/office/drawing/2014/main" id="{7D6F5F54-CA1C-436A-9966-1356E2E94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4183063"/>
            <a:ext cx="6302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전략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기획</a:t>
            </a:r>
          </a:p>
        </p:txBody>
      </p:sp>
      <p:sp>
        <p:nvSpPr>
          <p:cNvPr id="1522728" name="Text Box 40">
            <a:extLst>
              <a:ext uri="{FF2B5EF4-FFF2-40B4-BE49-F238E27FC236}">
                <a16:creationId xmlns:a16="http://schemas.microsoft.com/office/drawing/2014/main" id="{97DAF628-1D73-46D6-B9ED-1084FAED5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183063"/>
            <a:ext cx="6302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마케팅</a:t>
            </a:r>
          </a:p>
        </p:txBody>
      </p:sp>
      <p:sp>
        <p:nvSpPr>
          <p:cNvPr id="1522729" name="Text Box 41">
            <a:extLst>
              <a:ext uri="{FF2B5EF4-FFF2-40B4-BE49-F238E27FC236}">
                <a16:creationId xmlns:a16="http://schemas.microsoft.com/office/drawing/2014/main" id="{9CAAF118-281B-41EC-BC18-C67FC2982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4237038"/>
            <a:ext cx="630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생산</a:t>
            </a:r>
          </a:p>
        </p:txBody>
      </p:sp>
      <p:sp>
        <p:nvSpPr>
          <p:cNvPr id="1522730" name="Text Box 42">
            <a:extLst>
              <a:ext uri="{FF2B5EF4-FFF2-40B4-BE49-F238E27FC236}">
                <a16:creationId xmlns:a16="http://schemas.microsoft.com/office/drawing/2014/main" id="{B85AB49F-3C69-41F7-A315-F2AE497D9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563" y="4183063"/>
            <a:ext cx="631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구매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물류</a:t>
            </a:r>
          </a:p>
        </p:txBody>
      </p:sp>
      <p:sp>
        <p:nvSpPr>
          <p:cNvPr id="1522731" name="Text Box 43">
            <a:extLst>
              <a:ext uri="{FF2B5EF4-FFF2-40B4-BE49-F238E27FC236}">
                <a16:creationId xmlns:a16="http://schemas.microsoft.com/office/drawing/2014/main" id="{F13B4941-F103-4B62-B90F-2A900A5A1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838" y="4237038"/>
            <a:ext cx="630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인사</a:t>
            </a:r>
          </a:p>
        </p:txBody>
      </p:sp>
      <p:sp>
        <p:nvSpPr>
          <p:cNvPr id="1522732" name="Text Box 44">
            <a:extLst>
              <a:ext uri="{FF2B5EF4-FFF2-40B4-BE49-F238E27FC236}">
                <a16:creationId xmlns:a16="http://schemas.microsoft.com/office/drawing/2014/main" id="{AF08FC95-257D-4E01-8687-072AC72D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4237038"/>
            <a:ext cx="630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재무</a:t>
            </a:r>
          </a:p>
        </p:txBody>
      </p:sp>
      <p:sp>
        <p:nvSpPr>
          <p:cNvPr id="1522733" name="Text Box 45">
            <a:extLst>
              <a:ext uri="{FF2B5EF4-FFF2-40B4-BE49-F238E27FC236}">
                <a16:creationId xmlns:a16="http://schemas.microsoft.com/office/drawing/2014/main" id="{3B544FA0-6D4E-42AE-9778-D7D9AA2F6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4868863"/>
            <a:ext cx="306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전사적 리스크 관리팀</a:t>
            </a:r>
          </a:p>
        </p:txBody>
      </p:sp>
      <p:sp>
        <p:nvSpPr>
          <p:cNvPr id="1522734" name="Text Box 46">
            <a:extLst>
              <a:ext uri="{FF2B5EF4-FFF2-40B4-BE49-F238E27FC236}">
                <a16:creationId xmlns:a16="http://schemas.microsoft.com/office/drawing/2014/main" id="{F44AB57C-9D83-41ED-B525-4151B16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6219825"/>
            <a:ext cx="74707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300" b="1">
                <a:latin typeface="Arial" panose="020B0604020202020204" pitchFamily="34" charset="0"/>
              </a:rPr>
              <a:t>* COSO : The Committee of Sponsoring Organization of the Treadway Commission</a:t>
            </a:r>
          </a:p>
        </p:txBody>
      </p:sp>
      <p:sp>
        <p:nvSpPr>
          <p:cNvPr id="1522735" name="Rectangle 47">
            <a:extLst>
              <a:ext uri="{FF2B5EF4-FFF2-40B4-BE49-F238E27FC236}">
                <a16:creationId xmlns:a16="http://schemas.microsoft.com/office/drawing/2014/main" id="{97270356-4790-4827-820D-F11CF7B4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5534025"/>
            <a:ext cx="8820150" cy="630238"/>
          </a:xfrm>
          <a:prstGeom prst="rect">
            <a:avLst/>
          </a:prstGeom>
          <a:solidFill>
            <a:srgbClr val="EAE3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400" b="1" i="1">
                <a:latin typeface="Arial" panose="020B0604020202020204" pitchFamily="34" charset="0"/>
              </a:rPr>
              <a:t>COSO* </a:t>
            </a:r>
            <a:r>
              <a:rPr lang="ko-KR" altLang="en-US" sz="1400" b="1" i="1">
                <a:latin typeface="Arial" panose="020B0604020202020204" pitchFamily="34" charset="0"/>
              </a:rPr>
              <a:t>에서는 </a:t>
            </a:r>
            <a:r>
              <a:rPr lang="en-US" altLang="ko-KR" sz="1400" b="1" i="1">
                <a:latin typeface="Arial" panose="020B0604020202020204" pitchFamily="34" charset="0"/>
              </a:rPr>
              <a:t>ERM </a:t>
            </a:r>
            <a:r>
              <a:rPr lang="ko-KR" altLang="en-US" sz="1400" b="1" i="1">
                <a:latin typeface="Arial" panose="020B0604020202020204" pitchFamily="34" charset="0"/>
              </a:rPr>
              <a:t>을 전사 차원에서 기업에 영향을 미칠 수 있는 잠재적인 리스크 및 사건 등을 파악</a:t>
            </a:r>
            <a:r>
              <a:rPr lang="en-US" altLang="ko-KR" sz="1400" b="1" i="1">
                <a:latin typeface="Arial" panose="020B0604020202020204" pitchFamily="34" charset="0"/>
              </a:rPr>
              <a:t>, </a:t>
            </a:r>
            <a:r>
              <a:rPr lang="ko-KR" altLang="en-US" sz="1400" b="1" i="1">
                <a:latin typeface="Arial" panose="020B0604020202020204" pitchFamily="34" charset="0"/>
              </a:rPr>
              <a:t>관리하며 기업의 목적을 달성하기 위해 대응방안을 강구하는 것으로 정의하고 있음</a:t>
            </a:r>
            <a:r>
              <a:rPr lang="en-US" altLang="ko-KR" sz="1400" b="1" i="1"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Text Box 2">
            <a:extLst>
              <a:ext uri="{FF2B5EF4-FFF2-40B4-BE49-F238E27FC236}">
                <a16:creationId xmlns:a16="http://schemas.microsoft.com/office/drawing/2014/main" id="{207621DE-5EE0-47D9-9241-2D451AF3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6. ERM </a:t>
            </a:r>
            <a:r>
              <a:rPr lang="ko-KR" altLang="en-US" sz="1600" b="1">
                <a:latin typeface="Arial" panose="020B0604020202020204" pitchFamily="34" charset="0"/>
              </a:rPr>
              <a:t>의 궁극적인 목표</a:t>
            </a:r>
          </a:p>
        </p:txBody>
      </p:sp>
      <p:sp>
        <p:nvSpPr>
          <p:cNvPr id="1520643" name="Text Box 3">
            <a:extLst>
              <a:ext uri="{FF2B5EF4-FFF2-40B4-BE49-F238E27FC236}">
                <a16:creationId xmlns:a16="http://schemas.microsoft.com/office/drawing/2014/main" id="{2BF23AC1-5D22-44BB-A37C-BE6944A3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20644" name="Text Box 4">
            <a:extLst>
              <a:ext uri="{FF2B5EF4-FFF2-40B4-BE49-F238E27FC236}">
                <a16:creationId xmlns:a16="http://schemas.microsoft.com/office/drawing/2014/main" id="{0F4D88EB-D287-4940-AD98-2103E467F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1268413"/>
            <a:ext cx="95504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ERM </a:t>
            </a:r>
            <a:r>
              <a:rPr lang="ko-KR" altLang="en-US" sz="1300" b="1">
                <a:latin typeface="Arial" panose="020B0604020202020204" pitchFamily="34" charset="0"/>
              </a:rPr>
              <a:t>의 궁극적인 목표는 리스크를 최소화하여 주주가치를 극대화하는 것입니다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20645" name="Rectangle 5">
            <a:extLst>
              <a:ext uri="{FF2B5EF4-FFF2-40B4-BE49-F238E27FC236}">
                <a16:creationId xmlns:a16="http://schemas.microsoft.com/office/drawing/2014/main" id="{021F746F-DF50-47D0-9B4F-02C83CD6D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439988"/>
            <a:ext cx="4322763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주주가치 감소를 초래하는 모든 사건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- GARP (Generally Accepted Risk Principles) –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조직의 전략적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업무적 또는 재무적 목표를 달성하는데 영향을 줄 수 있는 불확실한 미래의 사건들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20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200">
                <a:solidFill>
                  <a:schemeClr val="tx2"/>
                </a:solidFill>
                <a:latin typeface="Arial" panose="020B0604020202020204" pitchFamily="34" charset="0"/>
              </a:rPr>
              <a:t>- Enhancing Shareholder Wealth by Better Managing Business Risk : IFAC –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2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☞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Negative Effect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를 주는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Event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에 국한하지 않음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☞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“Bad Thing”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이 발생할 불확실성과 함께 “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Good Thing”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이 발생하지 않을 불확실성도 포함함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20646" name="Text Box 6">
            <a:extLst>
              <a:ext uri="{FF2B5EF4-FFF2-40B4-BE49-F238E27FC236}">
                <a16:creationId xmlns:a16="http://schemas.microsoft.com/office/drawing/2014/main" id="{35F185C9-808F-48A2-A930-F3DA7C8C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628775"/>
            <a:ext cx="432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 u="sng">
                <a:latin typeface="Arial" panose="020B0604020202020204" pitchFamily="34" charset="0"/>
              </a:rPr>
              <a:t>ERM </a:t>
            </a:r>
            <a:r>
              <a:rPr lang="ko-KR" altLang="en-US" sz="1800" b="1" u="sng">
                <a:latin typeface="Arial" panose="020B0604020202020204" pitchFamily="34" charset="0"/>
              </a:rPr>
              <a:t>의 궁극적인 목표</a:t>
            </a:r>
          </a:p>
        </p:txBody>
      </p:sp>
      <p:sp>
        <p:nvSpPr>
          <p:cNvPr id="1520647" name="Rectangle 7">
            <a:extLst>
              <a:ext uri="{FF2B5EF4-FFF2-40B4-BE49-F238E27FC236}">
                <a16:creationId xmlns:a16="http://schemas.microsoft.com/office/drawing/2014/main" id="{D4B0B12E-1D52-4381-A9BB-37208ABF3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619375"/>
            <a:ext cx="4679950" cy="21605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ko-KR" sz="12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20648" name="Text Box 8">
            <a:extLst>
              <a:ext uri="{FF2B5EF4-FFF2-40B4-BE49-F238E27FC236}">
                <a16:creationId xmlns:a16="http://schemas.microsoft.com/office/drawing/2014/main" id="{28FFF113-F02C-421F-86D3-E32D398D8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429000"/>
            <a:ext cx="1079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이해관계자의 가치</a:t>
            </a:r>
          </a:p>
        </p:txBody>
      </p:sp>
      <p:sp>
        <p:nvSpPr>
          <p:cNvPr id="1520649" name="AutoShape 9">
            <a:extLst>
              <a:ext uri="{FF2B5EF4-FFF2-40B4-BE49-F238E27FC236}">
                <a16:creationId xmlns:a16="http://schemas.microsoft.com/office/drawing/2014/main" id="{BE8C99A7-132B-46BB-A2A2-DD305AF6E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3338513"/>
            <a:ext cx="450850" cy="630237"/>
          </a:xfrm>
          <a:prstGeom prst="upArrow">
            <a:avLst>
              <a:gd name="adj1" fmla="val 50000"/>
              <a:gd name="adj2" fmla="val 34947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0650" name="Text Box 10">
            <a:extLst>
              <a:ext uri="{FF2B5EF4-FFF2-40B4-BE49-F238E27FC236}">
                <a16:creationId xmlns:a16="http://schemas.microsoft.com/office/drawing/2014/main" id="{B220E156-9F49-4635-BE37-20E3A92A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354330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520651" name="Text Box 11">
            <a:extLst>
              <a:ext uri="{FF2B5EF4-FFF2-40B4-BE49-F238E27FC236}">
                <a16:creationId xmlns:a16="http://schemas.microsoft.com/office/drawing/2014/main" id="{B33C1B46-9938-41C6-81C3-0D450CD8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3543300"/>
            <a:ext cx="35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520652" name="Line 12">
            <a:extLst>
              <a:ext uri="{FF2B5EF4-FFF2-40B4-BE49-F238E27FC236}">
                <a16:creationId xmlns:a16="http://schemas.microsoft.com/office/drawing/2014/main" id="{905A7C06-9761-476E-88F1-2B0E37D3C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2538" y="3698875"/>
            <a:ext cx="2430462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0653" name="Text Box 13">
            <a:extLst>
              <a:ext uri="{FF2B5EF4-FFF2-40B4-BE49-F238E27FC236}">
                <a16:creationId xmlns:a16="http://schemas.microsoft.com/office/drawing/2014/main" id="{2F282EB1-3016-4BDD-9E1B-AA3917735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3338513"/>
            <a:ext cx="2611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400" b="1">
                <a:latin typeface="Arial" panose="020B0604020202020204" pitchFamily="34" charset="0"/>
              </a:rPr>
              <a:t>기업의 성장 </a:t>
            </a:r>
            <a:r>
              <a:rPr lang="en-US" altLang="ko-KR" sz="1400" b="1">
                <a:latin typeface="Arial" panose="020B0604020202020204" pitchFamily="34" charset="0"/>
              </a:rPr>
              <a:t>X </a:t>
            </a:r>
            <a:r>
              <a:rPr lang="ko-KR" altLang="en-US" sz="1400" b="1">
                <a:latin typeface="Arial" panose="020B0604020202020204" pitchFamily="34" charset="0"/>
              </a:rPr>
              <a:t>이익창출가능성 </a:t>
            </a:r>
          </a:p>
        </p:txBody>
      </p:sp>
      <p:sp>
        <p:nvSpPr>
          <p:cNvPr id="1520654" name="Text Box 14">
            <a:extLst>
              <a:ext uri="{FF2B5EF4-FFF2-40B4-BE49-F238E27FC236}">
                <a16:creationId xmlns:a16="http://schemas.microsoft.com/office/drawing/2014/main" id="{0704249F-4A41-4452-BE1B-0C3369E1A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3789363"/>
            <a:ext cx="2249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Risk </a:t>
            </a:r>
          </a:p>
        </p:txBody>
      </p:sp>
      <p:sp>
        <p:nvSpPr>
          <p:cNvPr id="1520655" name="Rectangle 15">
            <a:extLst>
              <a:ext uri="{FF2B5EF4-FFF2-40B4-BE49-F238E27FC236}">
                <a16:creationId xmlns:a16="http://schemas.microsoft.com/office/drawing/2014/main" id="{60AFB99D-3956-4F27-BFAB-511EBAA6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5408613"/>
            <a:ext cx="8820150" cy="809625"/>
          </a:xfrm>
          <a:prstGeom prst="rect">
            <a:avLst/>
          </a:prstGeom>
          <a:solidFill>
            <a:srgbClr val="EAE3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400" b="1" i="1">
                <a:latin typeface="Arial" panose="020B0604020202020204" pitchFamily="34" charset="0"/>
              </a:rPr>
              <a:t>EIU (Economist Intelligence Unit) </a:t>
            </a:r>
            <a:r>
              <a:rPr lang="ko-KR" altLang="en-US" sz="1400" b="1" i="1">
                <a:latin typeface="Arial" panose="020B0604020202020204" pitchFamily="34" charset="0"/>
              </a:rPr>
              <a:t>의 조사에 따르면 기업들은 수익 안정화</a:t>
            </a:r>
            <a:r>
              <a:rPr lang="en-US" altLang="ko-KR" sz="1400" b="1" i="1">
                <a:latin typeface="Arial" panose="020B0604020202020204" pitchFamily="34" charset="0"/>
              </a:rPr>
              <a:t>, </a:t>
            </a:r>
            <a:r>
              <a:rPr lang="ko-KR" altLang="en-US" sz="1400" b="1" i="1">
                <a:latin typeface="Arial" panose="020B0604020202020204" pitchFamily="34" charset="0"/>
              </a:rPr>
              <a:t>비용 절감</a:t>
            </a:r>
            <a:r>
              <a:rPr lang="en-US" altLang="ko-KR" sz="1400" b="1" i="1">
                <a:latin typeface="Arial" panose="020B0604020202020204" pitchFamily="34" charset="0"/>
              </a:rPr>
              <a:t>, </a:t>
            </a:r>
            <a:r>
              <a:rPr lang="ko-KR" altLang="en-US" sz="1400" b="1" i="1">
                <a:latin typeface="Arial" panose="020B0604020202020204" pitchFamily="34" charset="0"/>
              </a:rPr>
              <a:t>리스크 관리문화 형성 등 다양한 목적을 가지고 </a:t>
            </a:r>
            <a:r>
              <a:rPr lang="en-US" altLang="ko-KR" sz="1400" b="1" i="1">
                <a:latin typeface="Arial" panose="020B0604020202020204" pitchFamily="34" charset="0"/>
              </a:rPr>
              <a:t>ERM </a:t>
            </a:r>
            <a:r>
              <a:rPr lang="ko-KR" altLang="en-US" sz="1400" b="1" i="1">
                <a:latin typeface="Arial" panose="020B0604020202020204" pitchFamily="34" charset="0"/>
              </a:rPr>
              <a:t>을 도입하고 있음</a:t>
            </a:r>
            <a:r>
              <a:rPr lang="en-US" altLang="ko-KR" sz="1400" b="1" i="1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520656" name="AutoShape 16">
            <a:extLst>
              <a:ext uri="{FF2B5EF4-FFF2-40B4-BE49-F238E27FC236}">
                <a16:creationId xmlns:a16="http://schemas.microsoft.com/office/drawing/2014/main" id="{3E44781B-F5BE-4D2D-9221-FAC804BA3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3789363"/>
            <a:ext cx="539750" cy="449262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0657" name="AutoShape 17">
            <a:extLst>
              <a:ext uri="{FF2B5EF4-FFF2-40B4-BE49-F238E27FC236}">
                <a16:creationId xmlns:a16="http://schemas.microsoft.com/office/drawing/2014/main" id="{C8689C79-3F1C-489A-A9C5-31695B033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3249613"/>
            <a:ext cx="2700338" cy="1079500"/>
          </a:xfrm>
          <a:prstGeom prst="bracketPair">
            <a:avLst>
              <a:gd name="adj" fmla="val 16667"/>
            </a:avLst>
          </a:prstGeom>
          <a:noFill/>
          <a:ln w="254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0658" name="Oval 18">
            <a:extLst>
              <a:ext uri="{FF2B5EF4-FFF2-40B4-BE49-F238E27FC236}">
                <a16:creationId xmlns:a16="http://schemas.microsoft.com/office/drawing/2014/main" id="{845C0211-5D63-4690-B3E8-5DCD6B314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3698875"/>
            <a:ext cx="808038" cy="720725"/>
          </a:xfrm>
          <a:prstGeom prst="ellipse">
            <a:avLst/>
          </a:prstGeom>
          <a:noFill/>
          <a:ln w="44450" algn="ctr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0659" name="Line 19">
            <a:extLst>
              <a:ext uri="{FF2B5EF4-FFF2-40B4-BE49-F238E27FC236}">
                <a16:creationId xmlns:a16="http://schemas.microsoft.com/office/drawing/2014/main" id="{322C106F-249C-4DE2-B942-2DE3E3EFB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3375" y="2259013"/>
            <a:ext cx="1619250" cy="153035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0660" name="Line 20">
            <a:extLst>
              <a:ext uri="{FF2B5EF4-FFF2-40B4-BE49-F238E27FC236}">
                <a16:creationId xmlns:a16="http://schemas.microsoft.com/office/drawing/2014/main" id="{5CCEAE14-8704-405E-AD08-D19DDB5FC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4059238"/>
            <a:ext cx="1439863" cy="107950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3" name="Text Box 3">
            <a:extLst>
              <a:ext uri="{FF2B5EF4-FFF2-40B4-BE49-F238E27FC236}">
                <a16:creationId xmlns:a16="http://schemas.microsoft.com/office/drawing/2014/main" id="{12FFAC7F-B518-4F09-A80A-84A34FBFE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2743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2. </a:t>
            </a:r>
            <a:r>
              <a:rPr lang="ko-KR" altLang="en-US" sz="1600" b="1">
                <a:latin typeface="Arial" panose="020B0604020202020204" pitchFamily="34" charset="0"/>
              </a:rPr>
              <a:t>전략적 리스크 관리 모델</a:t>
            </a:r>
          </a:p>
        </p:txBody>
      </p:sp>
      <p:sp>
        <p:nvSpPr>
          <p:cNvPr id="1448964" name="Oval 4">
            <a:extLst>
              <a:ext uri="{FF2B5EF4-FFF2-40B4-BE49-F238E27FC236}">
                <a16:creationId xmlns:a16="http://schemas.microsoft.com/office/drawing/2014/main" id="{C27B0E8A-DA7D-4D26-BD9E-32C8D1866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1412875"/>
            <a:ext cx="4968875" cy="4752975"/>
          </a:xfrm>
          <a:prstGeom prst="ellipse">
            <a:avLst/>
          </a:prstGeom>
          <a:solidFill>
            <a:srgbClr val="EAEAEA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8965" name="Oval 5">
            <a:extLst>
              <a:ext uri="{FF2B5EF4-FFF2-40B4-BE49-F238E27FC236}">
                <a16:creationId xmlns:a16="http://schemas.microsoft.com/office/drawing/2014/main" id="{5AD4EEDC-7F1F-4994-8943-188F7DC78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2133600"/>
            <a:ext cx="3527425" cy="33829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8966" name="Oval 6">
            <a:extLst>
              <a:ext uri="{FF2B5EF4-FFF2-40B4-BE49-F238E27FC236}">
                <a16:creationId xmlns:a16="http://schemas.microsoft.com/office/drawing/2014/main" id="{AF300034-6BAD-48B0-9D28-A10AB7463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546350"/>
            <a:ext cx="2520950" cy="25574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8967" name="Oval 7">
            <a:extLst>
              <a:ext uri="{FF2B5EF4-FFF2-40B4-BE49-F238E27FC236}">
                <a16:creationId xmlns:a16="http://schemas.microsoft.com/office/drawing/2014/main" id="{C4546F96-0D79-4657-AF57-4BB52C5E3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041650"/>
            <a:ext cx="1679575" cy="1649413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8970" name="Oval 10">
            <a:extLst>
              <a:ext uri="{FF2B5EF4-FFF2-40B4-BE49-F238E27FC236}">
                <a16:creationId xmlns:a16="http://schemas.microsoft.com/office/drawing/2014/main" id="{5FB98D46-29F9-4F72-8EDE-4A3DDBEF576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85494" y="3493294"/>
            <a:ext cx="806450" cy="7921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8971" name="Text Box 11">
            <a:extLst>
              <a:ext uri="{FF2B5EF4-FFF2-40B4-BE49-F238E27FC236}">
                <a16:creationId xmlns:a16="http://schemas.microsoft.com/office/drawing/2014/main" id="{9D16374A-AEEA-45CA-A145-978E2CB40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1557338"/>
            <a:ext cx="1296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600" b="1"/>
              <a:t>외부 환경</a:t>
            </a:r>
          </a:p>
        </p:txBody>
      </p:sp>
      <p:sp>
        <p:nvSpPr>
          <p:cNvPr id="1448972" name="Text Box 12">
            <a:extLst>
              <a:ext uri="{FF2B5EF4-FFF2-40B4-BE49-F238E27FC236}">
                <a16:creationId xmlns:a16="http://schemas.microsoft.com/office/drawing/2014/main" id="{0013CB45-8EC2-4AA6-AEB8-96E5C65C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5516563"/>
            <a:ext cx="12985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600" b="1"/>
              <a:t>지 정 학</a:t>
            </a:r>
          </a:p>
        </p:txBody>
      </p:sp>
      <p:sp>
        <p:nvSpPr>
          <p:cNvPr id="1448973" name="Text Box 13">
            <a:extLst>
              <a:ext uri="{FF2B5EF4-FFF2-40B4-BE49-F238E27FC236}">
                <a16:creationId xmlns:a16="http://schemas.microsoft.com/office/drawing/2014/main" id="{4B3F60F8-D81C-4A52-AD49-405C505D052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500813" y="3465513"/>
            <a:ext cx="12969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600" b="1"/>
              <a:t>규 제</a:t>
            </a:r>
          </a:p>
        </p:txBody>
      </p:sp>
      <p:sp>
        <p:nvSpPr>
          <p:cNvPr id="1448974" name="Text Box 14">
            <a:extLst>
              <a:ext uri="{FF2B5EF4-FFF2-40B4-BE49-F238E27FC236}">
                <a16:creationId xmlns:a16="http://schemas.microsoft.com/office/drawing/2014/main" id="{F6746731-2BA4-4375-A404-CECB9EEFDB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179638" y="3536950"/>
            <a:ext cx="12969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600" b="1"/>
              <a:t>이해 관계자</a:t>
            </a:r>
          </a:p>
        </p:txBody>
      </p:sp>
      <p:sp>
        <p:nvSpPr>
          <p:cNvPr id="1448975" name="Text Box 15">
            <a:extLst>
              <a:ext uri="{FF2B5EF4-FFF2-40B4-BE49-F238E27FC236}">
                <a16:creationId xmlns:a16="http://schemas.microsoft.com/office/drawing/2014/main" id="{9FBA4945-B4E5-46D0-92C2-9292B80C5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3140075"/>
            <a:ext cx="7191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/>
              <a:t>전 략</a:t>
            </a:r>
          </a:p>
        </p:txBody>
      </p:sp>
      <p:sp>
        <p:nvSpPr>
          <p:cNvPr id="1448976" name="Text Box 16">
            <a:extLst>
              <a:ext uri="{FF2B5EF4-FFF2-40B4-BE49-F238E27FC236}">
                <a16:creationId xmlns:a16="http://schemas.microsoft.com/office/drawing/2014/main" id="{CBF90801-5425-43D2-8C7C-0DA83D802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4292600"/>
            <a:ext cx="7191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/>
              <a:t>운 영</a:t>
            </a:r>
          </a:p>
        </p:txBody>
      </p:sp>
      <p:sp>
        <p:nvSpPr>
          <p:cNvPr id="1448977" name="Text Box 17">
            <a:extLst>
              <a:ext uri="{FF2B5EF4-FFF2-40B4-BE49-F238E27FC236}">
                <a16:creationId xmlns:a16="http://schemas.microsoft.com/office/drawing/2014/main" id="{DDAF5792-424E-4CAA-9341-F5CB9FC386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17169" y="3715544"/>
            <a:ext cx="7191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/>
              <a:t>정 보</a:t>
            </a:r>
          </a:p>
        </p:txBody>
      </p:sp>
      <p:sp>
        <p:nvSpPr>
          <p:cNvPr id="1448978" name="Text Box 18">
            <a:extLst>
              <a:ext uri="{FF2B5EF4-FFF2-40B4-BE49-F238E27FC236}">
                <a16:creationId xmlns:a16="http://schemas.microsoft.com/office/drawing/2014/main" id="{6580E33C-C31C-4B91-A47A-42EC5F7BF4B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244307" y="3715544"/>
            <a:ext cx="7191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/>
              <a:t>재 무</a:t>
            </a:r>
          </a:p>
        </p:txBody>
      </p:sp>
      <p:sp>
        <p:nvSpPr>
          <p:cNvPr id="1448979" name="Text Box 19">
            <a:extLst>
              <a:ext uri="{FF2B5EF4-FFF2-40B4-BE49-F238E27FC236}">
                <a16:creationId xmlns:a16="http://schemas.microsoft.com/office/drawing/2014/main" id="{1E1F1CAC-3C35-4FF0-AA02-52B8C6F4E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613" y="1844675"/>
            <a:ext cx="9350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/>
              <a:t>결 제</a:t>
            </a: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/>
              <a:t>실 행</a:t>
            </a: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/>
              <a:t>프로세스</a:t>
            </a:r>
          </a:p>
        </p:txBody>
      </p:sp>
      <p:sp>
        <p:nvSpPr>
          <p:cNvPr id="1448980" name="AutoShape 20">
            <a:extLst>
              <a:ext uri="{FF2B5EF4-FFF2-40B4-BE49-F238E27FC236}">
                <a16:creationId xmlns:a16="http://schemas.microsoft.com/office/drawing/2014/main" id="{2B29F2EC-41EE-4DE1-BA2F-A005F40B6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3644900"/>
            <a:ext cx="287337" cy="215900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8981" name="AutoShape 21">
            <a:extLst>
              <a:ext uri="{FF2B5EF4-FFF2-40B4-BE49-F238E27FC236}">
                <a16:creationId xmlns:a16="http://schemas.microsoft.com/office/drawing/2014/main" id="{7C74EA1B-C076-4527-902B-8227AA595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644900"/>
            <a:ext cx="287337" cy="215900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8982" name="AutoShape 22">
            <a:extLst>
              <a:ext uri="{FF2B5EF4-FFF2-40B4-BE49-F238E27FC236}">
                <a16:creationId xmlns:a16="http://schemas.microsoft.com/office/drawing/2014/main" id="{895DFFF5-98DA-4061-A7A3-954C50CAB55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103938" y="3717925"/>
            <a:ext cx="288925" cy="215900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8983" name="AutoShape 23">
            <a:extLst>
              <a:ext uri="{FF2B5EF4-FFF2-40B4-BE49-F238E27FC236}">
                <a16:creationId xmlns:a16="http://schemas.microsoft.com/office/drawing/2014/main" id="{1BB9F338-BF58-4D45-8467-C5FD9F2D8B8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08763" y="3717925"/>
            <a:ext cx="288925" cy="215900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48986" name="Group 26">
            <a:extLst>
              <a:ext uri="{FF2B5EF4-FFF2-40B4-BE49-F238E27FC236}">
                <a16:creationId xmlns:a16="http://schemas.microsoft.com/office/drawing/2014/main" id="{8884AD58-E452-4293-9A3B-4C07EB49A505}"/>
              </a:ext>
            </a:extLst>
          </p:cNvPr>
          <p:cNvGrpSpPr>
            <a:grpSpLocks/>
          </p:cNvGrpSpPr>
          <p:nvPr/>
        </p:nvGrpSpPr>
        <p:grpSpPr bwMode="auto">
          <a:xfrm>
            <a:off x="3284538" y="2689225"/>
            <a:ext cx="1370012" cy="441325"/>
            <a:chOff x="2069" y="1694"/>
            <a:chExt cx="862" cy="278"/>
          </a:xfrm>
        </p:grpSpPr>
        <p:sp>
          <p:nvSpPr>
            <p:cNvPr id="1448984" name="AutoShape 24">
              <a:extLst>
                <a:ext uri="{FF2B5EF4-FFF2-40B4-BE49-F238E27FC236}">
                  <a16:creationId xmlns:a16="http://schemas.microsoft.com/office/drawing/2014/main" id="{0E35F6D8-0644-4CDE-A522-13D62CBEF3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4312">
              <a:off x="2069" y="1694"/>
              <a:ext cx="862" cy="278"/>
            </a:xfrm>
            <a:prstGeom prst="leftRightArrow">
              <a:avLst>
                <a:gd name="adj1" fmla="val 50000"/>
                <a:gd name="adj2" fmla="val 62014"/>
              </a:avLst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985" name="Text Box 25">
              <a:extLst>
                <a:ext uri="{FF2B5EF4-FFF2-40B4-BE49-F238E27FC236}">
                  <a16:creationId xmlns:a16="http://schemas.microsoft.com/office/drawing/2014/main" id="{155F7F57-9DD5-458D-B5F5-57B878675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89222">
              <a:off x="2169" y="1733"/>
              <a:ext cx="680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ko-KR" altLang="en-US" sz="1200" b="1">
                  <a:solidFill>
                    <a:schemeClr val="bg1"/>
                  </a:solidFill>
                </a:rPr>
                <a:t>리스크 평가</a:t>
              </a:r>
            </a:p>
          </p:txBody>
        </p:sp>
      </p:grpSp>
      <p:sp>
        <p:nvSpPr>
          <p:cNvPr id="1448988" name="AutoShape 28">
            <a:extLst>
              <a:ext uri="{FF2B5EF4-FFF2-40B4-BE49-F238E27FC236}">
                <a16:creationId xmlns:a16="http://schemas.microsoft.com/office/drawing/2014/main" id="{58EA5257-B330-45DB-B340-D9BD58A03B13}"/>
              </a:ext>
            </a:extLst>
          </p:cNvPr>
          <p:cNvSpPr>
            <a:spLocks noChangeArrowheads="1"/>
          </p:cNvSpPr>
          <p:nvPr/>
        </p:nvSpPr>
        <p:spPr bwMode="auto">
          <a:xfrm rot="2614312">
            <a:off x="5170488" y="4652963"/>
            <a:ext cx="1511300" cy="441325"/>
          </a:xfrm>
          <a:prstGeom prst="leftRightArrow">
            <a:avLst>
              <a:gd name="adj1" fmla="val 50000"/>
              <a:gd name="adj2" fmla="val 68489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8989" name="Text Box 29">
            <a:extLst>
              <a:ext uri="{FF2B5EF4-FFF2-40B4-BE49-F238E27FC236}">
                <a16:creationId xmlns:a16="http://schemas.microsoft.com/office/drawing/2014/main" id="{E1275A70-3281-4F5D-B388-A0DB9F01C1A8}"/>
              </a:ext>
            </a:extLst>
          </p:cNvPr>
          <p:cNvSpPr txBox="1">
            <a:spLocks noChangeArrowheads="1"/>
          </p:cNvSpPr>
          <p:nvPr/>
        </p:nvSpPr>
        <p:spPr bwMode="auto">
          <a:xfrm rot="2689222">
            <a:off x="5345113" y="4714875"/>
            <a:ext cx="11922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solidFill>
                  <a:schemeClr val="bg1"/>
                </a:solidFill>
              </a:rPr>
              <a:t>리스크 모니터</a:t>
            </a:r>
          </a:p>
        </p:txBody>
      </p:sp>
      <p:sp>
        <p:nvSpPr>
          <p:cNvPr id="1448991" name="AutoShape 31">
            <a:extLst>
              <a:ext uri="{FF2B5EF4-FFF2-40B4-BE49-F238E27FC236}">
                <a16:creationId xmlns:a16="http://schemas.microsoft.com/office/drawing/2014/main" id="{4B85648F-BBD3-42BC-8B6C-9A178717D458}"/>
              </a:ext>
            </a:extLst>
          </p:cNvPr>
          <p:cNvSpPr>
            <a:spLocks noChangeArrowheads="1"/>
          </p:cNvSpPr>
          <p:nvPr/>
        </p:nvSpPr>
        <p:spPr bwMode="auto">
          <a:xfrm rot="8586119">
            <a:off x="5418138" y="2811463"/>
            <a:ext cx="1366837" cy="441325"/>
          </a:xfrm>
          <a:prstGeom prst="leftRightArrow">
            <a:avLst>
              <a:gd name="adj1" fmla="val 50000"/>
              <a:gd name="adj2" fmla="val 6194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8992" name="Text Box 32">
            <a:extLst>
              <a:ext uri="{FF2B5EF4-FFF2-40B4-BE49-F238E27FC236}">
                <a16:creationId xmlns:a16="http://schemas.microsoft.com/office/drawing/2014/main" id="{93815202-A694-45DA-B2B7-591311E19E07}"/>
              </a:ext>
            </a:extLst>
          </p:cNvPr>
          <p:cNvSpPr txBox="1">
            <a:spLocks noChangeArrowheads="1"/>
          </p:cNvSpPr>
          <p:nvPr/>
        </p:nvSpPr>
        <p:spPr bwMode="auto">
          <a:xfrm rot="-2287520">
            <a:off x="5500688" y="2852738"/>
            <a:ext cx="11811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solidFill>
                  <a:schemeClr val="bg1"/>
                </a:solidFill>
              </a:rPr>
              <a:t>리스크 구체화</a:t>
            </a:r>
          </a:p>
        </p:txBody>
      </p:sp>
      <p:sp>
        <p:nvSpPr>
          <p:cNvPr id="1448996" name="AutoShape 36">
            <a:extLst>
              <a:ext uri="{FF2B5EF4-FFF2-40B4-BE49-F238E27FC236}">
                <a16:creationId xmlns:a16="http://schemas.microsoft.com/office/drawing/2014/main" id="{1560124F-BF17-4006-B2E7-3F964D1B1859}"/>
              </a:ext>
            </a:extLst>
          </p:cNvPr>
          <p:cNvSpPr>
            <a:spLocks noChangeArrowheads="1"/>
          </p:cNvSpPr>
          <p:nvPr/>
        </p:nvSpPr>
        <p:spPr bwMode="auto">
          <a:xfrm rot="8586119">
            <a:off x="3297238" y="4572000"/>
            <a:ext cx="1368425" cy="441325"/>
          </a:xfrm>
          <a:prstGeom prst="leftRightArrow">
            <a:avLst>
              <a:gd name="adj1" fmla="val 50000"/>
              <a:gd name="adj2" fmla="val 620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8997" name="Text Box 37">
            <a:extLst>
              <a:ext uri="{FF2B5EF4-FFF2-40B4-BE49-F238E27FC236}">
                <a16:creationId xmlns:a16="http://schemas.microsoft.com/office/drawing/2014/main" id="{20735774-633A-463E-B7F2-661E6420FC10}"/>
              </a:ext>
            </a:extLst>
          </p:cNvPr>
          <p:cNvSpPr txBox="1">
            <a:spLocks noChangeArrowheads="1"/>
          </p:cNvSpPr>
          <p:nvPr/>
        </p:nvSpPr>
        <p:spPr bwMode="auto">
          <a:xfrm rot="-2287520">
            <a:off x="3379788" y="4613275"/>
            <a:ext cx="118268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solidFill>
                  <a:schemeClr val="bg1"/>
                </a:solidFill>
              </a:rPr>
              <a:t>리스크 최적화</a:t>
            </a:r>
          </a:p>
        </p:txBody>
      </p:sp>
      <p:sp>
        <p:nvSpPr>
          <p:cNvPr id="1448998" name="Text Box 38">
            <a:extLst>
              <a:ext uri="{FF2B5EF4-FFF2-40B4-BE49-F238E27FC236}">
                <a16:creationId xmlns:a16="http://schemas.microsoft.com/office/drawing/2014/main" id="{D59B36DD-3761-478F-AA02-42860A124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1.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관리의 이해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5" name="Text Box 3">
            <a:extLst>
              <a:ext uri="{FF2B5EF4-FFF2-40B4-BE49-F238E27FC236}">
                <a16:creationId xmlns:a16="http://schemas.microsoft.com/office/drawing/2014/main" id="{E5EBB10F-C7C7-4E64-8466-58ECBA2B4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28836" name="Text Box 4">
            <a:extLst>
              <a:ext uri="{FF2B5EF4-FFF2-40B4-BE49-F238E27FC236}">
                <a16:creationId xmlns:a16="http://schemas.microsoft.com/office/drawing/2014/main" id="{BD54C9AF-7CF9-4F43-A5B4-7F2111335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141413"/>
            <a:ext cx="885666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 관리는 성과의 변동성을 최소화 시켜주며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실증분석 결과에서도 성과의 변동성이 낮은 기업일수록 시장가치가 높은 것으로 나타나고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28837" name="Text Box 5">
            <a:extLst>
              <a:ext uri="{FF2B5EF4-FFF2-40B4-BE49-F238E27FC236}">
                <a16:creationId xmlns:a16="http://schemas.microsoft.com/office/drawing/2014/main" id="{BF960666-8FD4-4E16-AD0F-465FA2F8E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628775"/>
            <a:ext cx="432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 u="sng">
                <a:latin typeface="Arial" panose="020B0604020202020204" pitchFamily="34" charset="0"/>
              </a:rPr>
              <a:t>ERM </a:t>
            </a:r>
            <a:r>
              <a:rPr lang="ko-KR" altLang="en-US" sz="1800" b="1" u="sng">
                <a:latin typeface="Arial" panose="020B0604020202020204" pitchFamily="34" charset="0"/>
              </a:rPr>
              <a:t>에 의한 기업가치 창출</a:t>
            </a:r>
          </a:p>
        </p:txBody>
      </p:sp>
      <p:sp>
        <p:nvSpPr>
          <p:cNvPr id="1528838" name="AutoShape 6">
            <a:extLst>
              <a:ext uri="{FF2B5EF4-FFF2-40B4-BE49-F238E27FC236}">
                <a16:creationId xmlns:a16="http://schemas.microsoft.com/office/drawing/2014/main" id="{C5F4551B-21D7-4CDB-B706-51E38DFA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2349500"/>
            <a:ext cx="4141788" cy="809625"/>
          </a:xfrm>
          <a:prstGeom prst="triangle">
            <a:avLst>
              <a:gd name="adj" fmla="val 50000"/>
            </a:avLst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기업가치 증대</a:t>
            </a:r>
          </a:p>
        </p:txBody>
      </p:sp>
      <p:sp>
        <p:nvSpPr>
          <p:cNvPr id="1528839" name="Rectangle 7">
            <a:extLst>
              <a:ext uri="{FF2B5EF4-FFF2-40B4-BE49-F238E27FC236}">
                <a16:creationId xmlns:a16="http://schemas.microsoft.com/office/drawing/2014/main" id="{6A82A426-114F-4A78-93BD-FE9BF2D7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344863"/>
            <a:ext cx="1081087" cy="18843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기업성장</a:t>
            </a:r>
          </a:p>
          <a:p>
            <a:pPr algn="ctr">
              <a:lnSpc>
                <a:spcPct val="12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동력강화</a:t>
            </a:r>
          </a:p>
        </p:txBody>
      </p:sp>
      <p:sp>
        <p:nvSpPr>
          <p:cNvPr id="1528840" name="Rectangle 8">
            <a:extLst>
              <a:ext uri="{FF2B5EF4-FFF2-40B4-BE49-F238E27FC236}">
                <a16:creationId xmlns:a16="http://schemas.microsoft.com/office/drawing/2014/main" id="{BE01AF02-C2C6-41FB-A153-97E7B257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3340100"/>
            <a:ext cx="1081088" cy="188436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이익창출가능성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증대</a:t>
            </a:r>
          </a:p>
        </p:txBody>
      </p:sp>
      <p:sp>
        <p:nvSpPr>
          <p:cNvPr id="1528841" name="Rectangle 9">
            <a:extLst>
              <a:ext uri="{FF2B5EF4-FFF2-40B4-BE49-F238E27FC236}">
                <a16:creationId xmlns:a16="http://schemas.microsoft.com/office/drawing/2014/main" id="{8BCDF474-4F86-4AC2-AF07-2878D647A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3340100"/>
            <a:ext cx="1081088" cy="1884363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지속적이고 일관성 있는 개선</a:t>
            </a:r>
          </a:p>
        </p:txBody>
      </p:sp>
      <p:sp>
        <p:nvSpPr>
          <p:cNvPr id="1528842" name="Rectangle 10">
            <a:extLst>
              <a:ext uri="{FF2B5EF4-FFF2-40B4-BE49-F238E27FC236}">
                <a16:creationId xmlns:a16="http://schemas.microsoft.com/office/drawing/2014/main" id="{D7170B26-461B-4A29-8819-AAFCCD8FC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5410200"/>
            <a:ext cx="4500562" cy="7191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600" b="1">
                <a:latin typeface="Arial" panose="020B0604020202020204" pitchFamily="34" charset="0"/>
              </a:rPr>
              <a:t>적절한 사업 </a:t>
            </a:r>
            <a:r>
              <a:rPr lang="en-US" altLang="ko-KR" sz="1600" b="1">
                <a:latin typeface="Arial" panose="020B0604020202020204" pitchFamily="34" charset="0"/>
              </a:rPr>
              <a:t>Portfolio </a:t>
            </a:r>
            <a:r>
              <a:rPr lang="ko-KR" altLang="en-US" sz="1600" b="1">
                <a:latin typeface="Arial" panose="020B0604020202020204" pitchFamily="34" charset="0"/>
              </a:rPr>
              <a:t>및 자원 배분 제공</a:t>
            </a:r>
          </a:p>
        </p:txBody>
      </p:sp>
      <p:sp>
        <p:nvSpPr>
          <p:cNvPr id="1528843" name="Rectangle 11">
            <a:extLst>
              <a:ext uri="{FF2B5EF4-FFF2-40B4-BE49-F238E27FC236}">
                <a16:creationId xmlns:a16="http://schemas.microsoft.com/office/drawing/2014/main" id="{F6FBE2EA-FD99-4C31-BBA8-FFF938F81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4149725"/>
            <a:ext cx="539750" cy="1095375"/>
          </a:xfrm>
          <a:prstGeom prst="rect">
            <a:avLst/>
          </a:prstGeom>
          <a:solidFill>
            <a:srgbClr val="DDDDDD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8844" name="Text Box 12">
            <a:extLst>
              <a:ext uri="{FF2B5EF4-FFF2-40B4-BE49-F238E27FC236}">
                <a16:creationId xmlns:a16="http://schemas.microsoft.com/office/drawing/2014/main" id="{9B5DFFB6-A344-4D3F-986D-318DECAF6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38" y="38449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87</a:t>
            </a:r>
          </a:p>
        </p:txBody>
      </p:sp>
      <p:sp>
        <p:nvSpPr>
          <p:cNvPr id="1528845" name="Rectangle 13">
            <a:extLst>
              <a:ext uri="{FF2B5EF4-FFF2-40B4-BE49-F238E27FC236}">
                <a16:creationId xmlns:a16="http://schemas.microsoft.com/office/drawing/2014/main" id="{41FA557B-74AC-4939-8B2D-11CA957C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2979738"/>
            <a:ext cx="539750" cy="2249487"/>
          </a:xfrm>
          <a:prstGeom prst="rect">
            <a:avLst/>
          </a:prstGeom>
          <a:solidFill>
            <a:srgbClr val="99CC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8846" name="Text Box 14">
            <a:extLst>
              <a:ext uri="{FF2B5EF4-FFF2-40B4-BE49-F238E27FC236}">
                <a16:creationId xmlns:a16="http://schemas.microsoft.com/office/drawing/2014/main" id="{F56C9675-7366-40FE-B398-218BBC908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267493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167</a:t>
            </a:r>
          </a:p>
        </p:txBody>
      </p:sp>
      <p:sp>
        <p:nvSpPr>
          <p:cNvPr id="1528847" name="Line 15">
            <a:extLst>
              <a:ext uri="{FF2B5EF4-FFF2-40B4-BE49-F238E27FC236}">
                <a16:creationId xmlns:a16="http://schemas.microsoft.com/office/drawing/2014/main" id="{6FE2E7FC-9FF2-4356-8F66-04A6A172B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5863" y="5229225"/>
            <a:ext cx="2108200" cy="25400"/>
          </a:xfrm>
          <a:prstGeom prst="line">
            <a:avLst/>
          </a:prstGeom>
          <a:noFill/>
          <a:ln w="317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8848" name="Line 16">
            <a:extLst>
              <a:ext uri="{FF2B5EF4-FFF2-40B4-BE49-F238E27FC236}">
                <a16:creationId xmlns:a16="http://schemas.microsoft.com/office/drawing/2014/main" id="{AF974225-AC2F-418A-9885-445752B8D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4425" y="2387600"/>
            <a:ext cx="0" cy="2879725"/>
          </a:xfrm>
          <a:prstGeom prst="line">
            <a:avLst/>
          </a:prstGeom>
          <a:noFill/>
          <a:ln w="317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8849" name="Line 17">
            <a:extLst>
              <a:ext uri="{FF2B5EF4-FFF2-40B4-BE49-F238E27FC236}">
                <a16:creationId xmlns:a16="http://schemas.microsoft.com/office/drawing/2014/main" id="{70AE8221-5D3D-4016-94BD-A0AD0787E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5038" y="5267325"/>
            <a:ext cx="358775" cy="0"/>
          </a:xfrm>
          <a:prstGeom prst="line">
            <a:avLst/>
          </a:prstGeom>
          <a:noFill/>
          <a:ln w="317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8850" name="Line 18">
            <a:extLst>
              <a:ext uri="{FF2B5EF4-FFF2-40B4-BE49-F238E27FC236}">
                <a16:creationId xmlns:a16="http://schemas.microsoft.com/office/drawing/2014/main" id="{E6E02AB1-5C40-4083-8129-76E35BDDD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5038" y="2387600"/>
            <a:ext cx="358775" cy="0"/>
          </a:xfrm>
          <a:prstGeom prst="line">
            <a:avLst/>
          </a:prstGeom>
          <a:noFill/>
          <a:ln w="317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8851" name="Text Box 19">
            <a:extLst>
              <a:ext uri="{FF2B5EF4-FFF2-40B4-BE49-F238E27FC236}">
                <a16:creationId xmlns:a16="http://schemas.microsoft.com/office/drawing/2014/main" id="{C8583444-E929-4B4E-90A6-5118D0B29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813" y="51054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28852" name="Text Box 20">
            <a:extLst>
              <a:ext uri="{FF2B5EF4-FFF2-40B4-BE49-F238E27FC236}">
                <a16:creationId xmlns:a16="http://schemas.microsoft.com/office/drawing/2014/main" id="{A4D794FB-A509-4B7D-958C-9CCAA3DA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475" y="2044700"/>
            <a:ext cx="720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MVA*</a:t>
            </a:r>
          </a:p>
        </p:txBody>
      </p:sp>
      <p:sp>
        <p:nvSpPr>
          <p:cNvPr id="1528853" name="Text Box 21">
            <a:extLst>
              <a:ext uri="{FF2B5EF4-FFF2-40B4-BE49-F238E27FC236}">
                <a16:creationId xmlns:a16="http://schemas.microsoft.com/office/drawing/2014/main" id="{0FF9FB93-55DF-49C1-B07A-DF7900F19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813" y="225901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1528854" name="Text Box 22">
            <a:extLst>
              <a:ext uri="{FF2B5EF4-FFF2-40B4-BE49-F238E27FC236}">
                <a16:creationId xmlns:a16="http://schemas.microsoft.com/office/drawing/2014/main" id="{1C1C44BB-BFCC-4B66-80AE-F8942A574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5319713"/>
            <a:ext cx="9001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변동성이 높은 기업</a:t>
            </a:r>
          </a:p>
        </p:txBody>
      </p:sp>
      <p:sp>
        <p:nvSpPr>
          <p:cNvPr id="1528855" name="Line 23">
            <a:extLst>
              <a:ext uri="{FF2B5EF4-FFF2-40B4-BE49-F238E27FC236}">
                <a16:creationId xmlns:a16="http://schemas.microsoft.com/office/drawing/2014/main" id="{EFA781C2-549E-4D98-A43E-BE3090392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5038" y="3789363"/>
            <a:ext cx="358775" cy="0"/>
          </a:xfrm>
          <a:prstGeom prst="line">
            <a:avLst/>
          </a:prstGeom>
          <a:noFill/>
          <a:ln w="317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8856" name="Text Box 24">
            <a:extLst>
              <a:ext uri="{FF2B5EF4-FFF2-40B4-BE49-F238E27FC236}">
                <a16:creationId xmlns:a16="http://schemas.microsoft.com/office/drawing/2014/main" id="{8011917B-7D43-49C3-AB6D-3B2E33C54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813" y="3519488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Avg.</a:t>
            </a:r>
          </a:p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528857" name="Text Box 25">
            <a:extLst>
              <a:ext uri="{FF2B5EF4-FFF2-40B4-BE49-F238E27FC236}">
                <a16:creationId xmlns:a16="http://schemas.microsoft.com/office/drawing/2014/main" id="{F6D5306D-59E9-42DC-B90B-F19290784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6094413"/>
            <a:ext cx="2790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400" b="1">
                <a:latin typeface="Arial" panose="020B0604020202020204" pitchFamily="34" charset="0"/>
              </a:rPr>
              <a:t>* MVA : Market Value Added</a:t>
            </a:r>
          </a:p>
        </p:txBody>
      </p:sp>
      <p:sp>
        <p:nvSpPr>
          <p:cNvPr id="1528858" name="Line 26">
            <a:extLst>
              <a:ext uri="{FF2B5EF4-FFF2-40B4-BE49-F238E27FC236}">
                <a16:creationId xmlns:a16="http://schemas.microsoft.com/office/drawing/2014/main" id="{63656B7C-9670-43B2-A3BC-F2C6DB0E7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3613" y="2619375"/>
            <a:ext cx="2159000" cy="720725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8859" name="Line 27">
            <a:extLst>
              <a:ext uri="{FF2B5EF4-FFF2-40B4-BE49-F238E27FC236}">
                <a16:creationId xmlns:a16="http://schemas.microsoft.com/office/drawing/2014/main" id="{31D1932B-1054-47E6-A9B6-A1D717D42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3613" y="5229225"/>
            <a:ext cx="1889125" cy="630238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8860" name="Text Box 28">
            <a:extLst>
              <a:ext uri="{FF2B5EF4-FFF2-40B4-BE49-F238E27FC236}">
                <a16:creationId xmlns:a16="http://schemas.microsoft.com/office/drawing/2014/main" id="{A5685974-348B-4792-AF48-FEEB28268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3" y="5319713"/>
            <a:ext cx="9001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변동성이 낮은 기업</a:t>
            </a:r>
          </a:p>
        </p:txBody>
      </p:sp>
      <p:sp>
        <p:nvSpPr>
          <p:cNvPr id="1528861" name="Line 29">
            <a:extLst>
              <a:ext uri="{FF2B5EF4-FFF2-40B4-BE49-F238E27FC236}">
                <a16:creationId xmlns:a16="http://schemas.microsoft.com/office/drawing/2014/main" id="{323611E2-F7F6-46AB-8F6A-BB43BD9CBD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3350" y="3789363"/>
            <a:ext cx="2071688" cy="0"/>
          </a:xfrm>
          <a:prstGeom prst="line">
            <a:avLst/>
          </a:prstGeom>
          <a:noFill/>
          <a:ln w="3175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8862" name="Text Box 30">
            <a:extLst>
              <a:ext uri="{FF2B5EF4-FFF2-40B4-BE49-F238E27FC236}">
                <a16:creationId xmlns:a16="http://schemas.microsoft.com/office/drawing/2014/main" id="{AFE53E27-96E5-42D4-93A0-B803D5415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6. ERM </a:t>
            </a:r>
            <a:r>
              <a:rPr lang="ko-KR" altLang="en-US" sz="1600" b="1">
                <a:latin typeface="Arial" panose="020B0604020202020204" pitchFamily="34" charset="0"/>
              </a:rPr>
              <a:t>의 궁극적인 목표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Text Box 2">
            <a:extLst>
              <a:ext uri="{FF2B5EF4-FFF2-40B4-BE49-F238E27FC236}">
                <a16:creationId xmlns:a16="http://schemas.microsoft.com/office/drawing/2014/main" id="{C2FE9605-633D-4B70-BC0F-56032BBA3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7. COSO ERM Framework</a:t>
            </a:r>
          </a:p>
        </p:txBody>
      </p:sp>
      <p:sp>
        <p:nvSpPr>
          <p:cNvPr id="1530883" name="Text Box 3">
            <a:extLst>
              <a:ext uri="{FF2B5EF4-FFF2-40B4-BE49-F238E27FC236}">
                <a16:creationId xmlns:a16="http://schemas.microsoft.com/office/drawing/2014/main" id="{1037D2FE-F244-43B7-95AB-200B37378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30884" name="Text Box 4">
            <a:extLst>
              <a:ext uri="{FF2B5EF4-FFF2-40B4-BE49-F238E27FC236}">
                <a16:creationId xmlns:a16="http://schemas.microsoft.com/office/drawing/2014/main" id="{F749E6FC-7863-4EDA-B446-2BC31928D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23950"/>
            <a:ext cx="8685213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COSO (The Committee of Sponsoring Organization of the Treadway Commission) </a:t>
            </a:r>
            <a:r>
              <a:rPr lang="ko-KR" altLang="en-US" sz="1300" b="1">
                <a:latin typeface="Arial" panose="020B0604020202020204" pitchFamily="34" charset="0"/>
              </a:rPr>
              <a:t>는 경영윤리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내부통제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기업지배구조 등의 이슈를 연구하는 미국의 비정부 기구이며</a:t>
            </a:r>
            <a:r>
              <a:rPr lang="en-US" altLang="ko-KR" sz="1300" b="1">
                <a:latin typeface="Arial" panose="020B0604020202020204" pitchFamily="34" charset="0"/>
              </a:rPr>
              <a:t>, ERM </a:t>
            </a:r>
            <a:r>
              <a:rPr lang="ko-KR" altLang="en-US" sz="1300" b="1">
                <a:latin typeface="Arial" panose="020B0604020202020204" pitchFamily="34" charset="0"/>
              </a:rPr>
              <a:t>의 모범 기준인 “</a:t>
            </a:r>
            <a:r>
              <a:rPr lang="en-US" altLang="ko-KR" sz="1300" b="1">
                <a:latin typeface="Arial" panose="020B0604020202020204" pitchFamily="34" charset="0"/>
              </a:rPr>
              <a:t>Enterprise Risk Management Framework” </a:t>
            </a:r>
            <a:r>
              <a:rPr lang="ko-KR" altLang="en-US" sz="1300" b="1">
                <a:latin typeface="Arial" panose="020B0604020202020204" pitchFamily="34" charset="0"/>
              </a:rPr>
              <a:t>를 </a:t>
            </a:r>
            <a:r>
              <a:rPr lang="en-US" altLang="ko-KR" sz="1300" b="1">
                <a:latin typeface="Arial" panose="020B0604020202020204" pitchFamily="34" charset="0"/>
              </a:rPr>
              <a:t>2004</a:t>
            </a:r>
            <a:r>
              <a:rPr lang="ko-KR" altLang="en-US" sz="1300" b="1">
                <a:latin typeface="Arial" panose="020B0604020202020204" pitchFamily="34" charset="0"/>
              </a:rPr>
              <a:t>년 </a:t>
            </a:r>
            <a:r>
              <a:rPr lang="en-US" altLang="ko-KR" sz="1300" b="1">
                <a:latin typeface="Arial" panose="020B0604020202020204" pitchFamily="34" charset="0"/>
              </a:rPr>
              <a:t>9</a:t>
            </a:r>
            <a:r>
              <a:rPr lang="ko-KR" altLang="en-US" sz="1300" b="1">
                <a:latin typeface="Arial" panose="020B0604020202020204" pitchFamily="34" charset="0"/>
              </a:rPr>
              <a:t>월 공개하였습니다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530885" name="Picture 5">
            <a:extLst>
              <a:ext uri="{FF2B5EF4-FFF2-40B4-BE49-F238E27FC236}">
                <a16:creationId xmlns:a16="http://schemas.microsoft.com/office/drawing/2014/main" id="{DA383CD1-7A16-4903-8465-75998BA6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276475"/>
            <a:ext cx="3744913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0886" name="Text Box 6">
            <a:extLst>
              <a:ext uri="{FF2B5EF4-FFF2-40B4-BE49-F238E27FC236}">
                <a16:creationId xmlns:a16="http://schemas.microsoft.com/office/drawing/2014/main" id="{8E9D9598-38AF-480B-A490-A9F0F072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132013"/>
            <a:ext cx="4897438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불확실성에 따른 기회와 리스크를 효과적으로 관리하고 </a:t>
            </a:r>
          </a:p>
          <a:p>
            <a:pPr>
              <a:lnSpc>
                <a:spcPct val="12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궁극적으로 기업 가치를 증대 시키기 위해서 </a:t>
            </a:r>
            <a:r>
              <a:rPr lang="en-US" altLang="ko-KR" sz="1400" b="1">
                <a:latin typeface="Arial" panose="020B0604020202020204" pitchFamily="34" charset="0"/>
              </a:rPr>
              <a:t>COSO </a:t>
            </a:r>
            <a:r>
              <a:rPr lang="ko-KR" altLang="en-US" sz="1400" b="1">
                <a:latin typeface="Arial" panose="020B0604020202020204" pitchFamily="34" charset="0"/>
              </a:rPr>
              <a:t>는</a:t>
            </a:r>
          </a:p>
          <a:p>
            <a:pPr>
              <a:lnSpc>
                <a:spcPct val="12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ko-KR" sz="1400" b="1">
                <a:latin typeface="Arial" panose="020B0604020202020204" pitchFamily="34" charset="0"/>
              </a:rPr>
              <a:t>Internal Environment : </a:t>
            </a:r>
            <a:r>
              <a:rPr lang="ko-KR" altLang="en-US" sz="1400" b="1">
                <a:latin typeface="Arial" panose="020B0604020202020204" pitchFamily="34" charset="0"/>
              </a:rPr>
              <a:t>내부위험 관리환경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ko-KR" sz="1400" b="1">
                <a:latin typeface="Arial" panose="020B0604020202020204" pitchFamily="34" charset="0"/>
              </a:rPr>
              <a:t>Objective Setting : </a:t>
            </a:r>
            <a:r>
              <a:rPr lang="ko-KR" altLang="en-US" sz="1400" b="1">
                <a:latin typeface="Arial" panose="020B0604020202020204" pitchFamily="34" charset="0"/>
              </a:rPr>
              <a:t>목표 설정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ko-KR" sz="1400" b="1">
                <a:latin typeface="Arial" panose="020B0604020202020204" pitchFamily="34" charset="0"/>
              </a:rPr>
              <a:t>Event Identification : </a:t>
            </a:r>
            <a:r>
              <a:rPr lang="ko-KR" altLang="en-US" sz="1400" b="1">
                <a:latin typeface="Arial" panose="020B0604020202020204" pitchFamily="34" charset="0"/>
              </a:rPr>
              <a:t>위험 요인 인식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ko-KR" sz="1400" b="1">
                <a:latin typeface="Arial" panose="020B0604020202020204" pitchFamily="34" charset="0"/>
              </a:rPr>
              <a:t>Risk Assessment : </a:t>
            </a:r>
            <a:r>
              <a:rPr lang="ko-KR" altLang="en-US" sz="1400" b="1">
                <a:latin typeface="Arial" panose="020B0604020202020204" pitchFamily="34" charset="0"/>
              </a:rPr>
              <a:t>위험 평가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ko-KR" sz="1400" b="1">
                <a:latin typeface="Arial" panose="020B0604020202020204" pitchFamily="34" charset="0"/>
              </a:rPr>
              <a:t>Risk Response : </a:t>
            </a:r>
            <a:r>
              <a:rPr lang="ko-KR" altLang="en-US" sz="1400" b="1">
                <a:latin typeface="Arial" panose="020B0604020202020204" pitchFamily="34" charset="0"/>
              </a:rPr>
              <a:t>위험 대응방법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ko-KR" sz="1400" b="1">
                <a:latin typeface="Arial" panose="020B0604020202020204" pitchFamily="34" charset="0"/>
              </a:rPr>
              <a:t>Control Activities : </a:t>
            </a:r>
            <a:r>
              <a:rPr lang="ko-KR" altLang="en-US" sz="1400" b="1">
                <a:latin typeface="Arial" panose="020B0604020202020204" pitchFamily="34" charset="0"/>
              </a:rPr>
              <a:t>통제 활동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ko-KR" sz="1400" b="1">
                <a:latin typeface="Arial" panose="020B0604020202020204" pitchFamily="34" charset="0"/>
              </a:rPr>
              <a:t>Information &amp; Communication : </a:t>
            </a:r>
            <a:r>
              <a:rPr lang="ko-KR" altLang="en-US" sz="1400" b="1">
                <a:latin typeface="Arial" panose="020B0604020202020204" pitchFamily="34" charset="0"/>
              </a:rPr>
              <a:t>정보 및 의사소통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ko-KR" sz="1400" b="1">
                <a:latin typeface="Arial" panose="020B0604020202020204" pitchFamily="34" charset="0"/>
              </a:rPr>
              <a:t>Monitoring : </a:t>
            </a:r>
            <a:r>
              <a:rPr lang="ko-KR" altLang="en-US" sz="1400" b="1">
                <a:latin typeface="Arial" panose="020B0604020202020204" pitchFamily="34" charset="0"/>
              </a:rPr>
              <a:t>모니터링</a:t>
            </a:r>
          </a:p>
          <a:p>
            <a:pPr>
              <a:lnSpc>
                <a:spcPct val="120000"/>
              </a:lnSpc>
            </a:pPr>
            <a:endParaRPr lang="ko-KR" altLang="en-US" sz="14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1400" b="1">
                <a:latin typeface="Arial" panose="020B0604020202020204" pitchFamily="34" charset="0"/>
              </a:rPr>
              <a:t>등 </a:t>
            </a:r>
            <a:r>
              <a:rPr lang="en-US" altLang="ko-KR" sz="1400" b="1">
                <a:latin typeface="Arial" panose="020B0604020202020204" pitchFamily="34" charset="0"/>
              </a:rPr>
              <a:t>8</a:t>
            </a:r>
            <a:r>
              <a:rPr lang="ko-KR" altLang="en-US" sz="1400" b="1">
                <a:latin typeface="Arial" panose="020B0604020202020204" pitchFamily="34" charset="0"/>
              </a:rPr>
              <a:t>가지 요소들로 구성된 </a:t>
            </a:r>
            <a:r>
              <a:rPr lang="en-US" altLang="ko-KR" sz="1400" b="1">
                <a:latin typeface="Arial" panose="020B0604020202020204" pitchFamily="34" charset="0"/>
              </a:rPr>
              <a:t>ERM Framework </a:t>
            </a:r>
            <a:r>
              <a:rPr lang="ko-KR" altLang="en-US" sz="1400" b="1">
                <a:latin typeface="Arial" panose="020B0604020202020204" pitchFamily="34" charset="0"/>
              </a:rPr>
              <a:t>를 제시하였음</a:t>
            </a:r>
            <a:r>
              <a:rPr lang="en-US" altLang="ko-KR" sz="1400" b="1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530887" name="Rectangle 7">
            <a:extLst>
              <a:ext uri="{FF2B5EF4-FFF2-40B4-BE49-F238E27FC236}">
                <a16:creationId xmlns:a16="http://schemas.microsoft.com/office/drawing/2014/main" id="{59E16BC6-FD31-48A1-B5F1-ED241BC3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5716588"/>
            <a:ext cx="9001125" cy="665162"/>
          </a:xfrm>
          <a:prstGeom prst="rect">
            <a:avLst/>
          </a:prstGeom>
          <a:solidFill>
            <a:srgbClr val="EAE3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400" b="1" i="1">
                <a:latin typeface="Arial" panose="020B0604020202020204" pitchFamily="34" charset="0"/>
              </a:rPr>
              <a:t>COSO ERM Framework </a:t>
            </a:r>
            <a:r>
              <a:rPr lang="ko-KR" altLang="en-US" sz="1400" b="1" i="1">
                <a:latin typeface="Arial" panose="020B0604020202020204" pitchFamily="34" charset="0"/>
              </a:rPr>
              <a:t>는국제적으로 권위 있는 단체에서 </a:t>
            </a:r>
            <a:r>
              <a:rPr lang="en-US" altLang="ko-KR" sz="1400" b="1" i="1">
                <a:latin typeface="Arial" panose="020B0604020202020204" pitchFamily="34" charset="0"/>
              </a:rPr>
              <a:t>ERM </a:t>
            </a:r>
            <a:r>
              <a:rPr lang="ko-KR" altLang="en-US" sz="1400" b="1" i="1">
                <a:latin typeface="Arial" panose="020B0604020202020204" pitchFamily="34" charset="0"/>
              </a:rPr>
              <a:t>의 체계화된 프레임워크를 최초로 정리하였다는 데에 의미가 있다고 할 수 있으며</a:t>
            </a:r>
            <a:r>
              <a:rPr lang="en-US" altLang="ko-KR" sz="1400" b="1" i="1">
                <a:latin typeface="Arial" panose="020B0604020202020204" pitchFamily="34" charset="0"/>
              </a:rPr>
              <a:t>, </a:t>
            </a:r>
            <a:r>
              <a:rPr lang="ko-KR" altLang="en-US" sz="1400" b="1" i="1">
                <a:latin typeface="Arial" panose="020B0604020202020204" pitchFamily="34" charset="0"/>
              </a:rPr>
              <a:t>향후 </a:t>
            </a:r>
            <a:r>
              <a:rPr lang="en-US" altLang="ko-KR" sz="1400" b="1" i="1">
                <a:latin typeface="Arial" panose="020B0604020202020204" pitchFamily="34" charset="0"/>
              </a:rPr>
              <a:t>Global Standard </a:t>
            </a:r>
            <a:r>
              <a:rPr lang="ko-KR" altLang="en-US" sz="1400" b="1" i="1">
                <a:latin typeface="Arial" panose="020B0604020202020204" pitchFamily="34" charset="0"/>
              </a:rPr>
              <a:t>로 </a:t>
            </a:r>
            <a:r>
              <a:rPr lang="en-US" altLang="ko-KR" sz="1400" b="1" i="1">
                <a:latin typeface="Arial" panose="020B0604020202020204" pitchFamily="34" charset="0"/>
              </a:rPr>
              <a:t>ERM </a:t>
            </a:r>
            <a:r>
              <a:rPr lang="ko-KR" altLang="en-US" sz="1400" b="1" i="1">
                <a:latin typeface="Arial" panose="020B0604020202020204" pitchFamily="34" charset="0"/>
              </a:rPr>
              <a:t>의 모범 기준으로 활용될 것으로 전망되고 있음</a:t>
            </a:r>
            <a:r>
              <a:rPr lang="en-US" altLang="ko-KR" sz="1400" b="1" i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30888" name="Text Box 8">
            <a:extLst>
              <a:ext uri="{FF2B5EF4-FFF2-40B4-BE49-F238E27FC236}">
                <a16:creationId xmlns:a16="http://schemas.microsoft.com/office/drawing/2014/main" id="{3E236152-14CD-41FF-A257-9F70C66CD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1931988"/>
            <a:ext cx="329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1E747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&lt;COSO ERM Framework&gt;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1" name="Text Box 3">
            <a:extLst>
              <a:ext uri="{FF2B5EF4-FFF2-40B4-BE49-F238E27FC236}">
                <a16:creationId xmlns:a16="http://schemas.microsoft.com/office/drawing/2014/main" id="{877DD1CE-2E0B-4EDA-8A45-06AF79BED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32932" name="Text Box 4">
            <a:extLst>
              <a:ext uri="{FF2B5EF4-FFF2-40B4-BE49-F238E27FC236}">
                <a16:creationId xmlns:a16="http://schemas.microsoft.com/office/drawing/2014/main" id="{E2A7D9CE-2BDD-421D-8EF2-775D9270D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7. COSO ERM Framework-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32933" name="Text Box 5">
            <a:extLst>
              <a:ext uri="{FF2B5EF4-FFF2-40B4-BE49-F238E27FC236}">
                <a16:creationId xmlns:a16="http://schemas.microsoft.com/office/drawing/2014/main" id="{086F74D3-C157-49A4-B1A8-634401778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050925"/>
            <a:ext cx="87566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COSO ERM Framework </a:t>
            </a:r>
            <a:r>
              <a:rPr lang="ko-KR" altLang="en-US" sz="1300" b="1">
                <a:latin typeface="Arial" panose="020B0604020202020204" pitchFamily="34" charset="0"/>
              </a:rPr>
              <a:t>의 </a:t>
            </a:r>
            <a:r>
              <a:rPr lang="en-US" altLang="ko-KR" sz="1300" b="1">
                <a:latin typeface="Arial" panose="020B0604020202020204" pitchFamily="34" charset="0"/>
              </a:rPr>
              <a:t>8</a:t>
            </a:r>
            <a:r>
              <a:rPr lang="ko-KR" altLang="en-US" sz="1300" b="1">
                <a:latin typeface="Arial" panose="020B0604020202020204" pitchFamily="34" charset="0"/>
              </a:rPr>
              <a:t>가지 리스크관리 핵심 요소들을 위주로 하는 전사적 리스크관리에 대한 체계적인 접근방법을 중요시하고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1532964" name="Group 36">
            <a:extLst>
              <a:ext uri="{FF2B5EF4-FFF2-40B4-BE49-F238E27FC236}">
                <a16:creationId xmlns:a16="http://schemas.microsoft.com/office/drawing/2014/main" id="{BD4D1368-7546-4AA5-8A77-0FD1565DBBB1}"/>
              </a:ext>
            </a:extLst>
          </p:cNvPr>
          <p:cNvGraphicFramePr>
            <a:graphicFrameLocks noGrp="1"/>
          </p:cNvGraphicFramePr>
          <p:nvPr/>
        </p:nvGraphicFramePr>
        <p:xfrm>
          <a:off x="495300" y="1995488"/>
          <a:ext cx="8915400" cy="4313237"/>
        </p:xfrm>
        <a:graphic>
          <a:graphicData uri="http://schemas.openxmlformats.org/drawingml/2006/table">
            <a:tbl>
              <a:tblPr/>
              <a:tblGrid>
                <a:gridCol w="1865313">
                  <a:extLst>
                    <a:ext uri="{9D8B030D-6E8A-4147-A177-3AD203B41FA5}">
                      <a16:colId xmlns:a16="http://schemas.microsoft.com/office/drawing/2014/main" val="3023143065"/>
                    </a:ext>
                  </a:extLst>
                </a:gridCol>
                <a:gridCol w="7050087">
                  <a:extLst>
                    <a:ext uri="{9D8B030D-6E8A-4147-A177-3AD203B41FA5}">
                      <a16:colId xmlns:a16="http://schemas.microsoft.com/office/drawing/2014/main" val="4203272269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내부위험 관리환경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(Internal Environment)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구성원들의 리스크 인지 및 대응방식에 영향을 주는 조직 내의 분위기 및 제도 등을 의미함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원리와 구조를 제공하여 다른 구성요소들의 근간 역할 수행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162783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목표 설정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(Objective Setting)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 비전을 추구하기 위한 고차원적인 전략 목표 및 세부 관련 목표들을 설정하는 것을 의미함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출발점이며 각각의 목표들은 기업의 리스크 취향 및 허용 한도와 일관성을 지니도록 결정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432243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위험요인 인식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(Event Identification)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리스크를 발생시킬 수 있는 대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내외적인 요인들을 체계적으로 파악하는 것을 의미함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외부적 요인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경제적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정치적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사회적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기술적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경쟁관계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자연 환경적 요인 등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내부적 요인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경영자의 의사결정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임직원의 행동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운영 프로세스의 지속성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정보기술 관련 요인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573709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 평가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(Risk Assessment)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잠재적인 리스크가 기업의 목표달성에 어느 정도 영향을 미치게 될 것인가를 예상하는 것을 의미함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리스크 평가방법은 일반적으로 정량적 기법과 정성적 기법으로 구분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895981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 대응방법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(Risk Response)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가장 핵심적인 활동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리스크 감수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회피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감소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공유의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가지 방식으로 이루어짐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73374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통제 활동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(Control Activities)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리스크 대응방법이 효과적으로 수행되도록 하기 위한 정책과 절차를 의미함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 내 모든 조직과 수준에서 이루어짐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011413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정보 및 의사소통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(Information &amp; Communications)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기업의 외부 및 내부에서 리스크 관리에 관련된 정보를 인지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획득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공유하는 과정을 의미함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576003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모니터링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(Monitoring)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각 요소들이 효과적으로 수행되는가를 관찰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평가하는 것을 의미함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지속적인 평가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개별 평가의 형태로 수행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45568"/>
                  </a:ext>
                </a:extLst>
              </a:tr>
            </a:tbl>
          </a:graphicData>
        </a:graphic>
      </p:graphicFrame>
      <p:sp>
        <p:nvSpPr>
          <p:cNvPr id="1532963" name="Text Box 35">
            <a:extLst>
              <a:ext uri="{FF2B5EF4-FFF2-40B4-BE49-F238E27FC236}">
                <a16:creationId xmlns:a16="http://schemas.microsoft.com/office/drawing/2014/main" id="{0B9F21CD-A27A-4499-A70F-AE4C98BBF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638" y="1579563"/>
            <a:ext cx="2906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1E747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600" b="1" u="sng">
                <a:latin typeface="Arial" panose="020B0604020202020204" pitchFamily="34" charset="0"/>
              </a:rPr>
              <a:t>&lt;8</a:t>
            </a:r>
            <a:r>
              <a:rPr lang="ko-KR" altLang="en-US" sz="1600" b="1" u="sng">
                <a:latin typeface="Arial" panose="020B0604020202020204" pitchFamily="34" charset="0"/>
              </a:rPr>
              <a:t>가지 리스크관리 핵심 요소</a:t>
            </a:r>
            <a:r>
              <a:rPr lang="en-US" altLang="ko-KR" sz="1600" b="1" u="sng">
                <a:latin typeface="Arial" panose="020B0604020202020204" pitchFamily="34" charset="0"/>
              </a:rPr>
              <a:t>&gt;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8" name="Text Box 2">
            <a:extLst>
              <a:ext uri="{FF2B5EF4-FFF2-40B4-BE49-F238E27FC236}">
                <a16:creationId xmlns:a16="http://schemas.microsoft.com/office/drawing/2014/main" id="{E0F07597-D1AA-4368-8735-9287DCEB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8. S-ERM Framework</a:t>
            </a:r>
          </a:p>
        </p:txBody>
      </p:sp>
      <p:sp>
        <p:nvSpPr>
          <p:cNvPr id="1534979" name="Text Box 3">
            <a:extLst>
              <a:ext uri="{FF2B5EF4-FFF2-40B4-BE49-F238E27FC236}">
                <a16:creationId xmlns:a16="http://schemas.microsoft.com/office/drawing/2014/main" id="{BEB2FFC2-C617-4D86-951E-02F08AC9F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34980" name="Text Box 4">
            <a:extLst>
              <a:ext uri="{FF2B5EF4-FFF2-40B4-BE49-F238E27FC236}">
                <a16:creationId xmlns:a16="http://schemas.microsoft.com/office/drawing/2014/main" id="{CF20EEC6-049F-4F1E-B569-7EB0F977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016000"/>
            <a:ext cx="9045575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지속적이면서도 효과적인 리스크 관리 </a:t>
            </a:r>
            <a:r>
              <a:rPr lang="en-US" altLang="ko-KR" sz="1300" b="1">
                <a:latin typeface="Arial" panose="020B0604020202020204" pitchFamily="34" charset="0"/>
              </a:rPr>
              <a:t>Practice </a:t>
            </a:r>
            <a:r>
              <a:rPr lang="ko-KR" altLang="en-US" sz="1300" b="1">
                <a:latin typeface="Arial" panose="020B0604020202020204" pitchFamily="34" charset="0"/>
              </a:rPr>
              <a:t>가 정착되기 위해서는 리스크 관리 </a:t>
            </a:r>
            <a:r>
              <a:rPr lang="en-US" altLang="ko-KR" sz="1300" b="1">
                <a:latin typeface="Arial" panose="020B0604020202020204" pitchFamily="34" charset="0"/>
              </a:rPr>
              <a:t>Process, </a:t>
            </a:r>
            <a:r>
              <a:rPr lang="ko-KR" altLang="en-US" sz="1300" b="1">
                <a:latin typeface="Arial" panose="020B0604020202020204" pitchFamily="34" charset="0"/>
              </a:rPr>
              <a:t>지원 </a:t>
            </a:r>
            <a:r>
              <a:rPr lang="en-US" altLang="ko-KR" sz="1300" b="1">
                <a:latin typeface="Arial" panose="020B0604020202020204" pitchFamily="34" charset="0"/>
              </a:rPr>
              <a:t>Infra, </a:t>
            </a:r>
            <a:r>
              <a:rPr lang="ko-KR" altLang="en-US" sz="1300" b="1">
                <a:latin typeface="Arial" panose="020B0604020202020204" pitchFamily="34" charset="0"/>
              </a:rPr>
              <a:t>조직 문화 등을 함께 고려하여야 합니다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35015" name="Group 39">
            <a:extLst>
              <a:ext uri="{FF2B5EF4-FFF2-40B4-BE49-F238E27FC236}">
                <a16:creationId xmlns:a16="http://schemas.microsoft.com/office/drawing/2014/main" id="{F6EADE0B-FEF1-4B07-A01A-F5E60AE50125}"/>
              </a:ext>
            </a:extLst>
          </p:cNvPr>
          <p:cNvGrpSpPr>
            <a:grpSpLocks/>
          </p:cNvGrpSpPr>
          <p:nvPr/>
        </p:nvGrpSpPr>
        <p:grpSpPr bwMode="auto">
          <a:xfrm>
            <a:off x="361950" y="1628775"/>
            <a:ext cx="9271000" cy="4681538"/>
            <a:chOff x="228" y="800"/>
            <a:chExt cx="5840" cy="3175"/>
          </a:xfrm>
        </p:grpSpPr>
        <p:sp>
          <p:nvSpPr>
            <p:cNvPr id="1534981" name="Rectangle 5">
              <a:extLst>
                <a:ext uri="{FF2B5EF4-FFF2-40B4-BE49-F238E27FC236}">
                  <a16:creationId xmlns:a16="http://schemas.microsoft.com/office/drawing/2014/main" id="{0FAAD032-8F61-4BFC-8510-342B4E2D9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800"/>
              <a:ext cx="5840" cy="3175"/>
            </a:xfrm>
            <a:prstGeom prst="rect">
              <a:avLst/>
            </a:prstGeom>
            <a:solidFill>
              <a:srgbClr val="DDDDDD"/>
            </a:solidFill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4982" name="Rectangle 6">
              <a:extLst>
                <a:ext uri="{FF2B5EF4-FFF2-40B4-BE49-F238E27FC236}">
                  <a16:creationId xmlns:a16="http://schemas.microsoft.com/office/drawing/2014/main" id="{6E3F5677-8C97-40A5-BC69-993E1DCB1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084"/>
              <a:ext cx="5386" cy="2494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4983" name="Rectangle 7">
              <a:extLst>
                <a:ext uri="{FF2B5EF4-FFF2-40B4-BE49-F238E27FC236}">
                  <a16:creationId xmlns:a16="http://schemas.microsoft.com/office/drawing/2014/main" id="{700CDEB0-A636-4310-AD6E-0D94E079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367"/>
              <a:ext cx="4252" cy="1701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2700000" scaled="1"/>
            </a:gradFill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4984" name="Rectangle 8">
              <a:extLst>
                <a:ext uri="{FF2B5EF4-FFF2-40B4-BE49-F238E27FC236}">
                  <a16:creationId xmlns:a16="http://schemas.microsoft.com/office/drawing/2014/main" id="{584C572D-F7E8-4C66-A49D-A3F45E5D9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537"/>
              <a:ext cx="2609" cy="102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993300"/>
                </a:gs>
                <a:gs pos="100000">
                  <a:schemeClr val="bg1"/>
                </a:gs>
              </a:gsLst>
              <a:lin ang="5400000" scaled="1"/>
            </a:gradFill>
            <a:ln w="25400" algn="ctr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4985" name="Text Box 9">
              <a:extLst>
                <a:ext uri="{FF2B5EF4-FFF2-40B4-BE49-F238E27FC236}">
                  <a16:creationId xmlns:a16="http://schemas.microsoft.com/office/drawing/2014/main" id="{8D490105-D4A5-46B1-9555-F3267F6CA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1367"/>
              <a:ext cx="61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>
                  <a:latin typeface="Arial" panose="020B0604020202020204" pitchFamily="34" charset="0"/>
                </a:rPr>
                <a:t>Process</a:t>
              </a:r>
            </a:p>
          </p:txBody>
        </p:sp>
        <p:sp>
          <p:nvSpPr>
            <p:cNvPr id="1534986" name="Text Box 10">
              <a:extLst>
                <a:ext uri="{FF2B5EF4-FFF2-40B4-BE49-F238E27FC236}">
                  <a16:creationId xmlns:a16="http://schemas.microsoft.com/office/drawing/2014/main" id="{1A662617-E163-4E72-BD2B-9271BA53D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1551"/>
              <a:ext cx="62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>
                  <a:latin typeface="Arial" panose="020B0604020202020204" pitchFamily="34" charset="0"/>
                </a:rPr>
                <a:t>Strategy</a:t>
              </a:r>
            </a:p>
          </p:txBody>
        </p:sp>
        <p:sp>
          <p:nvSpPr>
            <p:cNvPr id="1534987" name="Text Box 11">
              <a:extLst>
                <a:ext uri="{FF2B5EF4-FFF2-40B4-BE49-F238E27FC236}">
                  <a16:creationId xmlns:a16="http://schemas.microsoft.com/office/drawing/2014/main" id="{269210E1-4AA1-485F-8D14-609288D99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069"/>
              <a:ext cx="10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b="1">
                  <a:latin typeface="Arial" panose="020B0604020202020204" pitchFamily="34" charset="0"/>
                </a:rPr>
                <a:t>Infrastructure</a:t>
              </a:r>
            </a:p>
          </p:txBody>
        </p:sp>
        <p:sp>
          <p:nvSpPr>
            <p:cNvPr id="1534988" name="Text Box 12">
              <a:extLst>
                <a:ext uri="{FF2B5EF4-FFF2-40B4-BE49-F238E27FC236}">
                  <a16:creationId xmlns:a16="http://schemas.microsoft.com/office/drawing/2014/main" id="{9E24D75C-B0A8-49E6-A0C3-8B7885A9D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800"/>
              <a:ext cx="168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b="1">
                  <a:latin typeface="Arial" panose="020B0604020202020204" pitchFamily="34" charset="0"/>
                </a:rPr>
                <a:t>Culture &amp; Environment</a:t>
              </a:r>
            </a:p>
          </p:txBody>
        </p:sp>
        <p:sp>
          <p:nvSpPr>
            <p:cNvPr id="1534989" name="Text Box 13">
              <a:extLst>
                <a:ext uri="{FF2B5EF4-FFF2-40B4-BE49-F238E27FC236}">
                  <a16:creationId xmlns:a16="http://schemas.microsoft.com/office/drawing/2014/main" id="{4F40A03B-D7C1-44D2-8EA1-F50A7FA17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537"/>
              <a:ext cx="587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CC0000"/>
                  </a:solidFill>
                  <a:latin typeface="Arial" panose="020B0604020202020204" pitchFamily="34" charset="0"/>
                </a:rPr>
                <a:t>지속적인 </a:t>
              </a:r>
            </a:p>
            <a:p>
              <a:pPr algn="ctr"/>
              <a:r>
                <a:rPr lang="ko-KR" altLang="en-US" sz="1400" b="1">
                  <a:solidFill>
                    <a:srgbClr val="CC0000"/>
                  </a:solidFill>
                  <a:latin typeface="Arial" panose="020B0604020202020204" pitchFamily="34" charset="0"/>
                </a:rPr>
                <a:t>개선</a:t>
              </a:r>
            </a:p>
          </p:txBody>
        </p:sp>
        <p:sp>
          <p:nvSpPr>
            <p:cNvPr id="1534990" name="Rectangle 14">
              <a:extLst>
                <a:ext uri="{FF2B5EF4-FFF2-40B4-BE49-F238E27FC236}">
                  <a16:creationId xmlns:a16="http://schemas.microsoft.com/office/drawing/2014/main" id="{398BA59D-F250-48B2-9AC8-E52D90232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275"/>
              <a:ext cx="1077" cy="22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/>
              <a:r>
                <a:rPr lang="ko-KR" altLang="en-US" sz="1400" b="1">
                  <a:latin typeface="Arial" panose="020B0604020202020204" pitchFamily="34" charset="0"/>
                </a:rPr>
                <a:t>리스크관리 전략 </a:t>
              </a:r>
            </a:p>
          </p:txBody>
        </p:sp>
        <p:sp>
          <p:nvSpPr>
            <p:cNvPr id="1534991" name="Rectangle 15">
              <a:extLst>
                <a:ext uri="{FF2B5EF4-FFF2-40B4-BE49-F238E27FC236}">
                  <a16:creationId xmlns:a16="http://schemas.microsoft.com/office/drawing/2014/main" id="{B1DA2EC3-3F64-4BE1-9400-519270DE4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2105"/>
              <a:ext cx="1077" cy="22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/>
              <a:r>
                <a:rPr lang="ko-KR" altLang="en-US" sz="1400" b="1">
                  <a:latin typeface="Arial" panose="020B0604020202020204" pitchFamily="34" charset="0"/>
                </a:rPr>
                <a:t>사업부문 전략</a:t>
              </a:r>
            </a:p>
          </p:txBody>
        </p:sp>
        <p:sp>
          <p:nvSpPr>
            <p:cNvPr id="1534992" name="Rectangle 16">
              <a:extLst>
                <a:ext uri="{FF2B5EF4-FFF2-40B4-BE49-F238E27FC236}">
                  <a16:creationId xmlns:a16="http://schemas.microsoft.com/office/drawing/2014/main" id="{A39C9C32-EE2A-43B9-830C-E941E49B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1935"/>
              <a:ext cx="1077" cy="22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/>
              <a:r>
                <a:rPr lang="ko-KR" altLang="en-US" sz="1400" b="1">
                  <a:latin typeface="Arial" panose="020B0604020202020204" pitchFamily="34" charset="0"/>
                </a:rPr>
                <a:t>전략</a:t>
              </a:r>
            </a:p>
          </p:txBody>
        </p:sp>
        <p:sp>
          <p:nvSpPr>
            <p:cNvPr id="1534993" name="Rectangle 17">
              <a:extLst>
                <a:ext uri="{FF2B5EF4-FFF2-40B4-BE49-F238E27FC236}">
                  <a16:creationId xmlns:a16="http://schemas.microsoft.com/office/drawing/2014/main" id="{791B6508-5FB6-4464-85A0-5CE5B513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1764"/>
              <a:ext cx="1077" cy="22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400" b="1">
                  <a:latin typeface="Arial" panose="020B0604020202020204" pitchFamily="34" charset="0"/>
                </a:rPr>
                <a:t>미션</a:t>
              </a:r>
            </a:p>
          </p:txBody>
        </p:sp>
        <p:sp>
          <p:nvSpPr>
            <p:cNvPr id="1534994" name="AutoShape 18">
              <a:extLst>
                <a:ext uri="{FF2B5EF4-FFF2-40B4-BE49-F238E27FC236}">
                  <a16:creationId xmlns:a16="http://schemas.microsoft.com/office/drawing/2014/main" id="{EFF910A6-66C6-44B6-AF47-F80A8BE21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671"/>
              <a:ext cx="737" cy="341"/>
            </a:xfrm>
            <a:prstGeom prst="homePlate">
              <a:avLst>
                <a:gd name="adj" fmla="val 54032"/>
              </a:avLst>
            </a:pr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리스크 </a:t>
              </a:r>
            </a:p>
            <a:p>
              <a:pPr algn="ctr"/>
              <a:r>
                <a:rPr lang="ko-KR" altLang="en-US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현황</a:t>
              </a:r>
            </a:p>
          </p:txBody>
        </p:sp>
        <p:sp>
          <p:nvSpPr>
            <p:cNvPr id="1534995" name="AutoShape 19">
              <a:extLst>
                <a:ext uri="{FF2B5EF4-FFF2-40B4-BE49-F238E27FC236}">
                  <a16:creationId xmlns:a16="http://schemas.microsoft.com/office/drawing/2014/main" id="{7CEB4395-3983-405A-A1CA-ABACEABD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2671"/>
              <a:ext cx="737" cy="341"/>
            </a:xfrm>
            <a:prstGeom prst="chevron">
              <a:avLst>
                <a:gd name="adj" fmla="val 54032"/>
              </a:avLst>
            </a:pr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리스크 </a:t>
              </a:r>
            </a:p>
            <a:p>
              <a:pPr algn="ctr"/>
              <a:r>
                <a:rPr lang="ko-KR" altLang="en-US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식별</a:t>
              </a:r>
            </a:p>
          </p:txBody>
        </p:sp>
        <p:sp>
          <p:nvSpPr>
            <p:cNvPr id="1534996" name="AutoShape 20">
              <a:extLst>
                <a:ext uri="{FF2B5EF4-FFF2-40B4-BE49-F238E27FC236}">
                  <a16:creationId xmlns:a16="http://schemas.microsoft.com/office/drawing/2014/main" id="{2B01940C-0709-4962-AC6E-115DBE5FF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671"/>
              <a:ext cx="737" cy="341"/>
            </a:xfrm>
            <a:prstGeom prst="chevron">
              <a:avLst>
                <a:gd name="adj" fmla="val 54032"/>
              </a:avLst>
            </a:pr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리스크 </a:t>
              </a:r>
            </a:p>
            <a:p>
              <a:pPr algn="ctr"/>
              <a:r>
                <a:rPr lang="ko-KR" altLang="en-US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평가</a:t>
              </a:r>
            </a:p>
          </p:txBody>
        </p:sp>
        <p:sp>
          <p:nvSpPr>
            <p:cNvPr id="1534997" name="AutoShape 21">
              <a:extLst>
                <a:ext uri="{FF2B5EF4-FFF2-40B4-BE49-F238E27FC236}">
                  <a16:creationId xmlns:a16="http://schemas.microsoft.com/office/drawing/2014/main" id="{2A09B1EC-A716-433A-B65E-27EDC046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2671"/>
              <a:ext cx="907" cy="341"/>
            </a:xfrm>
            <a:prstGeom prst="chevron">
              <a:avLst>
                <a:gd name="adj" fmla="val 66496"/>
              </a:avLst>
            </a:pr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  </a:t>
              </a:r>
              <a:r>
                <a:rPr lang="ko-KR" altLang="en-US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리스크 모니터링</a:t>
              </a:r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/</a:t>
              </a:r>
              <a:r>
                <a:rPr lang="ko-KR" altLang="en-US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보고</a:t>
              </a:r>
            </a:p>
          </p:txBody>
        </p:sp>
        <p:sp>
          <p:nvSpPr>
            <p:cNvPr id="1534998" name="AutoShape 22">
              <a:extLst>
                <a:ext uri="{FF2B5EF4-FFF2-40B4-BE49-F238E27FC236}">
                  <a16:creationId xmlns:a16="http://schemas.microsoft.com/office/drawing/2014/main" id="{E03001B8-9AA4-4771-9A4F-C1C86710C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2671"/>
              <a:ext cx="737" cy="341"/>
            </a:xfrm>
            <a:prstGeom prst="chevron">
              <a:avLst>
                <a:gd name="adj" fmla="val 54032"/>
              </a:avLst>
            </a:pr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리스크 </a:t>
              </a:r>
            </a:p>
            <a:p>
              <a:pPr algn="ctr"/>
              <a:r>
                <a:rPr lang="ko-KR" altLang="en-US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대응</a:t>
              </a:r>
            </a:p>
          </p:txBody>
        </p:sp>
        <p:sp>
          <p:nvSpPr>
            <p:cNvPr id="1534999" name="Oval 23">
              <a:extLst>
                <a:ext uri="{FF2B5EF4-FFF2-40B4-BE49-F238E27FC236}">
                  <a16:creationId xmlns:a16="http://schemas.microsoft.com/office/drawing/2014/main" id="{9E170855-6ECF-4DE7-8BD7-FA6C4E8E9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3181"/>
              <a:ext cx="624" cy="340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조직</a:t>
              </a:r>
              <a:r>
                <a:rPr lang="en-US" altLang="ko-KR" sz="1300" b="1">
                  <a:latin typeface="Arial" panose="020B0604020202020204" pitchFamily="34" charset="0"/>
                </a:rPr>
                <a:t>/</a:t>
              </a:r>
              <a:r>
                <a:rPr lang="ko-KR" altLang="en-US" sz="1300" b="1">
                  <a:latin typeface="Arial" panose="020B0604020202020204" pitchFamily="34" charset="0"/>
                </a:rPr>
                <a:t>인적자원</a:t>
              </a:r>
            </a:p>
          </p:txBody>
        </p:sp>
        <p:sp>
          <p:nvSpPr>
            <p:cNvPr id="1535000" name="AutoShape 24">
              <a:extLst>
                <a:ext uri="{FF2B5EF4-FFF2-40B4-BE49-F238E27FC236}">
                  <a16:creationId xmlns:a16="http://schemas.microsoft.com/office/drawing/2014/main" id="{BB376DF0-6010-4881-9BFB-6FA9DB743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3635"/>
              <a:ext cx="737" cy="283"/>
            </a:xfrm>
            <a:prstGeom prst="hexagon">
              <a:avLst>
                <a:gd name="adj" fmla="val 65106"/>
                <a:gd name="vf" fmla="val 115470"/>
              </a:avLst>
            </a:prstGeom>
            <a:solidFill>
              <a:srgbClr val="CCCCFF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조직 문화</a:t>
              </a:r>
            </a:p>
          </p:txBody>
        </p:sp>
        <p:sp>
          <p:nvSpPr>
            <p:cNvPr id="1535001" name="Oval 25">
              <a:extLst>
                <a:ext uri="{FF2B5EF4-FFF2-40B4-BE49-F238E27FC236}">
                  <a16:creationId xmlns:a16="http://schemas.microsoft.com/office/drawing/2014/main" id="{7DBC19F0-7886-4E84-B28E-05CA8435C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181"/>
              <a:ext cx="624" cy="340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보고</a:t>
              </a:r>
            </a:p>
          </p:txBody>
        </p:sp>
        <p:sp>
          <p:nvSpPr>
            <p:cNvPr id="1535002" name="Oval 26">
              <a:extLst>
                <a:ext uri="{FF2B5EF4-FFF2-40B4-BE49-F238E27FC236}">
                  <a16:creationId xmlns:a16="http://schemas.microsoft.com/office/drawing/2014/main" id="{9A92E7BC-3898-4466-8C03-3C9A8BB53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3181"/>
              <a:ext cx="624" cy="340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정책</a:t>
              </a:r>
              <a:r>
                <a:rPr lang="en-US" altLang="ko-KR" sz="1300" b="1">
                  <a:latin typeface="Arial" panose="020B0604020202020204" pitchFamily="34" charset="0"/>
                </a:rPr>
                <a:t>/</a:t>
              </a:r>
            </a:p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절차</a:t>
              </a:r>
            </a:p>
          </p:txBody>
        </p:sp>
        <p:sp>
          <p:nvSpPr>
            <p:cNvPr id="1535003" name="Oval 27">
              <a:extLst>
                <a:ext uri="{FF2B5EF4-FFF2-40B4-BE49-F238E27FC236}">
                  <a16:creationId xmlns:a16="http://schemas.microsoft.com/office/drawing/2014/main" id="{C6377B40-3BD7-4B3C-8ACB-DCC7D9CF4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3181"/>
              <a:ext cx="624" cy="340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정보</a:t>
              </a:r>
              <a:r>
                <a:rPr lang="en-US" altLang="ko-KR" sz="1300" b="1">
                  <a:latin typeface="Arial" panose="020B0604020202020204" pitchFamily="34" charset="0"/>
                </a:rPr>
                <a:t>/Data</a:t>
              </a:r>
            </a:p>
          </p:txBody>
        </p:sp>
        <p:sp>
          <p:nvSpPr>
            <p:cNvPr id="1535004" name="Oval 28">
              <a:extLst>
                <a:ext uri="{FF2B5EF4-FFF2-40B4-BE49-F238E27FC236}">
                  <a16:creationId xmlns:a16="http://schemas.microsoft.com/office/drawing/2014/main" id="{38E81964-F649-4B0E-BA95-077973EC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3181"/>
              <a:ext cx="624" cy="340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체계</a:t>
              </a:r>
              <a:r>
                <a:rPr lang="en-US" altLang="ko-KR" sz="1300" b="1">
                  <a:latin typeface="Arial" panose="020B0604020202020204" pitchFamily="34" charset="0"/>
                </a:rPr>
                <a:t>/</a:t>
              </a:r>
            </a:p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시스템</a:t>
              </a:r>
            </a:p>
          </p:txBody>
        </p:sp>
        <p:sp>
          <p:nvSpPr>
            <p:cNvPr id="1535005" name="Oval 29">
              <a:extLst>
                <a:ext uri="{FF2B5EF4-FFF2-40B4-BE49-F238E27FC236}">
                  <a16:creationId xmlns:a16="http://schemas.microsoft.com/office/drawing/2014/main" id="{0C807CE6-7A54-433B-AFE3-C95AE4804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" y="3181"/>
              <a:ext cx="624" cy="340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수행 </a:t>
              </a:r>
            </a:p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방법론</a:t>
              </a:r>
            </a:p>
          </p:txBody>
        </p:sp>
        <p:sp>
          <p:nvSpPr>
            <p:cNvPr id="1535006" name="Oval 30">
              <a:extLst>
                <a:ext uri="{FF2B5EF4-FFF2-40B4-BE49-F238E27FC236}">
                  <a16:creationId xmlns:a16="http://schemas.microsoft.com/office/drawing/2014/main" id="{8D64199F-99D9-4CF0-A5F1-775079F88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3181"/>
              <a:ext cx="624" cy="340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제한</a:t>
              </a:r>
              <a:r>
                <a:rPr lang="en-US" altLang="ko-KR" sz="1300" b="1">
                  <a:latin typeface="Arial" panose="020B0604020202020204" pitchFamily="34" charset="0"/>
                </a:rPr>
                <a:t>/</a:t>
              </a:r>
            </a:p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통제</a:t>
              </a:r>
            </a:p>
          </p:txBody>
        </p:sp>
        <p:sp>
          <p:nvSpPr>
            <p:cNvPr id="1535007" name="AutoShape 31">
              <a:extLst>
                <a:ext uri="{FF2B5EF4-FFF2-40B4-BE49-F238E27FC236}">
                  <a16:creationId xmlns:a16="http://schemas.microsoft.com/office/drawing/2014/main" id="{E3E0692D-144A-4F71-AB2E-D7C934CD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3635"/>
              <a:ext cx="737" cy="283"/>
            </a:xfrm>
            <a:prstGeom prst="hexagon">
              <a:avLst>
                <a:gd name="adj" fmla="val 65106"/>
                <a:gd name="vf" fmla="val 115470"/>
              </a:avLst>
            </a:prstGeom>
            <a:solidFill>
              <a:srgbClr val="CCCCFF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보상</a:t>
              </a:r>
            </a:p>
          </p:txBody>
        </p:sp>
        <p:sp>
          <p:nvSpPr>
            <p:cNvPr id="1535008" name="AutoShape 32">
              <a:extLst>
                <a:ext uri="{FF2B5EF4-FFF2-40B4-BE49-F238E27FC236}">
                  <a16:creationId xmlns:a16="http://schemas.microsoft.com/office/drawing/2014/main" id="{BC9853A5-E875-4BAE-A9A1-8731CB311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3635"/>
              <a:ext cx="737" cy="283"/>
            </a:xfrm>
            <a:prstGeom prst="hexagon">
              <a:avLst>
                <a:gd name="adj" fmla="val 65106"/>
                <a:gd name="vf" fmla="val 115470"/>
              </a:avLst>
            </a:prstGeom>
            <a:solidFill>
              <a:srgbClr val="CCCCFF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실적평가</a:t>
              </a:r>
            </a:p>
          </p:txBody>
        </p:sp>
        <p:sp>
          <p:nvSpPr>
            <p:cNvPr id="1535009" name="AutoShape 33">
              <a:extLst>
                <a:ext uri="{FF2B5EF4-FFF2-40B4-BE49-F238E27FC236}">
                  <a16:creationId xmlns:a16="http://schemas.microsoft.com/office/drawing/2014/main" id="{2276E191-F106-4179-AF9E-90C7B3AF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635"/>
              <a:ext cx="737" cy="283"/>
            </a:xfrm>
            <a:prstGeom prst="hexagon">
              <a:avLst>
                <a:gd name="adj" fmla="val 65106"/>
                <a:gd name="vf" fmla="val 115470"/>
              </a:avLst>
            </a:prstGeom>
            <a:solidFill>
              <a:srgbClr val="CCCCFF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의사소통</a:t>
              </a:r>
              <a:r>
                <a:rPr lang="en-US" altLang="ko-KR" sz="1300" b="1">
                  <a:latin typeface="Arial" panose="020B0604020202020204" pitchFamily="34" charset="0"/>
                </a:rPr>
                <a:t>/</a:t>
              </a:r>
              <a:r>
                <a:rPr lang="ko-KR" altLang="en-US" sz="1300" b="1">
                  <a:latin typeface="Arial" panose="020B0604020202020204" pitchFamily="34" charset="0"/>
                </a:rPr>
                <a:t>공유</a:t>
              </a:r>
            </a:p>
          </p:txBody>
        </p:sp>
        <p:sp>
          <p:nvSpPr>
            <p:cNvPr id="1535010" name="AutoShape 34">
              <a:extLst>
                <a:ext uri="{FF2B5EF4-FFF2-40B4-BE49-F238E27FC236}">
                  <a16:creationId xmlns:a16="http://schemas.microsoft.com/office/drawing/2014/main" id="{A4C0AC05-0338-428F-989A-AB6BBA5B5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3635"/>
              <a:ext cx="737" cy="283"/>
            </a:xfrm>
            <a:prstGeom prst="hexagon">
              <a:avLst>
                <a:gd name="adj" fmla="val 65106"/>
                <a:gd name="vf" fmla="val 115470"/>
              </a:avLst>
            </a:prstGeom>
            <a:solidFill>
              <a:srgbClr val="CCCCFF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교육</a:t>
              </a:r>
              <a:r>
                <a:rPr lang="en-US" altLang="ko-KR" sz="1300" b="1">
                  <a:latin typeface="Arial" panose="020B0604020202020204" pitchFamily="34" charset="0"/>
                </a:rPr>
                <a:t>/</a:t>
              </a:r>
            </a:p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훈련</a:t>
              </a:r>
            </a:p>
          </p:txBody>
        </p:sp>
        <p:sp>
          <p:nvSpPr>
            <p:cNvPr id="1535011" name="AutoShape 35">
              <a:extLst>
                <a:ext uri="{FF2B5EF4-FFF2-40B4-BE49-F238E27FC236}">
                  <a16:creationId xmlns:a16="http://schemas.microsoft.com/office/drawing/2014/main" id="{EFF130ED-2710-4FAB-BB00-FAA13C3CF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3635"/>
              <a:ext cx="737" cy="283"/>
            </a:xfrm>
            <a:prstGeom prst="hexagon">
              <a:avLst>
                <a:gd name="adj" fmla="val 65106"/>
                <a:gd name="vf" fmla="val 115470"/>
              </a:avLst>
            </a:prstGeom>
            <a:solidFill>
              <a:srgbClr val="CCCCFF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권한</a:t>
              </a:r>
              <a:r>
                <a:rPr lang="en-US" altLang="ko-KR" sz="1300" b="1">
                  <a:latin typeface="Arial" panose="020B0604020202020204" pitchFamily="34" charset="0"/>
                </a:rPr>
                <a:t>/</a:t>
              </a:r>
            </a:p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책임</a:t>
              </a:r>
            </a:p>
          </p:txBody>
        </p:sp>
        <p:sp>
          <p:nvSpPr>
            <p:cNvPr id="1535012" name="AutoShape 36">
              <a:extLst>
                <a:ext uri="{FF2B5EF4-FFF2-40B4-BE49-F238E27FC236}">
                  <a16:creationId xmlns:a16="http://schemas.microsoft.com/office/drawing/2014/main" id="{995D2B02-3AD6-45DC-B9CA-C1D1D48E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3635"/>
              <a:ext cx="737" cy="283"/>
            </a:xfrm>
            <a:prstGeom prst="hexagon">
              <a:avLst>
                <a:gd name="adj" fmla="val 65106"/>
                <a:gd name="vf" fmla="val 115470"/>
              </a:avLst>
            </a:prstGeom>
            <a:solidFill>
              <a:srgbClr val="CCCCFF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ko-KR" altLang="en-US" sz="1300" b="1">
                  <a:latin typeface="Arial" panose="020B0604020202020204" pitchFamily="34" charset="0"/>
                </a:rPr>
                <a:t>리스크관리정책</a:t>
              </a:r>
            </a:p>
          </p:txBody>
        </p:sp>
        <p:cxnSp>
          <p:nvCxnSpPr>
            <p:cNvPr id="1535013" name="AutoShape 37">
              <a:extLst>
                <a:ext uri="{FF2B5EF4-FFF2-40B4-BE49-F238E27FC236}">
                  <a16:creationId xmlns:a16="http://schemas.microsoft.com/office/drawing/2014/main" id="{71116422-349D-47C5-A2E1-69B7F7B7552E}"/>
                </a:ext>
              </a:extLst>
            </p:cNvPr>
            <p:cNvCxnSpPr>
              <a:cxnSpLocks noChangeShapeType="1"/>
              <a:stCxn id="1534997" idx="3"/>
              <a:endCxn id="1534984" idx="3"/>
            </p:cNvCxnSpPr>
            <p:nvPr/>
          </p:nvCxnSpPr>
          <p:spPr bwMode="auto">
            <a:xfrm flipH="1" flipV="1">
              <a:off x="4716" y="2047"/>
              <a:ext cx="388" cy="795"/>
            </a:xfrm>
            <a:prstGeom prst="bentConnector3">
              <a:avLst>
                <a:gd name="adj1" fmla="val -36856"/>
              </a:avLst>
            </a:prstGeom>
            <a:noFill/>
            <a:ln w="63500">
              <a:solidFill>
                <a:srgbClr val="3333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</p:cxnSp>
        <p:cxnSp>
          <p:nvCxnSpPr>
            <p:cNvPr id="1535014" name="AutoShape 38">
              <a:extLst>
                <a:ext uri="{FF2B5EF4-FFF2-40B4-BE49-F238E27FC236}">
                  <a16:creationId xmlns:a16="http://schemas.microsoft.com/office/drawing/2014/main" id="{55CA03C8-D38F-4A5F-8B0F-7E94A296A4AE}"/>
                </a:ext>
              </a:extLst>
            </p:cNvPr>
            <p:cNvCxnSpPr>
              <a:cxnSpLocks noChangeShapeType="1"/>
              <a:stCxn id="1534984" idx="1"/>
              <a:endCxn id="1534994" idx="1"/>
            </p:cNvCxnSpPr>
            <p:nvPr/>
          </p:nvCxnSpPr>
          <p:spPr bwMode="auto">
            <a:xfrm rot="10800000" flipV="1">
              <a:off x="1702" y="2047"/>
              <a:ext cx="389" cy="795"/>
            </a:xfrm>
            <a:prstGeom prst="bentConnector3">
              <a:avLst>
                <a:gd name="adj1" fmla="val 137019"/>
              </a:avLst>
            </a:prstGeom>
            <a:noFill/>
            <a:ln w="63500">
              <a:solidFill>
                <a:srgbClr val="3333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0161" dir="4293903" algn="ctr" rotWithShape="0">
                      <a:srgbClr val="C0C0C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Text Box 2">
            <a:extLst>
              <a:ext uri="{FF2B5EF4-FFF2-40B4-BE49-F238E27FC236}">
                <a16:creationId xmlns:a16="http://schemas.microsoft.com/office/drawing/2014/main" id="{B2CD2A39-8546-432B-80F9-A9EEC724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43171" name="Text Box 3">
            <a:extLst>
              <a:ext uri="{FF2B5EF4-FFF2-40B4-BE49-F238E27FC236}">
                <a16:creationId xmlns:a16="http://schemas.microsoft.com/office/drawing/2014/main" id="{F8007CDF-D714-4260-B64C-488855C1D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8. S-ERM Framework-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43172" name="Text Box 4">
            <a:extLst>
              <a:ext uri="{FF2B5EF4-FFF2-40B4-BE49-F238E27FC236}">
                <a16:creationId xmlns:a16="http://schemas.microsoft.com/office/drawing/2014/main" id="{CF098905-9DF6-4DB2-8B8E-D06D7E6EF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068388"/>
            <a:ext cx="91170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일반적으로 </a:t>
            </a:r>
            <a:r>
              <a:rPr lang="en-US" altLang="ko-KR" sz="1300" b="1">
                <a:latin typeface="Arial" panose="020B0604020202020204" pitchFamily="34" charset="0"/>
              </a:rPr>
              <a:t>ERM Framework </a:t>
            </a:r>
            <a:r>
              <a:rPr lang="ko-KR" altLang="en-US" sz="1300" b="1">
                <a:latin typeface="Arial" panose="020B0604020202020204" pitchFamily="34" charset="0"/>
              </a:rPr>
              <a:t>는 전략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조직</a:t>
            </a:r>
            <a:r>
              <a:rPr lang="en-US" altLang="ko-KR" sz="1300" b="1">
                <a:latin typeface="Arial" panose="020B0604020202020204" pitchFamily="34" charset="0"/>
              </a:rPr>
              <a:t>, Process, </a:t>
            </a:r>
            <a:r>
              <a:rPr lang="ko-KR" altLang="en-US" sz="1300" b="1">
                <a:latin typeface="Arial" panose="020B0604020202020204" pitchFamily="34" charset="0"/>
              </a:rPr>
              <a:t>문화</a:t>
            </a:r>
            <a:r>
              <a:rPr lang="en-US" altLang="ko-KR" sz="1300" b="1">
                <a:latin typeface="Arial" panose="020B0604020202020204" pitchFamily="34" charset="0"/>
              </a:rPr>
              <a:t>, Tool &amp; System </a:t>
            </a:r>
            <a:r>
              <a:rPr lang="ko-KR" altLang="en-US" sz="1300" b="1">
                <a:latin typeface="Arial" panose="020B0604020202020204" pitchFamily="34" charset="0"/>
              </a:rPr>
              <a:t>등 </a:t>
            </a:r>
            <a:r>
              <a:rPr lang="en-US" altLang="ko-KR" sz="1300" b="1">
                <a:latin typeface="Arial" panose="020B0604020202020204" pitchFamily="34" charset="0"/>
              </a:rPr>
              <a:t>5 </a:t>
            </a:r>
            <a:r>
              <a:rPr lang="ko-KR" altLang="en-US" sz="1300" b="1">
                <a:latin typeface="Arial" panose="020B0604020202020204" pitchFamily="34" charset="0"/>
              </a:rPr>
              <a:t>가지 요소로 구성되며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각 구성 요소별로 리스크 관리 현황 및 수준을 파악하여 개선사항을 도출하여야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43173" name="Rectangle 5">
            <a:extLst>
              <a:ext uri="{FF2B5EF4-FFF2-40B4-BE49-F238E27FC236}">
                <a16:creationId xmlns:a16="http://schemas.microsoft.com/office/drawing/2014/main" id="{E17B32C2-C4DB-4131-956F-2F03C22F7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1916113"/>
            <a:ext cx="1800225" cy="5397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339966"/>
              </a:gs>
              <a:gs pos="100000">
                <a:srgbClr val="EAEAEA"/>
              </a:gs>
            </a:gsLst>
            <a:lin ang="5400000" scaled="1"/>
          </a:gradFill>
          <a:ln w="25400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Strategy</a:t>
            </a: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43EED541-F4DB-4E5A-8043-A0E4F10E1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1916113"/>
            <a:ext cx="1800225" cy="5397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339966"/>
              </a:gs>
              <a:gs pos="100000">
                <a:srgbClr val="EAEAEA"/>
              </a:gs>
            </a:gsLst>
            <a:lin ang="5400000" scaled="1"/>
          </a:gradFill>
          <a:ln w="25400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Organization</a:t>
            </a:r>
          </a:p>
        </p:txBody>
      </p:sp>
      <p:sp>
        <p:nvSpPr>
          <p:cNvPr id="1543175" name="Rectangle 7">
            <a:extLst>
              <a:ext uri="{FF2B5EF4-FFF2-40B4-BE49-F238E27FC236}">
                <a16:creationId xmlns:a16="http://schemas.microsoft.com/office/drawing/2014/main" id="{B1A2AC51-8C7E-4421-AD5A-D08F2DD57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1916113"/>
            <a:ext cx="1800225" cy="5397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339966"/>
              </a:gs>
              <a:gs pos="100000">
                <a:srgbClr val="EAEAEA"/>
              </a:gs>
            </a:gsLst>
            <a:lin ang="5400000" scaled="1"/>
          </a:gradFill>
          <a:ln w="25400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543176" name="Rectangle 8">
            <a:extLst>
              <a:ext uri="{FF2B5EF4-FFF2-40B4-BE49-F238E27FC236}">
                <a16:creationId xmlns:a16="http://schemas.microsoft.com/office/drawing/2014/main" id="{FDEC66C0-F189-4653-B071-48C95793B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1916113"/>
            <a:ext cx="1800225" cy="5397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339966"/>
              </a:gs>
              <a:gs pos="100000">
                <a:srgbClr val="EAEAEA"/>
              </a:gs>
            </a:gsLst>
            <a:lin ang="5400000" scaled="1"/>
          </a:gradFill>
          <a:ln w="25400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Culture</a:t>
            </a:r>
          </a:p>
        </p:txBody>
      </p:sp>
      <p:sp>
        <p:nvSpPr>
          <p:cNvPr id="1543177" name="Rectangle 9">
            <a:extLst>
              <a:ext uri="{FF2B5EF4-FFF2-40B4-BE49-F238E27FC236}">
                <a16:creationId xmlns:a16="http://schemas.microsoft.com/office/drawing/2014/main" id="{0447C8CD-C4D9-4B68-AF0D-E215B671C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5211763"/>
            <a:ext cx="3960813" cy="44926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339966"/>
              </a:gs>
              <a:gs pos="100000">
                <a:srgbClr val="EAEAEA"/>
              </a:gs>
            </a:gsLst>
            <a:lin ang="5400000" scaled="1"/>
          </a:gradFill>
          <a:ln w="25400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Tool &amp; System</a:t>
            </a:r>
          </a:p>
        </p:txBody>
      </p:sp>
      <p:sp>
        <p:nvSpPr>
          <p:cNvPr id="1543178" name="Rectangle 10">
            <a:extLst>
              <a:ext uri="{FF2B5EF4-FFF2-40B4-BE49-F238E27FC236}">
                <a16:creationId xmlns:a16="http://schemas.microsoft.com/office/drawing/2014/main" id="{AD838C2A-6AE7-4C81-ABC1-FC3691AE1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2636838"/>
            <a:ext cx="1800225" cy="2070100"/>
          </a:xfrm>
          <a:prstGeom prst="rect">
            <a:avLst/>
          </a:prstGeom>
          <a:solidFill>
            <a:srgbClr val="DDDDDD"/>
          </a:solidFill>
          <a:ln w="25400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리스크 관리 정책 및 지침 마련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sz="1400" b="1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실무 매뉴얼 보급을 통한 실행력 제고</a:t>
            </a:r>
          </a:p>
        </p:txBody>
      </p:sp>
      <p:sp>
        <p:nvSpPr>
          <p:cNvPr id="1543179" name="Rectangle 11">
            <a:extLst>
              <a:ext uri="{FF2B5EF4-FFF2-40B4-BE49-F238E27FC236}">
                <a16:creationId xmlns:a16="http://schemas.microsoft.com/office/drawing/2014/main" id="{C129044B-DEA4-4FE9-889A-AA4359DB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2636838"/>
            <a:ext cx="1800225" cy="2070100"/>
          </a:xfrm>
          <a:prstGeom prst="rect">
            <a:avLst/>
          </a:prstGeom>
          <a:solidFill>
            <a:srgbClr val="DDDDDD"/>
          </a:solidFill>
          <a:ln w="25400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리스크에 대한 인식 및 개념 공유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sz="1400" b="1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교육</a:t>
            </a:r>
            <a:r>
              <a:rPr lang="en-US" altLang="ko-KR" sz="1400" b="1">
                <a:latin typeface="Arial" panose="020B0604020202020204" pitchFamily="34" charset="0"/>
              </a:rPr>
              <a:t>/</a:t>
            </a:r>
            <a:r>
              <a:rPr lang="ko-KR" altLang="en-US" sz="1400" b="1">
                <a:latin typeface="Arial" panose="020B0604020202020204" pitchFamily="34" charset="0"/>
              </a:rPr>
              <a:t>훈련</a:t>
            </a:r>
            <a:r>
              <a:rPr lang="en-US" altLang="ko-KR" sz="1400" b="1">
                <a:latin typeface="Arial" panose="020B0604020202020204" pitchFamily="34" charset="0"/>
              </a:rPr>
              <a:t>, Communication </a:t>
            </a:r>
            <a:r>
              <a:rPr lang="ko-KR" altLang="en-US" sz="1400" b="1">
                <a:latin typeface="Arial" panose="020B0604020202020204" pitchFamily="34" charset="0"/>
              </a:rPr>
              <a:t>강화 방안 마련</a:t>
            </a:r>
          </a:p>
        </p:txBody>
      </p:sp>
      <p:sp>
        <p:nvSpPr>
          <p:cNvPr id="1543180" name="Rectangle 12">
            <a:extLst>
              <a:ext uri="{FF2B5EF4-FFF2-40B4-BE49-F238E27FC236}">
                <a16:creationId xmlns:a16="http://schemas.microsoft.com/office/drawing/2014/main" id="{418B743C-19D2-4EF6-863E-9181F549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2636838"/>
            <a:ext cx="1800225" cy="2070100"/>
          </a:xfrm>
          <a:prstGeom prst="rect">
            <a:avLst/>
          </a:prstGeom>
          <a:solidFill>
            <a:srgbClr val="DDDDDD"/>
          </a:solidFill>
          <a:ln w="25400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리스크에 대한 명확한 식별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분석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문서화 및 보고 프로세스 정립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sz="1400" b="1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식별 </a:t>
            </a:r>
            <a:r>
              <a:rPr lang="ko-KR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→ 평가 → 대응 → </a:t>
            </a:r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Monitoring/</a:t>
            </a:r>
            <a:r>
              <a:rPr lang="ko-KR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보고 → 재식별 의 순환</a:t>
            </a:r>
          </a:p>
        </p:txBody>
      </p:sp>
      <p:sp>
        <p:nvSpPr>
          <p:cNvPr id="1543181" name="Rectangle 13">
            <a:extLst>
              <a:ext uri="{FF2B5EF4-FFF2-40B4-BE49-F238E27FC236}">
                <a16:creationId xmlns:a16="http://schemas.microsoft.com/office/drawing/2014/main" id="{608C8C8A-36C2-43DD-BC73-CFF36EC4F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2636838"/>
            <a:ext cx="1800225" cy="2070100"/>
          </a:xfrm>
          <a:prstGeom prst="rect">
            <a:avLst/>
          </a:prstGeom>
          <a:solidFill>
            <a:srgbClr val="DDDDDD"/>
          </a:solidFill>
          <a:ln w="25400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전사적 리스크 관리 조직 설계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sz="1400" b="1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리스크 관리의 책임 및 역할 규정</a:t>
            </a:r>
          </a:p>
        </p:txBody>
      </p:sp>
      <p:sp>
        <p:nvSpPr>
          <p:cNvPr id="1543182" name="Rectangle 14">
            <a:extLst>
              <a:ext uri="{FF2B5EF4-FFF2-40B4-BE49-F238E27FC236}">
                <a16:creationId xmlns:a16="http://schemas.microsoft.com/office/drawing/2014/main" id="{2FA2A72C-DDDB-4C7B-BBC3-AE1A78910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5751513"/>
            <a:ext cx="3960813" cy="630237"/>
          </a:xfrm>
          <a:prstGeom prst="rect">
            <a:avLst/>
          </a:prstGeom>
          <a:solidFill>
            <a:srgbClr val="DDDDDD"/>
          </a:solidFill>
          <a:ln w="25400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리스크 관리 실무를 지원하는 시스템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</a:t>
            </a:r>
            <a:r>
              <a:rPr lang="en-US" altLang="ko-KR" sz="1400" b="1">
                <a:latin typeface="Arial" panose="020B0604020202020204" pitchFamily="34" charset="0"/>
              </a:rPr>
              <a:t>ERM System + EWS (</a:t>
            </a:r>
            <a:r>
              <a:rPr lang="ko-KR" altLang="en-US" sz="1400" b="1">
                <a:latin typeface="Arial" panose="020B0604020202020204" pitchFamily="34" charset="0"/>
              </a:rPr>
              <a:t>조기경보시스템</a:t>
            </a:r>
            <a:r>
              <a:rPr lang="en-US" altLang="ko-KR" sz="1400" b="1">
                <a:latin typeface="Arial" panose="020B0604020202020204" pitchFamily="34" charset="0"/>
              </a:rPr>
              <a:t>)</a:t>
            </a:r>
          </a:p>
        </p:txBody>
      </p:sp>
      <p:cxnSp>
        <p:nvCxnSpPr>
          <p:cNvPr id="1543183" name="AutoShape 15">
            <a:extLst>
              <a:ext uri="{FF2B5EF4-FFF2-40B4-BE49-F238E27FC236}">
                <a16:creationId xmlns:a16="http://schemas.microsoft.com/office/drawing/2014/main" id="{B878ADBA-7E3F-4D31-A42C-5FAF5C537FD4}"/>
              </a:ext>
            </a:extLst>
          </p:cNvPr>
          <p:cNvCxnSpPr>
            <a:cxnSpLocks noChangeShapeType="1"/>
            <a:stCxn id="1543177" idx="0"/>
            <a:endCxn id="1543178" idx="2"/>
          </p:cNvCxnSpPr>
          <p:nvPr/>
        </p:nvCxnSpPr>
        <p:spPr bwMode="auto">
          <a:xfrm rot="5400000" flipH="1">
            <a:off x="3003550" y="3338513"/>
            <a:ext cx="479425" cy="32416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43184" name="AutoShape 16">
            <a:extLst>
              <a:ext uri="{FF2B5EF4-FFF2-40B4-BE49-F238E27FC236}">
                <a16:creationId xmlns:a16="http://schemas.microsoft.com/office/drawing/2014/main" id="{A68E4CC5-8C8D-485B-98CD-22549CBA1C7A}"/>
              </a:ext>
            </a:extLst>
          </p:cNvPr>
          <p:cNvCxnSpPr>
            <a:cxnSpLocks noChangeShapeType="1"/>
            <a:stCxn id="1543177" idx="0"/>
            <a:endCxn id="1543179" idx="2"/>
          </p:cNvCxnSpPr>
          <p:nvPr/>
        </p:nvCxnSpPr>
        <p:spPr bwMode="auto">
          <a:xfrm rot="16200000">
            <a:off x="6244431" y="3339307"/>
            <a:ext cx="479425" cy="32400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43185" name="AutoShape 17">
            <a:extLst>
              <a:ext uri="{FF2B5EF4-FFF2-40B4-BE49-F238E27FC236}">
                <a16:creationId xmlns:a16="http://schemas.microsoft.com/office/drawing/2014/main" id="{72F259A7-29AE-43DB-A06C-9750C872F83D}"/>
              </a:ext>
            </a:extLst>
          </p:cNvPr>
          <p:cNvCxnSpPr>
            <a:cxnSpLocks noChangeShapeType="1"/>
            <a:stCxn id="1543177" idx="0"/>
            <a:endCxn id="1543181" idx="2"/>
          </p:cNvCxnSpPr>
          <p:nvPr/>
        </p:nvCxnSpPr>
        <p:spPr bwMode="auto">
          <a:xfrm rot="5400000" flipH="1">
            <a:off x="4083844" y="4418807"/>
            <a:ext cx="479425" cy="108108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43186" name="AutoShape 18">
            <a:extLst>
              <a:ext uri="{FF2B5EF4-FFF2-40B4-BE49-F238E27FC236}">
                <a16:creationId xmlns:a16="http://schemas.microsoft.com/office/drawing/2014/main" id="{41F9B525-908F-410C-9ED3-FD25512C0BD1}"/>
              </a:ext>
            </a:extLst>
          </p:cNvPr>
          <p:cNvCxnSpPr>
            <a:cxnSpLocks noChangeShapeType="1"/>
            <a:stCxn id="1543177" idx="0"/>
            <a:endCxn id="1543180" idx="2"/>
          </p:cNvCxnSpPr>
          <p:nvPr/>
        </p:nvCxnSpPr>
        <p:spPr bwMode="auto">
          <a:xfrm rot="16200000">
            <a:off x="5164137" y="4419601"/>
            <a:ext cx="479425" cy="10795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Text Box 2">
            <a:extLst>
              <a:ext uri="{FF2B5EF4-FFF2-40B4-BE49-F238E27FC236}">
                <a16:creationId xmlns:a16="http://schemas.microsoft.com/office/drawing/2014/main" id="{EEEE8D1E-BE84-4C8E-B2D6-58391E795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41123" name="Text Box 3">
            <a:extLst>
              <a:ext uri="{FF2B5EF4-FFF2-40B4-BE49-F238E27FC236}">
                <a16:creationId xmlns:a16="http://schemas.microsoft.com/office/drawing/2014/main" id="{430806A5-EFC8-441C-B668-8A659E478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9. S-ERM </a:t>
            </a:r>
            <a:r>
              <a:rPr lang="ko-KR" altLang="en-US" sz="1600" b="1">
                <a:latin typeface="Arial" panose="020B0604020202020204" pitchFamily="34" charset="0"/>
              </a:rPr>
              <a:t>도입 프로세스</a:t>
            </a:r>
          </a:p>
        </p:txBody>
      </p:sp>
      <p:sp>
        <p:nvSpPr>
          <p:cNvPr id="1541124" name="AutoShape 4">
            <a:extLst>
              <a:ext uri="{FF2B5EF4-FFF2-40B4-BE49-F238E27FC236}">
                <a16:creationId xmlns:a16="http://schemas.microsoft.com/office/drawing/2014/main" id="{CCAC5186-D3BA-4E59-B5AC-3358FAF8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3159125"/>
            <a:ext cx="1800225" cy="809625"/>
          </a:xfrm>
          <a:prstGeom prst="homePlate">
            <a:avLst>
              <a:gd name="adj" fmla="val 55588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1 </a:t>
            </a: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단계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리스크 식별</a:t>
            </a:r>
          </a:p>
        </p:txBody>
      </p:sp>
      <p:sp>
        <p:nvSpPr>
          <p:cNvPr id="1541125" name="AutoShape 5">
            <a:extLst>
              <a:ext uri="{FF2B5EF4-FFF2-40B4-BE49-F238E27FC236}">
                <a16:creationId xmlns:a16="http://schemas.microsoft.com/office/drawing/2014/main" id="{9BE85F0D-CC68-409A-A248-1A463F86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3159125"/>
            <a:ext cx="1801812" cy="809625"/>
          </a:xfrm>
          <a:prstGeom prst="homePlate">
            <a:avLst>
              <a:gd name="adj" fmla="val 55637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2 </a:t>
            </a: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단계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리스크 평가</a:t>
            </a:r>
          </a:p>
        </p:txBody>
      </p:sp>
      <p:sp>
        <p:nvSpPr>
          <p:cNvPr id="1541126" name="AutoShape 6">
            <a:extLst>
              <a:ext uri="{FF2B5EF4-FFF2-40B4-BE49-F238E27FC236}">
                <a16:creationId xmlns:a16="http://schemas.microsoft.com/office/drawing/2014/main" id="{85A79AC2-CC9E-476E-9931-A2EF9BDED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2259013"/>
            <a:ext cx="1892300" cy="811212"/>
          </a:xfrm>
          <a:prstGeom prst="homePlate">
            <a:avLst>
              <a:gd name="adj" fmla="val 58317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3 </a:t>
            </a: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단계</a:t>
            </a:r>
          </a:p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KRI </a:t>
            </a: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도출</a:t>
            </a:r>
          </a:p>
        </p:txBody>
      </p:sp>
      <p:sp>
        <p:nvSpPr>
          <p:cNvPr id="1541127" name="AutoShape 7">
            <a:extLst>
              <a:ext uri="{FF2B5EF4-FFF2-40B4-BE49-F238E27FC236}">
                <a16:creationId xmlns:a16="http://schemas.microsoft.com/office/drawing/2014/main" id="{661BA31C-22FE-42B5-B171-7164389E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4149725"/>
            <a:ext cx="1892300" cy="811213"/>
          </a:xfrm>
          <a:prstGeom prst="homePlate">
            <a:avLst>
              <a:gd name="adj" fmla="val 58317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4 </a:t>
            </a: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단계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리스크 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대응방안 수립</a:t>
            </a:r>
          </a:p>
        </p:txBody>
      </p:sp>
      <p:sp>
        <p:nvSpPr>
          <p:cNvPr id="1541128" name="Text Box 8">
            <a:extLst>
              <a:ext uri="{FF2B5EF4-FFF2-40B4-BE49-F238E27FC236}">
                <a16:creationId xmlns:a16="http://schemas.microsoft.com/office/drawing/2014/main" id="{00B94005-DEC4-4612-BC13-704124407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4059238"/>
            <a:ext cx="1800225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리스크 인과관계도를 작성하여 잠재적인 리스크를 파악</a:t>
            </a:r>
          </a:p>
        </p:txBody>
      </p:sp>
      <p:sp>
        <p:nvSpPr>
          <p:cNvPr id="1541129" name="Text Box 9">
            <a:extLst>
              <a:ext uri="{FF2B5EF4-FFF2-40B4-BE49-F238E27FC236}">
                <a16:creationId xmlns:a16="http://schemas.microsoft.com/office/drawing/2014/main" id="{E3FF4FAE-5CE8-4BB2-8BBC-2E9912519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089025"/>
            <a:ext cx="882967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ERM </a:t>
            </a:r>
            <a:r>
              <a:rPr lang="ko-KR" altLang="en-US" sz="1300" b="1">
                <a:latin typeface="Arial" panose="020B0604020202020204" pitchFamily="34" charset="0"/>
              </a:rPr>
              <a:t>도입에 있어 가장 중요한 것은 전략적 중요도 평가와 운영 차원의 평가와 종합하여 중점 관리 대상 리스크를 선정하는 것입니다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41130" name="Text Box 10">
            <a:extLst>
              <a:ext uri="{FF2B5EF4-FFF2-40B4-BE49-F238E27FC236}">
                <a16:creationId xmlns:a16="http://schemas.microsoft.com/office/drawing/2014/main" id="{33F9C142-CBE7-4EFC-9D36-7B4781E1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684338"/>
            <a:ext cx="432117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 u="sng">
                <a:latin typeface="Arial" panose="020B0604020202020204" pitchFamily="34" charset="0"/>
              </a:rPr>
              <a:t>ERM </a:t>
            </a:r>
            <a:r>
              <a:rPr lang="ko-KR" altLang="en-US" sz="1800" b="1" u="sng">
                <a:latin typeface="Arial" panose="020B0604020202020204" pitchFamily="34" charset="0"/>
              </a:rPr>
              <a:t>도입의 전체 </a:t>
            </a:r>
            <a:r>
              <a:rPr lang="en-US" altLang="ko-KR" sz="1800" b="1" u="sng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541131" name="AutoShape 11">
            <a:extLst>
              <a:ext uri="{FF2B5EF4-FFF2-40B4-BE49-F238E27FC236}">
                <a16:creationId xmlns:a16="http://schemas.microsoft.com/office/drawing/2014/main" id="{D0D7108C-82F9-42A8-9621-2E35A7351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3159125"/>
            <a:ext cx="1800225" cy="809625"/>
          </a:xfrm>
          <a:prstGeom prst="homePlate">
            <a:avLst>
              <a:gd name="adj" fmla="val 55588"/>
            </a:avLst>
          </a:prstGeom>
          <a:noFill/>
          <a:ln w="38100" algn="ctr">
            <a:solidFill>
              <a:srgbClr val="99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리스크별 세부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원인 파악</a:t>
            </a:r>
          </a:p>
        </p:txBody>
      </p:sp>
      <p:cxnSp>
        <p:nvCxnSpPr>
          <p:cNvPr id="1541132" name="AutoShape 12">
            <a:extLst>
              <a:ext uri="{FF2B5EF4-FFF2-40B4-BE49-F238E27FC236}">
                <a16:creationId xmlns:a16="http://schemas.microsoft.com/office/drawing/2014/main" id="{10F7D9B5-FD52-40FB-8BBD-7C93925B4454}"/>
              </a:ext>
            </a:extLst>
          </p:cNvPr>
          <p:cNvCxnSpPr>
            <a:cxnSpLocks noChangeShapeType="1"/>
            <a:stCxn id="1541131" idx="3"/>
            <a:endCxn id="1541126" idx="1"/>
          </p:cNvCxnSpPr>
          <p:nvPr/>
        </p:nvCxnSpPr>
        <p:spPr bwMode="auto">
          <a:xfrm flipV="1">
            <a:off x="6232525" y="2665413"/>
            <a:ext cx="879475" cy="898525"/>
          </a:xfrm>
          <a:prstGeom prst="bentConnector3">
            <a:avLst>
              <a:gd name="adj1" fmla="val 48917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41133" name="AutoShape 13">
            <a:extLst>
              <a:ext uri="{FF2B5EF4-FFF2-40B4-BE49-F238E27FC236}">
                <a16:creationId xmlns:a16="http://schemas.microsoft.com/office/drawing/2014/main" id="{6327DEB9-EAF0-42C2-9955-DD740EFF95FC}"/>
              </a:ext>
            </a:extLst>
          </p:cNvPr>
          <p:cNvCxnSpPr>
            <a:cxnSpLocks noChangeShapeType="1"/>
            <a:stCxn id="1541131" idx="3"/>
            <a:endCxn id="1541127" idx="1"/>
          </p:cNvCxnSpPr>
          <p:nvPr/>
        </p:nvCxnSpPr>
        <p:spPr bwMode="auto">
          <a:xfrm>
            <a:off x="6232525" y="3563938"/>
            <a:ext cx="879475" cy="992187"/>
          </a:xfrm>
          <a:prstGeom prst="bentConnector3">
            <a:avLst>
              <a:gd name="adj1" fmla="val 48917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sp>
        <p:nvSpPr>
          <p:cNvPr id="1541134" name="Text Box 14">
            <a:extLst>
              <a:ext uri="{FF2B5EF4-FFF2-40B4-BE49-F238E27FC236}">
                <a16:creationId xmlns:a16="http://schemas.microsoft.com/office/drawing/2014/main" id="{DFE8AAE7-FEE2-439F-B475-D71A2CDFA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059238"/>
            <a:ext cx="1800225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전략적 중요도 및 운영 차원의 평가를 통해 관리가 필요한 중점관리 대상 리스크 도출</a:t>
            </a:r>
          </a:p>
        </p:txBody>
      </p:sp>
      <p:sp>
        <p:nvSpPr>
          <p:cNvPr id="1541135" name="Text Box 15">
            <a:extLst>
              <a:ext uri="{FF2B5EF4-FFF2-40B4-BE49-F238E27FC236}">
                <a16:creationId xmlns:a16="http://schemas.microsoft.com/office/drawing/2014/main" id="{5F4BBCF9-2CB3-4F43-8167-48DA7B3BE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4059238"/>
            <a:ext cx="19812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중점관리 대상 리스크를 중심으로 리스크 요인별 세부 인과관계도 작성</a:t>
            </a:r>
          </a:p>
        </p:txBody>
      </p:sp>
      <p:sp>
        <p:nvSpPr>
          <p:cNvPr id="1541136" name="Text Box 16">
            <a:extLst>
              <a:ext uri="{FF2B5EF4-FFF2-40B4-BE49-F238E27FC236}">
                <a16:creationId xmlns:a16="http://schemas.microsoft.com/office/drawing/2014/main" id="{C58C0F3B-A7E6-4419-BEB2-810BA15B3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159125"/>
            <a:ext cx="19812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관리 중요성</a:t>
            </a:r>
            <a:r>
              <a:rPr lang="en-US" altLang="ko-KR" sz="1400">
                <a:latin typeface="Arial" panose="020B0604020202020204" pitchFamily="34" charset="0"/>
              </a:rPr>
              <a:t>, </a:t>
            </a:r>
            <a:r>
              <a:rPr lang="ko-KR" altLang="en-US" sz="1400">
                <a:latin typeface="Arial" panose="020B0604020202020204" pitchFamily="34" charset="0"/>
              </a:rPr>
              <a:t>조기경보 가능성</a:t>
            </a:r>
            <a:r>
              <a:rPr lang="en-US" altLang="ko-KR" sz="1400">
                <a:latin typeface="Arial" panose="020B0604020202020204" pitchFamily="34" charset="0"/>
              </a:rPr>
              <a:t>, </a:t>
            </a:r>
            <a:r>
              <a:rPr lang="ko-KR" altLang="en-US" sz="1400">
                <a:latin typeface="Arial" panose="020B0604020202020204" pitchFamily="34" charset="0"/>
              </a:rPr>
              <a:t>측정 가능성을 기준으로 </a:t>
            </a:r>
            <a:r>
              <a:rPr lang="en-US" altLang="ko-KR" sz="1400">
                <a:latin typeface="Arial" panose="020B0604020202020204" pitchFamily="34" charset="0"/>
              </a:rPr>
              <a:t>KRI </a:t>
            </a:r>
            <a:r>
              <a:rPr lang="ko-KR" altLang="en-US" sz="1400">
                <a:latin typeface="Arial" panose="020B0604020202020204" pitchFamily="34" charset="0"/>
              </a:rPr>
              <a:t>선정</a:t>
            </a:r>
          </a:p>
        </p:txBody>
      </p:sp>
      <p:sp>
        <p:nvSpPr>
          <p:cNvPr id="1541137" name="Text Box 17">
            <a:extLst>
              <a:ext uri="{FF2B5EF4-FFF2-40B4-BE49-F238E27FC236}">
                <a16:creationId xmlns:a16="http://schemas.microsoft.com/office/drawing/2014/main" id="{61468100-B0D1-4CA3-B754-EA3595A8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5049838"/>
            <a:ext cx="2339975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리스크 관리를 위한 대응체제 및 관리방식의 구체화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리스크 관리 조직 설계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   </a:t>
            </a:r>
            <a:r>
              <a:rPr lang="en-US" altLang="ko-KR" sz="1300">
                <a:latin typeface="Arial" panose="020B0604020202020204" pitchFamily="34" charset="0"/>
              </a:rPr>
              <a:t>- </a:t>
            </a:r>
            <a:r>
              <a:rPr lang="ko-KR" altLang="en-US" sz="1300">
                <a:latin typeface="Arial" panose="020B0604020202020204" pitchFamily="34" charset="0"/>
              </a:rPr>
              <a:t>리스크 관리 위원회</a:t>
            </a:r>
            <a:r>
              <a:rPr lang="en-US" altLang="ko-KR" sz="1300">
                <a:latin typeface="Arial" panose="020B0604020202020204" pitchFamily="34" charset="0"/>
              </a:rPr>
              <a:t>, CRO, </a:t>
            </a:r>
            <a:r>
              <a:rPr lang="ko-KR" altLang="en-US" sz="1300">
                <a:latin typeface="Arial" panose="020B0604020202020204" pitchFamily="34" charset="0"/>
              </a:rPr>
              <a:t>리스크 관리 전담팀 등</a:t>
            </a: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Text Box 2">
            <a:extLst>
              <a:ext uri="{FF2B5EF4-FFF2-40B4-BE49-F238E27FC236}">
                <a16:creationId xmlns:a16="http://schemas.microsoft.com/office/drawing/2014/main" id="{37742B9F-DB6A-4495-9A97-7708E46D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39075" name="Text Box 3">
            <a:extLst>
              <a:ext uri="{FF2B5EF4-FFF2-40B4-BE49-F238E27FC236}">
                <a16:creationId xmlns:a16="http://schemas.microsoft.com/office/drawing/2014/main" id="{4CE194C2-6060-44B1-86E9-E38DCE250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9. S-ERM </a:t>
            </a:r>
            <a:r>
              <a:rPr lang="ko-KR" altLang="en-US" sz="1600" b="1">
                <a:latin typeface="Arial" panose="020B0604020202020204" pitchFamily="34" charset="0"/>
              </a:rPr>
              <a:t>도입 프로세스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39076" name="AutoShape 4">
            <a:extLst>
              <a:ext uri="{FF2B5EF4-FFF2-40B4-BE49-F238E27FC236}">
                <a16:creationId xmlns:a16="http://schemas.microsoft.com/office/drawing/2014/main" id="{730FCD2B-A086-49D0-BE53-F7A5D5D2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719263"/>
            <a:ext cx="1889125" cy="900112"/>
          </a:xfrm>
          <a:prstGeom prst="homePlate">
            <a:avLst>
              <a:gd name="adj" fmla="val 52469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리스크 식별</a:t>
            </a:r>
          </a:p>
        </p:txBody>
      </p:sp>
      <p:sp>
        <p:nvSpPr>
          <p:cNvPr id="1539077" name="AutoShape 5">
            <a:extLst>
              <a:ext uri="{FF2B5EF4-FFF2-40B4-BE49-F238E27FC236}">
                <a16:creationId xmlns:a16="http://schemas.microsoft.com/office/drawing/2014/main" id="{324C80C7-680D-4783-85FA-9E8DB325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1719263"/>
            <a:ext cx="1889125" cy="900112"/>
          </a:xfrm>
          <a:prstGeom prst="homePlate">
            <a:avLst>
              <a:gd name="adj" fmla="val 52469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리스크 평가</a:t>
            </a:r>
          </a:p>
        </p:txBody>
      </p:sp>
      <p:sp>
        <p:nvSpPr>
          <p:cNvPr id="1539078" name="AutoShape 6">
            <a:extLst>
              <a:ext uri="{FF2B5EF4-FFF2-40B4-BE49-F238E27FC236}">
                <a16:creationId xmlns:a16="http://schemas.microsoft.com/office/drawing/2014/main" id="{9361BB70-29D2-4FDD-A226-7CDD82F2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1719263"/>
            <a:ext cx="1889125" cy="900112"/>
          </a:xfrm>
          <a:prstGeom prst="homePlate">
            <a:avLst>
              <a:gd name="adj" fmla="val 52469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리스크 대응</a:t>
            </a:r>
          </a:p>
        </p:txBody>
      </p:sp>
      <p:sp>
        <p:nvSpPr>
          <p:cNvPr id="1539079" name="AutoShape 7">
            <a:extLst>
              <a:ext uri="{FF2B5EF4-FFF2-40B4-BE49-F238E27FC236}">
                <a16:creationId xmlns:a16="http://schemas.microsoft.com/office/drawing/2014/main" id="{C583D3AE-273D-4887-9EE0-4B438B0B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0" y="1719263"/>
            <a:ext cx="1889125" cy="900112"/>
          </a:xfrm>
          <a:prstGeom prst="homePlate">
            <a:avLst>
              <a:gd name="adj" fmla="val 52469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리스크 모니터링</a:t>
            </a:r>
          </a:p>
        </p:txBody>
      </p:sp>
      <p:sp>
        <p:nvSpPr>
          <p:cNvPr id="1539080" name="Text Box 8">
            <a:extLst>
              <a:ext uri="{FF2B5EF4-FFF2-40B4-BE49-F238E27FC236}">
                <a16:creationId xmlns:a16="http://schemas.microsoft.com/office/drawing/2014/main" id="{6B20B899-DC0D-4309-BA43-B1C45196E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2889250"/>
            <a:ext cx="1981200" cy="33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기업의 핵심 리스크를 인식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경영환경 변화와 전략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 을 감안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비즈니스 프로세스 상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 에 걸쳐 있는 리스크를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  인식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리스크의 범주화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</a:t>
            </a:r>
            <a:r>
              <a:rPr lang="en-US" altLang="ko-KR" sz="1200" b="1">
                <a:latin typeface="Arial" panose="020B0604020202020204" pitchFamily="34" charset="0"/>
              </a:rPr>
              <a:t>- Operational Risk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200" b="1">
                <a:latin typeface="Arial" panose="020B0604020202020204" pitchFamily="34" charset="0"/>
              </a:rPr>
              <a:t>     (Market, Credit)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200" b="1">
                <a:latin typeface="Arial" panose="020B0604020202020204" pitchFamily="34" charset="0"/>
              </a:rPr>
              <a:t>  - Business Risk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200" b="1">
                <a:latin typeface="Arial" panose="020B0604020202020204" pitchFamily="34" charset="0"/>
              </a:rPr>
              <a:t>    (Environmental,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200" b="1">
                <a:latin typeface="Arial" panose="020B0604020202020204" pitchFamily="34" charset="0"/>
              </a:rPr>
              <a:t>     Regulatory, Disaster)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Risk Profile </a:t>
            </a:r>
            <a:r>
              <a:rPr lang="ko-KR" altLang="en-US" sz="1400" b="1">
                <a:latin typeface="Arial" panose="020B0604020202020204" pitchFamily="34" charset="0"/>
              </a:rPr>
              <a:t>작성</a:t>
            </a:r>
          </a:p>
        </p:txBody>
      </p:sp>
      <p:sp>
        <p:nvSpPr>
          <p:cNvPr id="1539081" name="Text Box 9">
            <a:extLst>
              <a:ext uri="{FF2B5EF4-FFF2-40B4-BE49-F238E27FC236}">
                <a16:creationId xmlns:a16="http://schemas.microsoft.com/office/drawing/2014/main" id="{89ADA717-C5D7-42B1-8A22-5AFA9251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2889250"/>
            <a:ext cx="1981200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ERM </a:t>
            </a:r>
            <a:r>
              <a:rPr lang="ko-KR" altLang="en-US" sz="1400" b="1">
                <a:latin typeface="Arial" panose="020B0604020202020204" pitchFamily="34" charset="0"/>
              </a:rPr>
              <a:t>의 각 요소들이 효과적으로 수행되는가를 관찰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평가하는 활동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  </a:t>
            </a:r>
            <a:r>
              <a:rPr lang="en-US" altLang="ko-KR" sz="1200" b="1">
                <a:latin typeface="Arial" panose="020B0604020202020204" pitchFamily="34" charset="0"/>
              </a:rPr>
              <a:t>- </a:t>
            </a:r>
            <a:r>
              <a:rPr lang="ko-KR" altLang="en-US" sz="1200" b="1">
                <a:latin typeface="Arial" panose="020B0604020202020204" pitchFamily="34" charset="0"/>
              </a:rPr>
              <a:t>지속적인 활동으로 실시간 관찰 및 평가활동이 가능해야 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리스크 징후를 발견할 수 있는 조기경보시스템</a:t>
            </a:r>
            <a:r>
              <a:rPr lang="en-US" altLang="ko-KR" sz="1400" b="1">
                <a:latin typeface="Arial" panose="020B0604020202020204" pitchFamily="34" charset="0"/>
              </a:rPr>
              <a:t>(EWS) </a:t>
            </a:r>
            <a:r>
              <a:rPr lang="ko-KR" altLang="en-US" sz="1400" b="1">
                <a:latin typeface="Arial" panose="020B0604020202020204" pitchFamily="34" charset="0"/>
              </a:rPr>
              <a:t>의 구축</a:t>
            </a:r>
          </a:p>
        </p:txBody>
      </p:sp>
      <p:sp>
        <p:nvSpPr>
          <p:cNvPr id="1539082" name="Text Box 10">
            <a:extLst>
              <a:ext uri="{FF2B5EF4-FFF2-40B4-BE49-F238E27FC236}">
                <a16:creationId xmlns:a16="http://schemas.microsoft.com/office/drawing/2014/main" id="{6840D275-A813-4A9A-A606-835DC2CFB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2889250"/>
            <a:ext cx="1981200" cy="33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ERM </a:t>
            </a:r>
            <a:r>
              <a:rPr lang="ko-KR" altLang="en-US" sz="1400" b="1">
                <a:latin typeface="Arial" panose="020B0604020202020204" pitchFamily="34" charset="0"/>
              </a:rPr>
              <a:t>의 가장 핵심적인 활동</a:t>
            </a:r>
            <a:endParaRPr lang="ko-KR" altLang="en-US" sz="12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재무적 대응과 조직적 대응</a:t>
            </a:r>
            <a:endParaRPr lang="ko-KR" altLang="en-US" sz="12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리스크 회피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완화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완화 후 전가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전가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수용 등의 대응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리스크의 관점에서 자원 배분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사업의 수익성 통제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하위 단위의 리스크 통제</a:t>
            </a:r>
          </a:p>
        </p:txBody>
      </p:sp>
      <p:sp>
        <p:nvSpPr>
          <p:cNvPr id="1539083" name="Text Box 11">
            <a:extLst>
              <a:ext uri="{FF2B5EF4-FFF2-40B4-BE49-F238E27FC236}">
                <a16:creationId xmlns:a16="http://schemas.microsoft.com/office/drawing/2014/main" id="{0BD10479-383B-438B-B84D-ED2AF789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889250"/>
            <a:ext cx="1981200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리스크 발생가능성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영향도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통제 측면에서 평가</a:t>
            </a:r>
            <a:endParaRPr lang="ko-KR" altLang="en-US" sz="12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가급적 정량적으로 평가</a:t>
            </a:r>
            <a:endParaRPr lang="ko-KR" altLang="en-US" sz="12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기업 </a:t>
            </a:r>
            <a:r>
              <a:rPr lang="en-US" altLang="ko-KR" sz="1400" b="1">
                <a:latin typeface="Arial" panose="020B0604020202020204" pitchFamily="34" charset="0"/>
              </a:rPr>
              <a:t>Top 10 </a:t>
            </a:r>
            <a:r>
              <a:rPr lang="ko-KR" altLang="en-US" sz="1400" b="1">
                <a:latin typeface="Arial" panose="020B0604020202020204" pitchFamily="34" charset="0"/>
              </a:rPr>
              <a:t>리스크의 정의</a:t>
            </a:r>
          </a:p>
        </p:txBody>
      </p:sp>
      <p:sp>
        <p:nvSpPr>
          <p:cNvPr id="1539084" name="Text Box 12">
            <a:extLst>
              <a:ext uri="{FF2B5EF4-FFF2-40B4-BE49-F238E27FC236}">
                <a16:creationId xmlns:a16="http://schemas.microsoft.com/office/drawing/2014/main" id="{573A6274-2CB5-4C84-8686-49F2D434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125538"/>
            <a:ext cx="88566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ERM </a:t>
            </a:r>
            <a:r>
              <a:rPr lang="ko-KR" altLang="en-US" sz="1300" b="1">
                <a:latin typeface="Arial" panose="020B0604020202020204" pitchFamily="34" charset="0"/>
              </a:rPr>
              <a:t>의 리스크 관리 </a:t>
            </a:r>
            <a:r>
              <a:rPr lang="en-US" altLang="ko-KR" sz="1300" b="1">
                <a:latin typeface="Arial" panose="020B0604020202020204" pitchFamily="34" charset="0"/>
              </a:rPr>
              <a:t>Process </a:t>
            </a:r>
            <a:r>
              <a:rPr lang="ko-KR" altLang="en-US" sz="1300" b="1">
                <a:latin typeface="Arial" panose="020B0604020202020204" pitchFamily="34" charset="0"/>
              </a:rPr>
              <a:t>는 리스크 식별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리스크 평가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리스크 대응 및 </a:t>
            </a:r>
            <a:r>
              <a:rPr lang="en-US" altLang="ko-KR" sz="1300" b="1">
                <a:latin typeface="Arial" panose="020B0604020202020204" pitchFamily="34" charset="0"/>
              </a:rPr>
              <a:t>Monitoring </a:t>
            </a:r>
            <a:r>
              <a:rPr lang="ko-KR" altLang="en-US" sz="1300" b="1">
                <a:latin typeface="Arial" panose="020B0604020202020204" pitchFamily="34" charset="0"/>
              </a:rPr>
              <a:t>절차로 구성하여야 합니다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Text Box 2">
            <a:extLst>
              <a:ext uri="{FF2B5EF4-FFF2-40B4-BE49-F238E27FC236}">
                <a16:creationId xmlns:a16="http://schemas.microsoft.com/office/drawing/2014/main" id="{7F764927-F4BA-4CCB-B617-AB2A253D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55459" name="Text Box 3">
            <a:extLst>
              <a:ext uri="{FF2B5EF4-FFF2-40B4-BE49-F238E27FC236}">
                <a16:creationId xmlns:a16="http://schemas.microsoft.com/office/drawing/2014/main" id="{6DE1ADC9-1756-48CF-A58C-EF788F5C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10. </a:t>
            </a:r>
            <a:r>
              <a:rPr lang="ko-KR" altLang="en-US" sz="1600" b="1">
                <a:latin typeface="Arial" panose="020B0604020202020204" pitchFamily="34" charset="0"/>
              </a:rPr>
              <a:t>리스크 식별</a:t>
            </a:r>
          </a:p>
        </p:txBody>
      </p:sp>
      <p:sp>
        <p:nvSpPr>
          <p:cNvPr id="1555460" name="Text Box 4">
            <a:extLst>
              <a:ext uri="{FF2B5EF4-FFF2-40B4-BE49-F238E27FC236}">
                <a16:creationId xmlns:a16="http://schemas.microsoft.com/office/drawing/2014/main" id="{6D944B26-E141-4AE0-9E24-3ECE023C3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078038"/>
            <a:ext cx="1350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Vision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중장기 전략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핵심 가치</a:t>
            </a:r>
          </a:p>
        </p:txBody>
      </p:sp>
      <p:sp>
        <p:nvSpPr>
          <p:cNvPr id="1555461" name="Text Box 5">
            <a:extLst>
              <a:ext uri="{FF2B5EF4-FFF2-40B4-BE49-F238E27FC236}">
                <a16:creationId xmlns:a16="http://schemas.microsoft.com/office/drawing/2014/main" id="{32CFB8BD-CCDE-4631-B4D1-495D59165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068388"/>
            <a:ext cx="8829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리스크의 식별은 </a:t>
            </a:r>
            <a:r>
              <a:rPr lang="en-US" altLang="ko-KR" sz="1300" b="1">
                <a:latin typeface="Arial" panose="020B0604020202020204" pitchFamily="34" charset="0"/>
              </a:rPr>
              <a:t>Top-down </a:t>
            </a:r>
            <a:r>
              <a:rPr lang="ko-KR" altLang="en-US" sz="1300" b="1">
                <a:latin typeface="Arial" panose="020B0604020202020204" pitchFamily="34" charset="0"/>
              </a:rPr>
              <a:t>과 </a:t>
            </a:r>
            <a:r>
              <a:rPr lang="en-US" altLang="ko-KR" sz="1300" b="1">
                <a:latin typeface="Arial" panose="020B0604020202020204" pitchFamily="34" charset="0"/>
              </a:rPr>
              <a:t>Bottom-up </a:t>
            </a:r>
            <a:r>
              <a:rPr lang="ko-KR" altLang="en-US" sz="1300" b="1">
                <a:latin typeface="Arial" panose="020B0604020202020204" pitchFamily="34" charset="0"/>
              </a:rPr>
              <a:t>방법론을 병행하여 활용하는 것이 일반적이며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사업 환경을 포함한 중장기 전략 및 </a:t>
            </a:r>
            <a:r>
              <a:rPr lang="en-US" altLang="ko-KR" sz="1300" b="1">
                <a:latin typeface="Arial" panose="020B0604020202020204" pitchFamily="34" charset="0"/>
              </a:rPr>
              <a:t>Process </a:t>
            </a:r>
            <a:r>
              <a:rPr lang="ko-KR" altLang="en-US" sz="1300" b="1">
                <a:latin typeface="Arial" panose="020B0604020202020204" pitchFamily="34" charset="0"/>
              </a:rPr>
              <a:t>등을 동시에 살펴보아야 합니다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55462" name="Text Box 6">
            <a:extLst>
              <a:ext uri="{FF2B5EF4-FFF2-40B4-BE49-F238E27FC236}">
                <a16:creationId xmlns:a16="http://schemas.microsoft.com/office/drawing/2014/main" id="{91CE2E32-6835-4F2C-9BBB-6CB714ADC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700213"/>
            <a:ext cx="432117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 u="sng">
                <a:latin typeface="Arial" panose="020B0604020202020204" pitchFamily="34" charset="0"/>
              </a:rPr>
              <a:t>리스크 식별 방법론과 </a:t>
            </a:r>
            <a:r>
              <a:rPr lang="en-US" altLang="ko-KR" sz="1800" b="1" u="sng">
                <a:latin typeface="Arial" panose="020B0604020202020204" pitchFamily="34" charset="0"/>
              </a:rPr>
              <a:t>Source</a:t>
            </a:r>
          </a:p>
        </p:txBody>
      </p:sp>
      <p:graphicFrame>
        <p:nvGraphicFramePr>
          <p:cNvPr id="1555500" name="Group 44">
            <a:extLst>
              <a:ext uri="{FF2B5EF4-FFF2-40B4-BE49-F238E27FC236}">
                <a16:creationId xmlns:a16="http://schemas.microsoft.com/office/drawing/2014/main" id="{22E742EC-6721-4701-9EA1-36774A3AEC80}"/>
              </a:ext>
            </a:extLst>
          </p:cNvPr>
          <p:cNvGraphicFramePr>
            <a:graphicFrameLocks noGrp="1"/>
          </p:cNvGraphicFramePr>
          <p:nvPr/>
        </p:nvGraphicFramePr>
        <p:xfrm>
          <a:off x="5583238" y="2347913"/>
          <a:ext cx="4049712" cy="368935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776109706"/>
                    </a:ext>
                  </a:extLst>
                </a:gridCol>
                <a:gridCol w="2249487">
                  <a:extLst>
                    <a:ext uri="{9D8B030D-6E8A-4147-A177-3AD203B41FA5}">
                      <a16:colId xmlns:a16="http://schemas.microsoft.com/office/drawing/2014/main" val="1131768135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리스크 식별 방법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주요 내용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04388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Risk Inventory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산업별로 빈번하게 발생하는 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Risk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목록을 활용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1014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Internal Analysis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사업계획 수립과 관련하여 시장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경쟁사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자사의 현상 분석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633809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Workshop or Interview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경영자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실무자 등 다양한 이해관계자들의 경험과 의견 종합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5747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Leading Event Indicators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리스크 발생을 예측하는 사전 지표 등을 통한 인식 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유동비율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부채비율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925117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Process Analysis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개별 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Process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에 대한 투입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업무과정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산출 등을 단계적으로 분석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173671"/>
                  </a:ext>
                </a:extLst>
              </a:tr>
            </a:tbl>
          </a:graphicData>
        </a:graphic>
      </p:graphicFrame>
      <p:sp>
        <p:nvSpPr>
          <p:cNvPr id="1555486" name="Text Box 30">
            <a:extLst>
              <a:ext uri="{FF2B5EF4-FFF2-40B4-BE49-F238E27FC236}">
                <a16:creationId xmlns:a16="http://schemas.microsoft.com/office/drawing/2014/main" id="{BB29EA29-AD5E-4D38-B499-6C08FFA2D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5768975"/>
            <a:ext cx="1981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각 사업부별</a:t>
            </a:r>
            <a:r>
              <a:rPr lang="en-US" altLang="ko-KR" sz="1400" b="1">
                <a:latin typeface="Arial" panose="020B0604020202020204" pitchFamily="34" charset="0"/>
              </a:rPr>
              <a:t>/</a:t>
            </a:r>
            <a:r>
              <a:rPr lang="ko-KR" altLang="en-US" sz="1400" b="1">
                <a:latin typeface="Arial" panose="020B0604020202020204" pitchFamily="34" charset="0"/>
              </a:rPr>
              <a:t>기능별 </a:t>
            </a:r>
            <a:r>
              <a:rPr lang="en-US" altLang="ko-KR" sz="1400" b="1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555487" name="AutoShape 31">
            <a:extLst>
              <a:ext uri="{FF2B5EF4-FFF2-40B4-BE49-F238E27FC236}">
                <a16:creationId xmlns:a16="http://schemas.microsoft.com/office/drawing/2014/main" id="{EA6A848D-65EF-4F1E-A237-DD0EEB465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068638"/>
            <a:ext cx="2249488" cy="53975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bg1"/>
              </a:gs>
              <a:gs pos="100000">
                <a:srgbClr val="CC33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5488" name="AutoShape 32">
            <a:extLst>
              <a:ext uri="{FF2B5EF4-FFF2-40B4-BE49-F238E27FC236}">
                <a16:creationId xmlns:a16="http://schemas.microsoft.com/office/drawing/2014/main" id="{56DC1BB5-6000-440A-BB9E-FEFD078D8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3787775"/>
            <a:ext cx="2159000" cy="1260475"/>
          </a:xfrm>
          <a:prstGeom prst="irregularSeal2">
            <a:avLst/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5489" name="Text Box 33">
            <a:extLst>
              <a:ext uri="{FF2B5EF4-FFF2-40B4-BE49-F238E27FC236}">
                <a16:creationId xmlns:a16="http://schemas.microsoft.com/office/drawing/2014/main" id="{35B4BE1D-C6D9-4EA9-AE95-88E6AEDC7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4148138"/>
            <a:ext cx="16208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bg1"/>
                </a:solidFill>
                <a:latin typeface="Arial" panose="020B0604020202020204" pitchFamily="34" charset="0"/>
              </a:rPr>
              <a:t>Risk Pool</a:t>
            </a:r>
          </a:p>
        </p:txBody>
      </p:sp>
      <p:sp>
        <p:nvSpPr>
          <p:cNvPr id="1555490" name="AutoShape 34">
            <a:extLst>
              <a:ext uri="{FF2B5EF4-FFF2-40B4-BE49-F238E27FC236}">
                <a16:creationId xmlns:a16="http://schemas.microsoft.com/office/drawing/2014/main" id="{84B449EA-31F8-4370-874B-C7AF6C6893C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1950" y="5138738"/>
            <a:ext cx="2249488" cy="53975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C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5491" name="Text Box 35">
            <a:extLst>
              <a:ext uri="{FF2B5EF4-FFF2-40B4-BE49-F238E27FC236}">
                <a16:creationId xmlns:a16="http://schemas.microsoft.com/office/drawing/2014/main" id="{24A37623-A576-467B-97AC-72038B52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3068638"/>
            <a:ext cx="16192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ko-KR" sz="1400" b="1">
                <a:latin typeface="Arial" panose="020B0604020202020204" pitchFamily="34" charset="0"/>
              </a:rPr>
              <a:t>Top-down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sz="1400" b="1"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1555492" name="Text Box 36">
            <a:extLst>
              <a:ext uri="{FF2B5EF4-FFF2-40B4-BE49-F238E27FC236}">
                <a16:creationId xmlns:a16="http://schemas.microsoft.com/office/drawing/2014/main" id="{EE47878F-6409-4F6B-94C6-4EBFA5DF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5138738"/>
            <a:ext cx="162083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ko-KR" sz="1400" b="1">
                <a:latin typeface="Arial" panose="020B0604020202020204" pitchFamily="34" charset="0"/>
              </a:rPr>
              <a:t>Bottom-up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sz="1400" b="1"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1555493" name="AutoShape 37">
            <a:extLst>
              <a:ext uri="{FF2B5EF4-FFF2-40B4-BE49-F238E27FC236}">
                <a16:creationId xmlns:a16="http://schemas.microsoft.com/office/drawing/2014/main" id="{527D5966-EE47-4E57-8CEA-11E8AABC14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24101" y="2635250"/>
            <a:ext cx="1441450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5494" name="AutoShape 38">
            <a:extLst>
              <a:ext uri="{FF2B5EF4-FFF2-40B4-BE49-F238E27FC236}">
                <a16:creationId xmlns:a16="http://schemas.microsoft.com/office/drawing/2014/main" id="{8FF1BAE9-0866-496C-8668-152F3C17E07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24101" y="5426075"/>
            <a:ext cx="1441450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5495" name="AutoShape 39">
            <a:extLst>
              <a:ext uri="{FF2B5EF4-FFF2-40B4-BE49-F238E27FC236}">
                <a16:creationId xmlns:a16="http://schemas.microsoft.com/office/drawing/2014/main" id="{2392A610-1DA1-4749-BB3C-D12FFBB3E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3608388"/>
            <a:ext cx="1619250" cy="1439862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5496" name="AutoShape 40">
            <a:extLst>
              <a:ext uri="{FF2B5EF4-FFF2-40B4-BE49-F238E27FC236}">
                <a16:creationId xmlns:a16="http://schemas.microsoft.com/office/drawing/2014/main" id="{DA181545-9411-42D2-9DA6-D4086C42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5227638"/>
            <a:ext cx="1619250" cy="900112"/>
          </a:xfrm>
          <a:prstGeom prst="flowChartPunchedTape">
            <a:avLst/>
          </a:prstGeom>
          <a:noFill/>
          <a:ln w="31750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Do Things </a:t>
            </a:r>
          </a:p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Right?</a:t>
            </a:r>
          </a:p>
        </p:txBody>
      </p:sp>
      <p:sp>
        <p:nvSpPr>
          <p:cNvPr id="1555497" name="AutoShape 41">
            <a:extLst>
              <a:ext uri="{FF2B5EF4-FFF2-40B4-BE49-F238E27FC236}">
                <a16:creationId xmlns:a16="http://schemas.microsoft.com/office/drawing/2014/main" id="{315EDF2A-6169-4844-B501-34D6AF679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2438400"/>
            <a:ext cx="1619250" cy="900113"/>
          </a:xfrm>
          <a:prstGeom prst="flowChartPunchedTape">
            <a:avLst/>
          </a:prstGeom>
          <a:noFill/>
          <a:ln w="31750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Do the Right </a:t>
            </a:r>
          </a:p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Things?</a:t>
            </a:r>
          </a:p>
        </p:txBody>
      </p:sp>
      <p:sp>
        <p:nvSpPr>
          <p:cNvPr id="1555498" name="Text Box 42">
            <a:extLst>
              <a:ext uri="{FF2B5EF4-FFF2-40B4-BE49-F238E27FC236}">
                <a16:creationId xmlns:a16="http://schemas.microsoft.com/office/drawing/2014/main" id="{B3FF6BD9-F28A-436F-9033-A1CC94B3B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697288"/>
            <a:ext cx="7207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전 략</a:t>
            </a:r>
          </a:p>
        </p:txBody>
      </p:sp>
      <p:sp>
        <p:nvSpPr>
          <p:cNvPr id="1555499" name="Text Box 43">
            <a:extLst>
              <a:ext uri="{FF2B5EF4-FFF2-40B4-BE49-F238E27FC236}">
                <a16:creationId xmlns:a16="http://schemas.microsoft.com/office/drawing/2014/main" id="{5AF81B98-9ABB-4D52-B461-7B349120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98988"/>
            <a:ext cx="7207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운 영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Text Box 2">
            <a:extLst>
              <a:ext uri="{FF2B5EF4-FFF2-40B4-BE49-F238E27FC236}">
                <a16:creationId xmlns:a16="http://schemas.microsoft.com/office/drawing/2014/main" id="{F6B5C87D-CCE0-4467-A9F6-06B8593A6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53412" name="Text Box 4">
            <a:extLst>
              <a:ext uri="{FF2B5EF4-FFF2-40B4-BE49-F238E27FC236}">
                <a16:creationId xmlns:a16="http://schemas.microsoft.com/office/drawing/2014/main" id="{8952AD30-6E60-437B-8834-223BFE4D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10. </a:t>
            </a:r>
            <a:r>
              <a:rPr lang="ko-KR" altLang="en-US" sz="1600" b="1">
                <a:latin typeface="Arial" panose="020B0604020202020204" pitchFamily="34" charset="0"/>
              </a:rPr>
              <a:t>리스크 식별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53413" name="Text Box 5">
            <a:extLst>
              <a:ext uri="{FF2B5EF4-FFF2-40B4-BE49-F238E27FC236}">
                <a16:creationId xmlns:a16="http://schemas.microsoft.com/office/drawing/2014/main" id="{7D0DDFA6-62C5-40BA-AFA7-B1EA8A9F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808163"/>
            <a:ext cx="13509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Vision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중장기 전략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>
                <a:latin typeface="Arial" panose="020B0604020202020204" pitchFamily="34" charset="0"/>
              </a:rPr>
              <a:t> 핵심 가치</a:t>
            </a:r>
          </a:p>
        </p:txBody>
      </p:sp>
      <p:sp>
        <p:nvSpPr>
          <p:cNvPr id="1553414" name="Text Box 6">
            <a:extLst>
              <a:ext uri="{FF2B5EF4-FFF2-40B4-BE49-F238E27FC236}">
                <a16:creationId xmlns:a16="http://schemas.microsoft.com/office/drawing/2014/main" id="{036C7E1F-534E-4FAC-B251-3793B300C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052513"/>
            <a:ext cx="85248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기업 내의 모든 리스크는 전략 리스크와 운영 리스크로 표현할 수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53415" name="Text Box 7">
            <a:extLst>
              <a:ext uri="{FF2B5EF4-FFF2-40B4-BE49-F238E27FC236}">
                <a16:creationId xmlns:a16="http://schemas.microsoft.com/office/drawing/2014/main" id="{BCEF72F2-3CE0-4FF0-A72D-0135C380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179513"/>
            <a:ext cx="432117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 u="sng">
                <a:latin typeface="Arial" panose="020B0604020202020204" pitchFamily="34" charset="0"/>
              </a:rPr>
              <a:t>전략 리스크와 운영 리스크의 통합</a:t>
            </a:r>
          </a:p>
        </p:txBody>
      </p:sp>
      <p:sp>
        <p:nvSpPr>
          <p:cNvPr id="1553416" name="Text Box 8">
            <a:extLst>
              <a:ext uri="{FF2B5EF4-FFF2-40B4-BE49-F238E27FC236}">
                <a16:creationId xmlns:a16="http://schemas.microsoft.com/office/drawing/2014/main" id="{C17A4602-AADC-443E-80CB-CEF69B1F2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5499100"/>
            <a:ext cx="1981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각 사업부별</a:t>
            </a:r>
            <a:r>
              <a:rPr lang="en-US" altLang="ko-KR" sz="1400" b="1">
                <a:latin typeface="Arial" panose="020B0604020202020204" pitchFamily="34" charset="0"/>
              </a:rPr>
              <a:t>/</a:t>
            </a:r>
            <a:r>
              <a:rPr lang="ko-KR" altLang="en-US" sz="1400" b="1">
                <a:latin typeface="Arial" panose="020B0604020202020204" pitchFamily="34" charset="0"/>
              </a:rPr>
              <a:t>기능별 </a:t>
            </a:r>
            <a:r>
              <a:rPr lang="en-US" altLang="ko-KR" sz="1400" b="1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553417" name="AutoShape 9">
            <a:extLst>
              <a:ext uri="{FF2B5EF4-FFF2-40B4-BE49-F238E27FC236}">
                <a16:creationId xmlns:a16="http://schemas.microsoft.com/office/drawing/2014/main" id="{04D992F9-2518-4B7C-AD20-6487AC69C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798763"/>
            <a:ext cx="2249488" cy="53975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bg1"/>
              </a:gs>
              <a:gs pos="100000">
                <a:srgbClr val="CC33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3418" name="AutoShape 10">
            <a:extLst>
              <a:ext uri="{FF2B5EF4-FFF2-40B4-BE49-F238E27FC236}">
                <a16:creationId xmlns:a16="http://schemas.microsoft.com/office/drawing/2014/main" id="{FD0016B4-E151-45E7-831E-25F1BEA42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3517900"/>
            <a:ext cx="2159000" cy="1260475"/>
          </a:xfrm>
          <a:prstGeom prst="irregularSeal2">
            <a:avLst/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3419" name="Text Box 11">
            <a:extLst>
              <a:ext uri="{FF2B5EF4-FFF2-40B4-BE49-F238E27FC236}">
                <a16:creationId xmlns:a16="http://schemas.microsoft.com/office/drawing/2014/main" id="{4DAFAD0B-7F68-42F4-B426-406A3B81B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3878263"/>
            <a:ext cx="16208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bg1"/>
                </a:solidFill>
                <a:latin typeface="Arial" panose="020B0604020202020204" pitchFamily="34" charset="0"/>
              </a:rPr>
              <a:t>Risk Pool</a:t>
            </a:r>
          </a:p>
        </p:txBody>
      </p:sp>
      <p:sp>
        <p:nvSpPr>
          <p:cNvPr id="1553420" name="AutoShape 12">
            <a:extLst>
              <a:ext uri="{FF2B5EF4-FFF2-40B4-BE49-F238E27FC236}">
                <a16:creationId xmlns:a16="http://schemas.microsoft.com/office/drawing/2014/main" id="{4D1A178C-46C0-448A-BB9B-DC1758C7988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1950" y="4868863"/>
            <a:ext cx="2249488" cy="53975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C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3421" name="Text Box 13">
            <a:extLst>
              <a:ext uri="{FF2B5EF4-FFF2-40B4-BE49-F238E27FC236}">
                <a16:creationId xmlns:a16="http://schemas.microsoft.com/office/drawing/2014/main" id="{D2311F3F-3A2E-4AB9-953B-238588433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798763"/>
            <a:ext cx="16192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ko-KR" sz="1400" b="1">
                <a:latin typeface="Arial" panose="020B0604020202020204" pitchFamily="34" charset="0"/>
              </a:rPr>
              <a:t>Top-down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sz="1400" b="1"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1553422" name="Text Box 14">
            <a:extLst>
              <a:ext uri="{FF2B5EF4-FFF2-40B4-BE49-F238E27FC236}">
                <a16:creationId xmlns:a16="http://schemas.microsoft.com/office/drawing/2014/main" id="{565B7491-5CCD-4E46-AC4D-D078BAA3B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4868863"/>
            <a:ext cx="162083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ko-KR" sz="1400" b="1">
                <a:latin typeface="Arial" panose="020B0604020202020204" pitchFamily="34" charset="0"/>
              </a:rPr>
              <a:t>Bottom-up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sz="1400" b="1"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1553423" name="AutoShape 15">
            <a:extLst>
              <a:ext uri="{FF2B5EF4-FFF2-40B4-BE49-F238E27FC236}">
                <a16:creationId xmlns:a16="http://schemas.microsoft.com/office/drawing/2014/main" id="{305AA233-0179-4DFE-B092-B42EE7DD09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24101" y="2365375"/>
            <a:ext cx="1441450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3424" name="AutoShape 16">
            <a:extLst>
              <a:ext uri="{FF2B5EF4-FFF2-40B4-BE49-F238E27FC236}">
                <a16:creationId xmlns:a16="http://schemas.microsoft.com/office/drawing/2014/main" id="{67E8AB35-89E7-4FD0-AC58-772154E4BEA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24101" y="5156200"/>
            <a:ext cx="1441450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3425" name="AutoShape 17">
            <a:extLst>
              <a:ext uri="{FF2B5EF4-FFF2-40B4-BE49-F238E27FC236}">
                <a16:creationId xmlns:a16="http://schemas.microsoft.com/office/drawing/2014/main" id="{BD87AE13-0256-4B23-845A-E7A5C54DD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3338513"/>
            <a:ext cx="1619250" cy="1439862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3426" name="AutoShape 18">
            <a:extLst>
              <a:ext uri="{FF2B5EF4-FFF2-40B4-BE49-F238E27FC236}">
                <a16:creationId xmlns:a16="http://schemas.microsoft.com/office/drawing/2014/main" id="{3B1BBEA8-DEF6-421D-ADD8-D6EB0E74F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4957763"/>
            <a:ext cx="1619250" cy="900112"/>
          </a:xfrm>
          <a:prstGeom prst="flowChartPunchedTape">
            <a:avLst/>
          </a:prstGeom>
          <a:noFill/>
          <a:ln w="31750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Do Things </a:t>
            </a:r>
          </a:p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Right?</a:t>
            </a:r>
          </a:p>
        </p:txBody>
      </p:sp>
      <p:sp>
        <p:nvSpPr>
          <p:cNvPr id="1553427" name="AutoShape 19">
            <a:extLst>
              <a:ext uri="{FF2B5EF4-FFF2-40B4-BE49-F238E27FC236}">
                <a16:creationId xmlns:a16="http://schemas.microsoft.com/office/drawing/2014/main" id="{3AED90D6-F2C3-4827-820B-6506DA325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2168525"/>
            <a:ext cx="1619250" cy="900113"/>
          </a:xfrm>
          <a:prstGeom prst="flowChartPunchedTape">
            <a:avLst/>
          </a:prstGeom>
          <a:noFill/>
          <a:ln w="31750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Do the Right </a:t>
            </a:r>
          </a:p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Things?</a:t>
            </a:r>
          </a:p>
        </p:txBody>
      </p:sp>
      <p:sp>
        <p:nvSpPr>
          <p:cNvPr id="1553428" name="Text Box 20">
            <a:extLst>
              <a:ext uri="{FF2B5EF4-FFF2-40B4-BE49-F238E27FC236}">
                <a16:creationId xmlns:a16="http://schemas.microsoft.com/office/drawing/2014/main" id="{007B4F7E-D859-476C-8188-2E6A7B84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427413"/>
            <a:ext cx="7207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전 략</a:t>
            </a:r>
          </a:p>
        </p:txBody>
      </p:sp>
      <p:sp>
        <p:nvSpPr>
          <p:cNvPr id="1553429" name="Text Box 21">
            <a:extLst>
              <a:ext uri="{FF2B5EF4-FFF2-40B4-BE49-F238E27FC236}">
                <a16:creationId xmlns:a16="http://schemas.microsoft.com/office/drawing/2014/main" id="{360E1240-F68A-4031-B234-E795BF108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329113"/>
            <a:ext cx="7207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운 영</a:t>
            </a:r>
          </a:p>
        </p:txBody>
      </p:sp>
      <p:sp>
        <p:nvSpPr>
          <p:cNvPr id="1553430" name="AutoShape 22">
            <a:extLst>
              <a:ext uri="{FF2B5EF4-FFF2-40B4-BE49-F238E27FC236}">
                <a16:creationId xmlns:a16="http://schemas.microsoft.com/office/drawing/2014/main" id="{78B59BA5-CA90-46FA-8B4F-A0B11E77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75" y="1628775"/>
            <a:ext cx="1439863" cy="5397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1</a:t>
            </a:r>
            <a:r>
              <a:rPr lang="ko-KR" altLang="en-US" sz="1400" b="1">
                <a:latin typeface="Arial" panose="020B0604020202020204" pitchFamily="34" charset="0"/>
              </a:rPr>
              <a:t>단계 </a:t>
            </a:r>
            <a:r>
              <a:rPr lang="en-US" altLang="ko-KR" sz="1400" b="1">
                <a:latin typeface="Arial" panose="020B0604020202020204" pitchFamily="34" charset="0"/>
              </a:rPr>
              <a:t>: </a:t>
            </a:r>
            <a:r>
              <a:rPr lang="ko-KR" altLang="en-US" sz="1400" b="1">
                <a:latin typeface="Arial" panose="020B0604020202020204" pitchFamily="34" charset="0"/>
              </a:rPr>
              <a:t>리스크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식별</a:t>
            </a:r>
          </a:p>
        </p:txBody>
      </p:sp>
      <p:sp>
        <p:nvSpPr>
          <p:cNvPr id="1553431" name="AutoShape 23">
            <a:extLst>
              <a:ext uri="{FF2B5EF4-FFF2-40B4-BE49-F238E27FC236}">
                <a16:creationId xmlns:a16="http://schemas.microsoft.com/office/drawing/2014/main" id="{8B163008-5612-4EC4-82C7-582F1DED3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1630363"/>
            <a:ext cx="1712913" cy="5397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2</a:t>
            </a:r>
            <a:r>
              <a:rPr lang="ko-KR" altLang="en-US" sz="1400" b="1">
                <a:latin typeface="Arial" panose="020B0604020202020204" pitchFamily="34" charset="0"/>
              </a:rPr>
              <a:t>단계 </a:t>
            </a:r>
            <a:r>
              <a:rPr lang="en-US" altLang="ko-KR" sz="1400" b="1">
                <a:latin typeface="Arial" panose="020B0604020202020204" pitchFamily="34" charset="0"/>
              </a:rPr>
              <a:t>: </a:t>
            </a:r>
            <a:r>
              <a:rPr lang="ko-KR" altLang="en-US" sz="1400" b="1">
                <a:latin typeface="Arial" panose="020B0604020202020204" pitchFamily="34" charset="0"/>
              </a:rPr>
              <a:t>리스크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평가</a:t>
            </a:r>
          </a:p>
        </p:txBody>
      </p:sp>
      <p:sp>
        <p:nvSpPr>
          <p:cNvPr id="1553432" name="AutoShape 24">
            <a:extLst>
              <a:ext uri="{FF2B5EF4-FFF2-40B4-BE49-F238E27FC236}">
                <a16:creationId xmlns:a16="http://schemas.microsoft.com/office/drawing/2014/main" id="{9BA93906-3809-4C35-89D8-1570E1DC1D2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79976" y="2366962"/>
            <a:ext cx="1441450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3433" name="AutoShape 25">
            <a:extLst>
              <a:ext uri="{FF2B5EF4-FFF2-40B4-BE49-F238E27FC236}">
                <a16:creationId xmlns:a16="http://schemas.microsoft.com/office/drawing/2014/main" id="{004464E3-4F49-4BB7-961E-A7937866CB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79976" y="5157787"/>
            <a:ext cx="1441450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3434" name="Text Box 26">
            <a:extLst>
              <a:ext uri="{FF2B5EF4-FFF2-40B4-BE49-F238E27FC236}">
                <a16:creationId xmlns:a16="http://schemas.microsoft.com/office/drawing/2014/main" id="{33CF29E1-DC65-4DB3-A519-CE1DDB4CB1C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608888" y="2573337"/>
            <a:ext cx="2160588" cy="1712913"/>
          </a:xfrm>
          <a:prstGeom prst="rect">
            <a:avLst/>
          </a:prstGeom>
          <a:noFill/>
          <a:ln w="2540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300">
                <a:latin typeface="Arial" panose="020B0604020202020204" pitchFamily="34" charset="0"/>
              </a:rPr>
              <a:t> </a:t>
            </a:r>
            <a:r>
              <a:rPr kumimoji="0" lang="ko-KR" altLang="en-US" sz="1300">
                <a:latin typeface="Arial" panose="020B0604020202020204" pitchFamily="34" charset="0"/>
              </a:rPr>
              <a:t>사업 전략의 확인</a:t>
            </a: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kumimoji="0" lang="ko-KR" altLang="en-US" sz="1200">
                <a:latin typeface="Arial" panose="020B0604020202020204" pitchFamily="34" charset="0"/>
              </a:rPr>
              <a:t>   </a:t>
            </a:r>
            <a:r>
              <a:rPr kumimoji="0" lang="en-US" altLang="ko-KR" sz="1200">
                <a:latin typeface="Arial" panose="020B0604020202020204" pitchFamily="34" charset="0"/>
              </a:rPr>
              <a:t>- </a:t>
            </a:r>
            <a:r>
              <a:rPr kumimoji="0" lang="ko-KR" altLang="en-US" sz="1200">
                <a:latin typeface="Arial" panose="020B0604020202020204" pitchFamily="34" charset="0"/>
              </a:rPr>
              <a:t>사업 전략 달성에 필요한 </a:t>
            </a:r>
            <a:r>
              <a:rPr kumimoji="0" lang="en-US" altLang="ko-KR" sz="1200">
                <a:latin typeface="Arial" panose="020B0604020202020204" pitchFamily="34" charset="0"/>
              </a:rPr>
              <a:t>KFS* </a:t>
            </a:r>
            <a:r>
              <a:rPr kumimoji="0" lang="ko-KR" altLang="en-US" sz="1200">
                <a:latin typeface="Arial" panose="020B0604020202020204" pitchFamily="34" charset="0"/>
              </a:rPr>
              <a:t>규명 </a:t>
            </a:r>
            <a:r>
              <a:rPr kumimoji="0" lang="ko-KR" altLang="en-US" sz="120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kumimoji="0" lang="en-US" altLang="ko-KR" sz="1200">
                <a:latin typeface="Arial" panose="020B0604020202020204" pitchFamily="34" charset="0"/>
                <a:cs typeface="Arial" panose="020B0604020202020204" pitchFamily="34" charset="0"/>
              </a:rPr>
              <a:t>KPI**</a:t>
            </a: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300">
                <a:latin typeface="Arial" panose="020B0604020202020204" pitchFamily="34" charset="0"/>
              </a:rPr>
              <a:t> </a:t>
            </a:r>
            <a:r>
              <a:rPr kumimoji="0" lang="ko-KR" altLang="en-US" sz="1300">
                <a:latin typeface="Arial" panose="020B0604020202020204" pitchFamily="34" charset="0"/>
              </a:rPr>
              <a:t>사업 전략 달성에 </a:t>
            </a:r>
            <a:r>
              <a:rPr kumimoji="0" lang="en-US" altLang="ko-KR" sz="1300">
                <a:latin typeface="Arial" panose="020B0604020202020204" pitchFamily="34" charset="0"/>
              </a:rPr>
              <a:t>Bettleneck </a:t>
            </a:r>
            <a:r>
              <a:rPr kumimoji="0" lang="ko-KR" altLang="en-US" sz="1300">
                <a:latin typeface="Arial" panose="020B0604020202020204" pitchFamily="34" charset="0"/>
              </a:rPr>
              <a:t>이 될 수 있는 요인 평가</a:t>
            </a: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kumimoji="0" lang="ko-KR" altLang="en-US" sz="1200">
                <a:latin typeface="Arial" panose="020B0604020202020204" pitchFamily="34" charset="0"/>
              </a:rPr>
              <a:t>   </a:t>
            </a:r>
            <a:r>
              <a:rPr kumimoji="0" lang="en-US" altLang="ko-KR" sz="1200">
                <a:latin typeface="Arial" panose="020B0604020202020204" pitchFamily="34" charset="0"/>
              </a:rPr>
              <a:t>- </a:t>
            </a:r>
            <a:r>
              <a:rPr kumimoji="0" lang="ko-KR" altLang="en-US" sz="1200">
                <a:latin typeface="Arial" panose="020B0604020202020204" pitchFamily="34" charset="0"/>
              </a:rPr>
              <a:t>사업 전략의 추구로 인해 손실을 볼 수 있는 가능성 </a:t>
            </a:r>
            <a:r>
              <a:rPr kumimoji="0" lang="ko-KR" altLang="en-US" sz="120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kumimoji="0" lang="en-US" altLang="ko-KR" sz="1200">
                <a:latin typeface="Arial" panose="020B0604020202020204" pitchFamily="34" charset="0"/>
              </a:rPr>
              <a:t>KRI***</a:t>
            </a:r>
          </a:p>
        </p:txBody>
      </p:sp>
      <p:sp>
        <p:nvSpPr>
          <p:cNvPr id="1553435" name="Text Box 27">
            <a:extLst>
              <a:ext uri="{FF2B5EF4-FFF2-40B4-BE49-F238E27FC236}">
                <a16:creationId xmlns:a16="http://schemas.microsoft.com/office/drawing/2014/main" id="{A8DEF14B-9543-4969-A7FB-F9B0FB4DAA5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169026" y="4645025"/>
            <a:ext cx="1439862" cy="1531937"/>
          </a:xfrm>
          <a:prstGeom prst="rect">
            <a:avLst/>
          </a:prstGeom>
          <a:noFill/>
          <a:ln w="2540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200">
                <a:latin typeface="Arial" panose="020B0604020202020204" pitchFamily="34" charset="0"/>
              </a:rPr>
              <a:t> </a:t>
            </a:r>
            <a:r>
              <a:rPr kumimoji="0" lang="ko-KR" altLang="en-US" sz="1200">
                <a:latin typeface="Arial" panose="020B0604020202020204" pitchFamily="34" charset="0"/>
              </a:rPr>
              <a:t>각 기능 부문별로 업무 </a:t>
            </a:r>
            <a:r>
              <a:rPr kumimoji="0" lang="en-US" altLang="ko-KR" sz="1200">
                <a:latin typeface="Arial" panose="020B0604020202020204" pitchFamily="34" charset="0"/>
              </a:rPr>
              <a:t>Process </a:t>
            </a:r>
            <a:r>
              <a:rPr kumimoji="0" lang="ko-KR" altLang="en-US" sz="1200">
                <a:latin typeface="Arial" panose="020B0604020202020204" pitchFamily="34" charset="0"/>
              </a:rPr>
              <a:t>파악</a:t>
            </a:r>
            <a:endParaRPr kumimoji="0"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200">
                <a:latin typeface="Arial" panose="020B0604020202020204" pitchFamily="34" charset="0"/>
              </a:rPr>
              <a:t> 각 기능 부문별 목표 달성을 저해할 수 있는 잠재적 리스크의 </a:t>
            </a:r>
            <a:r>
              <a:rPr kumimoji="0" lang="en-US" altLang="ko-KR" sz="1200">
                <a:latin typeface="Arial" panose="020B0604020202020204" pitchFamily="34" charset="0"/>
              </a:rPr>
              <a:t>Causal Map </a:t>
            </a:r>
            <a:r>
              <a:rPr kumimoji="0" lang="ko-KR" altLang="en-US" sz="1200">
                <a:latin typeface="Arial" panose="020B0604020202020204" pitchFamily="34" charset="0"/>
              </a:rPr>
              <a:t>작성</a:t>
            </a:r>
          </a:p>
        </p:txBody>
      </p:sp>
      <p:sp>
        <p:nvSpPr>
          <p:cNvPr id="1553436" name="Text Box 28">
            <a:extLst>
              <a:ext uri="{FF2B5EF4-FFF2-40B4-BE49-F238E27FC236}">
                <a16:creationId xmlns:a16="http://schemas.microsoft.com/office/drawing/2014/main" id="{4C651C7B-951F-4ACF-A13F-3A7732264A6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69251" y="4554537"/>
            <a:ext cx="1439862" cy="1712913"/>
          </a:xfrm>
          <a:prstGeom prst="rect">
            <a:avLst/>
          </a:prstGeom>
          <a:noFill/>
          <a:ln w="2540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300">
                <a:latin typeface="Arial" panose="020B0604020202020204" pitchFamily="34" charset="0"/>
              </a:rPr>
              <a:t> </a:t>
            </a:r>
            <a:r>
              <a:rPr kumimoji="0" lang="ko-KR" altLang="en-US" sz="1300">
                <a:latin typeface="Arial" panose="020B0604020202020204" pitchFamily="34" charset="0"/>
              </a:rPr>
              <a:t>리스크의 발생가능성</a:t>
            </a:r>
            <a:r>
              <a:rPr kumimoji="0" lang="en-US" altLang="ko-KR" sz="1300">
                <a:latin typeface="Arial" panose="020B0604020202020204" pitchFamily="34" charset="0"/>
              </a:rPr>
              <a:t>, </a:t>
            </a:r>
            <a:r>
              <a:rPr kumimoji="0" lang="ko-KR" altLang="en-US" sz="1300">
                <a:latin typeface="Arial" panose="020B0604020202020204" pitchFamily="34" charset="0"/>
              </a:rPr>
              <a:t>영향도 및 통제수준을 기준으로 리스크를 평가</a:t>
            </a:r>
          </a:p>
        </p:txBody>
      </p:sp>
      <p:sp>
        <p:nvSpPr>
          <p:cNvPr id="1553437" name="Text Box 29">
            <a:extLst>
              <a:ext uri="{FF2B5EF4-FFF2-40B4-BE49-F238E27FC236}">
                <a16:creationId xmlns:a16="http://schemas.microsoft.com/office/drawing/2014/main" id="{C62193A0-84B1-4EC5-9421-1B8AA1DAE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6038850"/>
            <a:ext cx="53117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300">
                <a:latin typeface="Arial" panose="020B0604020202020204" pitchFamily="34" charset="0"/>
              </a:rPr>
              <a:t>* KFS : Key Factors for Success, **KPI : Key Performance Indicator, ***KRI : Key Risk Indicator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2" name="Text Box 2">
            <a:extLst>
              <a:ext uri="{FF2B5EF4-FFF2-40B4-BE49-F238E27FC236}">
                <a16:creationId xmlns:a16="http://schemas.microsoft.com/office/drawing/2014/main" id="{A87950C2-E040-4C84-91CE-2BFECAACD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51364" name="Text Box 4">
            <a:extLst>
              <a:ext uri="{FF2B5EF4-FFF2-40B4-BE49-F238E27FC236}">
                <a16:creationId xmlns:a16="http://schemas.microsoft.com/office/drawing/2014/main" id="{F5C25B11-09FC-4B7E-8A5A-0567ED97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10. </a:t>
            </a:r>
            <a:r>
              <a:rPr lang="ko-KR" altLang="en-US" sz="1600" b="1">
                <a:latin typeface="Arial" panose="020B0604020202020204" pitchFamily="34" charset="0"/>
              </a:rPr>
              <a:t>리스크 식별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51365" name="Text Box 5">
            <a:extLst>
              <a:ext uri="{FF2B5EF4-FFF2-40B4-BE49-F238E27FC236}">
                <a16:creationId xmlns:a16="http://schemas.microsoft.com/office/drawing/2014/main" id="{4D0212FE-D3D2-473A-B936-0E2E59A7D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23950"/>
            <a:ext cx="81661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 인과관계도를 통해 발생 가능한 리스크를 한 눈에 살펴 볼 수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51366" name="Text Box 6">
            <a:extLst>
              <a:ext uri="{FF2B5EF4-FFF2-40B4-BE49-F238E27FC236}">
                <a16:creationId xmlns:a16="http://schemas.microsoft.com/office/drawing/2014/main" id="{99D3581F-B9A8-4A2C-AEA2-30556672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323975"/>
            <a:ext cx="45910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 u="sng">
                <a:latin typeface="Arial" panose="020B0604020202020204" pitchFamily="34" charset="0"/>
              </a:rPr>
              <a:t>기능별 리스크 인과관계도 사례 </a:t>
            </a:r>
            <a:r>
              <a:rPr lang="en-US" altLang="ko-KR" sz="1800" b="1" u="sng">
                <a:latin typeface="Arial" panose="020B0604020202020204" pitchFamily="34" charset="0"/>
              </a:rPr>
              <a:t>(</a:t>
            </a:r>
            <a:r>
              <a:rPr lang="ko-KR" altLang="en-US" sz="1800" b="1" u="sng">
                <a:latin typeface="Arial" panose="020B0604020202020204" pitchFamily="34" charset="0"/>
              </a:rPr>
              <a:t>구매 부문</a:t>
            </a:r>
            <a:r>
              <a:rPr lang="en-US" altLang="ko-KR" sz="1800" b="1" u="sng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551367" name="AutoShape 7">
            <a:extLst>
              <a:ext uri="{FF2B5EF4-FFF2-40B4-BE49-F238E27FC236}">
                <a16:creationId xmlns:a16="http://schemas.microsoft.com/office/drawing/2014/main" id="{45D12DBE-8584-4A16-9AFA-EF62BB446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1808163"/>
            <a:ext cx="1439862" cy="4492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생산성 저하</a:t>
            </a:r>
          </a:p>
        </p:txBody>
      </p:sp>
      <p:sp>
        <p:nvSpPr>
          <p:cNvPr id="1551368" name="Oval 8">
            <a:extLst>
              <a:ext uri="{FF2B5EF4-FFF2-40B4-BE49-F238E27FC236}">
                <a16:creationId xmlns:a16="http://schemas.microsoft.com/office/drawing/2014/main" id="{A04B1308-4AA8-47E3-96A9-A8E1C92D0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2438400"/>
            <a:ext cx="901700" cy="539750"/>
          </a:xfrm>
          <a:prstGeom prst="ellipse">
            <a:avLst/>
          </a:prstGeom>
          <a:solidFill>
            <a:srgbClr val="FFCC00"/>
          </a:solidFill>
          <a:ln w="25400" algn="ctr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생산량 감소</a:t>
            </a:r>
          </a:p>
        </p:txBody>
      </p:sp>
      <p:sp>
        <p:nvSpPr>
          <p:cNvPr id="1551369" name="Oval 9">
            <a:extLst>
              <a:ext uri="{FF2B5EF4-FFF2-40B4-BE49-F238E27FC236}">
                <a16:creationId xmlns:a16="http://schemas.microsoft.com/office/drawing/2014/main" id="{42C9026B-583C-4739-8E35-EF9349717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2438400"/>
            <a:ext cx="990600" cy="539750"/>
          </a:xfrm>
          <a:prstGeom prst="ellipse">
            <a:avLst/>
          </a:prstGeom>
          <a:solidFill>
            <a:srgbClr val="FFCC00"/>
          </a:solidFill>
          <a:ln w="25400" algn="ctr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제조원가 상승</a:t>
            </a:r>
          </a:p>
        </p:txBody>
      </p:sp>
      <p:sp>
        <p:nvSpPr>
          <p:cNvPr id="1551370" name="Oval 10">
            <a:extLst>
              <a:ext uri="{FF2B5EF4-FFF2-40B4-BE49-F238E27FC236}">
                <a16:creationId xmlns:a16="http://schemas.microsoft.com/office/drawing/2014/main" id="{FC3E6989-D95F-4179-96AF-D17F9D6C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3159125"/>
            <a:ext cx="1081088" cy="53975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투입재료비상승</a:t>
            </a:r>
          </a:p>
        </p:txBody>
      </p:sp>
      <p:sp>
        <p:nvSpPr>
          <p:cNvPr id="1551371" name="Oval 11">
            <a:extLst>
              <a:ext uri="{FF2B5EF4-FFF2-40B4-BE49-F238E27FC236}">
                <a16:creationId xmlns:a16="http://schemas.microsoft.com/office/drawing/2014/main" id="{A0C0DB24-C8A3-4C05-A4D4-72A701AA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3068638"/>
            <a:ext cx="900113" cy="539750"/>
          </a:xfrm>
          <a:prstGeom prst="ellipse">
            <a:avLst/>
          </a:prstGeom>
          <a:solidFill>
            <a:srgbClr val="FFCC00"/>
          </a:solidFill>
          <a:ln w="25400" algn="ctr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생산일정지연</a:t>
            </a:r>
          </a:p>
        </p:txBody>
      </p:sp>
      <p:sp>
        <p:nvSpPr>
          <p:cNvPr id="1551372" name="Oval 12">
            <a:extLst>
              <a:ext uri="{FF2B5EF4-FFF2-40B4-BE49-F238E27FC236}">
                <a16:creationId xmlns:a16="http://schemas.microsoft.com/office/drawing/2014/main" id="{6D425977-E55D-4EF9-8BA5-EC6AF2D08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2349500"/>
            <a:ext cx="719137" cy="53975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254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생산</a:t>
            </a:r>
          </a:p>
        </p:txBody>
      </p:sp>
      <p:sp>
        <p:nvSpPr>
          <p:cNvPr id="1551373" name="Oval 13">
            <a:extLst>
              <a:ext uri="{FF2B5EF4-FFF2-40B4-BE49-F238E27FC236}">
                <a16:creationId xmlns:a16="http://schemas.microsoft.com/office/drawing/2014/main" id="{2B487876-C3AA-4674-963A-387C0ED8C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3068638"/>
            <a:ext cx="990600" cy="539750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자재의 </a:t>
            </a:r>
            <a:r>
              <a:rPr lang="en-US" altLang="ko-KR" sz="1200" b="1">
                <a:latin typeface="Arial" panose="020B0604020202020204" pitchFamily="34" charset="0"/>
              </a:rPr>
              <a:t>Storage</a:t>
            </a:r>
          </a:p>
        </p:txBody>
      </p:sp>
      <p:sp>
        <p:nvSpPr>
          <p:cNvPr id="1551374" name="Oval 14">
            <a:extLst>
              <a:ext uri="{FF2B5EF4-FFF2-40B4-BE49-F238E27FC236}">
                <a16:creationId xmlns:a16="http://schemas.microsoft.com/office/drawing/2014/main" id="{8AC28B4E-FE42-4169-96BB-19F935F9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3879850"/>
            <a:ext cx="990600" cy="53975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조달</a:t>
            </a:r>
            <a:r>
              <a:rPr lang="en-US" altLang="ko-KR" sz="1200" b="1">
                <a:latin typeface="Arial" panose="020B0604020202020204" pitchFamily="34" charset="0"/>
              </a:rPr>
              <a:t>L/T</a:t>
            </a:r>
            <a:r>
              <a:rPr lang="ko-KR" altLang="en-US" sz="1200" b="1">
                <a:latin typeface="Arial" panose="020B0604020202020204" pitchFamily="34" charset="0"/>
              </a:rPr>
              <a:t>증가</a:t>
            </a:r>
          </a:p>
        </p:txBody>
      </p:sp>
      <p:sp>
        <p:nvSpPr>
          <p:cNvPr id="1551375" name="Oval 15">
            <a:extLst>
              <a:ext uri="{FF2B5EF4-FFF2-40B4-BE49-F238E27FC236}">
                <a16:creationId xmlns:a16="http://schemas.microsoft.com/office/drawing/2014/main" id="{7B0D3F3D-EA5A-425C-B2B1-6FD662EEE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3879850"/>
            <a:ext cx="1260475" cy="53975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구매자재의 질 저하</a:t>
            </a:r>
          </a:p>
        </p:txBody>
      </p:sp>
      <p:sp>
        <p:nvSpPr>
          <p:cNvPr id="1551376" name="Oval 16">
            <a:extLst>
              <a:ext uri="{FF2B5EF4-FFF2-40B4-BE49-F238E27FC236}">
                <a16:creationId xmlns:a16="http://schemas.microsoft.com/office/drawing/2014/main" id="{90A803A1-0A40-4A58-8885-CFBAC160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879850"/>
            <a:ext cx="990600" cy="53975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개발구매 미흡</a:t>
            </a:r>
          </a:p>
        </p:txBody>
      </p:sp>
      <p:sp>
        <p:nvSpPr>
          <p:cNvPr id="1551377" name="Oval 17">
            <a:extLst>
              <a:ext uri="{FF2B5EF4-FFF2-40B4-BE49-F238E27FC236}">
                <a16:creationId xmlns:a16="http://schemas.microsoft.com/office/drawing/2014/main" id="{092E01F7-009F-4D78-9AFB-7D0971762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879850"/>
            <a:ext cx="990600" cy="53975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구매 </a:t>
            </a:r>
            <a:r>
              <a:rPr lang="en-US" altLang="ko-KR" sz="1200" b="1">
                <a:latin typeface="Arial" panose="020B0604020202020204" pitchFamily="34" charset="0"/>
              </a:rPr>
              <a:t>VE </a:t>
            </a:r>
            <a:r>
              <a:rPr lang="ko-KR" altLang="en-US" sz="1200" b="1">
                <a:latin typeface="Arial" panose="020B0604020202020204" pitchFamily="34" charset="0"/>
              </a:rPr>
              <a:t>실패</a:t>
            </a:r>
          </a:p>
        </p:txBody>
      </p:sp>
      <p:sp>
        <p:nvSpPr>
          <p:cNvPr id="1551378" name="Oval 18">
            <a:extLst>
              <a:ext uri="{FF2B5EF4-FFF2-40B4-BE49-F238E27FC236}">
                <a16:creationId xmlns:a16="http://schemas.microsoft.com/office/drawing/2014/main" id="{9E32B039-EE97-4BB3-BC52-B76DD19B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4598988"/>
            <a:ext cx="1171575" cy="539750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기존 거래선에 집착</a:t>
            </a:r>
          </a:p>
        </p:txBody>
      </p:sp>
      <p:sp>
        <p:nvSpPr>
          <p:cNvPr id="1551379" name="Oval 19">
            <a:extLst>
              <a:ext uri="{FF2B5EF4-FFF2-40B4-BE49-F238E27FC236}">
                <a16:creationId xmlns:a16="http://schemas.microsoft.com/office/drawing/2014/main" id="{7ABFBAA8-FB2F-4C97-BC18-81DA55F58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598988"/>
            <a:ext cx="1169987" cy="630237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Vendor Partnership </a:t>
            </a:r>
            <a:r>
              <a:rPr lang="ko-KR" altLang="en-US" sz="1200" b="1">
                <a:latin typeface="Arial" panose="020B0604020202020204" pitchFamily="34" charset="0"/>
              </a:rPr>
              <a:t>실패</a:t>
            </a:r>
          </a:p>
        </p:txBody>
      </p:sp>
      <p:sp>
        <p:nvSpPr>
          <p:cNvPr id="1551380" name="Oval 20">
            <a:extLst>
              <a:ext uri="{FF2B5EF4-FFF2-40B4-BE49-F238E27FC236}">
                <a16:creationId xmlns:a16="http://schemas.microsoft.com/office/drawing/2014/main" id="{206C44ED-6687-4137-AF9D-3FC6C43E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5319713"/>
            <a:ext cx="1169987" cy="449262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구성원의 역량 저하</a:t>
            </a:r>
          </a:p>
        </p:txBody>
      </p:sp>
      <p:sp>
        <p:nvSpPr>
          <p:cNvPr id="1551381" name="Oval 21">
            <a:extLst>
              <a:ext uri="{FF2B5EF4-FFF2-40B4-BE49-F238E27FC236}">
                <a16:creationId xmlns:a16="http://schemas.microsoft.com/office/drawing/2014/main" id="{E4CDE9F5-0D5A-4641-BF86-4A6E6B80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5949950"/>
            <a:ext cx="1171575" cy="449263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핵심인재 확보 실패</a:t>
            </a:r>
          </a:p>
        </p:txBody>
      </p:sp>
      <p:sp>
        <p:nvSpPr>
          <p:cNvPr id="1551382" name="Oval 22">
            <a:extLst>
              <a:ext uri="{FF2B5EF4-FFF2-40B4-BE49-F238E27FC236}">
                <a16:creationId xmlns:a16="http://schemas.microsoft.com/office/drawing/2014/main" id="{D4534184-4BD7-40D8-8FFD-A48201168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5949950"/>
            <a:ext cx="1081087" cy="449263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불충분한 인재육성</a:t>
            </a:r>
          </a:p>
        </p:txBody>
      </p:sp>
      <p:sp>
        <p:nvSpPr>
          <p:cNvPr id="1551383" name="Oval 23">
            <a:extLst>
              <a:ext uri="{FF2B5EF4-FFF2-40B4-BE49-F238E27FC236}">
                <a16:creationId xmlns:a16="http://schemas.microsoft.com/office/drawing/2014/main" id="{4370218F-272C-4887-BC7A-CD56A4A3F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5319713"/>
            <a:ext cx="719137" cy="53975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254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IT</a:t>
            </a:r>
          </a:p>
        </p:txBody>
      </p:sp>
      <p:sp>
        <p:nvSpPr>
          <p:cNvPr id="1551384" name="Oval 24">
            <a:extLst>
              <a:ext uri="{FF2B5EF4-FFF2-40B4-BE49-F238E27FC236}">
                <a16:creationId xmlns:a16="http://schemas.microsoft.com/office/drawing/2014/main" id="{1BF04F8E-B764-44DF-AD03-64DE7A071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5680075"/>
            <a:ext cx="719138" cy="53975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254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영업</a:t>
            </a:r>
          </a:p>
        </p:txBody>
      </p:sp>
      <p:sp>
        <p:nvSpPr>
          <p:cNvPr id="1551385" name="Oval 25">
            <a:extLst>
              <a:ext uri="{FF2B5EF4-FFF2-40B4-BE49-F238E27FC236}">
                <a16:creationId xmlns:a16="http://schemas.microsoft.com/office/drawing/2014/main" id="{878E1E44-B7D2-43CD-93CE-498A0964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5499100"/>
            <a:ext cx="719138" cy="53975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254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HR</a:t>
            </a:r>
          </a:p>
        </p:txBody>
      </p:sp>
      <p:sp>
        <p:nvSpPr>
          <p:cNvPr id="1551386" name="Oval 26">
            <a:extLst>
              <a:ext uri="{FF2B5EF4-FFF2-40B4-BE49-F238E27FC236}">
                <a16:creationId xmlns:a16="http://schemas.microsoft.com/office/drawing/2014/main" id="{0352C430-5DC5-437D-A2AC-19CA5A29F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5" y="4870450"/>
            <a:ext cx="719138" cy="53975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254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R&amp;D</a:t>
            </a:r>
          </a:p>
        </p:txBody>
      </p:sp>
      <p:sp>
        <p:nvSpPr>
          <p:cNvPr id="1551387" name="Oval 27">
            <a:extLst>
              <a:ext uri="{FF2B5EF4-FFF2-40B4-BE49-F238E27FC236}">
                <a16:creationId xmlns:a16="http://schemas.microsoft.com/office/drawing/2014/main" id="{14E30A93-3438-4C2B-86C4-ADA27DCB1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2271713"/>
            <a:ext cx="360363" cy="184150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ko-KR" altLang="ko-KR" sz="1200" b="1">
              <a:latin typeface="Arial" panose="020B0604020202020204" pitchFamily="34" charset="0"/>
            </a:endParaRPr>
          </a:p>
        </p:txBody>
      </p:sp>
      <p:sp>
        <p:nvSpPr>
          <p:cNvPr id="1551388" name="Text Box 28">
            <a:extLst>
              <a:ext uri="{FF2B5EF4-FFF2-40B4-BE49-F238E27FC236}">
                <a16:creationId xmlns:a16="http://schemas.microsoft.com/office/drawing/2014/main" id="{7535EC3D-1C68-4D01-BBC4-48BE4753D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3" y="1898650"/>
            <a:ext cx="17113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sz="1200">
                <a:latin typeface="Arial" panose="020B0604020202020204" pitchFamily="34" charset="0"/>
              </a:rPr>
              <a:t>구매 부문의 핵심 활동</a:t>
            </a:r>
          </a:p>
          <a:p>
            <a:pPr>
              <a:lnSpc>
                <a:spcPct val="140000"/>
              </a:lnSpc>
            </a:pPr>
            <a:r>
              <a:rPr lang="ko-KR" altLang="en-US" sz="1200">
                <a:latin typeface="Arial" panose="020B0604020202020204" pitchFamily="34" charset="0"/>
              </a:rPr>
              <a:t>타 부문과 연계된 활동</a:t>
            </a:r>
          </a:p>
          <a:p>
            <a:pPr>
              <a:lnSpc>
                <a:spcPct val="140000"/>
              </a:lnSpc>
            </a:pPr>
            <a:r>
              <a:rPr lang="ko-KR" altLang="en-US" sz="1200">
                <a:latin typeface="Arial" panose="020B0604020202020204" pitchFamily="34" charset="0"/>
              </a:rPr>
              <a:t>타 부문의 활동</a:t>
            </a:r>
          </a:p>
          <a:p>
            <a:pPr>
              <a:lnSpc>
                <a:spcPct val="140000"/>
              </a:lnSpc>
            </a:pPr>
            <a:r>
              <a:rPr lang="ko-KR" altLang="en-US" sz="1200">
                <a:latin typeface="Arial" panose="020B0604020202020204" pitchFamily="34" charset="0"/>
              </a:rPr>
              <a:t>타 부문</a:t>
            </a:r>
          </a:p>
        </p:txBody>
      </p:sp>
      <p:sp>
        <p:nvSpPr>
          <p:cNvPr id="1551389" name="Oval 29">
            <a:extLst>
              <a:ext uri="{FF2B5EF4-FFF2-40B4-BE49-F238E27FC236}">
                <a16:creationId xmlns:a16="http://schemas.microsoft.com/office/drawing/2014/main" id="{946666D8-3998-4AAD-B1B2-529BC120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2524125"/>
            <a:ext cx="360363" cy="184150"/>
          </a:xfrm>
          <a:prstGeom prst="ellipse">
            <a:avLst/>
          </a:prstGeom>
          <a:solidFill>
            <a:srgbClr val="FFCC00"/>
          </a:solidFill>
          <a:ln w="25400" algn="ctr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ko-KR" altLang="ko-KR" sz="1200" b="1">
              <a:latin typeface="Arial" panose="020B0604020202020204" pitchFamily="34" charset="0"/>
            </a:endParaRPr>
          </a:p>
        </p:txBody>
      </p:sp>
      <p:sp>
        <p:nvSpPr>
          <p:cNvPr id="1551390" name="Oval 30">
            <a:extLst>
              <a:ext uri="{FF2B5EF4-FFF2-40B4-BE49-F238E27FC236}">
                <a16:creationId xmlns:a16="http://schemas.microsoft.com/office/drawing/2014/main" id="{AA5D1295-D4B6-4B7C-944D-EF2A253E3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2027238"/>
            <a:ext cx="360363" cy="179387"/>
          </a:xfrm>
          <a:prstGeom prst="ellipse">
            <a:avLst/>
          </a:prstGeom>
          <a:noFill/>
          <a:ln w="254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ko-KR" altLang="ko-KR" sz="1200" b="1">
              <a:latin typeface="Arial" panose="020B0604020202020204" pitchFamily="34" charset="0"/>
            </a:endParaRPr>
          </a:p>
        </p:txBody>
      </p:sp>
      <p:sp>
        <p:nvSpPr>
          <p:cNvPr id="1551391" name="Oval 31">
            <a:extLst>
              <a:ext uri="{FF2B5EF4-FFF2-40B4-BE49-F238E27FC236}">
                <a16:creationId xmlns:a16="http://schemas.microsoft.com/office/drawing/2014/main" id="{260E2832-6985-4FEB-93CC-9B8CBD28C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2773363"/>
            <a:ext cx="360363" cy="179387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254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ko-KR" altLang="ko-KR" sz="1200" b="1">
              <a:latin typeface="Arial" panose="020B0604020202020204" pitchFamily="34" charset="0"/>
            </a:endParaRPr>
          </a:p>
        </p:txBody>
      </p:sp>
      <p:sp>
        <p:nvSpPr>
          <p:cNvPr id="1551392" name="Rectangle 32">
            <a:extLst>
              <a:ext uri="{FF2B5EF4-FFF2-40B4-BE49-F238E27FC236}">
                <a16:creationId xmlns:a16="http://schemas.microsoft.com/office/drawing/2014/main" id="{8F498982-1EAF-474E-8719-99AFF139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1898650"/>
            <a:ext cx="2160587" cy="1169988"/>
          </a:xfrm>
          <a:prstGeom prst="rect">
            <a:avLst/>
          </a:prstGeom>
          <a:noFill/>
          <a:ln w="31750" algn="ctr">
            <a:solidFill>
              <a:srgbClr val="99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1393" name="Oval 33">
            <a:extLst>
              <a:ext uri="{FF2B5EF4-FFF2-40B4-BE49-F238E27FC236}">
                <a16:creationId xmlns:a16="http://schemas.microsoft.com/office/drawing/2014/main" id="{2737961F-F51B-4B8F-B7EB-577714F1A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3878263"/>
            <a:ext cx="1169987" cy="539750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과다</a:t>
            </a:r>
            <a:r>
              <a:rPr lang="en-US" altLang="ko-KR" sz="1200" b="1">
                <a:latin typeface="Arial" panose="020B0604020202020204" pitchFamily="34" charset="0"/>
              </a:rPr>
              <a:t>/</a:t>
            </a:r>
            <a:r>
              <a:rPr lang="ko-KR" altLang="en-US" sz="1200" b="1">
                <a:latin typeface="Arial" panose="020B0604020202020204" pitchFamily="34" charset="0"/>
              </a:rPr>
              <a:t>과소재고관리</a:t>
            </a:r>
          </a:p>
        </p:txBody>
      </p:sp>
      <p:sp>
        <p:nvSpPr>
          <p:cNvPr id="1551394" name="Oval 34">
            <a:extLst>
              <a:ext uri="{FF2B5EF4-FFF2-40B4-BE49-F238E27FC236}">
                <a16:creationId xmlns:a16="http://schemas.microsoft.com/office/drawing/2014/main" id="{0FDEE51F-75C0-4783-BDAA-52614FDB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3879850"/>
            <a:ext cx="900113" cy="539750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협상력 약화</a:t>
            </a:r>
          </a:p>
        </p:txBody>
      </p:sp>
      <p:sp>
        <p:nvSpPr>
          <p:cNvPr id="1551395" name="Oval 35">
            <a:extLst>
              <a:ext uri="{FF2B5EF4-FFF2-40B4-BE49-F238E27FC236}">
                <a16:creationId xmlns:a16="http://schemas.microsoft.com/office/drawing/2014/main" id="{FA4A18C9-BDD8-4847-9B4C-ED70017D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4598988"/>
            <a:ext cx="990600" cy="630237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ERP</a:t>
            </a:r>
            <a:r>
              <a:rPr lang="ko-KR" altLang="en-US" sz="1200" b="1">
                <a:latin typeface="Arial" panose="020B0604020202020204" pitchFamily="34" charset="0"/>
              </a:rPr>
              <a:t>의 효과성저하</a:t>
            </a:r>
          </a:p>
        </p:txBody>
      </p:sp>
      <p:sp>
        <p:nvSpPr>
          <p:cNvPr id="1551396" name="Oval 36">
            <a:extLst>
              <a:ext uri="{FF2B5EF4-FFF2-40B4-BE49-F238E27FC236}">
                <a16:creationId xmlns:a16="http://schemas.microsoft.com/office/drawing/2014/main" id="{7944FFF8-CB16-4C53-9C4F-63C81DF64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4598988"/>
            <a:ext cx="1079500" cy="539750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2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시장정보 분석실패</a:t>
            </a:r>
          </a:p>
        </p:txBody>
      </p:sp>
      <p:cxnSp>
        <p:nvCxnSpPr>
          <p:cNvPr id="1551397" name="AutoShape 37">
            <a:extLst>
              <a:ext uri="{FF2B5EF4-FFF2-40B4-BE49-F238E27FC236}">
                <a16:creationId xmlns:a16="http://schemas.microsoft.com/office/drawing/2014/main" id="{C8DEF1D2-B66B-4263-A8C0-5757E4A102D4}"/>
              </a:ext>
            </a:extLst>
          </p:cNvPr>
          <p:cNvCxnSpPr>
            <a:cxnSpLocks noChangeShapeType="1"/>
            <a:stCxn id="1551368" idx="0"/>
            <a:endCxn id="1551367" idx="2"/>
          </p:cNvCxnSpPr>
          <p:nvPr/>
        </p:nvCxnSpPr>
        <p:spPr bwMode="auto">
          <a:xfrm rot="16200000">
            <a:off x="3744119" y="1396206"/>
            <a:ext cx="168275" cy="1890713"/>
          </a:xfrm>
          <a:prstGeom prst="curvedConnector3">
            <a:avLst>
              <a:gd name="adj1" fmla="val 46227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398" name="AutoShape 38">
            <a:extLst>
              <a:ext uri="{FF2B5EF4-FFF2-40B4-BE49-F238E27FC236}">
                <a16:creationId xmlns:a16="http://schemas.microsoft.com/office/drawing/2014/main" id="{0F4110CA-4EDE-4284-B74D-E4948E74B7CE}"/>
              </a:ext>
            </a:extLst>
          </p:cNvPr>
          <p:cNvCxnSpPr>
            <a:cxnSpLocks noChangeShapeType="1"/>
            <a:stCxn id="1551369" idx="0"/>
            <a:endCxn id="1551367" idx="2"/>
          </p:cNvCxnSpPr>
          <p:nvPr/>
        </p:nvCxnSpPr>
        <p:spPr bwMode="auto">
          <a:xfrm rot="5400000" flipH="1">
            <a:off x="5701506" y="1329532"/>
            <a:ext cx="168275" cy="2024062"/>
          </a:xfrm>
          <a:prstGeom prst="bentConnector3">
            <a:avLst>
              <a:gd name="adj1" fmla="val 46227"/>
            </a:avLst>
          </a:prstGeom>
          <a:noFill/>
          <a:ln w="254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399" name="AutoShape 39">
            <a:extLst>
              <a:ext uri="{FF2B5EF4-FFF2-40B4-BE49-F238E27FC236}">
                <a16:creationId xmlns:a16="http://schemas.microsoft.com/office/drawing/2014/main" id="{67716867-B33F-4D72-AB9C-69A869526D2D}"/>
              </a:ext>
            </a:extLst>
          </p:cNvPr>
          <p:cNvCxnSpPr>
            <a:cxnSpLocks noChangeShapeType="1"/>
            <a:stCxn id="1551371" idx="0"/>
            <a:endCxn id="1551368" idx="4"/>
          </p:cNvCxnSpPr>
          <p:nvPr/>
        </p:nvCxnSpPr>
        <p:spPr bwMode="auto">
          <a:xfrm rot="16200000">
            <a:off x="2310606" y="2483644"/>
            <a:ext cx="65088" cy="1079500"/>
          </a:xfrm>
          <a:prstGeom prst="curvedConnector3">
            <a:avLst>
              <a:gd name="adj1" fmla="val 48782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00" name="AutoShape 40">
            <a:extLst>
              <a:ext uri="{FF2B5EF4-FFF2-40B4-BE49-F238E27FC236}">
                <a16:creationId xmlns:a16="http://schemas.microsoft.com/office/drawing/2014/main" id="{B6A44504-5291-45E6-B7CC-C396F90F9BC8}"/>
              </a:ext>
            </a:extLst>
          </p:cNvPr>
          <p:cNvCxnSpPr>
            <a:cxnSpLocks noChangeShapeType="1"/>
            <a:stCxn id="1551373" idx="0"/>
            <a:endCxn id="1551368" idx="4"/>
          </p:cNvCxnSpPr>
          <p:nvPr/>
        </p:nvCxnSpPr>
        <p:spPr bwMode="auto">
          <a:xfrm rot="5400000" flipH="1">
            <a:off x="3317081" y="2556669"/>
            <a:ext cx="77788" cy="946150"/>
          </a:xfrm>
          <a:prstGeom prst="curvedConnector3">
            <a:avLst>
              <a:gd name="adj1" fmla="val 57144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01" name="AutoShape 41">
            <a:extLst>
              <a:ext uri="{FF2B5EF4-FFF2-40B4-BE49-F238E27FC236}">
                <a16:creationId xmlns:a16="http://schemas.microsoft.com/office/drawing/2014/main" id="{E63053D8-97A5-4EF8-AABC-457E3A6A68EC}"/>
              </a:ext>
            </a:extLst>
          </p:cNvPr>
          <p:cNvCxnSpPr>
            <a:cxnSpLocks noChangeShapeType="1"/>
            <a:stCxn id="1551370" idx="0"/>
            <a:endCxn id="1551369" idx="4"/>
          </p:cNvCxnSpPr>
          <p:nvPr/>
        </p:nvCxnSpPr>
        <p:spPr bwMode="auto">
          <a:xfrm rot="5400000" flipH="1">
            <a:off x="7012781" y="2775744"/>
            <a:ext cx="155575" cy="58578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02" name="AutoShape 42">
            <a:extLst>
              <a:ext uri="{FF2B5EF4-FFF2-40B4-BE49-F238E27FC236}">
                <a16:creationId xmlns:a16="http://schemas.microsoft.com/office/drawing/2014/main" id="{14350060-CE45-4FD8-965B-3F1E5656D153}"/>
              </a:ext>
            </a:extLst>
          </p:cNvPr>
          <p:cNvCxnSpPr>
            <a:cxnSpLocks noChangeShapeType="1"/>
            <a:stCxn id="1551393" idx="0"/>
            <a:endCxn id="1551369" idx="4"/>
          </p:cNvCxnSpPr>
          <p:nvPr/>
        </p:nvCxnSpPr>
        <p:spPr bwMode="auto">
          <a:xfrm rot="16200000">
            <a:off x="5814218" y="2894807"/>
            <a:ext cx="887413" cy="1079500"/>
          </a:xfrm>
          <a:prstGeom prst="curvedConnector3">
            <a:avLst>
              <a:gd name="adj1" fmla="val 50625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03" name="AutoShape 43">
            <a:extLst>
              <a:ext uri="{FF2B5EF4-FFF2-40B4-BE49-F238E27FC236}">
                <a16:creationId xmlns:a16="http://schemas.microsoft.com/office/drawing/2014/main" id="{D6C19573-1017-4A6C-9CBB-F19AAF2E95AE}"/>
              </a:ext>
            </a:extLst>
          </p:cNvPr>
          <p:cNvCxnSpPr>
            <a:cxnSpLocks noChangeShapeType="1"/>
            <a:stCxn id="1551395" idx="3"/>
            <a:endCxn id="1551383" idx="6"/>
          </p:cNvCxnSpPr>
          <p:nvPr/>
        </p:nvCxnSpPr>
        <p:spPr bwMode="auto">
          <a:xfrm rot="5400000">
            <a:off x="1563688" y="4846637"/>
            <a:ext cx="452438" cy="1033463"/>
          </a:xfrm>
          <a:prstGeom prst="curvedConnector2">
            <a:avLst/>
          </a:prstGeom>
          <a:noFill/>
          <a:ln w="25400">
            <a:solidFill>
              <a:srgbClr val="993300"/>
            </a:solidFill>
            <a:prstDash val="dash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04" name="AutoShape 44">
            <a:extLst>
              <a:ext uri="{FF2B5EF4-FFF2-40B4-BE49-F238E27FC236}">
                <a16:creationId xmlns:a16="http://schemas.microsoft.com/office/drawing/2014/main" id="{BCFA6033-A825-4D64-8B4C-E026CA717B36}"/>
              </a:ext>
            </a:extLst>
          </p:cNvPr>
          <p:cNvCxnSpPr>
            <a:cxnSpLocks noChangeShapeType="1"/>
            <a:stCxn id="1551381" idx="0"/>
            <a:endCxn id="1551380" idx="4"/>
          </p:cNvCxnSpPr>
          <p:nvPr/>
        </p:nvCxnSpPr>
        <p:spPr bwMode="auto">
          <a:xfrm rot="16200000">
            <a:off x="3884612" y="5364163"/>
            <a:ext cx="155575" cy="9906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05" name="AutoShape 45">
            <a:extLst>
              <a:ext uri="{FF2B5EF4-FFF2-40B4-BE49-F238E27FC236}">
                <a16:creationId xmlns:a16="http://schemas.microsoft.com/office/drawing/2014/main" id="{AB428A2E-EBC9-4104-8318-D6E38EAACDD3}"/>
              </a:ext>
            </a:extLst>
          </p:cNvPr>
          <p:cNvCxnSpPr>
            <a:cxnSpLocks noChangeShapeType="1"/>
            <a:stCxn id="1551382" idx="0"/>
            <a:endCxn id="1551380" idx="4"/>
          </p:cNvCxnSpPr>
          <p:nvPr/>
        </p:nvCxnSpPr>
        <p:spPr bwMode="auto">
          <a:xfrm rot="5400000" flipH="1">
            <a:off x="4762500" y="5476875"/>
            <a:ext cx="155575" cy="76517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06" name="AutoShape 46">
            <a:extLst>
              <a:ext uri="{FF2B5EF4-FFF2-40B4-BE49-F238E27FC236}">
                <a16:creationId xmlns:a16="http://schemas.microsoft.com/office/drawing/2014/main" id="{8066C86F-3528-4ADE-B6F3-C743493F2655}"/>
              </a:ext>
            </a:extLst>
          </p:cNvPr>
          <p:cNvCxnSpPr>
            <a:cxnSpLocks noChangeShapeType="1"/>
            <a:stCxn id="1551380" idx="0"/>
            <a:endCxn id="1551396" idx="4"/>
          </p:cNvCxnSpPr>
          <p:nvPr/>
        </p:nvCxnSpPr>
        <p:spPr bwMode="auto">
          <a:xfrm rot="5400000" flipH="1">
            <a:off x="4125912" y="4975226"/>
            <a:ext cx="168275" cy="495300"/>
          </a:xfrm>
          <a:prstGeom prst="curvedConnector3">
            <a:avLst>
              <a:gd name="adj1" fmla="val 46227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07" name="AutoShape 47">
            <a:extLst>
              <a:ext uri="{FF2B5EF4-FFF2-40B4-BE49-F238E27FC236}">
                <a16:creationId xmlns:a16="http://schemas.microsoft.com/office/drawing/2014/main" id="{A288352F-3F8F-48AC-A8D7-CDC5B2BE3DA4}"/>
              </a:ext>
            </a:extLst>
          </p:cNvPr>
          <p:cNvCxnSpPr>
            <a:cxnSpLocks noChangeShapeType="1"/>
            <a:stCxn id="1551373" idx="2"/>
            <a:endCxn id="1551372" idx="5"/>
          </p:cNvCxnSpPr>
          <p:nvPr/>
        </p:nvCxnSpPr>
        <p:spPr bwMode="auto">
          <a:xfrm rot="10800000">
            <a:off x="1336675" y="2822575"/>
            <a:ext cx="1997075" cy="515938"/>
          </a:xfrm>
          <a:prstGeom prst="curvedConnector2">
            <a:avLst/>
          </a:prstGeom>
          <a:noFill/>
          <a:ln w="25400">
            <a:solidFill>
              <a:srgbClr val="993300"/>
            </a:solidFill>
            <a:prstDash val="dash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08" name="AutoShape 48">
            <a:extLst>
              <a:ext uri="{FF2B5EF4-FFF2-40B4-BE49-F238E27FC236}">
                <a16:creationId xmlns:a16="http://schemas.microsoft.com/office/drawing/2014/main" id="{D16EA2E7-7BBF-406F-9733-9D9E9ED68731}"/>
              </a:ext>
            </a:extLst>
          </p:cNvPr>
          <p:cNvCxnSpPr>
            <a:cxnSpLocks noChangeShapeType="1"/>
            <a:stCxn id="1551393" idx="0"/>
            <a:endCxn id="1551372" idx="5"/>
          </p:cNvCxnSpPr>
          <p:nvPr/>
        </p:nvCxnSpPr>
        <p:spPr bwMode="auto">
          <a:xfrm rot="5400000" flipH="1">
            <a:off x="2999581" y="1159669"/>
            <a:ext cx="1055688" cy="4381500"/>
          </a:xfrm>
          <a:prstGeom prst="curvedConnector3">
            <a:avLst>
              <a:gd name="adj1" fmla="val 46769"/>
            </a:avLst>
          </a:prstGeom>
          <a:noFill/>
          <a:ln w="25400">
            <a:solidFill>
              <a:srgbClr val="993300"/>
            </a:solidFill>
            <a:prstDash val="dash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09" name="AutoShape 49">
            <a:extLst>
              <a:ext uri="{FF2B5EF4-FFF2-40B4-BE49-F238E27FC236}">
                <a16:creationId xmlns:a16="http://schemas.microsoft.com/office/drawing/2014/main" id="{4B01AD54-85FE-44B9-8D7D-C6D05506166C}"/>
              </a:ext>
            </a:extLst>
          </p:cNvPr>
          <p:cNvCxnSpPr>
            <a:cxnSpLocks noChangeShapeType="1"/>
            <a:stCxn id="1551377" idx="0"/>
            <a:endCxn id="1551370" idx="4"/>
          </p:cNvCxnSpPr>
          <p:nvPr/>
        </p:nvCxnSpPr>
        <p:spPr bwMode="auto">
          <a:xfrm rot="16200000">
            <a:off x="7148513" y="3632200"/>
            <a:ext cx="155575" cy="31432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10" name="AutoShape 50">
            <a:extLst>
              <a:ext uri="{FF2B5EF4-FFF2-40B4-BE49-F238E27FC236}">
                <a16:creationId xmlns:a16="http://schemas.microsoft.com/office/drawing/2014/main" id="{5066E46F-5437-486F-8CC5-67DD10FBD52A}"/>
              </a:ext>
            </a:extLst>
          </p:cNvPr>
          <p:cNvCxnSpPr>
            <a:cxnSpLocks noChangeShapeType="1"/>
            <a:stCxn id="1551394" idx="0"/>
            <a:endCxn id="1551370" idx="4"/>
          </p:cNvCxnSpPr>
          <p:nvPr/>
        </p:nvCxnSpPr>
        <p:spPr bwMode="auto">
          <a:xfrm rot="5400000" flipH="1">
            <a:off x="7839869" y="3255169"/>
            <a:ext cx="168275" cy="1081087"/>
          </a:xfrm>
          <a:prstGeom prst="curvedConnector3">
            <a:avLst>
              <a:gd name="adj1" fmla="val 53773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11" name="AutoShape 51">
            <a:extLst>
              <a:ext uri="{FF2B5EF4-FFF2-40B4-BE49-F238E27FC236}">
                <a16:creationId xmlns:a16="http://schemas.microsoft.com/office/drawing/2014/main" id="{CB6121FE-E161-40F5-A318-B4641003705D}"/>
              </a:ext>
            </a:extLst>
          </p:cNvPr>
          <p:cNvCxnSpPr>
            <a:cxnSpLocks noChangeShapeType="1"/>
            <a:stCxn id="1551379" idx="0"/>
            <a:endCxn id="1551377" idx="4"/>
          </p:cNvCxnSpPr>
          <p:nvPr/>
        </p:nvCxnSpPr>
        <p:spPr bwMode="auto">
          <a:xfrm rot="16200000">
            <a:off x="6677025" y="4194175"/>
            <a:ext cx="153988" cy="630238"/>
          </a:xfrm>
          <a:prstGeom prst="curvedConnector3">
            <a:avLst>
              <a:gd name="adj1" fmla="val 49486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12" name="AutoShape 52">
            <a:extLst>
              <a:ext uri="{FF2B5EF4-FFF2-40B4-BE49-F238E27FC236}">
                <a16:creationId xmlns:a16="http://schemas.microsoft.com/office/drawing/2014/main" id="{C630E92D-7633-4268-8F1A-E6BA380AC297}"/>
              </a:ext>
            </a:extLst>
          </p:cNvPr>
          <p:cNvCxnSpPr>
            <a:cxnSpLocks noChangeShapeType="1"/>
            <a:stCxn id="1551379" idx="0"/>
            <a:endCxn id="1551394" idx="4"/>
          </p:cNvCxnSpPr>
          <p:nvPr/>
        </p:nvCxnSpPr>
        <p:spPr bwMode="auto">
          <a:xfrm rot="16200000">
            <a:off x="7368381" y="3490119"/>
            <a:ext cx="166688" cy="2025650"/>
          </a:xfrm>
          <a:prstGeom prst="curvedConnector3">
            <a:avLst>
              <a:gd name="adj1" fmla="val 45713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13" name="AutoShape 53">
            <a:extLst>
              <a:ext uri="{FF2B5EF4-FFF2-40B4-BE49-F238E27FC236}">
                <a16:creationId xmlns:a16="http://schemas.microsoft.com/office/drawing/2014/main" id="{933F5172-8C8B-4101-B3FB-E02B68E52BC0}"/>
              </a:ext>
            </a:extLst>
          </p:cNvPr>
          <p:cNvCxnSpPr>
            <a:cxnSpLocks noChangeShapeType="1"/>
            <a:stCxn id="1551376" idx="5"/>
            <a:endCxn id="1551386" idx="0"/>
          </p:cNvCxnSpPr>
          <p:nvPr/>
        </p:nvCxnSpPr>
        <p:spPr bwMode="auto">
          <a:xfrm rot="16200000" flipH="1">
            <a:off x="6383338" y="2597150"/>
            <a:ext cx="504825" cy="4016375"/>
          </a:xfrm>
          <a:prstGeom prst="curvedConnector3">
            <a:avLst>
              <a:gd name="adj1" fmla="val 57861"/>
            </a:avLst>
          </a:prstGeom>
          <a:noFill/>
          <a:ln w="25400">
            <a:solidFill>
              <a:srgbClr val="993300"/>
            </a:solidFill>
            <a:prstDash val="dash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14" name="AutoShape 54">
            <a:extLst>
              <a:ext uri="{FF2B5EF4-FFF2-40B4-BE49-F238E27FC236}">
                <a16:creationId xmlns:a16="http://schemas.microsoft.com/office/drawing/2014/main" id="{13734971-0338-486F-B2D3-8EE2363E0D02}"/>
              </a:ext>
            </a:extLst>
          </p:cNvPr>
          <p:cNvCxnSpPr>
            <a:cxnSpLocks noChangeShapeType="1"/>
            <a:stCxn id="1551380" idx="5"/>
            <a:endCxn id="1551385" idx="2"/>
          </p:cNvCxnSpPr>
          <p:nvPr/>
        </p:nvCxnSpPr>
        <p:spPr bwMode="auto">
          <a:xfrm rot="16200000" flipH="1">
            <a:off x="5644356" y="4942682"/>
            <a:ext cx="52387" cy="1600200"/>
          </a:xfrm>
          <a:prstGeom prst="curvedConnector2">
            <a:avLst/>
          </a:prstGeom>
          <a:noFill/>
          <a:ln w="25400">
            <a:solidFill>
              <a:srgbClr val="993300"/>
            </a:solidFill>
            <a:prstDash val="dash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15" name="AutoShape 55">
            <a:extLst>
              <a:ext uri="{FF2B5EF4-FFF2-40B4-BE49-F238E27FC236}">
                <a16:creationId xmlns:a16="http://schemas.microsoft.com/office/drawing/2014/main" id="{FFE2D030-559C-4EFC-B9EE-181F2972D9C3}"/>
              </a:ext>
            </a:extLst>
          </p:cNvPr>
          <p:cNvCxnSpPr>
            <a:cxnSpLocks noChangeShapeType="1"/>
            <a:stCxn id="1551380" idx="6"/>
            <a:endCxn id="1551379" idx="4"/>
          </p:cNvCxnSpPr>
          <p:nvPr/>
        </p:nvCxnSpPr>
        <p:spPr bwMode="auto">
          <a:xfrm flipV="1">
            <a:off x="5054600" y="5241925"/>
            <a:ext cx="1384300" cy="303213"/>
          </a:xfrm>
          <a:prstGeom prst="curvedConnector2">
            <a:avLst/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16" name="AutoShape 56">
            <a:extLst>
              <a:ext uri="{FF2B5EF4-FFF2-40B4-BE49-F238E27FC236}">
                <a16:creationId xmlns:a16="http://schemas.microsoft.com/office/drawing/2014/main" id="{8D1D4EEE-9757-4D2B-AEA0-0833A1792C10}"/>
              </a:ext>
            </a:extLst>
          </p:cNvPr>
          <p:cNvCxnSpPr>
            <a:cxnSpLocks noChangeShapeType="1"/>
            <a:stCxn id="1551380" idx="6"/>
            <a:endCxn id="1551394" idx="4"/>
          </p:cNvCxnSpPr>
          <p:nvPr/>
        </p:nvCxnSpPr>
        <p:spPr bwMode="auto">
          <a:xfrm flipV="1">
            <a:off x="5054600" y="4419600"/>
            <a:ext cx="3409950" cy="1125538"/>
          </a:xfrm>
          <a:prstGeom prst="curvedConnector2">
            <a:avLst/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17" name="AutoShape 57">
            <a:extLst>
              <a:ext uri="{FF2B5EF4-FFF2-40B4-BE49-F238E27FC236}">
                <a16:creationId xmlns:a16="http://schemas.microsoft.com/office/drawing/2014/main" id="{1EFB5ECE-E254-4EB4-BDF8-D5B1E4091654}"/>
              </a:ext>
            </a:extLst>
          </p:cNvPr>
          <p:cNvCxnSpPr>
            <a:cxnSpLocks noChangeShapeType="1"/>
            <a:stCxn id="1551380" idx="6"/>
            <a:endCxn id="1551393" idx="4"/>
          </p:cNvCxnSpPr>
          <p:nvPr/>
        </p:nvCxnSpPr>
        <p:spPr bwMode="auto">
          <a:xfrm flipV="1">
            <a:off x="5054600" y="4418013"/>
            <a:ext cx="663575" cy="1127125"/>
          </a:xfrm>
          <a:prstGeom prst="curvedConnector2">
            <a:avLst/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18" name="AutoShape 58">
            <a:extLst>
              <a:ext uri="{FF2B5EF4-FFF2-40B4-BE49-F238E27FC236}">
                <a16:creationId xmlns:a16="http://schemas.microsoft.com/office/drawing/2014/main" id="{13790C6A-7AE1-4249-8644-129BC2E51E6C}"/>
              </a:ext>
            </a:extLst>
          </p:cNvPr>
          <p:cNvCxnSpPr>
            <a:cxnSpLocks noChangeShapeType="1"/>
            <a:stCxn id="1551380" idx="2"/>
            <a:endCxn id="1551395" idx="4"/>
          </p:cNvCxnSpPr>
          <p:nvPr/>
        </p:nvCxnSpPr>
        <p:spPr bwMode="auto">
          <a:xfrm rot="10800000">
            <a:off x="2657475" y="5229225"/>
            <a:ext cx="1201738" cy="315913"/>
          </a:xfrm>
          <a:prstGeom prst="curvedConnector2">
            <a:avLst/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19" name="AutoShape 59">
            <a:extLst>
              <a:ext uri="{FF2B5EF4-FFF2-40B4-BE49-F238E27FC236}">
                <a16:creationId xmlns:a16="http://schemas.microsoft.com/office/drawing/2014/main" id="{91AE2468-6B56-454D-9EEC-E632E1789368}"/>
              </a:ext>
            </a:extLst>
          </p:cNvPr>
          <p:cNvCxnSpPr>
            <a:cxnSpLocks noChangeShapeType="1"/>
            <a:stCxn id="1551396" idx="3"/>
            <a:endCxn id="1551384" idx="7"/>
          </p:cNvCxnSpPr>
          <p:nvPr/>
        </p:nvCxnSpPr>
        <p:spPr bwMode="auto">
          <a:xfrm rot="5400000">
            <a:off x="2609850" y="4775201"/>
            <a:ext cx="687387" cy="1255712"/>
          </a:xfrm>
          <a:prstGeom prst="curvedConnector3">
            <a:avLst>
              <a:gd name="adj1" fmla="val 50810"/>
            </a:avLst>
          </a:prstGeom>
          <a:noFill/>
          <a:ln w="25400">
            <a:solidFill>
              <a:srgbClr val="993300"/>
            </a:solidFill>
            <a:prstDash val="dash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20" name="AutoShape 60">
            <a:extLst>
              <a:ext uri="{FF2B5EF4-FFF2-40B4-BE49-F238E27FC236}">
                <a16:creationId xmlns:a16="http://schemas.microsoft.com/office/drawing/2014/main" id="{D9B51A09-B77E-41B4-9EBC-90533F9C309B}"/>
              </a:ext>
            </a:extLst>
          </p:cNvPr>
          <p:cNvCxnSpPr>
            <a:cxnSpLocks noChangeShapeType="1"/>
            <a:stCxn id="1551374" idx="0"/>
            <a:endCxn id="1551371" idx="4"/>
          </p:cNvCxnSpPr>
          <p:nvPr/>
        </p:nvCxnSpPr>
        <p:spPr bwMode="auto">
          <a:xfrm rot="16200000">
            <a:off x="1296988" y="3360738"/>
            <a:ext cx="246062" cy="766762"/>
          </a:xfrm>
          <a:prstGeom prst="curvedConnector3">
            <a:avLst>
              <a:gd name="adj1" fmla="val 49676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21" name="AutoShape 61">
            <a:extLst>
              <a:ext uri="{FF2B5EF4-FFF2-40B4-BE49-F238E27FC236}">
                <a16:creationId xmlns:a16="http://schemas.microsoft.com/office/drawing/2014/main" id="{E115CC20-B70B-4A73-B096-F2AF0D03E4B2}"/>
              </a:ext>
            </a:extLst>
          </p:cNvPr>
          <p:cNvCxnSpPr>
            <a:cxnSpLocks noChangeShapeType="1"/>
            <a:stCxn id="1551374" idx="0"/>
            <a:endCxn id="1551373" idx="4"/>
          </p:cNvCxnSpPr>
          <p:nvPr/>
        </p:nvCxnSpPr>
        <p:spPr bwMode="auto">
          <a:xfrm rot="16200000">
            <a:off x="2303463" y="2341563"/>
            <a:ext cx="258762" cy="2792412"/>
          </a:xfrm>
          <a:prstGeom prst="curvedConnector3">
            <a:avLst>
              <a:gd name="adj1" fmla="val 47241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22" name="AutoShape 62">
            <a:extLst>
              <a:ext uri="{FF2B5EF4-FFF2-40B4-BE49-F238E27FC236}">
                <a16:creationId xmlns:a16="http://schemas.microsoft.com/office/drawing/2014/main" id="{4784B114-F170-4274-865D-81CF88ED58F8}"/>
              </a:ext>
            </a:extLst>
          </p:cNvPr>
          <p:cNvCxnSpPr>
            <a:cxnSpLocks noChangeShapeType="1"/>
            <a:stCxn id="1551375" idx="0"/>
            <a:endCxn id="1551373" idx="4"/>
          </p:cNvCxnSpPr>
          <p:nvPr/>
        </p:nvCxnSpPr>
        <p:spPr bwMode="auto">
          <a:xfrm rot="16200000">
            <a:off x="3181351" y="3219450"/>
            <a:ext cx="258762" cy="1036637"/>
          </a:xfrm>
          <a:prstGeom prst="curvedConnector3">
            <a:avLst>
              <a:gd name="adj1" fmla="val 47241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23" name="AutoShape 63">
            <a:extLst>
              <a:ext uri="{FF2B5EF4-FFF2-40B4-BE49-F238E27FC236}">
                <a16:creationId xmlns:a16="http://schemas.microsoft.com/office/drawing/2014/main" id="{37672BEE-D182-497A-A713-06A425AF0340}"/>
              </a:ext>
            </a:extLst>
          </p:cNvPr>
          <p:cNvCxnSpPr>
            <a:cxnSpLocks noChangeShapeType="1"/>
            <a:stCxn id="1551378" idx="0"/>
            <a:endCxn id="1551374" idx="4"/>
          </p:cNvCxnSpPr>
          <p:nvPr/>
        </p:nvCxnSpPr>
        <p:spPr bwMode="auto">
          <a:xfrm rot="5400000" flipH="1">
            <a:off x="1050132" y="4418806"/>
            <a:ext cx="153988" cy="180975"/>
          </a:xfrm>
          <a:prstGeom prst="curvedConnector3">
            <a:avLst>
              <a:gd name="adj1" fmla="val 49486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24" name="AutoShape 64">
            <a:extLst>
              <a:ext uri="{FF2B5EF4-FFF2-40B4-BE49-F238E27FC236}">
                <a16:creationId xmlns:a16="http://schemas.microsoft.com/office/drawing/2014/main" id="{6FEA54B2-433A-4842-AE85-BCDE6B9E3D0C}"/>
              </a:ext>
            </a:extLst>
          </p:cNvPr>
          <p:cNvCxnSpPr>
            <a:cxnSpLocks noChangeShapeType="1"/>
            <a:stCxn id="1551395" idx="0"/>
            <a:endCxn id="1551374" idx="4"/>
          </p:cNvCxnSpPr>
          <p:nvPr/>
        </p:nvCxnSpPr>
        <p:spPr bwMode="auto">
          <a:xfrm rot="5400000" flipH="1">
            <a:off x="1763713" y="3705225"/>
            <a:ext cx="166688" cy="1620837"/>
          </a:xfrm>
          <a:prstGeom prst="curvedConnector3">
            <a:avLst>
              <a:gd name="adj1" fmla="val 53333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25" name="AutoShape 65">
            <a:extLst>
              <a:ext uri="{FF2B5EF4-FFF2-40B4-BE49-F238E27FC236}">
                <a16:creationId xmlns:a16="http://schemas.microsoft.com/office/drawing/2014/main" id="{F3A5F807-791F-4066-BA01-CAE2ACF68DF1}"/>
              </a:ext>
            </a:extLst>
          </p:cNvPr>
          <p:cNvCxnSpPr>
            <a:cxnSpLocks noChangeShapeType="1"/>
            <a:stCxn id="1551396" idx="0"/>
            <a:endCxn id="1551376" idx="4"/>
          </p:cNvCxnSpPr>
          <p:nvPr/>
        </p:nvCxnSpPr>
        <p:spPr bwMode="auto">
          <a:xfrm rot="16200000">
            <a:off x="4036219" y="4358481"/>
            <a:ext cx="166688" cy="314325"/>
          </a:xfrm>
          <a:prstGeom prst="curvedConnector3">
            <a:avLst>
              <a:gd name="adj1" fmla="val 53333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26" name="AutoShape 66">
            <a:extLst>
              <a:ext uri="{FF2B5EF4-FFF2-40B4-BE49-F238E27FC236}">
                <a16:creationId xmlns:a16="http://schemas.microsoft.com/office/drawing/2014/main" id="{37AB0BC1-83B5-4324-817F-4C7A4DD16CD6}"/>
              </a:ext>
            </a:extLst>
          </p:cNvPr>
          <p:cNvCxnSpPr>
            <a:cxnSpLocks noChangeShapeType="1"/>
            <a:stCxn id="1551396" idx="0"/>
            <a:endCxn id="1551393" idx="4"/>
          </p:cNvCxnSpPr>
          <p:nvPr/>
        </p:nvCxnSpPr>
        <p:spPr bwMode="auto">
          <a:xfrm rot="16200000">
            <a:off x="4749800" y="3630613"/>
            <a:ext cx="180975" cy="175577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27" name="AutoShape 67">
            <a:extLst>
              <a:ext uri="{FF2B5EF4-FFF2-40B4-BE49-F238E27FC236}">
                <a16:creationId xmlns:a16="http://schemas.microsoft.com/office/drawing/2014/main" id="{605628B8-3E69-49E4-B82D-694484ABB9DA}"/>
              </a:ext>
            </a:extLst>
          </p:cNvPr>
          <p:cNvCxnSpPr>
            <a:cxnSpLocks noChangeShapeType="1"/>
            <a:stCxn id="1551376" idx="0"/>
            <a:endCxn id="1551370" idx="4"/>
          </p:cNvCxnSpPr>
          <p:nvPr/>
        </p:nvCxnSpPr>
        <p:spPr bwMode="auto">
          <a:xfrm rot="16200000">
            <a:off x="5752306" y="2235994"/>
            <a:ext cx="155575" cy="310673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28" name="AutoShape 68">
            <a:extLst>
              <a:ext uri="{FF2B5EF4-FFF2-40B4-BE49-F238E27FC236}">
                <a16:creationId xmlns:a16="http://schemas.microsoft.com/office/drawing/2014/main" id="{B881205F-C050-40F9-9777-6000D38A3351}"/>
              </a:ext>
            </a:extLst>
          </p:cNvPr>
          <p:cNvCxnSpPr>
            <a:cxnSpLocks noChangeShapeType="1"/>
            <a:stCxn id="1551393" idx="0"/>
            <a:endCxn id="1551373" idx="4"/>
          </p:cNvCxnSpPr>
          <p:nvPr/>
        </p:nvCxnSpPr>
        <p:spPr bwMode="auto">
          <a:xfrm rot="5400000" flipH="1">
            <a:off x="4638675" y="2798763"/>
            <a:ext cx="269875" cy="188912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29" name="AutoShape 69">
            <a:extLst>
              <a:ext uri="{FF2B5EF4-FFF2-40B4-BE49-F238E27FC236}">
                <a16:creationId xmlns:a16="http://schemas.microsoft.com/office/drawing/2014/main" id="{CC5F1F44-771D-4469-B383-62CC6DAB705B}"/>
              </a:ext>
            </a:extLst>
          </p:cNvPr>
          <p:cNvCxnSpPr>
            <a:cxnSpLocks noChangeShapeType="1"/>
            <a:stCxn id="1551395" idx="0"/>
            <a:endCxn id="1551393" idx="4"/>
          </p:cNvCxnSpPr>
          <p:nvPr/>
        </p:nvCxnSpPr>
        <p:spPr bwMode="auto">
          <a:xfrm rot="16200000">
            <a:off x="4097337" y="2978151"/>
            <a:ext cx="180975" cy="30607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30" name="AutoShape 70">
            <a:extLst>
              <a:ext uri="{FF2B5EF4-FFF2-40B4-BE49-F238E27FC236}">
                <a16:creationId xmlns:a16="http://schemas.microsoft.com/office/drawing/2014/main" id="{467E58DD-754E-4AFE-B265-736CD889F1FC}"/>
              </a:ext>
            </a:extLst>
          </p:cNvPr>
          <p:cNvCxnSpPr>
            <a:cxnSpLocks noChangeShapeType="1"/>
            <a:stCxn id="1551379" idx="0"/>
            <a:endCxn id="1551374" idx="4"/>
          </p:cNvCxnSpPr>
          <p:nvPr/>
        </p:nvCxnSpPr>
        <p:spPr bwMode="auto">
          <a:xfrm rot="5400000" flipH="1">
            <a:off x="3660775" y="1808163"/>
            <a:ext cx="153988" cy="5402262"/>
          </a:xfrm>
          <a:prstGeom prst="curvedConnector3">
            <a:avLst>
              <a:gd name="adj1" fmla="val 49486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1431" name="AutoShape 71">
            <a:extLst>
              <a:ext uri="{FF2B5EF4-FFF2-40B4-BE49-F238E27FC236}">
                <a16:creationId xmlns:a16="http://schemas.microsoft.com/office/drawing/2014/main" id="{3C7FF39F-AC5E-4CEE-909E-868ABEA78265}"/>
              </a:ext>
            </a:extLst>
          </p:cNvPr>
          <p:cNvCxnSpPr>
            <a:cxnSpLocks noChangeShapeType="1"/>
            <a:stCxn id="1551379" idx="0"/>
            <a:endCxn id="1551375" idx="4"/>
          </p:cNvCxnSpPr>
          <p:nvPr/>
        </p:nvCxnSpPr>
        <p:spPr bwMode="auto">
          <a:xfrm rot="5400000" flipH="1">
            <a:off x="4538663" y="2686050"/>
            <a:ext cx="153988" cy="3646487"/>
          </a:xfrm>
          <a:prstGeom prst="curvedConnector3">
            <a:avLst>
              <a:gd name="adj1" fmla="val 49486"/>
            </a:avLst>
          </a:pr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9" name="AutoShape 11">
            <a:extLst>
              <a:ext uri="{FF2B5EF4-FFF2-40B4-BE49-F238E27FC236}">
                <a16:creationId xmlns:a16="http://schemas.microsoft.com/office/drawing/2014/main" id="{0EFB94EB-BDA6-43AF-9FB9-6D154E26C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708275"/>
            <a:ext cx="2159000" cy="1296988"/>
          </a:xfrm>
          <a:prstGeom prst="homePlate">
            <a:avLst>
              <a:gd name="adj" fmla="val 35697"/>
            </a:avLst>
          </a:prstGeom>
          <a:gradFill rotWithShape="0">
            <a:gsLst>
              <a:gs pos="0">
                <a:srgbClr val="FFCC00"/>
              </a:gs>
              <a:gs pos="50000">
                <a:srgbClr val="FFCC00">
                  <a:gamma/>
                  <a:tint val="18431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>
              <a:lnSpc>
                <a:spcPct val="110000"/>
              </a:lnSpc>
            </a:pPr>
            <a:r>
              <a:rPr lang="en-US" altLang="ko-KR" sz="1400" b="1">
                <a:effectLst>
                  <a:outerShdw blurRad="38100" dist="38100" dir="2700000" algn="tl">
                    <a:srgbClr val="FFFFFF"/>
                  </a:outerShdw>
                </a:effectLst>
                <a:latin typeface="휴먼명조" pitchFamily="2" charset="-127"/>
                <a:ea typeface="휴먼명조" pitchFamily="2" charset="-127"/>
              </a:rPr>
              <a:t>   STEP IV</a:t>
            </a:r>
          </a:p>
          <a:p>
            <a:pPr algn="ctr" fontAlgn="ctr">
              <a:lnSpc>
                <a:spcPct val="110000"/>
              </a:lnSpc>
            </a:pPr>
            <a:endParaRPr lang="en-US" altLang="ko-KR" sz="1400" b="1">
              <a:effectLst>
                <a:outerShdw blurRad="38100" dist="38100" dir="2700000" algn="tl">
                  <a:srgbClr val="FFFFFF"/>
                </a:outerShdw>
              </a:effectLst>
              <a:latin typeface="휴먼명조" pitchFamily="2" charset="-127"/>
              <a:ea typeface="휴먼명조" pitchFamily="2" charset="-127"/>
            </a:endParaRPr>
          </a:p>
          <a:p>
            <a:pPr algn="ctr" fontAlgn="ctr">
              <a:lnSpc>
                <a:spcPct val="110000"/>
              </a:lnSpc>
            </a:pPr>
            <a:r>
              <a:rPr lang="en-US" altLang="ko-KR" sz="1400" b="1">
                <a:effectLst>
                  <a:outerShdw blurRad="38100" dist="38100" dir="2700000" algn="tl">
                    <a:srgbClr val="FFFFFF"/>
                  </a:outerShdw>
                </a:effectLst>
                <a:latin typeface="휴먼명조" pitchFamily="2" charset="-127"/>
                <a:ea typeface="휴먼명조" pitchFamily="2" charset="-127"/>
              </a:rPr>
              <a:t>     </a:t>
            </a:r>
            <a:r>
              <a:rPr lang="ko-KR" alt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휴먼명조" pitchFamily="2" charset="-127"/>
                <a:ea typeface="휴먼명조" pitchFamily="2" charset="-127"/>
              </a:rPr>
              <a:t>리스크 관리</a:t>
            </a:r>
          </a:p>
        </p:txBody>
      </p:sp>
      <p:sp>
        <p:nvSpPr>
          <p:cNvPr id="1451011" name="Text Box 3">
            <a:extLst>
              <a:ext uri="{FF2B5EF4-FFF2-40B4-BE49-F238E27FC236}">
                <a16:creationId xmlns:a16="http://schemas.microsoft.com/office/drawing/2014/main" id="{D74A3E51-E104-4FD3-BAA8-C72B6857C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392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3. </a:t>
            </a:r>
            <a:r>
              <a:rPr lang="ko-KR" altLang="en-US" sz="1600" b="1">
                <a:latin typeface="Arial" panose="020B0604020202020204" pitchFamily="34" charset="0"/>
              </a:rPr>
              <a:t>전략적 리스크 관리 프로세스</a:t>
            </a:r>
          </a:p>
        </p:txBody>
      </p:sp>
      <p:sp>
        <p:nvSpPr>
          <p:cNvPr id="1451012" name="AutoShape 4">
            <a:extLst>
              <a:ext uri="{FF2B5EF4-FFF2-40B4-BE49-F238E27FC236}">
                <a16:creationId xmlns:a16="http://schemas.microsoft.com/office/drawing/2014/main" id="{215D60C1-FA98-43B0-ABC6-68AA24C3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2708275"/>
            <a:ext cx="2159000" cy="1296988"/>
          </a:xfrm>
          <a:prstGeom prst="homePlate">
            <a:avLst>
              <a:gd name="adj" fmla="val 35697"/>
            </a:avLst>
          </a:prstGeom>
          <a:gradFill rotWithShape="0">
            <a:gsLst>
              <a:gs pos="0">
                <a:srgbClr val="FFCC00"/>
              </a:gs>
              <a:gs pos="50000">
                <a:srgbClr val="FFCC00">
                  <a:gamma/>
                  <a:tint val="18431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>
              <a:lnSpc>
                <a:spcPct val="110000"/>
              </a:lnSpc>
            </a:pPr>
            <a:r>
              <a:rPr lang="en-US" altLang="ko-KR" sz="1400" b="1">
                <a:effectLst>
                  <a:outerShdw blurRad="38100" dist="38100" dir="2700000" algn="tl">
                    <a:srgbClr val="FFFFFF"/>
                  </a:outerShdw>
                </a:effectLst>
                <a:latin typeface="휴먼명조" pitchFamily="2" charset="-127"/>
                <a:ea typeface="휴먼명조" pitchFamily="2" charset="-127"/>
              </a:rPr>
              <a:t>   STEP Ⅲ</a:t>
            </a:r>
          </a:p>
          <a:p>
            <a:pPr algn="ctr" fontAlgn="ctr">
              <a:lnSpc>
                <a:spcPct val="110000"/>
              </a:lnSpc>
            </a:pPr>
            <a:endParaRPr lang="en-US" altLang="ko-KR" sz="1400" b="1">
              <a:effectLst>
                <a:outerShdw blurRad="38100" dist="38100" dir="2700000" algn="tl">
                  <a:srgbClr val="FFFFFF"/>
                </a:outerShdw>
              </a:effectLst>
              <a:latin typeface="휴먼명조" pitchFamily="2" charset="-127"/>
              <a:ea typeface="휴먼명조" pitchFamily="2" charset="-127"/>
            </a:endParaRPr>
          </a:p>
          <a:p>
            <a:pPr algn="ctr" fontAlgn="ctr">
              <a:lnSpc>
                <a:spcPct val="110000"/>
              </a:lnSpc>
            </a:pPr>
            <a:r>
              <a:rPr lang="en-US" altLang="ko-KR" sz="1400" b="1">
                <a:effectLst>
                  <a:outerShdw blurRad="38100" dist="38100" dir="2700000" algn="tl">
                    <a:srgbClr val="FFFFFF"/>
                  </a:outerShdw>
                </a:effectLst>
                <a:latin typeface="휴먼명조" pitchFamily="2" charset="-127"/>
                <a:ea typeface="휴먼명조" pitchFamily="2" charset="-127"/>
              </a:rPr>
              <a:t>     </a:t>
            </a:r>
            <a:r>
              <a:rPr lang="ko-KR" alt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휴먼명조" pitchFamily="2" charset="-127"/>
                <a:ea typeface="휴먼명조" pitchFamily="2" charset="-127"/>
              </a:rPr>
              <a:t>리스크 최적화</a:t>
            </a:r>
          </a:p>
        </p:txBody>
      </p:sp>
      <p:sp>
        <p:nvSpPr>
          <p:cNvPr id="1451013" name="AutoShape 5">
            <a:extLst>
              <a:ext uri="{FF2B5EF4-FFF2-40B4-BE49-F238E27FC236}">
                <a16:creationId xmlns:a16="http://schemas.microsoft.com/office/drawing/2014/main" id="{CD7CBB53-4C74-40AC-AD2D-B0E04DA6E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2708275"/>
            <a:ext cx="2159000" cy="1296988"/>
          </a:xfrm>
          <a:prstGeom prst="homePlate">
            <a:avLst>
              <a:gd name="adj" fmla="val 35697"/>
            </a:avLst>
          </a:prstGeom>
          <a:gradFill rotWithShape="0">
            <a:gsLst>
              <a:gs pos="0">
                <a:srgbClr val="FFCC00"/>
              </a:gs>
              <a:gs pos="50000">
                <a:srgbClr val="FFCC00">
                  <a:gamma/>
                  <a:tint val="18431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>
              <a:lnSpc>
                <a:spcPct val="110000"/>
              </a:lnSpc>
            </a:pPr>
            <a:r>
              <a:rPr lang="en-US" altLang="ko-KR" sz="1400" b="1">
                <a:effectLst>
                  <a:outerShdw blurRad="38100" dist="38100" dir="2700000" algn="tl">
                    <a:srgbClr val="FFFFFF"/>
                  </a:outerShdw>
                </a:effectLst>
                <a:latin typeface="휴먼명조" pitchFamily="2" charset="-127"/>
                <a:ea typeface="휴먼명조" pitchFamily="2" charset="-127"/>
              </a:rPr>
              <a:t>      STEP Ⅱ</a:t>
            </a:r>
          </a:p>
          <a:p>
            <a:pPr algn="ctr" fontAlgn="ctr">
              <a:lnSpc>
                <a:spcPct val="110000"/>
              </a:lnSpc>
            </a:pPr>
            <a:endParaRPr lang="en-US" altLang="ko-KR" sz="1400" b="1">
              <a:effectLst>
                <a:outerShdw blurRad="38100" dist="38100" dir="2700000" algn="tl">
                  <a:srgbClr val="FFFFFF"/>
                </a:outerShdw>
              </a:effectLst>
              <a:latin typeface="휴먼명조" pitchFamily="2" charset="-127"/>
              <a:ea typeface="휴먼명조" pitchFamily="2" charset="-127"/>
            </a:endParaRPr>
          </a:p>
          <a:p>
            <a:pPr algn="ctr" fontAlgn="ctr">
              <a:lnSpc>
                <a:spcPct val="110000"/>
              </a:lnSpc>
            </a:pPr>
            <a:r>
              <a:rPr lang="en-US" altLang="ko-KR" sz="1400" b="1">
                <a:effectLst>
                  <a:outerShdw blurRad="38100" dist="38100" dir="2700000" algn="tl">
                    <a:srgbClr val="FFFFFF"/>
                  </a:outerShdw>
                </a:effectLst>
                <a:latin typeface="휴먼명조" pitchFamily="2" charset="-127"/>
                <a:ea typeface="휴먼명조" pitchFamily="2" charset="-127"/>
              </a:rPr>
              <a:t>      </a:t>
            </a:r>
            <a:r>
              <a:rPr lang="ko-KR" alt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휴먼명조" pitchFamily="2" charset="-127"/>
                <a:ea typeface="휴먼명조" pitchFamily="2" charset="-127"/>
              </a:rPr>
              <a:t>리스크 구체화</a:t>
            </a:r>
          </a:p>
        </p:txBody>
      </p:sp>
      <p:grpSp>
        <p:nvGrpSpPr>
          <p:cNvPr id="1451020" name="Group 12">
            <a:extLst>
              <a:ext uri="{FF2B5EF4-FFF2-40B4-BE49-F238E27FC236}">
                <a16:creationId xmlns:a16="http://schemas.microsoft.com/office/drawing/2014/main" id="{FED69498-80B6-4A5A-ACD8-D5DF22CED48A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2708275"/>
            <a:ext cx="1081088" cy="1255713"/>
            <a:chOff x="398" y="1434"/>
            <a:chExt cx="576" cy="791"/>
          </a:xfrm>
        </p:grpSpPr>
        <p:sp>
          <p:nvSpPr>
            <p:cNvPr id="1451014" name="Rectangle 6">
              <a:extLst>
                <a:ext uri="{FF2B5EF4-FFF2-40B4-BE49-F238E27FC236}">
                  <a16:creationId xmlns:a16="http://schemas.microsoft.com/office/drawing/2014/main" id="{597B0F22-F386-4ADC-84DE-C9EC2BFE1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1434"/>
              <a:ext cx="576" cy="192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ctr">
                <a:lnSpc>
                  <a:spcPct val="90000"/>
                </a:lnSpc>
              </a:pPr>
              <a:r>
                <a:rPr lang="en-US" altLang="ko-KR" sz="13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휴먼명조" pitchFamily="2" charset="-127"/>
                  <a:ea typeface="휴먼명조" pitchFamily="2" charset="-127"/>
                </a:rPr>
                <a:t>People</a:t>
              </a:r>
            </a:p>
          </p:txBody>
        </p:sp>
        <p:sp>
          <p:nvSpPr>
            <p:cNvPr id="1451015" name="Rectangle 7">
              <a:extLst>
                <a:ext uri="{FF2B5EF4-FFF2-40B4-BE49-F238E27FC236}">
                  <a16:creationId xmlns:a16="http://schemas.microsoft.com/office/drawing/2014/main" id="{AC8E233A-D6A3-47B6-99AC-74C489999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1629"/>
              <a:ext cx="576" cy="192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ctr">
                <a:lnSpc>
                  <a:spcPct val="90000"/>
                </a:lnSpc>
              </a:pPr>
              <a:r>
                <a:rPr lang="en-US" altLang="ko-KR" sz="13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휴먼명조" pitchFamily="2" charset="-127"/>
                  <a:ea typeface="휴먼명조" pitchFamily="2" charset="-127"/>
                </a:rPr>
                <a:t>Process</a:t>
              </a:r>
            </a:p>
          </p:txBody>
        </p:sp>
        <p:sp>
          <p:nvSpPr>
            <p:cNvPr id="1451016" name="Rectangle 8">
              <a:extLst>
                <a:ext uri="{FF2B5EF4-FFF2-40B4-BE49-F238E27FC236}">
                  <a16:creationId xmlns:a16="http://schemas.microsoft.com/office/drawing/2014/main" id="{275348A1-148A-4C79-B79A-811338809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1833"/>
              <a:ext cx="576" cy="192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ctr">
                <a:lnSpc>
                  <a:spcPct val="90000"/>
                </a:lnSpc>
              </a:pPr>
              <a:r>
                <a:rPr lang="en-US" altLang="ko-KR" sz="13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휴먼명조" pitchFamily="2" charset="-127"/>
                  <a:ea typeface="휴먼명조" pitchFamily="2" charset="-127"/>
                </a:rPr>
                <a:t>Structure</a:t>
              </a:r>
            </a:p>
          </p:txBody>
        </p:sp>
        <p:sp>
          <p:nvSpPr>
            <p:cNvPr id="1451017" name="Rectangle 9">
              <a:extLst>
                <a:ext uri="{FF2B5EF4-FFF2-40B4-BE49-F238E27FC236}">
                  <a16:creationId xmlns:a16="http://schemas.microsoft.com/office/drawing/2014/main" id="{C857BA28-CDDB-48BC-9D79-8F1AC11C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2033"/>
              <a:ext cx="576" cy="192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ctr">
                <a:lnSpc>
                  <a:spcPct val="90000"/>
                </a:lnSpc>
              </a:pPr>
              <a:r>
                <a:rPr lang="en-US" altLang="ko-KR" sz="13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휴먼명조" pitchFamily="2" charset="-127"/>
                  <a:ea typeface="휴먼명조" pitchFamily="2" charset="-127"/>
                </a:rPr>
                <a:t>System</a:t>
              </a:r>
            </a:p>
          </p:txBody>
        </p:sp>
      </p:grpSp>
      <p:sp>
        <p:nvSpPr>
          <p:cNvPr id="1451018" name="AutoShape 10">
            <a:extLst>
              <a:ext uri="{FF2B5EF4-FFF2-40B4-BE49-F238E27FC236}">
                <a16:creationId xmlns:a16="http://schemas.microsoft.com/office/drawing/2014/main" id="{986295D4-ADA8-42B7-83CE-BD46AD59F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2708275"/>
            <a:ext cx="1882775" cy="1296988"/>
          </a:xfrm>
          <a:prstGeom prst="homePlate">
            <a:avLst>
              <a:gd name="adj" fmla="val 48388"/>
            </a:avLst>
          </a:prstGeom>
          <a:gradFill rotWithShape="0">
            <a:gsLst>
              <a:gs pos="0">
                <a:srgbClr val="FFCC00"/>
              </a:gs>
              <a:gs pos="50000">
                <a:srgbClr val="FFCC00">
                  <a:gamma/>
                  <a:tint val="18431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>
              <a:lnSpc>
                <a:spcPct val="110000"/>
              </a:lnSpc>
            </a:pPr>
            <a:r>
              <a:rPr lang="en-US" altLang="ko-KR" sz="1400" b="1">
                <a:effectLst>
                  <a:outerShdw blurRad="38100" dist="38100" dir="2700000" algn="tl">
                    <a:srgbClr val="FFFFFF"/>
                  </a:outerShdw>
                </a:effectLst>
                <a:latin typeface="휴먼명조" pitchFamily="2" charset="-127"/>
                <a:ea typeface="휴먼명조" pitchFamily="2" charset="-127"/>
              </a:rPr>
              <a:t>STEP Ⅰ</a:t>
            </a:r>
          </a:p>
          <a:p>
            <a:pPr algn="ctr" fontAlgn="ctr">
              <a:lnSpc>
                <a:spcPct val="110000"/>
              </a:lnSpc>
            </a:pPr>
            <a:endParaRPr lang="en-US" altLang="ko-KR" sz="1400" b="1">
              <a:effectLst>
                <a:outerShdw blurRad="38100" dist="38100" dir="2700000" algn="tl">
                  <a:srgbClr val="FFFFFF"/>
                </a:outerShdw>
              </a:effectLst>
              <a:latin typeface="휴먼명조" pitchFamily="2" charset="-127"/>
              <a:ea typeface="휴먼명조" pitchFamily="2" charset="-127"/>
            </a:endParaRPr>
          </a:p>
          <a:p>
            <a:pPr algn="ctr" fontAlgn="ctr">
              <a:lnSpc>
                <a:spcPct val="110000"/>
              </a:lnSpc>
            </a:pPr>
            <a:r>
              <a:rPr lang="ko-KR" alt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휴먼명조" pitchFamily="2" charset="-127"/>
                <a:ea typeface="휴먼명조" pitchFamily="2" charset="-127"/>
              </a:rPr>
              <a:t>리스크 판단</a:t>
            </a:r>
          </a:p>
        </p:txBody>
      </p:sp>
      <p:sp>
        <p:nvSpPr>
          <p:cNvPr id="1451021" name="Text Box 13">
            <a:extLst>
              <a:ext uri="{FF2B5EF4-FFF2-40B4-BE49-F238E27FC236}">
                <a16:creationId xmlns:a16="http://schemas.microsoft.com/office/drawing/2014/main" id="{14277F41-9177-4877-9EB6-ED8E033C9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4148138"/>
            <a:ext cx="1223963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ko-KR" sz="1200"/>
              <a:t> </a:t>
            </a:r>
            <a:r>
              <a:rPr lang="ko-KR" altLang="en-US" sz="1200"/>
              <a:t>리스크 평가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sz="1200"/>
              <a:t> 우선순위 결정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sz="1200"/>
              <a:t> 유형 분류</a:t>
            </a:r>
          </a:p>
        </p:txBody>
      </p:sp>
      <p:sp>
        <p:nvSpPr>
          <p:cNvPr id="1451022" name="Text Box 14">
            <a:extLst>
              <a:ext uri="{FF2B5EF4-FFF2-40B4-BE49-F238E27FC236}">
                <a16:creationId xmlns:a16="http://schemas.microsoft.com/office/drawing/2014/main" id="{B5970A1B-92E8-42A2-815E-84E6293B0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4148138"/>
            <a:ext cx="12255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200"/>
              <a:t> </a:t>
            </a:r>
            <a:r>
              <a:rPr lang="ko-KR" altLang="en-US" sz="1200"/>
              <a:t>확률 추정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/>
              <a:t> 영향 모형화 및 계량화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/>
              <a:t> 유형별 대응 방안 수립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/>
              <a:t>   </a:t>
            </a:r>
            <a:r>
              <a:rPr lang="en-US" altLang="ko-KR" sz="1200"/>
              <a:t>- </a:t>
            </a:r>
            <a:r>
              <a:rPr lang="ko-KR" altLang="en-US" sz="1200"/>
              <a:t>회피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/>
              <a:t>   </a:t>
            </a:r>
            <a:r>
              <a:rPr lang="en-US" altLang="ko-KR" sz="1200"/>
              <a:t>- </a:t>
            </a:r>
            <a:r>
              <a:rPr lang="ko-KR" altLang="en-US" sz="1200"/>
              <a:t>수용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/>
              <a:t>   </a:t>
            </a:r>
            <a:r>
              <a:rPr lang="en-US" altLang="ko-KR" sz="1200"/>
              <a:t>- </a:t>
            </a:r>
            <a:r>
              <a:rPr lang="ko-KR" altLang="en-US" sz="1200"/>
              <a:t>정비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/>
              <a:t>   </a:t>
            </a:r>
            <a:r>
              <a:rPr lang="en-US" altLang="ko-KR" sz="1200"/>
              <a:t>- </a:t>
            </a:r>
            <a:r>
              <a:rPr lang="ko-KR" altLang="en-US" sz="1200"/>
              <a:t>완화</a:t>
            </a:r>
          </a:p>
        </p:txBody>
      </p:sp>
      <p:sp>
        <p:nvSpPr>
          <p:cNvPr id="1451023" name="Text Box 15">
            <a:extLst>
              <a:ext uri="{FF2B5EF4-FFF2-40B4-BE49-F238E27FC236}">
                <a16:creationId xmlns:a16="http://schemas.microsoft.com/office/drawing/2014/main" id="{43CA8C52-30FE-4D73-8C49-D914CE620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4149725"/>
            <a:ext cx="122237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ko-KR" sz="1200"/>
              <a:t> </a:t>
            </a:r>
            <a:r>
              <a:rPr lang="ko-KR" altLang="en-US" sz="1200"/>
              <a:t>분석과 상관화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sz="1200"/>
              <a:t> 실행</a:t>
            </a:r>
          </a:p>
        </p:txBody>
      </p:sp>
      <p:sp>
        <p:nvSpPr>
          <p:cNvPr id="1451024" name="Text Box 16">
            <a:extLst>
              <a:ext uri="{FF2B5EF4-FFF2-40B4-BE49-F238E27FC236}">
                <a16:creationId xmlns:a16="http://schemas.microsoft.com/office/drawing/2014/main" id="{3F3B107E-1C1D-4DEC-97D5-ABB531A08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4149725"/>
            <a:ext cx="1223963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ko-KR" sz="1200"/>
              <a:t> </a:t>
            </a:r>
            <a:r>
              <a:rPr lang="ko-KR" altLang="en-US" sz="1200"/>
              <a:t>모니터링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sz="1200"/>
              <a:t> 세련화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sz="1200"/>
              <a:t> 리드</a:t>
            </a:r>
          </a:p>
        </p:txBody>
      </p:sp>
      <p:sp>
        <p:nvSpPr>
          <p:cNvPr id="1451025" name="Text Box 17">
            <a:extLst>
              <a:ext uri="{FF2B5EF4-FFF2-40B4-BE49-F238E27FC236}">
                <a16:creationId xmlns:a16="http://schemas.microsoft.com/office/drawing/2014/main" id="{A2FA1436-EFF4-43DE-9EB7-567D469E5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1557338"/>
            <a:ext cx="16557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600" b="1" u="sng"/>
              <a:t>리스크 평가</a:t>
            </a:r>
          </a:p>
        </p:txBody>
      </p:sp>
      <p:sp>
        <p:nvSpPr>
          <p:cNvPr id="1451026" name="Text Box 18">
            <a:extLst>
              <a:ext uri="{FF2B5EF4-FFF2-40B4-BE49-F238E27FC236}">
                <a16:creationId xmlns:a16="http://schemas.microsoft.com/office/drawing/2014/main" id="{BBCCCC3F-0D03-4579-8B6B-EA2ACC3A5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1989138"/>
            <a:ext cx="7937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600" b="1" u="sng"/>
              <a:t>리스크 대응</a:t>
            </a:r>
          </a:p>
        </p:txBody>
      </p:sp>
      <p:cxnSp>
        <p:nvCxnSpPr>
          <p:cNvPr id="1451027" name="AutoShape 19">
            <a:extLst>
              <a:ext uri="{FF2B5EF4-FFF2-40B4-BE49-F238E27FC236}">
                <a16:creationId xmlns:a16="http://schemas.microsoft.com/office/drawing/2014/main" id="{049DDFFB-98E7-4746-BD6B-125708410629}"/>
              </a:ext>
            </a:extLst>
          </p:cNvPr>
          <p:cNvCxnSpPr>
            <a:cxnSpLocks noChangeShapeType="1"/>
            <a:stCxn id="1451018" idx="0"/>
            <a:endCxn id="1451025" idx="1"/>
          </p:cNvCxnSpPr>
          <p:nvPr/>
        </p:nvCxnSpPr>
        <p:spPr bwMode="auto">
          <a:xfrm rot="16200000">
            <a:off x="3021807" y="1496219"/>
            <a:ext cx="969962" cy="145415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9" name="AutoShape 21">
            <a:extLst>
              <a:ext uri="{FF2B5EF4-FFF2-40B4-BE49-F238E27FC236}">
                <a16:creationId xmlns:a16="http://schemas.microsoft.com/office/drawing/2014/main" id="{2091C296-5143-45E6-8F68-6472FD4C3F3B}"/>
              </a:ext>
            </a:extLst>
          </p:cNvPr>
          <p:cNvCxnSpPr>
            <a:cxnSpLocks noChangeShapeType="1"/>
            <a:stCxn id="1451013" idx="0"/>
            <a:endCxn id="1451026" idx="1"/>
          </p:cNvCxnSpPr>
          <p:nvPr/>
        </p:nvCxnSpPr>
        <p:spPr bwMode="auto">
          <a:xfrm rot="16200000">
            <a:off x="4226720" y="2269331"/>
            <a:ext cx="430212" cy="447675"/>
          </a:xfrm>
          <a:prstGeom prst="bentConnector2">
            <a:avLst/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30" name="AutoShape 22">
            <a:extLst>
              <a:ext uri="{FF2B5EF4-FFF2-40B4-BE49-F238E27FC236}">
                <a16:creationId xmlns:a16="http://schemas.microsoft.com/office/drawing/2014/main" id="{2E34CC8C-9F3A-44AD-972F-61F1623BF56B}"/>
              </a:ext>
            </a:extLst>
          </p:cNvPr>
          <p:cNvCxnSpPr>
            <a:cxnSpLocks noChangeShapeType="1"/>
            <a:stCxn id="1451025" idx="3"/>
            <a:endCxn id="1451019" idx="0"/>
          </p:cNvCxnSpPr>
          <p:nvPr/>
        </p:nvCxnSpPr>
        <p:spPr bwMode="auto">
          <a:xfrm>
            <a:off x="5889625" y="1738313"/>
            <a:ext cx="1639888" cy="96996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31" name="AutoShape 23">
            <a:extLst>
              <a:ext uri="{FF2B5EF4-FFF2-40B4-BE49-F238E27FC236}">
                <a16:creationId xmlns:a16="http://schemas.microsoft.com/office/drawing/2014/main" id="{111BB96E-1CE3-418F-B35D-BFBC99741419}"/>
              </a:ext>
            </a:extLst>
          </p:cNvPr>
          <p:cNvCxnSpPr>
            <a:cxnSpLocks noChangeShapeType="1"/>
            <a:stCxn id="1451026" idx="3"/>
            <a:endCxn id="1451012" idx="0"/>
          </p:cNvCxnSpPr>
          <p:nvPr/>
        </p:nvCxnSpPr>
        <p:spPr bwMode="auto">
          <a:xfrm>
            <a:off x="5459413" y="2278063"/>
            <a:ext cx="414337" cy="430212"/>
          </a:xfrm>
          <a:prstGeom prst="bentConnector2">
            <a:avLst/>
          </a:prstGeom>
          <a:noFill/>
          <a:ln w="317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1032" name="Text Box 24">
            <a:extLst>
              <a:ext uri="{FF2B5EF4-FFF2-40B4-BE49-F238E27FC236}">
                <a16:creationId xmlns:a16="http://schemas.microsoft.com/office/drawing/2014/main" id="{9014A980-13C4-4A24-84C2-48BF9D4E7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1.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관리의 이해</a:t>
            </a: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314" name="Text Box 2">
            <a:extLst>
              <a:ext uri="{FF2B5EF4-FFF2-40B4-BE49-F238E27FC236}">
                <a16:creationId xmlns:a16="http://schemas.microsoft.com/office/drawing/2014/main" id="{7697D2C6-ED8E-4753-A554-5B0B3C0EB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49316" name="Text Box 4">
            <a:extLst>
              <a:ext uri="{FF2B5EF4-FFF2-40B4-BE49-F238E27FC236}">
                <a16:creationId xmlns:a16="http://schemas.microsoft.com/office/drawing/2014/main" id="{9D5B83B6-2610-4EBD-BAD9-A0A3708AD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10. </a:t>
            </a:r>
            <a:r>
              <a:rPr lang="ko-KR" altLang="en-US" sz="1600" b="1">
                <a:latin typeface="Arial" panose="020B0604020202020204" pitchFamily="34" charset="0"/>
              </a:rPr>
              <a:t>리스크 식별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49317" name="Text Box 5">
            <a:extLst>
              <a:ext uri="{FF2B5EF4-FFF2-40B4-BE49-F238E27FC236}">
                <a16:creationId xmlns:a16="http://schemas.microsoft.com/office/drawing/2014/main" id="{62D171F3-D719-4E84-9F35-0F2329D4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196975"/>
            <a:ext cx="85248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기업의 리스크는 통상적으로 시장 리스크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신용 리스크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운영 리스크 및 </a:t>
            </a:r>
            <a:r>
              <a:rPr lang="en-US" altLang="ko-KR" sz="1300" b="1">
                <a:latin typeface="Arial" panose="020B0604020202020204" pitchFamily="34" charset="0"/>
              </a:rPr>
              <a:t>Business </a:t>
            </a:r>
            <a:r>
              <a:rPr lang="ko-KR" altLang="en-US" sz="1300" b="1">
                <a:latin typeface="Arial" panose="020B0604020202020204" pitchFamily="34" charset="0"/>
              </a:rPr>
              <a:t>리스크로 구분하고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49318" name="Text Box 6">
            <a:extLst>
              <a:ext uri="{FF2B5EF4-FFF2-40B4-BE49-F238E27FC236}">
                <a16:creationId xmlns:a16="http://schemas.microsoft.com/office/drawing/2014/main" id="{AA4F6E8F-40AF-422D-8722-39071611D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1539875"/>
            <a:ext cx="396081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 u="sng">
                <a:latin typeface="Arial" panose="020B0604020202020204" pitchFamily="34" charset="0"/>
              </a:rPr>
              <a:t>경영 리스크의 유형 </a:t>
            </a:r>
            <a:r>
              <a:rPr lang="en-US" altLang="ko-KR" sz="1800" b="1" u="sng">
                <a:latin typeface="Arial" panose="020B0604020202020204" pitchFamily="34" charset="0"/>
              </a:rPr>
              <a:t>(</a:t>
            </a:r>
            <a:r>
              <a:rPr lang="ko-KR" altLang="en-US" sz="1800" b="1" u="sng">
                <a:latin typeface="Arial" panose="020B0604020202020204" pitchFamily="34" charset="0"/>
              </a:rPr>
              <a:t>예</a:t>
            </a:r>
            <a:r>
              <a:rPr lang="en-US" altLang="ko-KR" sz="1800" b="1" u="sng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549319" name="Text Box 7">
            <a:extLst>
              <a:ext uri="{FF2B5EF4-FFF2-40B4-BE49-F238E27FC236}">
                <a16:creationId xmlns:a16="http://schemas.microsoft.com/office/drawing/2014/main" id="{ADFBA27D-3BC1-46A6-A498-0FB7578F1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2078038"/>
            <a:ext cx="1711325" cy="541337"/>
          </a:xfrm>
          <a:prstGeom prst="rect">
            <a:avLst/>
          </a:prstGeom>
          <a:solidFill>
            <a:srgbClr val="BEDC9A"/>
          </a:solidFill>
          <a:ln w="57150" algn="ctr">
            <a:solidFill>
              <a:srgbClr val="49900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Market Risk</a:t>
            </a:r>
          </a:p>
        </p:txBody>
      </p:sp>
      <p:sp>
        <p:nvSpPr>
          <p:cNvPr id="1549320" name="Text Box 8">
            <a:extLst>
              <a:ext uri="{FF2B5EF4-FFF2-40B4-BE49-F238E27FC236}">
                <a16:creationId xmlns:a16="http://schemas.microsoft.com/office/drawing/2014/main" id="{FDC9F9A5-381F-4AC0-9C9A-816AE4C8E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5" y="2078038"/>
            <a:ext cx="1711325" cy="541337"/>
          </a:xfrm>
          <a:prstGeom prst="rect">
            <a:avLst/>
          </a:prstGeom>
          <a:solidFill>
            <a:srgbClr val="BEDC9A"/>
          </a:solidFill>
          <a:ln w="57150" algn="ctr">
            <a:solidFill>
              <a:srgbClr val="49900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Credit Risk</a:t>
            </a:r>
          </a:p>
        </p:txBody>
      </p:sp>
      <p:sp>
        <p:nvSpPr>
          <p:cNvPr id="1549321" name="Text Box 9">
            <a:extLst>
              <a:ext uri="{FF2B5EF4-FFF2-40B4-BE49-F238E27FC236}">
                <a16:creationId xmlns:a16="http://schemas.microsoft.com/office/drawing/2014/main" id="{E5895A28-8703-45ED-99EF-3809EF7E6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8" y="2078038"/>
            <a:ext cx="1709737" cy="541337"/>
          </a:xfrm>
          <a:prstGeom prst="rect">
            <a:avLst/>
          </a:prstGeom>
          <a:solidFill>
            <a:srgbClr val="FF6600"/>
          </a:solidFill>
          <a:ln w="57150" algn="ctr">
            <a:solidFill>
              <a:srgbClr val="49900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Business Risk</a:t>
            </a:r>
          </a:p>
        </p:txBody>
      </p:sp>
      <p:sp>
        <p:nvSpPr>
          <p:cNvPr id="1549322" name="Text Box 10">
            <a:extLst>
              <a:ext uri="{FF2B5EF4-FFF2-40B4-BE49-F238E27FC236}">
                <a16:creationId xmlns:a16="http://schemas.microsoft.com/office/drawing/2014/main" id="{CDBD86EC-C498-49DE-BBC0-489163B58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2078038"/>
            <a:ext cx="1709737" cy="541337"/>
          </a:xfrm>
          <a:prstGeom prst="rect">
            <a:avLst/>
          </a:prstGeom>
          <a:solidFill>
            <a:srgbClr val="BEDC9A"/>
          </a:solidFill>
          <a:ln w="57150" algn="ctr">
            <a:solidFill>
              <a:srgbClr val="49900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>
              <a:lnSpc>
                <a:spcPct val="85000"/>
              </a:lnSpc>
            </a:pPr>
            <a:r>
              <a:rPr kumimoji="0"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Operational Risk</a:t>
            </a:r>
          </a:p>
        </p:txBody>
      </p:sp>
      <p:sp>
        <p:nvSpPr>
          <p:cNvPr id="1549323" name="Text Box 11">
            <a:extLst>
              <a:ext uri="{FF2B5EF4-FFF2-40B4-BE49-F238E27FC236}">
                <a16:creationId xmlns:a16="http://schemas.microsoft.com/office/drawing/2014/main" id="{D239D59E-7DE7-471F-8BE5-0C53D778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3157538"/>
            <a:ext cx="1801812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실물 재화의 가격과 수량 변동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이자율 변동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환율 변동</a:t>
            </a:r>
          </a:p>
        </p:txBody>
      </p:sp>
      <p:sp>
        <p:nvSpPr>
          <p:cNvPr id="1549324" name="Text Box 12">
            <a:extLst>
              <a:ext uri="{FF2B5EF4-FFF2-40B4-BE49-F238E27FC236}">
                <a16:creationId xmlns:a16="http://schemas.microsoft.com/office/drawing/2014/main" id="{F337F8D7-FEC6-402A-BF80-6F34E41D5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8" y="3233738"/>
            <a:ext cx="1801812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계약자의 파산 및 채무 불이행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계약자의 신용 등급 저하</a:t>
            </a:r>
          </a:p>
        </p:txBody>
      </p:sp>
      <p:sp>
        <p:nvSpPr>
          <p:cNvPr id="1549325" name="Text Box 13">
            <a:extLst>
              <a:ext uri="{FF2B5EF4-FFF2-40B4-BE49-F238E27FC236}">
                <a16:creationId xmlns:a16="http://schemas.microsoft.com/office/drawing/2014/main" id="{2171CEFC-2E82-4D80-B82A-DAB860ACD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2978150"/>
            <a:ext cx="1798637" cy="137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기술적 요인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사람 </a:t>
            </a:r>
            <a:r>
              <a:rPr lang="en-US" altLang="ko-KR" sz="1200" b="1">
                <a:latin typeface="Arial" panose="020B0604020202020204" pitchFamily="34" charset="0"/>
              </a:rPr>
              <a:t>(</a:t>
            </a:r>
            <a:r>
              <a:rPr lang="ko-KR" altLang="en-US" sz="1200" b="1">
                <a:latin typeface="Arial" panose="020B0604020202020204" pitchFamily="34" charset="0"/>
              </a:rPr>
              <a:t>부정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비리</a:t>
            </a:r>
            <a:r>
              <a:rPr lang="en-US" altLang="ko-KR" sz="1200" b="1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시장의 평가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규제 및 법률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자연 재해 및 사고</a:t>
            </a:r>
          </a:p>
        </p:txBody>
      </p:sp>
      <p:sp>
        <p:nvSpPr>
          <p:cNvPr id="1549326" name="Text Box 14">
            <a:extLst>
              <a:ext uri="{FF2B5EF4-FFF2-40B4-BE49-F238E27FC236}">
                <a16:creationId xmlns:a16="http://schemas.microsoft.com/office/drawing/2014/main" id="{FF14BA33-2D1C-410E-BF28-70676D89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3141663"/>
            <a:ext cx="18002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거시 경제적 요인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국가 </a:t>
            </a:r>
            <a:r>
              <a:rPr lang="en-US" altLang="ko-KR" sz="1200" b="1">
                <a:latin typeface="Arial" panose="020B0604020202020204" pitchFamily="34" charset="0"/>
              </a:rPr>
              <a:t>/ </a:t>
            </a:r>
            <a:r>
              <a:rPr lang="ko-KR" altLang="en-US" sz="1200" b="1">
                <a:latin typeface="Arial" panose="020B0604020202020204" pitchFamily="34" charset="0"/>
              </a:rPr>
              <a:t>정치적 요인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산업 내 </a:t>
            </a:r>
            <a:r>
              <a:rPr lang="en-US" altLang="ko-KR" sz="1200" b="1">
                <a:latin typeface="Arial" panose="020B0604020202020204" pitchFamily="34" charset="0"/>
              </a:rPr>
              <a:t>/ </a:t>
            </a:r>
            <a:r>
              <a:rPr lang="ko-KR" altLang="en-US" sz="1200" b="1">
                <a:latin typeface="Arial" panose="020B0604020202020204" pitchFamily="34" charset="0"/>
              </a:rPr>
              <a:t>산업 간 경쟁 구도</a:t>
            </a:r>
          </a:p>
        </p:txBody>
      </p:sp>
      <p:sp>
        <p:nvSpPr>
          <p:cNvPr id="1549327" name="Text Box 15">
            <a:extLst>
              <a:ext uri="{FF2B5EF4-FFF2-40B4-BE49-F238E27FC236}">
                <a16:creationId xmlns:a16="http://schemas.microsoft.com/office/drawing/2014/main" id="{10C8A350-61CE-4E2B-B7B1-28E9C542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4933950"/>
            <a:ext cx="1801812" cy="1279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국제 유가의 상승은 운영비 및 재료비 상승 등 경영 비용을 증가시켜 이익 감소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환율 하락으로 해외 사업 매출 감소</a:t>
            </a:r>
          </a:p>
        </p:txBody>
      </p:sp>
      <p:sp>
        <p:nvSpPr>
          <p:cNvPr id="1549328" name="Text Box 16">
            <a:extLst>
              <a:ext uri="{FF2B5EF4-FFF2-40B4-BE49-F238E27FC236}">
                <a16:creationId xmlns:a16="http://schemas.microsoft.com/office/drawing/2014/main" id="{CFDCE6EE-5963-49E5-9820-E99A5FE45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8" y="4933950"/>
            <a:ext cx="1801812" cy="1096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부품 공급자가 계약을 적기에 이행하지 않아 생산 차질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대형 고객의 파산으로 대손 발생</a:t>
            </a:r>
          </a:p>
        </p:txBody>
      </p:sp>
      <p:sp>
        <p:nvSpPr>
          <p:cNvPr id="1549329" name="Text Box 17">
            <a:extLst>
              <a:ext uri="{FF2B5EF4-FFF2-40B4-BE49-F238E27FC236}">
                <a16:creationId xmlns:a16="http://schemas.microsoft.com/office/drawing/2014/main" id="{4E7F4D50-D803-4894-8762-CDC97A322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4933950"/>
            <a:ext cx="1798637" cy="146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전산 시스템의 고장으로 영업 장애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내부 직원의 사기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법정 소송으로 기업 이미지 저해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화재 및 홍수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테러</a:t>
            </a:r>
          </a:p>
        </p:txBody>
      </p:sp>
      <p:sp>
        <p:nvSpPr>
          <p:cNvPr id="1549330" name="Text Box 18">
            <a:extLst>
              <a:ext uri="{FF2B5EF4-FFF2-40B4-BE49-F238E27FC236}">
                <a16:creationId xmlns:a16="http://schemas.microsoft.com/office/drawing/2014/main" id="{331DCBF2-ED78-47C3-B3EC-F16F4F5D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4933950"/>
            <a:ext cx="1800225" cy="1096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미국 경제 성장 및 </a:t>
            </a:r>
            <a:r>
              <a:rPr lang="en-US" altLang="ko-KR" sz="1200" b="1">
                <a:latin typeface="Arial" panose="020B0604020202020204" pitchFamily="34" charset="0"/>
              </a:rPr>
              <a:t>IT </a:t>
            </a:r>
            <a:r>
              <a:rPr lang="ko-KR" altLang="en-US" sz="1200" b="1">
                <a:latin typeface="Arial" panose="020B0604020202020204" pitchFamily="34" charset="0"/>
              </a:rPr>
              <a:t>경기 둔화로 수출 물량 감소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200" b="1">
                <a:latin typeface="Arial" panose="020B0604020202020204" pitchFamily="34" charset="0"/>
              </a:rPr>
              <a:t> 제</a:t>
            </a:r>
            <a:r>
              <a:rPr lang="en-US" altLang="ko-KR" sz="1200" b="1">
                <a:latin typeface="Arial" panose="020B0604020202020204" pitchFamily="34" charset="0"/>
              </a:rPr>
              <a:t>3</a:t>
            </a:r>
            <a:r>
              <a:rPr lang="ko-KR" altLang="en-US" sz="1200" b="1">
                <a:latin typeface="Arial" panose="020B0604020202020204" pitchFamily="34" charset="0"/>
              </a:rPr>
              <a:t>세계 정치 혁며응로 생산 설비 몰수</a:t>
            </a:r>
          </a:p>
        </p:txBody>
      </p:sp>
      <p:sp>
        <p:nvSpPr>
          <p:cNvPr id="1549331" name="Text Box 19">
            <a:extLst>
              <a:ext uri="{FF2B5EF4-FFF2-40B4-BE49-F238E27FC236}">
                <a16:creationId xmlns:a16="http://schemas.microsoft.com/office/drawing/2014/main" id="{0CD21636-6FE4-4228-9AA4-E0901A06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3451225"/>
            <a:ext cx="8048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FF6600"/>
                </a:solidFill>
                <a:latin typeface="Arial" panose="020B0604020202020204" pitchFamily="34" charset="0"/>
              </a:rPr>
              <a:t>Risk </a:t>
            </a:r>
          </a:p>
          <a:p>
            <a:pPr algn="ctr"/>
            <a:r>
              <a:rPr lang="en-US" altLang="ko-KR" sz="1600" b="1">
                <a:solidFill>
                  <a:srgbClr val="FF6600"/>
                </a:solidFill>
                <a:latin typeface="Arial" panose="020B0604020202020204" pitchFamily="34" charset="0"/>
              </a:rPr>
              <a:t>Factor</a:t>
            </a:r>
          </a:p>
        </p:txBody>
      </p:sp>
      <p:sp>
        <p:nvSpPr>
          <p:cNvPr id="1549332" name="Text Box 20">
            <a:extLst>
              <a:ext uri="{FF2B5EF4-FFF2-40B4-BE49-F238E27FC236}">
                <a16:creationId xmlns:a16="http://schemas.microsoft.com/office/drawing/2014/main" id="{F5092B93-C2DD-4DF0-AAB8-A62519AAF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5251450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FF66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1549333" name="Line 21">
            <a:extLst>
              <a:ext uri="{FF2B5EF4-FFF2-40B4-BE49-F238E27FC236}">
                <a16:creationId xmlns:a16="http://schemas.microsoft.com/office/drawing/2014/main" id="{CF460374-5436-4B79-B5C1-70821F203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2063" y="2797175"/>
            <a:ext cx="8101012" cy="0"/>
          </a:xfrm>
          <a:prstGeom prst="line">
            <a:avLst/>
          </a:prstGeom>
          <a:noFill/>
          <a:ln w="635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9334" name="Line 22">
            <a:extLst>
              <a:ext uri="{FF2B5EF4-FFF2-40B4-BE49-F238E27FC236}">
                <a16:creationId xmlns:a16="http://schemas.microsoft.com/office/drawing/2014/main" id="{1510083E-FF5D-460C-B770-A54644415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2063" y="4597400"/>
            <a:ext cx="8101012" cy="0"/>
          </a:xfrm>
          <a:prstGeom prst="line">
            <a:avLst/>
          </a:prstGeom>
          <a:noFill/>
          <a:ln w="635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Text Box 2">
            <a:extLst>
              <a:ext uri="{FF2B5EF4-FFF2-40B4-BE49-F238E27FC236}">
                <a16:creationId xmlns:a16="http://schemas.microsoft.com/office/drawing/2014/main" id="{9B8C4475-7AF9-41EF-9D57-2FE5B859F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47268" name="Text Box 4">
            <a:extLst>
              <a:ext uri="{FF2B5EF4-FFF2-40B4-BE49-F238E27FC236}">
                <a16:creationId xmlns:a16="http://schemas.microsoft.com/office/drawing/2014/main" id="{42A0217F-EED2-48B2-881B-318DBAFB1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10. </a:t>
            </a:r>
            <a:r>
              <a:rPr lang="ko-KR" altLang="en-US" sz="1600" b="1">
                <a:latin typeface="Arial" panose="020B0604020202020204" pitchFamily="34" charset="0"/>
              </a:rPr>
              <a:t>리스크 식별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47269" name="Text Box 5">
            <a:extLst>
              <a:ext uri="{FF2B5EF4-FFF2-40B4-BE49-F238E27FC236}">
                <a16:creationId xmlns:a16="http://schemas.microsoft.com/office/drawing/2014/main" id="{F961CFBB-E51B-4987-A1D2-D04A72335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123950"/>
            <a:ext cx="89011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기업의 리스크는 비재무적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재무적 위험으로 다음과 같이 분류하고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47270" name="Oval 6">
            <a:extLst>
              <a:ext uri="{FF2B5EF4-FFF2-40B4-BE49-F238E27FC236}">
                <a16:creationId xmlns:a16="http://schemas.microsoft.com/office/drawing/2014/main" id="{7C45F21E-64B3-4DC3-9686-09302C45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3067050"/>
            <a:ext cx="1260475" cy="720725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비재무적 위험</a:t>
            </a:r>
          </a:p>
        </p:txBody>
      </p:sp>
      <p:sp>
        <p:nvSpPr>
          <p:cNvPr id="1547271" name="Oval 7">
            <a:extLst>
              <a:ext uri="{FF2B5EF4-FFF2-40B4-BE49-F238E27FC236}">
                <a16:creationId xmlns:a16="http://schemas.microsoft.com/office/drawing/2014/main" id="{0E8C2DB4-263A-431B-9FA6-D76CF308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5588000"/>
            <a:ext cx="1260475" cy="7207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재무적 위험</a:t>
            </a:r>
          </a:p>
        </p:txBody>
      </p:sp>
      <p:sp>
        <p:nvSpPr>
          <p:cNvPr id="1547272" name="Text Box 8">
            <a:extLst>
              <a:ext uri="{FF2B5EF4-FFF2-40B4-BE49-F238E27FC236}">
                <a16:creationId xmlns:a16="http://schemas.microsoft.com/office/drawing/2014/main" id="{1A9689F7-6215-433D-86BD-C9A0FBD21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25" y="1717675"/>
            <a:ext cx="2341563" cy="1169988"/>
          </a:xfrm>
          <a:prstGeom prst="rect">
            <a:avLst/>
          </a:prstGeom>
          <a:solidFill>
            <a:srgbClr val="9AADDC"/>
          </a:solidFill>
          <a:ln w="57150" algn="ctr">
            <a:solidFill>
              <a:srgbClr val="23009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건강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환경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생태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안전 책임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소비자들의 시위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항의 집회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신기술의 등장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규제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정치적 권력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신용등급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특허권 침해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사업의 불연속성</a:t>
            </a:r>
          </a:p>
        </p:txBody>
      </p:sp>
      <p:sp>
        <p:nvSpPr>
          <p:cNvPr id="1547273" name="Text Box 9">
            <a:extLst>
              <a:ext uri="{FF2B5EF4-FFF2-40B4-BE49-F238E27FC236}">
                <a16:creationId xmlns:a16="http://schemas.microsoft.com/office/drawing/2014/main" id="{6856DA82-32B7-4D04-93F0-6C324D79C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25" y="3067050"/>
            <a:ext cx="2341563" cy="901700"/>
          </a:xfrm>
          <a:prstGeom prst="rect">
            <a:avLst/>
          </a:prstGeom>
          <a:solidFill>
            <a:srgbClr val="9AADDC"/>
          </a:solidFill>
          <a:ln w="57150" algn="ctr">
            <a:solidFill>
              <a:srgbClr val="23009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수요 공급의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Cycle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변화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이익의 변동성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경재 위험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Supply-Chain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위험</a:t>
            </a:r>
          </a:p>
        </p:txBody>
      </p:sp>
      <p:sp>
        <p:nvSpPr>
          <p:cNvPr id="1547274" name="Text Box 10">
            <a:extLst>
              <a:ext uri="{FF2B5EF4-FFF2-40B4-BE49-F238E27FC236}">
                <a16:creationId xmlns:a16="http://schemas.microsoft.com/office/drawing/2014/main" id="{3C7321D4-D51E-4150-B3E7-A26DF962F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1717675"/>
            <a:ext cx="3149600" cy="1169988"/>
          </a:xfrm>
          <a:prstGeom prst="rect">
            <a:avLst/>
          </a:prstGeom>
          <a:solidFill>
            <a:srgbClr val="CCFFCC"/>
          </a:solidFill>
          <a:ln w="57150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en-US" altLang="ko-KR" sz="1000" b="1">
                <a:latin typeface="Arial" panose="020B0604020202020204" pitchFamily="34" charset="0"/>
              </a:rPr>
              <a:t> </a:t>
            </a:r>
            <a:r>
              <a:rPr kumimoji="0" lang="ko-KR" altLang="en-US" sz="1000" b="1">
                <a:latin typeface="Arial" panose="020B0604020202020204" pitchFamily="34" charset="0"/>
              </a:rPr>
              <a:t>담배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흡연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스모그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항공사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000" b="1">
                <a:latin typeface="Arial" panose="020B0604020202020204" pitchFamily="34" charset="0"/>
              </a:rPr>
              <a:t> 유전자 조작 식품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임금 투쟁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000" b="1">
                <a:latin typeface="Arial" panose="020B0604020202020204" pitchFamily="34" charset="0"/>
              </a:rPr>
              <a:t> 유로화 도입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컴퓨터 바이러스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개방 환경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이동통신 자유화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수용과 몰수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000" b="1">
                <a:latin typeface="Arial" panose="020B0604020202020204" pitchFamily="34" charset="0"/>
              </a:rPr>
              <a:t> 회계 제도 및 기준의 변경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000" b="1">
                <a:latin typeface="Arial" panose="020B0604020202020204" pitchFamily="34" charset="0"/>
              </a:rPr>
              <a:t> 소프트웨어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바이오 공학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첨단 기술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000" b="1">
                <a:latin typeface="Arial" panose="020B0604020202020204" pitchFamily="34" charset="0"/>
              </a:rPr>
              <a:t> 제품수명 주기의 중단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중요한 계약의 파기</a:t>
            </a:r>
          </a:p>
        </p:txBody>
      </p:sp>
      <p:sp>
        <p:nvSpPr>
          <p:cNvPr id="1547275" name="Text Box 11">
            <a:extLst>
              <a:ext uri="{FF2B5EF4-FFF2-40B4-BE49-F238E27FC236}">
                <a16:creationId xmlns:a16="http://schemas.microsoft.com/office/drawing/2014/main" id="{8606D2D0-B976-481D-A6BD-40F48C1BA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25" y="5678488"/>
            <a:ext cx="2341563" cy="539750"/>
          </a:xfrm>
          <a:prstGeom prst="rect">
            <a:avLst/>
          </a:prstGeom>
          <a:solidFill>
            <a:srgbClr val="9AADDC"/>
          </a:solidFill>
          <a:ln w="57150" algn="ctr">
            <a:solidFill>
              <a:srgbClr val="23009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경영 활동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자산 부채 관리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(ALM)</a:t>
            </a:r>
          </a:p>
        </p:txBody>
      </p:sp>
      <p:sp>
        <p:nvSpPr>
          <p:cNvPr id="1547276" name="Text Box 12">
            <a:extLst>
              <a:ext uri="{FF2B5EF4-FFF2-40B4-BE49-F238E27FC236}">
                <a16:creationId xmlns:a16="http://schemas.microsoft.com/office/drawing/2014/main" id="{2CCF484F-1DE7-4FC3-B568-71532D0F9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014538"/>
            <a:ext cx="1106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외생적 위험</a:t>
            </a:r>
          </a:p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(</a:t>
            </a:r>
            <a:r>
              <a:rPr lang="ko-KR" altLang="en-US" sz="1400" b="1">
                <a:latin typeface="Arial" panose="020B0604020202020204" pitchFamily="34" charset="0"/>
              </a:rPr>
              <a:t>단발적</a:t>
            </a:r>
            <a:r>
              <a:rPr lang="en-US" altLang="ko-KR" sz="1400" b="1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547277" name="Text Box 13">
            <a:extLst>
              <a:ext uri="{FF2B5EF4-FFF2-40B4-BE49-F238E27FC236}">
                <a16:creationId xmlns:a16="http://schemas.microsoft.com/office/drawing/2014/main" id="{F5840D72-5D6D-4E17-B2B5-0D350E8BC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3252788"/>
            <a:ext cx="14462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시장 위험</a:t>
            </a:r>
          </a:p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(</a:t>
            </a:r>
            <a:r>
              <a:rPr lang="ko-KR" altLang="en-US" sz="1400" b="1">
                <a:latin typeface="Arial" panose="020B0604020202020204" pitchFamily="34" charset="0"/>
              </a:rPr>
              <a:t>반복적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주기적</a:t>
            </a:r>
            <a:r>
              <a:rPr lang="en-US" altLang="ko-KR" sz="1400" b="1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547278" name="Text Box 14">
            <a:extLst>
              <a:ext uri="{FF2B5EF4-FFF2-40B4-BE49-F238E27FC236}">
                <a16:creationId xmlns:a16="http://schemas.microsoft.com/office/drawing/2014/main" id="{04EA7EAC-A7B5-4826-92F2-74CA351A0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4568825"/>
            <a:ext cx="1106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내부적 위험</a:t>
            </a:r>
          </a:p>
        </p:txBody>
      </p:sp>
      <p:sp>
        <p:nvSpPr>
          <p:cNvPr id="1547279" name="Text Box 15">
            <a:extLst>
              <a:ext uri="{FF2B5EF4-FFF2-40B4-BE49-F238E27FC236}">
                <a16:creationId xmlns:a16="http://schemas.microsoft.com/office/drawing/2014/main" id="{171E76FE-F51B-4E73-8883-E4CB2EAF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25" y="4148138"/>
            <a:ext cx="2341563" cy="1081087"/>
          </a:xfrm>
          <a:prstGeom prst="rect">
            <a:avLst/>
          </a:prstGeom>
          <a:solidFill>
            <a:srgbClr val="9AADDC"/>
          </a:solidFill>
          <a:ln w="57150" algn="ctr">
            <a:solidFill>
              <a:srgbClr val="23009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기업 내부의 과실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제품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/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프로젝트의 실패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M&amp;A, Restructuring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제품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Recall,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불량</a:t>
            </a:r>
          </a:p>
        </p:txBody>
      </p:sp>
      <p:sp>
        <p:nvSpPr>
          <p:cNvPr id="1547280" name="Text Box 16">
            <a:extLst>
              <a:ext uri="{FF2B5EF4-FFF2-40B4-BE49-F238E27FC236}">
                <a16:creationId xmlns:a16="http://schemas.microsoft.com/office/drawing/2014/main" id="{FCCF1E47-CCCB-4EA7-8845-BA9B77A1F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3068638"/>
            <a:ext cx="3149600" cy="900112"/>
          </a:xfrm>
          <a:prstGeom prst="rect">
            <a:avLst/>
          </a:prstGeom>
          <a:solidFill>
            <a:srgbClr val="CCFFCC"/>
          </a:solidFill>
          <a:ln w="57150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en-US" altLang="ko-KR" sz="1000" b="1">
                <a:latin typeface="Arial" panose="020B0604020202020204" pitchFamily="34" charset="0"/>
              </a:rPr>
              <a:t> </a:t>
            </a:r>
            <a:r>
              <a:rPr kumimoji="0" lang="ko-KR" altLang="en-US" sz="1000" b="1">
                <a:latin typeface="Arial" panose="020B0604020202020204" pitchFamily="34" charset="0"/>
              </a:rPr>
              <a:t>펄프와 종이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알루미늄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원유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부동산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기후에 영향을 받는 산업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000" b="1">
                <a:latin typeface="Arial" panose="020B0604020202020204" pitchFamily="34" charset="0"/>
              </a:rPr>
              <a:t> 분기 실적 누락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제품과 지역 </a:t>
            </a:r>
            <a:r>
              <a:rPr kumimoji="0" lang="en-US" altLang="ko-KR" sz="1000" b="1">
                <a:latin typeface="Arial" panose="020B0604020202020204" pitchFamily="34" charset="0"/>
              </a:rPr>
              <a:t>Portfolio </a:t>
            </a:r>
            <a:r>
              <a:rPr kumimoji="0" lang="ko-KR" altLang="en-US" sz="1000" b="1">
                <a:latin typeface="Arial" panose="020B0604020202020204" pitchFamily="34" charset="0"/>
              </a:rPr>
              <a:t>변동성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000" b="1">
                <a:latin typeface="Arial" panose="020B0604020202020204" pitchFamily="34" charset="0"/>
              </a:rPr>
              <a:t> 가격 전쟁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신기술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000" b="1">
                <a:latin typeface="Arial" panose="020B0604020202020204" pitchFamily="34" charset="0"/>
              </a:rPr>
              <a:t> 매출 채권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공급자의 과실</a:t>
            </a:r>
          </a:p>
        </p:txBody>
      </p:sp>
      <p:sp>
        <p:nvSpPr>
          <p:cNvPr id="1547281" name="Text Box 17">
            <a:extLst>
              <a:ext uri="{FF2B5EF4-FFF2-40B4-BE49-F238E27FC236}">
                <a16:creationId xmlns:a16="http://schemas.microsoft.com/office/drawing/2014/main" id="{9D414AD5-6B12-4D54-8A87-650CB6155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4148138"/>
            <a:ext cx="3149600" cy="1079500"/>
          </a:xfrm>
          <a:prstGeom prst="rect">
            <a:avLst/>
          </a:prstGeom>
          <a:solidFill>
            <a:srgbClr val="CCFFCC"/>
          </a:solidFill>
          <a:ln w="57150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en-US" altLang="ko-KR" sz="1000" b="1">
                <a:latin typeface="Arial" panose="020B0604020202020204" pitchFamily="34" charset="0"/>
              </a:rPr>
              <a:t> </a:t>
            </a:r>
            <a:r>
              <a:rPr kumimoji="0" lang="ko-KR" altLang="en-US" sz="1000" b="1">
                <a:latin typeface="Arial" panose="020B0604020202020204" pitchFamily="34" charset="0"/>
              </a:rPr>
              <a:t>사기적 거래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관리계층의 실수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000" b="1">
                <a:latin typeface="Arial" panose="020B0604020202020204" pitchFamily="34" charset="0"/>
              </a:rPr>
              <a:t> 신차의 제작 및 출시</a:t>
            </a:r>
            <a:r>
              <a:rPr kumimoji="0" lang="en-US" altLang="ko-KR" sz="1000" b="1">
                <a:latin typeface="Arial" panose="020B0604020202020204" pitchFamily="34" charset="0"/>
              </a:rPr>
              <a:t>, IT </a:t>
            </a:r>
            <a:r>
              <a:rPr kumimoji="0" lang="ko-KR" altLang="en-US" sz="1000" b="1">
                <a:latin typeface="Arial" panose="020B0604020202020204" pitchFamily="34" charset="0"/>
              </a:rPr>
              <a:t>하드웨어와 소프트웨어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디지털 </a:t>
            </a:r>
            <a:r>
              <a:rPr kumimoji="0" lang="en-US" altLang="ko-KR" sz="1000" b="1">
                <a:latin typeface="Arial" panose="020B0604020202020204" pitchFamily="34" charset="0"/>
              </a:rPr>
              <a:t>TV, </a:t>
            </a:r>
            <a:r>
              <a:rPr kumimoji="0" lang="ko-KR" altLang="en-US" sz="1000" b="1">
                <a:latin typeface="Arial" panose="020B0604020202020204" pitchFamily="34" charset="0"/>
              </a:rPr>
              <a:t>제약회사의 </a:t>
            </a:r>
            <a:r>
              <a:rPr kumimoji="0" lang="en-US" altLang="ko-KR" sz="1000" b="1">
                <a:latin typeface="Arial" panose="020B0604020202020204" pitchFamily="34" charset="0"/>
              </a:rPr>
              <a:t>R&amp;D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en-US" altLang="ko-KR" sz="1000" b="1">
                <a:latin typeface="Arial" panose="020B0604020202020204" pitchFamily="34" charset="0"/>
              </a:rPr>
              <a:t> Restructuring / Synergy </a:t>
            </a:r>
            <a:r>
              <a:rPr kumimoji="0" lang="ko-KR" altLang="en-US" sz="1000" b="1">
                <a:latin typeface="Arial" panose="020B0604020202020204" pitchFamily="34" charset="0"/>
              </a:rPr>
              <a:t>혜택의 발생 지연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예기치 못한 </a:t>
            </a:r>
            <a:r>
              <a:rPr kumimoji="0" lang="en-US" altLang="ko-KR" sz="1000" b="1">
                <a:latin typeface="Arial" panose="020B0604020202020204" pitchFamily="34" charset="0"/>
              </a:rPr>
              <a:t>Merger Management Cost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en-US" altLang="ko-KR" sz="1000" b="1">
                <a:latin typeface="Arial" panose="020B0604020202020204" pitchFamily="34" charset="0"/>
              </a:rPr>
              <a:t> </a:t>
            </a:r>
            <a:r>
              <a:rPr kumimoji="0" lang="ko-KR" altLang="en-US" sz="1000" b="1">
                <a:latin typeface="Arial" panose="020B0604020202020204" pitchFamily="34" charset="0"/>
              </a:rPr>
              <a:t>자동차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터빈 엔진</a:t>
            </a:r>
          </a:p>
        </p:txBody>
      </p:sp>
      <p:sp>
        <p:nvSpPr>
          <p:cNvPr id="1547282" name="Text Box 18">
            <a:extLst>
              <a:ext uri="{FF2B5EF4-FFF2-40B4-BE49-F238E27FC236}">
                <a16:creationId xmlns:a16="http://schemas.microsoft.com/office/drawing/2014/main" id="{57A4E614-8A46-4F45-A22C-953974FCF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5678488"/>
            <a:ext cx="3149600" cy="539750"/>
          </a:xfrm>
          <a:prstGeom prst="rect">
            <a:avLst/>
          </a:prstGeom>
          <a:solidFill>
            <a:srgbClr val="CCFFCC"/>
          </a:solidFill>
          <a:ln w="57150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en-US" altLang="ko-KR" sz="1000" b="1">
                <a:latin typeface="Arial" panose="020B0604020202020204" pitchFamily="34" charset="0"/>
              </a:rPr>
              <a:t> </a:t>
            </a:r>
            <a:r>
              <a:rPr kumimoji="0" lang="ko-KR" altLang="en-US" sz="1000" b="1">
                <a:latin typeface="Arial" panose="020B0604020202020204" pitchFamily="34" charset="0"/>
              </a:rPr>
              <a:t>외환 위험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유동성 위험</a:t>
            </a:r>
          </a:p>
          <a:p>
            <a:pPr eaLnBrk="0" latinLnBrk="0" hangingPunct="0">
              <a:lnSpc>
                <a:spcPct val="95000"/>
              </a:lnSpc>
              <a:buFontTx/>
              <a:buChar char="•"/>
            </a:pPr>
            <a:r>
              <a:rPr kumimoji="0" lang="ko-KR" altLang="en-US" sz="1000" b="1">
                <a:latin typeface="Arial" panose="020B0604020202020204" pitchFamily="34" charset="0"/>
              </a:rPr>
              <a:t> 이자율</a:t>
            </a:r>
            <a:r>
              <a:rPr kumimoji="0" lang="en-US" altLang="ko-KR" sz="1000" b="1">
                <a:latin typeface="Arial" panose="020B0604020202020204" pitchFamily="34" charset="0"/>
              </a:rPr>
              <a:t>, </a:t>
            </a:r>
            <a:r>
              <a:rPr kumimoji="0" lang="ko-KR" altLang="en-US" sz="1000" b="1">
                <a:latin typeface="Arial" panose="020B0604020202020204" pitchFamily="34" charset="0"/>
              </a:rPr>
              <a:t>만기</a:t>
            </a:r>
            <a:r>
              <a:rPr kumimoji="0" lang="en-US" altLang="ko-KR" sz="1000" b="1">
                <a:latin typeface="Arial" panose="020B0604020202020204" pitchFamily="34" charset="0"/>
              </a:rPr>
              <a:t>, Portfolio </a:t>
            </a:r>
            <a:r>
              <a:rPr kumimoji="0" lang="ko-KR" altLang="en-US" sz="1000" b="1">
                <a:latin typeface="Arial" panose="020B0604020202020204" pitchFamily="34" charset="0"/>
              </a:rPr>
              <a:t>성과</a:t>
            </a:r>
          </a:p>
        </p:txBody>
      </p:sp>
      <p:sp>
        <p:nvSpPr>
          <p:cNvPr id="1547283" name="Line 19">
            <a:extLst>
              <a:ext uri="{FF2B5EF4-FFF2-40B4-BE49-F238E27FC236}">
                <a16:creationId xmlns:a16="http://schemas.microsoft.com/office/drawing/2014/main" id="{76510D90-A02B-4EDC-AEA6-2DAC66282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2913" y="3427413"/>
            <a:ext cx="539750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7284" name="Line 20">
            <a:extLst>
              <a:ext uri="{FF2B5EF4-FFF2-40B4-BE49-F238E27FC236}">
                <a16:creationId xmlns:a16="http://schemas.microsoft.com/office/drawing/2014/main" id="{D56F2CD3-E854-4C4D-A343-33C5A61C1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2166938"/>
            <a:ext cx="0" cy="25209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7285" name="Line 21">
            <a:extLst>
              <a:ext uri="{FF2B5EF4-FFF2-40B4-BE49-F238E27FC236}">
                <a16:creationId xmlns:a16="http://schemas.microsoft.com/office/drawing/2014/main" id="{756BAD65-67F3-4A35-8A8A-C8579ADDB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687888"/>
            <a:ext cx="269875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7286" name="Line 22">
            <a:extLst>
              <a:ext uri="{FF2B5EF4-FFF2-40B4-BE49-F238E27FC236}">
                <a16:creationId xmlns:a16="http://schemas.microsoft.com/office/drawing/2014/main" id="{52271866-4A9F-427B-831D-218A40072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2166938"/>
            <a:ext cx="269875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7287" name="Text Box 23">
            <a:extLst>
              <a:ext uri="{FF2B5EF4-FFF2-40B4-BE49-F238E27FC236}">
                <a16:creationId xmlns:a16="http://schemas.microsoft.com/office/drawing/2014/main" id="{1A6A1AFB-4CE3-4B69-97FB-01E249EDD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371600"/>
            <a:ext cx="784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solidFill>
                  <a:srgbClr val="FF6600"/>
                </a:solidFill>
                <a:latin typeface="Arial" panose="020B0604020202020204" pitchFamily="34" charset="0"/>
              </a:rPr>
              <a:t>대분류</a:t>
            </a:r>
          </a:p>
        </p:txBody>
      </p:sp>
      <p:sp>
        <p:nvSpPr>
          <p:cNvPr id="1547288" name="Text Box 24">
            <a:extLst>
              <a:ext uri="{FF2B5EF4-FFF2-40B4-BE49-F238E27FC236}">
                <a16:creationId xmlns:a16="http://schemas.microsoft.com/office/drawing/2014/main" id="{4E2FF572-6A34-41FB-A95A-F9748F573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1371600"/>
            <a:ext cx="784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solidFill>
                  <a:srgbClr val="FF6600"/>
                </a:solidFill>
                <a:latin typeface="Arial" panose="020B0604020202020204" pitchFamily="34" charset="0"/>
              </a:rPr>
              <a:t>중분류</a:t>
            </a:r>
          </a:p>
        </p:txBody>
      </p:sp>
      <p:sp>
        <p:nvSpPr>
          <p:cNvPr id="1547289" name="Text Box 25">
            <a:extLst>
              <a:ext uri="{FF2B5EF4-FFF2-40B4-BE49-F238E27FC236}">
                <a16:creationId xmlns:a16="http://schemas.microsoft.com/office/drawing/2014/main" id="{2699046D-2860-4C01-8153-AF29D579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1371600"/>
            <a:ext cx="58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solidFill>
                  <a:srgbClr val="FF6600"/>
                </a:solidFill>
                <a:latin typeface="Arial" panose="020B0604020202020204" pitchFamily="34" charset="0"/>
              </a:rPr>
              <a:t>원인</a:t>
            </a:r>
          </a:p>
        </p:txBody>
      </p:sp>
      <p:sp>
        <p:nvSpPr>
          <p:cNvPr id="1547290" name="Text Box 26">
            <a:extLst>
              <a:ext uri="{FF2B5EF4-FFF2-40B4-BE49-F238E27FC236}">
                <a16:creationId xmlns:a16="http://schemas.microsoft.com/office/drawing/2014/main" id="{9C9A8FEA-0DC4-44E7-8644-D026DC82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263" y="1385888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solidFill>
                  <a:srgbClr val="FF6600"/>
                </a:solidFill>
                <a:latin typeface="Arial" panose="020B0604020202020204" pitchFamily="34" charset="0"/>
              </a:rPr>
              <a:t>발생 유형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Text Box 2">
            <a:extLst>
              <a:ext uri="{FF2B5EF4-FFF2-40B4-BE49-F238E27FC236}">
                <a16:creationId xmlns:a16="http://schemas.microsoft.com/office/drawing/2014/main" id="{8976815C-4DB8-454C-A15C-7587FCBEF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45219" name="Text Box 3">
            <a:extLst>
              <a:ext uri="{FF2B5EF4-FFF2-40B4-BE49-F238E27FC236}">
                <a16:creationId xmlns:a16="http://schemas.microsoft.com/office/drawing/2014/main" id="{2B21D97C-4B65-4D2F-893D-1644E8288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11. </a:t>
            </a:r>
            <a:r>
              <a:rPr lang="ko-KR" altLang="en-US" sz="1600" b="1">
                <a:latin typeface="Arial" panose="020B0604020202020204" pitchFamily="34" charset="0"/>
              </a:rPr>
              <a:t>리스크 평가</a:t>
            </a:r>
          </a:p>
        </p:txBody>
      </p:sp>
      <p:sp>
        <p:nvSpPr>
          <p:cNvPr id="1545220" name="Text Box 4">
            <a:extLst>
              <a:ext uri="{FF2B5EF4-FFF2-40B4-BE49-F238E27FC236}">
                <a16:creationId xmlns:a16="http://schemas.microsoft.com/office/drawing/2014/main" id="{8DBC947E-DED2-4E25-820A-A45E69839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068388"/>
            <a:ext cx="87312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리스크는 발생가능성 </a:t>
            </a:r>
            <a:r>
              <a:rPr lang="en-US" altLang="ko-KR" sz="1300" b="1">
                <a:latin typeface="Arial" panose="020B0604020202020204" pitchFamily="34" charset="0"/>
              </a:rPr>
              <a:t>(Likelihood), </a:t>
            </a:r>
            <a:r>
              <a:rPr lang="ko-KR" altLang="en-US" sz="1300" b="1">
                <a:latin typeface="Arial" panose="020B0604020202020204" pitchFamily="34" charset="0"/>
              </a:rPr>
              <a:t>영향도 </a:t>
            </a:r>
            <a:r>
              <a:rPr lang="en-US" altLang="ko-KR" sz="1300" b="1">
                <a:latin typeface="Arial" panose="020B0604020202020204" pitchFamily="34" charset="0"/>
              </a:rPr>
              <a:t>(Impact), </a:t>
            </a:r>
            <a:r>
              <a:rPr lang="ko-KR" altLang="en-US" sz="1300" b="1">
                <a:latin typeface="Arial" panose="020B0604020202020204" pitchFamily="34" charset="0"/>
              </a:rPr>
              <a:t>통제정도 </a:t>
            </a:r>
            <a:r>
              <a:rPr lang="en-US" altLang="ko-KR" sz="1300" b="1">
                <a:latin typeface="Arial" panose="020B0604020202020204" pitchFamily="34" charset="0"/>
              </a:rPr>
              <a:t>(Quality of Control) </a:t>
            </a:r>
            <a:r>
              <a:rPr lang="ko-KR" altLang="en-US" sz="1300" b="1">
                <a:latin typeface="Arial" panose="020B0604020202020204" pitchFamily="34" charset="0"/>
              </a:rPr>
              <a:t>등 </a:t>
            </a:r>
            <a:r>
              <a:rPr lang="en-US" altLang="ko-KR" sz="1300" b="1">
                <a:latin typeface="Arial" panose="020B0604020202020204" pitchFamily="34" charset="0"/>
              </a:rPr>
              <a:t>3</a:t>
            </a:r>
            <a:r>
              <a:rPr lang="ko-KR" altLang="en-US" sz="1300" b="1">
                <a:latin typeface="Arial" panose="020B0604020202020204" pitchFamily="34" charset="0"/>
              </a:rPr>
              <a:t>가지 축으로 평가하여 관리 포인트를 도출하여야 합니다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45221" name="Text Box 5">
            <a:extLst>
              <a:ext uri="{FF2B5EF4-FFF2-40B4-BE49-F238E27FC236}">
                <a16:creationId xmlns:a16="http://schemas.microsoft.com/office/drawing/2014/main" id="{B2E11177-4419-4267-995C-5A129052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1358900"/>
            <a:ext cx="396081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 u="sng">
                <a:latin typeface="Arial" panose="020B0604020202020204" pitchFamily="34" charset="0"/>
              </a:rPr>
              <a:t>리스크의 평가</a:t>
            </a:r>
          </a:p>
        </p:txBody>
      </p:sp>
      <p:graphicFrame>
        <p:nvGraphicFramePr>
          <p:cNvPr id="1545318" name="Group 102">
            <a:extLst>
              <a:ext uri="{FF2B5EF4-FFF2-40B4-BE49-F238E27FC236}">
                <a16:creationId xmlns:a16="http://schemas.microsoft.com/office/drawing/2014/main" id="{A85A4E39-BFFA-404A-9178-E4019A397712}"/>
              </a:ext>
            </a:extLst>
          </p:cNvPr>
          <p:cNvGraphicFramePr>
            <a:graphicFrameLocks noGrp="1"/>
          </p:cNvGraphicFramePr>
          <p:nvPr/>
        </p:nvGraphicFramePr>
        <p:xfrm>
          <a:off x="361950" y="2222500"/>
          <a:ext cx="4230688" cy="3725863"/>
        </p:xfrm>
        <a:graphic>
          <a:graphicData uri="http://schemas.openxmlformats.org/drawingml/2006/table">
            <a:tbl>
              <a:tblPr/>
              <a:tblGrid>
                <a:gridCol w="1763713">
                  <a:extLst>
                    <a:ext uri="{9D8B030D-6E8A-4147-A177-3AD203B41FA5}">
                      <a16:colId xmlns:a16="http://schemas.microsoft.com/office/drawing/2014/main" val="87347608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88742851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89416181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43074498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639455736"/>
                    </a:ext>
                  </a:extLst>
                </a:gridCol>
              </a:tblGrid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Risk Profile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발생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가능성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영향도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통제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수준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종합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점수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8532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정부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법률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언론 등에서의 부정적인 영향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184584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과다한 관리 비용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6192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Leadership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부재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147529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강화된 경쟁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83173"/>
                  </a:ext>
                </a:extLst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IT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전략의 부적합성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1085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새로운 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E-Business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에서 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Positioning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실패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581745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전략을 행동으로 옮기지 못할 리스크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89798"/>
                  </a:ext>
                </a:extLst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시장 조사의 실패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23166"/>
                  </a:ext>
                </a:extLst>
              </a:tr>
            </a:tbl>
          </a:graphicData>
        </a:graphic>
      </p:graphicFrame>
      <p:sp>
        <p:nvSpPr>
          <p:cNvPr id="1545284" name="Rectangle 68">
            <a:extLst>
              <a:ext uri="{FF2B5EF4-FFF2-40B4-BE49-F238E27FC236}">
                <a16:creationId xmlns:a16="http://schemas.microsoft.com/office/drawing/2014/main" id="{96DBA4A7-37A8-4FC4-9595-2365313F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2312988"/>
            <a:ext cx="1168400" cy="1169987"/>
          </a:xfrm>
          <a:prstGeom prst="rect">
            <a:avLst/>
          </a:prstGeom>
          <a:solidFill>
            <a:srgbClr val="FF99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285" name="Rectangle 69">
            <a:extLst>
              <a:ext uri="{FF2B5EF4-FFF2-40B4-BE49-F238E27FC236}">
                <a16:creationId xmlns:a16="http://schemas.microsoft.com/office/drawing/2014/main" id="{36CBA2CF-81C5-4619-899F-6E9559E82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3482975"/>
            <a:ext cx="1168400" cy="1169988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286" name="Rectangle 70">
            <a:extLst>
              <a:ext uri="{FF2B5EF4-FFF2-40B4-BE49-F238E27FC236}">
                <a16:creationId xmlns:a16="http://schemas.microsoft.com/office/drawing/2014/main" id="{0EA63A6D-9B8B-469B-A44B-C21F094B1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4652963"/>
            <a:ext cx="1168400" cy="1169987"/>
          </a:xfrm>
          <a:prstGeom prst="rect">
            <a:avLst/>
          </a:prstGeom>
          <a:solidFill>
            <a:srgbClr val="00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287" name="Rectangle 71">
            <a:extLst>
              <a:ext uri="{FF2B5EF4-FFF2-40B4-BE49-F238E27FC236}">
                <a16:creationId xmlns:a16="http://schemas.microsoft.com/office/drawing/2014/main" id="{BBF7F756-6CC2-4354-BF22-95744D52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2312988"/>
            <a:ext cx="1169988" cy="1169987"/>
          </a:xfrm>
          <a:prstGeom prst="rect">
            <a:avLst/>
          </a:prstGeom>
          <a:solidFill>
            <a:srgbClr val="9933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288" name="Rectangle 72">
            <a:extLst>
              <a:ext uri="{FF2B5EF4-FFF2-40B4-BE49-F238E27FC236}">
                <a16:creationId xmlns:a16="http://schemas.microsoft.com/office/drawing/2014/main" id="{D10BCBA4-320F-4429-97E7-D3921DF5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3482975"/>
            <a:ext cx="1169988" cy="1169988"/>
          </a:xfrm>
          <a:prstGeom prst="rect">
            <a:avLst/>
          </a:prstGeom>
          <a:solidFill>
            <a:srgbClr val="FF99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289" name="Rectangle 73">
            <a:extLst>
              <a:ext uri="{FF2B5EF4-FFF2-40B4-BE49-F238E27FC236}">
                <a16:creationId xmlns:a16="http://schemas.microsoft.com/office/drawing/2014/main" id="{25926A4B-9052-41DF-B17C-88AEB931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4652963"/>
            <a:ext cx="1169988" cy="1169987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290" name="Rectangle 74">
            <a:extLst>
              <a:ext uri="{FF2B5EF4-FFF2-40B4-BE49-F238E27FC236}">
                <a16:creationId xmlns:a16="http://schemas.microsoft.com/office/drawing/2014/main" id="{6521779C-E4C8-424E-BE29-785CEA36F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2312988"/>
            <a:ext cx="1169987" cy="1169987"/>
          </a:xfrm>
          <a:prstGeom prst="rect">
            <a:avLst/>
          </a:prstGeom>
          <a:solidFill>
            <a:srgbClr val="9933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291" name="Rectangle 75">
            <a:extLst>
              <a:ext uri="{FF2B5EF4-FFF2-40B4-BE49-F238E27FC236}">
                <a16:creationId xmlns:a16="http://schemas.microsoft.com/office/drawing/2014/main" id="{6E473532-565D-4A12-AE1B-F3EEDC0A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3482975"/>
            <a:ext cx="1169987" cy="1169988"/>
          </a:xfrm>
          <a:prstGeom prst="rect">
            <a:avLst/>
          </a:prstGeom>
          <a:solidFill>
            <a:srgbClr val="9933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292" name="Rectangle 76">
            <a:extLst>
              <a:ext uri="{FF2B5EF4-FFF2-40B4-BE49-F238E27FC236}">
                <a16:creationId xmlns:a16="http://schemas.microsoft.com/office/drawing/2014/main" id="{863825A6-8A68-4D85-AE97-2D4310C1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4652963"/>
            <a:ext cx="1169987" cy="1169987"/>
          </a:xfrm>
          <a:prstGeom prst="rect">
            <a:avLst/>
          </a:prstGeom>
          <a:solidFill>
            <a:srgbClr val="FF99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293" name="Text Box 77">
            <a:extLst>
              <a:ext uri="{FF2B5EF4-FFF2-40B4-BE49-F238E27FC236}">
                <a16:creationId xmlns:a16="http://schemas.microsoft.com/office/drawing/2014/main" id="{6D3AE072-7EDF-4939-9A52-0111630AC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1808163"/>
            <a:ext cx="12588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300" b="1">
                <a:latin typeface="Arial" panose="020B0604020202020204" pitchFamily="34" charset="0"/>
              </a:rPr>
              <a:t>발생가능성</a:t>
            </a:r>
          </a:p>
          <a:p>
            <a:r>
              <a:rPr lang="en-US" altLang="ko-KR" sz="1300" b="1">
                <a:latin typeface="Arial" panose="020B0604020202020204" pitchFamily="34" charset="0"/>
              </a:rPr>
              <a:t>(Likelihood)</a:t>
            </a:r>
          </a:p>
        </p:txBody>
      </p:sp>
      <p:sp>
        <p:nvSpPr>
          <p:cNvPr id="1545294" name="Text Box 78">
            <a:extLst>
              <a:ext uri="{FF2B5EF4-FFF2-40B4-BE49-F238E27FC236}">
                <a16:creationId xmlns:a16="http://schemas.microsoft.com/office/drawing/2014/main" id="{7DBED30E-E6D6-4FFE-8A76-9EC08C16C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6199188"/>
            <a:ext cx="1979612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영향도 </a:t>
            </a:r>
            <a:r>
              <a:rPr lang="en-US" altLang="ko-KR" sz="1300" b="1">
                <a:latin typeface="Arial" panose="020B0604020202020204" pitchFamily="34" charset="0"/>
              </a:rPr>
              <a:t>(Impact)</a:t>
            </a:r>
          </a:p>
        </p:txBody>
      </p:sp>
      <p:sp>
        <p:nvSpPr>
          <p:cNvPr id="1545295" name="Text Box 79">
            <a:extLst>
              <a:ext uri="{FF2B5EF4-FFF2-40B4-BE49-F238E27FC236}">
                <a16:creationId xmlns:a16="http://schemas.microsoft.com/office/drawing/2014/main" id="{A74D5775-6CF6-4465-82B6-BB41919B7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5859463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545296" name="Text Box 80">
            <a:extLst>
              <a:ext uri="{FF2B5EF4-FFF2-40B4-BE49-F238E27FC236}">
                <a16:creationId xmlns:a16="http://schemas.microsoft.com/office/drawing/2014/main" id="{A59DAB30-C3C0-411A-8EFC-940E16E8D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48113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545297" name="Text Box 81">
            <a:extLst>
              <a:ext uri="{FF2B5EF4-FFF2-40B4-BE49-F238E27FC236}">
                <a16:creationId xmlns:a16="http://schemas.microsoft.com/office/drawing/2014/main" id="{14F6FEB7-4A4D-471C-B1FB-02B7F4E8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5859463"/>
            <a:ext cx="449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45298" name="Text Box 82">
            <a:extLst>
              <a:ext uri="{FF2B5EF4-FFF2-40B4-BE49-F238E27FC236}">
                <a16:creationId xmlns:a16="http://schemas.microsoft.com/office/drawing/2014/main" id="{F977CD5F-B651-42B9-9D9F-BA7D73AEB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408613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45299" name="Text Box 83">
            <a:extLst>
              <a:ext uri="{FF2B5EF4-FFF2-40B4-BE49-F238E27FC236}">
                <a16:creationId xmlns:a16="http://schemas.microsoft.com/office/drawing/2014/main" id="{8CAECFC4-A71D-4C0C-B740-78F2CD83A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2963" y="5859463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45300" name="Text Box 84">
            <a:extLst>
              <a:ext uri="{FF2B5EF4-FFF2-40B4-BE49-F238E27FC236}">
                <a16:creationId xmlns:a16="http://schemas.microsoft.com/office/drawing/2014/main" id="{F8C46B4E-47F4-4148-95D9-BD998896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347913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45301" name="Text Box 85">
            <a:extLst>
              <a:ext uri="{FF2B5EF4-FFF2-40B4-BE49-F238E27FC236}">
                <a16:creationId xmlns:a16="http://schemas.microsoft.com/office/drawing/2014/main" id="{18C830A2-DE4D-48F4-82D7-D655B155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813" y="2708275"/>
            <a:ext cx="812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고유</a:t>
            </a:r>
          </a:p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리스크</a:t>
            </a:r>
          </a:p>
        </p:txBody>
      </p:sp>
      <p:sp>
        <p:nvSpPr>
          <p:cNvPr id="1545302" name="Text Box 86">
            <a:extLst>
              <a:ext uri="{FF2B5EF4-FFF2-40B4-BE49-F238E27FC236}">
                <a16:creationId xmlns:a16="http://schemas.microsoft.com/office/drawing/2014/main" id="{12FBAD58-AA1E-428B-9125-B3C4D340F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813" y="4868863"/>
            <a:ext cx="812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잔여</a:t>
            </a:r>
          </a:p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리스크</a:t>
            </a:r>
          </a:p>
        </p:txBody>
      </p:sp>
      <p:sp>
        <p:nvSpPr>
          <p:cNvPr id="1545303" name="Text Box 87">
            <a:extLst>
              <a:ext uri="{FF2B5EF4-FFF2-40B4-BE49-F238E27FC236}">
                <a16:creationId xmlns:a16="http://schemas.microsoft.com/office/drawing/2014/main" id="{4F235ACB-A3DF-4625-B5CD-D77D255E9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813" y="3840163"/>
            <a:ext cx="812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통제</a:t>
            </a:r>
          </a:p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효과</a:t>
            </a:r>
          </a:p>
        </p:txBody>
      </p:sp>
      <p:sp>
        <p:nvSpPr>
          <p:cNvPr id="1545304" name="Oval 88">
            <a:extLst>
              <a:ext uri="{FF2B5EF4-FFF2-40B4-BE49-F238E27FC236}">
                <a16:creationId xmlns:a16="http://schemas.microsoft.com/office/drawing/2014/main" id="{AADE659A-325E-480E-BBF6-9E02BD0F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3" y="2708275"/>
            <a:ext cx="631825" cy="539750"/>
          </a:xfrm>
          <a:prstGeom prst="ellipse">
            <a:avLst/>
          </a:prstGeom>
          <a:solidFill>
            <a:srgbClr val="FF66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1545305" name="Oval 89">
            <a:extLst>
              <a:ext uri="{FF2B5EF4-FFF2-40B4-BE49-F238E27FC236}">
                <a16:creationId xmlns:a16="http://schemas.microsoft.com/office/drawing/2014/main" id="{8F4F1DFD-6681-4F02-84D5-A1B1BD83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3" y="4868863"/>
            <a:ext cx="631825" cy="539750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R2’</a:t>
            </a:r>
          </a:p>
        </p:txBody>
      </p:sp>
      <p:cxnSp>
        <p:nvCxnSpPr>
          <p:cNvPr id="1545306" name="AutoShape 90">
            <a:extLst>
              <a:ext uri="{FF2B5EF4-FFF2-40B4-BE49-F238E27FC236}">
                <a16:creationId xmlns:a16="http://schemas.microsoft.com/office/drawing/2014/main" id="{2294DDDF-A22E-44D2-BD6A-B5049A632587}"/>
              </a:ext>
            </a:extLst>
          </p:cNvPr>
          <p:cNvCxnSpPr>
            <a:cxnSpLocks noChangeShapeType="1"/>
            <a:stCxn id="1545304" idx="4"/>
            <a:endCxn id="1545305" idx="0"/>
          </p:cNvCxnSpPr>
          <p:nvPr/>
        </p:nvCxnSpPr>
        <p:spPr bwMode="auto">
          <a:xfrm>
            <a:off x="8239125" y="3260725"/>
            <a:ext cx="0" cy="1608138"/>
          </a:xfrm>
          <a:prstGeom prst="straightConnector1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sp>
        <p:nvSpPr>
          <p:cNvPr id="1545307" name="Line 91">
            <a:extLst>
              <a:ext uri="{FF2B5EF4-FFF2-40B4-BE49-F238E27FC236}">
                <a16:creationId xmlns:a16="http://schemas.microsoft.com/office/drawing/2014/main" id="{E9519D3A-D213-471E-8DC1-C479344A9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5038" y="2978150"/>
            <a:ext cx="4492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308" name="Line 92">
            <a:extLst>
              <a:ext uri="{FF2B5EF4-FFF2-40B4-BE49-F238E27FC236}">
                <a16:creationId xmlns:a16="http://schemas.microsoft.com/office/drawing/2014/main" id="{48AB7C4C-F881-4C15-8812-19A47FB5A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5038" y="5138738"/>
            <a:ext cx="4492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309" name="Line 93">
            <a:extLst>
              <a:ext uri="{FF2B5EF4-FFF2-40B4-BE49-F238E27FC236}">
                <a16:creationId xmlns:a16="http://schemas.microsoft.com/office/drawing/2014/main" id="{E9F97547-39B0-4504-B78B-24D0DEF847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3575" y="4059238"/>
            <a:ext cx="8096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310" name="Oval 94">
            <a:extLst>
              <a:ext uri="{FF2B5EF4-FFF2-40B4-BE49-F238E27FC236}">
                <a16:creationId xmlns:a16="http://schemas.microsoft.com/office/drawing/2014/main" id="{4C6047D8-BF42-432C-BFC9-C9C2DCCB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2978150"/>
            <a:ext cx="539750" cy="450850"/>
          </a:xfrm>
          <a:prstGeom prst="ellipse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R4</a:t>
            </a:r>
          </a:p>
        </p:txBody>
      </p:sp>
      <p:sp>
        <p:nvSpPr>
          <p:cNvPr id="1545311" name="Oval 95">
            <a:extLst>
              <a:ext uri="{FF2B5EF4-FFF2-40B4-BE49-F238E27FC236}">
                <a16:creationId xmlns:a16="http://schemas.microsoft.com/office/drawing/2014/main" id="{F0192CC7-9679-45E6-8F8F-EF1C4840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2978150"/>
            <a:ext cx="539750" cy="450850"/>
          </a:xfrm>
          <a:prstGeom prst="ellipse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1545312" name="Oval 96">
            <a:extLst>
              <a:ext uri="{FF2B5EF4-FFF2-40B4-BE49-F238E27FC236}">
                <a16:creationId xmlns:a16="http://schemas.microsoft.com/office/drawing/2014/main" id="{C4890E1F-2263-4357-B611-FF3B01BA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2438400"/>
            <a:ext cx="539750" cy="450850"/>
          </a:xfrm>
          <a:prstGeom prst="ellipse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1545313" name="Oval 97">
            <a:extLst>
              <a:ext uri="{FF2B5EF4-FFF2-40B4-BE49-F238E27FC236}">
                <a16:creationId xmlns:a16="http://schemas.microsoft.com/office/drawing/2014/main" id="{64E5AD2E-7348-43DC-AAB4-405F13EB3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5048250"/>
            <a:ext cx="539750" cy="450850"/>
          </a:xfrm>
          <a:prstGeom prst="ellipse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R8</a:t>
            </a:r>
          </a:p>
        </p:txBody>
      </p:sp>
      <p:sp>
        <p:nvSpPr>
          <p:cNvPr id="1545314" name="Oval 98">
            <a:extLst>
              <a:ext uri="{FF2B5EF4-FFF2-40B4-BE49-F238E27FC236}">
                <a16:creationId xmlns:a16="http://schemas.microsoft.com/office/drawing/2014/main" id="{FCADF9E8-3E29-49FE-B878-6BB92E19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3608388"/>
            <a:ext cx="539750" cy="450850"/>
          </a:xfrm>
          <a:prstGeom prst="ellipse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R9</a:t>
            </a:r>
          </a:p>
        </p:txBody>
      </p:sp>
      <p:sp>
        <p:nvSpPr>
          <p:cNvPr id="1545315" name="Oval 99">
            <a:extLst>
              <a:ext uri="{FF2B5EF4-FFF2-40B4-BE49-F238E27FC236}">
                <a16:creationId xmlns:a16="http://schemas.microsoft.com/office/drawing/2014/main" id="{2A248814-6702-44DC-B5A7-6338F5D64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4148138"/>
            <a:ext cx="541338" cy="450850"/>
          </a:xfrm>
          <a:prstGeom prst="ellipse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R5</a:t>
            </a:r>
          </a:p>
        </p:txBody>
      </p:sp>
      <p:sp>
        <p:nvSpPr>
          <p:cNvPr id="1545316" name="Oval 100">
            <a:extLst>
              <a:ext uri="{FF2B5EF4-FFF2-40B4-BE49-F238E27FC236}">
                <a16:creationId xmlns:a16="http://schemas.microsoft.com/office/drawing/2014/main" id="{E9661DB3-B9E3-444B-AD59-AFBBA4BB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4778375"/>
            <a:ext cx="541338" cy="450850"/>
          </a:xfrm>
          <a:prstGeom prst="ellipse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R6</a:t>
            </a:r>
          </a:p>
        </p:txBody>
      </p:sp>
      <p:sp>
        <p:nvSpPr>
          <p:cNvPr id="1545317" name="Oval 101">
            <a:extLst>
              <a:ext uri="{FF2B5EF4-FFF2-40B4-BE49-F238E27FC236}">
                <a16:creationId xmlns:a16="http://schemas.microsoft.com/office/drawing/2014/main" id="{DDAFFF60-FB93-4CAD-AB34-B399D6B6F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789363"/>
            <a:ext cx="539750" cy="450850"/>
          </a:xfrm>
          <a:prstGeom prst="ellipse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300" b="1">
                <a:solidFill>
                  <a:schemeClr val="bg1"/>
                </a:solidFill>
                <a:latin typeface="Arial" panose="020B0604020202020204" pitchFamily="34" charset="0"/>
              </a:rPr>
              <a:t>R7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Text Box 2">
            <a:extLst>
              <a:ext uri="{FF2B5EF4-FFF2-40B4-BE49-F238E27FC236}">
                <a16:creationId xmlns:a16="http://schemas.microsoft.com/office/drawing/2014/main" id="{F4AA27CC-8016-42B7-B786-6DE4E1CD0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65699" name="Text Box 3">
            <a:extLst>
              <a:ext uri="{FF2B5EF4-FFF2-40B4-BE49-F238E27FC236}">
                <a16:creationId xmlns:a16="http://schemas.microsoft.com/office/drawing/2014/main" id="{5BF5BC43-254B-449F-9C21-BD966C57A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11. </a:t>
            </a:r>
            <a:r>
              <a:rPr lang="ko-KR" altLang="en-US" sz="1600" b="1">
                <a:latin typeface="Arial" panose="020B0604020202020204" pitchFamily="34" charset="0"/>
              </a:rPr>
              <a:t>리스크 평가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65700" name="Text Box 4">
            <a:extLst>
              <a:ext uri="{FF2B5EF4-FFF2-40B4-BE49-F238E27FC236}">
                <a16:creationId xmlns:a16="http://schemas.microsoft.com/office/drawing/2014/main" id="{1FDD4C34-FF0F-4C5B-BFCA-014D74C58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123950"/>
            <a:ext cx="88296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 평가에서 가장 중요한 것은 비계량적 위험요인을 계량화 하는 효과적인 방법을 개발 및 적용하는 것입니다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65701" name="Rectangle 5">
            <a:extLst>
              <a:ext uri="{FF2B5EF4-FFF2-40B4-BE49-F238E27FC236}">
                <a16:creationId xmlns:a16="http://schemas.microsoft.com/office/drawing/2014/main" id="{C9C9F609-E116-4CF2-A2AB-F71628495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2632075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02" name="Rectangle 6">
            <a:extLst>
              <a:ext uri="{FF2B5EF4-FFF2-40B4-BE49-F238E27FC236}">
                <a16:creationId xmlns:a16="http://schemas.microsoft.com/office/drawing/2014/main" id="{E8EE2F39-409F-460B-9F7F-7801A292B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2633663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03" name="Rectangle 7">
            <a:extLst>
              <a:ext uri="{FF2B5EF4-FFF2-40B4-BE49-F238E27FC236}">
                <a16:creationId xmlns:a16="http://schemas.microsoft.com/office/drawing/2014/main" id="{6A47C8D6-EA49-486B-B5AF-2988ACDE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2635250"/>
            <a:ext cx="1462087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04" name="Rectangle 8">
            <a:extLst>
              <a:ext uri="{FF2B5EF4-FFF2-40B4-BE49-F238E27FC236}">
                <a16:creationId xmlns:a16="http://schemas.microsoft.com/office/drawing/2014/main" id="{94F76BD6-751B-4CC3-8597-8CC2E6C21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4043363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05" name="Rectangle 9">
            <a:extLst>
              <a:ext uri="{FF2B5EF4-FFF2-40B4-BE49-F238E27FC236}">
                <a16:creationId xmlns:a16="http://schemas.microsoft.com/office/drawing/2014/main" id="{39BA2EAC-B5E6-43A4-9323-297599E6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4044950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06" name="Rectangle 10">
            <a:extLst>
              <a:ext uri="{FF2B5EF4-FFF2-40B4-BE49-F238E27FC236}">
                <a16:creationId xmlns:a16="http://schemas.microsoft.com/office/drawing/2014/main" id="{986621B2-70B4-4F7C-8AB1-0CADB29B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46538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07" name="Rectangle 11">
            <a:extLst>
              <a:ext uri="{FF2B5EF4-FFF2-40B4-BE49-F238E27FC236}">
                <a16:creationId xmlns:a16="http://schemas.microsoft.com/office/drawing/2014/main" id="{2629670F-D436-4287-BC93-D1002D5B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3333750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08" name="Rectangle 12">
            <a:extLst>
              <a:ext uri="{FF2B5EF4-FFF2-40B4-BE49-F238E27FC236}">
                <a16:creationId xmlns:a16="http://schemas.microsoft.com/office/drawing/2014/main" id="{1245FBD4-5554-42B5-A4A8-C36FDCA1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3335338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09" name="Rectangle 13">
            <a:extLst>
              <a:ext uri="{FF2B5EF4-FFF2-40B4-BE49-F238E27FC236}">
                <a16:creationId xmlns:a16="http://schemas.microsoft.com/office/drawing/2014/main" id="{DFBFA2AE-85DB-4D71-8724-159B3A396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3336925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10" name="Rectangle 14">
            <a:extLst>
              <a:ext uri="{FF2B5EF4-FFF2-40B4-BE49-F238E27FC236}">
                <a16:creationId xmlns:a16="http://schemas.microsoft.com/office/drawing/2014/main" id="{1723A945-5555-490B-888E-8E8E774B6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5480050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11" name="Rectangle 15">
            <a:extLst>
              <a:ext uri="{FF2B5EF4-FFF2-40B4-BE49-F238E27FC236}">
                <a16:creationId xmlns:a16="http://schemas.microsoft.com/office/drawing/2014/main" id="{254EEE87-CED8-4412-B15E-A994535E3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5481638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12" name="Rectangle 16">
            <a:extLst>
              <a:ext uri="{FF2B5EF4-FFF2-40B4-BE49-F238E27FC236}">
                <a16:creationId xmlns:a16="http://schemas.microsoft.com/office/drawing/2014/main" id="{EE0F91D0-A9AC-4432-B75B-62BCC783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5483225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13" name="Rectangle 17">
            <a:extLst>
              <a:ext uri="{FF2B5EF4-FFF2-40B4-BE49-F238E27FC236}">
                <a16:creationId xmlns:a16="http://schemas.microsoft.com/office/drawing/2014/main" id="{4941A9B5-5901-4A75-91D5-25A8AC9F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4770438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14" name="Rectangle 18">
            <a:extLst>
              <a:ext uri="{FF2B5EF4-FFF2-40B4-BE49-F238E27FC236}">
                <a16:creationId xmlns:a16="http://schemas.microsoft.com/office/drawing/2014/main" id="{A2AB9756-7314-4CD0-A01A-C597AF339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4772025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15" name="Rectangle 19">
            <a:extLst>
              <a:ext uri="{FF2B5EF4-FFF2-40B4-BE49-F238E27FC236}">
                <a16:creationId xmlns:a16="http://schemas.microsoft.com/office/drawing/2014/main" id="{837C4F8F-8480-4120-A5E4-E0902F97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4773613"/>
            <a:ext cx="1460500" cy="711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16" name="Line 20">
            <a:extLst>
              <a:ext uri="{FF2B5EF4-FFF2-40B4-BE49-F238E27FC236}">
                <a16:creationId xmlns:a16="http://schemas.microsoft.com/office/drawing/2014/main" id="{55A2816E-62B6-4017-844B-3300F53C06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2938" y="1412875"/>
            <a:ext cx="0" cy="120650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17" name="Line 21">
            <a:extLst>
              <a:ext uri="{FF2B5EF4-FFF2-40B4-BE49-F238E27FC236}">
                <a16:creationId xmlns:a16="http://schemas.microsoft.com/office/drawing/2014/main" id="{00395BF5-89E2-45E4-87DC-00C0CA69B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6538" y="1984375"/>
            <a:ext cx="2959100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18" name="Line 22">
            <a:extLst>
              <a:ext uri="{FF2B5EF4-FFF2-40B4-BE49-F238E27FC236}">
                <a16:creationId xmlns:a16="http://schemas.microsoft.com/office/drawing/2014/main" id="{22B93996-258B-4B4F-A373-DF0B0E2F4D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51325" y="1973263"/>
            <a:ext cx="0" cy="64770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19" name="Line 23">
            <a:extLst>
              <a:ext uri="{FF2B5EF4-FFF2-40B4-BE49-F238E27FC236}">
                <a16:creationId xmlns:a16="http://schemas.microsoft.com/office/drawing/2014/main" id="{ACEAD66A-C3CD-4848-ADB6-2C1511DEF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225" y="3332163"/>
            <a:ext cx="2133600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20" name="Line 24">
            <a:extLst>
              <a:ext uri="{FF2B5EF4-FFF2-40B4-BE49-F238E27FC236}">
                <a16:creationId xmlns:a16="http://schemas.microsoft.com/office/drawing/2014/main" id="{1739D1B1-C14F-4C7B-A862-FEA411493D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3" y="4743450"/>
            <a:ext cx="2133600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21" name="Line 25">
            <a:extLst>
              <a:ext uri="{FF2B5EF4-FFF2-40B4-BE49-F238E27FC236}">
                <a16:creationId xmlns:a16="http://schemas.microsoft.com/office/drawing/2014/main" id="{6205ADCF-6AA0-4782-A5EE-5D828FC881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9925" y="3332163"/>
            <a:ext cx="12700" cy="288290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22" name="Line 26">
            <a:extLst>
              <a:ext uri="{FF2B5EF4-FFF2-40B4-BE49-F238E27FC236}">
                <a16:creationId xmlns:a16="http://schemas.microsoft.com/office/drawing/2014/main" id="{6F1FCE7B-C376-4C79-BAD2-6194A5B5E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500" y="4033838"/>
            <a:ext cx="800100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23" name="Line 27">
            <a:extLst>
              <a:ext uri="{FF2B5EF4-FFF2-40B4-BE49-F238E27FC236}">
                <a16:creationId xmlns:a16="http://schemas.microsoft.com/office/drawing/2014/main" id="{B82CCA85-06CA-4AD2-9FCE-CC42C4821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5483225"/>
            <a:ext cx="800100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24" name="Text Box 28">
            <a:extLst>
              <a:ext uri="{FF2B5EF4-FFF2-40B4-BE49-F238E27FC236}">
                <a16:creationId xmlns:a16="http://schemas.microsoft.com/office/drawing/2014/main" id="{703F4CC1-3234-43BF-9BB9-A74490B02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1485900"/>
            <a:ext cx="10207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20000"/>
              </a:lnSpc>
            </a:pPr>
            <a:r>
              <a:rPr kumimoji="0" lang="ko-KR" altLang="en-US" sz="1400" b="1">
                <a:solidFill>
                  <a:srgbClr val="FF6600"/>
                </a:solidFill>
                <a:latin typeface="Arial" panose="020B0604020202020204" pitchFamily="34" charset="0"/>
              </a:rPr>
              <a:t>비계량적 위험 요인</a:t>
            </a:r>
          </a:p>
        </p:txBody>
      </p:sp>
      <p:sp>
        <p:nvSpPr>
          <p:cNvPr id="1565725" name="Text Box 29">
            <a:extLst>
              <a:ext uri="{FF2B5EF4-FFF2-40B4-BE49-F238E27FC236}">
                <a16:creationId xmlns:a16="http://schemas.microsoft.com/office/drawing/2014/main" id="{3EC1787E-5145-43B2-8E38-4BD166F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1492250"/>
            <a:ext cx="15065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20000"/>
              </a:lnSpc>
            </a:pPr>
            <a:r>
              <a:rPr kumimoji="0" lang="ko-KR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계량적 위험 요인</a:t>
            </a:r>
          </a:p>
        </p:txBody>
      </p:sp>
      <p:sp>
        <p:nvSpPr>
          <p:cNvPr id="1565726" name="Text Box 30">
            <a:extLst>
              <a:ext uri="{FF2B5EF4-FFF2-40B4-BE49-F238E27FC236}">
                <a16:creationId xmlns:a16="http://schemas.microsoft.com/office/drawing/2014/main" id="{B29EC895-06A2-4C1B-A7F8-FEC53232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63" y="2030413"/>
            <a:ext cx="9191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20000"/>
              </a:lnSpc>
            </a:pPr>
            <a:r>
              <a:rPr kumimoji="0" lang="ko-KR" altLang="en-US" sz="1200" b="1">
                <a:latin typeface="Arial" panose="020B0604020202020204" pitchFamily="34" charset="0"/>
              </a:rPr>
              <a:t>재무적 위험 요인</a:t>
            </a:r>
          </a:p>
        </p:txBody>
      </p:sp>
      <p:sp>
        <p:nvSpPr>
          <p:cNvPr id="1565727" name="Text Box 31">
            <a:extLst>
              <a:ext uri="{FF2B5EF4-FFF2-40B4-BE49-F238E27FC236}">
                <a16:creationId xmlns:a16="http://schemas.microsoft.com/office/drawing/2014/main" id="{F7024E77-6F21-41F5-9664-2FDEE23E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2032000"/>
            <a:ext cx="9064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20000"/>
              </a:lnSpc>
            </a:pPr>
            <a:r>
              <a:rPr kumimoji="0" lang="ko-KR" altLang="en-US" sz="1200" b="1">
                <a:latin typeface="Arial" panose="020B0604020202020204" pitchFamily="34" charset="0"/>
              </a:rPr>
              <a:t>비재무적 위험 요인</a:t>
            </a:r>
          </a:p>
        </p:txBody>
      </p:sp>
      <p:sp>
        <p:nvSpPr>
          <p:cNvPr id="1565728" name="Rectangle 32">
            <a:extLst>
              <a:ext uri="{FF2B5EF4-FFF2-40B4-BE49-F238E27FC236}">
                <a16:creationId xmlns:a16="http://schemas.microsoft.com/office/drawing/2014/main" id="{A22EB24B-83A3-48B7-A580-15C68B65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2736850"/>
            <a:ext cx="1320800" cy="5080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29" name="Rectangle 33">
            <a:extLst>
              <a:ext uri="{FF2B5EF4-FFF2-40B4-BE49-F238E27FC236}">
                <a16:creationId xmlns:a16="http://schemas.microsoft.com/office/drawing/2014/main" id="{8DAECA44-A7DC-45A8-BCC4-7DB3E42E6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3449638"/>
            <a:ext cx="1320800" cy="5080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30" name="Rectangle 34">
            <a:extLst>
              <a:ext uri="{FF2B5EF4-FFF2-40B4-BE49-F238E27FC236}">
                <a16:creationId xmlns:a16="http://schemas.microsoft.com/office/drawing/2014/main" id="{8466F0F0-8D0A-417E-96A1-513B52AE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4149725"/>
            <a:ext cx="1320800" cy="5080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31" name="Rectangle 35">
            <a:extLst>
              <a:ext uri="{FF2B5EF4-FFF2-40B4-BE49-F238E27FC236}">
                <a16:creationId xmlns:a16="http://schemas.microsoft.com/office/drawing/2014/main" id="{246D10B2-88A5-4884-A744-3EC7493F0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4887913"/>
            <a:ext cx="1320800" cy="5080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32" name="Rectangle 36">
            <a:extLst>
              <a:ext uri="{FF2B5EF4-FFF2-40B4-BE49-F238E27FC236}">
                <a16:creationId xmlns:a16="http://schemas.microsoft.com/office/drawing/2014/main" id="{AF0A45B1-49F4-47EC-B563-98EC0BA37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5600700"/>
            <a:ext cx="1320800" cy="5080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33" name="Rectangle 37">
            <a:extLst>
              <a:ext uri="{FF2B5EF4-FFF2-40B4-BE49-F238E27FC236}">
                <a16:creationId xmlns:a16="http://schemas.microsoft.com/office/drawing/2014/main" id="{0894224A-59AC-4E7B-855D-07C94100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738438"/>
            <a:ext cx="1320800" cy="5080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34" name="Rectangle 38">
            <a:extLst>
              <a:ext uri="{FF2B5EF4-FFF2-40B4-BE49-F238E27FC236}">
                <a16:creationId xmlns:a16="http://schemas.microsoft.com/office/drawing/2014/main" id="{892D2876-A209-4861-B394-B109DE8A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4886325"/>
            <a:ext cx="1320800" cy="5080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35" name="Rectangle 39">
            <a:extLst>
              <a:ext uri="{FF2B5EF4-FFF2-40B4-BE49-F238E27FC236}">
                <a16:creationId xmlns:a16="http://schemas.microsoft.com/office/drawing/2014/main" id="{6047DEC0-181E-41E2-848B-D2FEAF79B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2741613"/>
            <a:ext cx="1320800" cy="5080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36" name="Rectangle 40">
            <a:extLst>
              <a:ext uri="{FF2B5EF4-FFF2-40B4-BE49-F238E27FC236}">
                <a16:creationId xmlns:a16="http://schemas.microsoft.com/office/drawing/2014/main" id="{7CA52849-8E1B-4DCC-B2FA-5D0D50409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3449638"/>
            <a:ext cx="1320800" cy="5080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37" name="Rectangle 41">
            <a:extLst>
              <a:ext uri="{FF2B5EF4-FFF2-40B4-BE49-F238E27FC236}">
                <a16:creationId xmlns:a16="http://schemas.microsoft.com/office/drawing/2014/main" id="{D0E7F429-D752-4606-A8F4-603C2DA1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4162425"/>
            <a:ext cx="1320800" cy="5080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38" name="Rectangle 42">
            <a:extLst>
              <a:ext uri="{FF2B5EF4-FFF2-40B4-BE49-F238E27FC236}">
                <a16:creationId xmlns:a16="http://schemas.microsoft.com/office/drawing/2014/main" id="{1843BFC0-46B5-41D0-ABAE-B893683F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4887913"/>
            <a:ext cx="1320800" cy="5080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39" name="Text Box 43">
            <a:extLst>
              <a:ext uri="{FF2B5EF4-FFF2-40B4-BE49-F238E27FC236}">
                <a16:creationId xmlns:a16="http://schemas.microsoft.com/office/drawing/2014/main" id="{AA692B6D-9752-499A-8462-CFE85A99E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2801938"/>
            <a:ext cx="1903412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20000"/>
              </a:lnSpc>
            </a:pPr>
            <a:r>
              <a:rPr kumimoji="0" lang="ko-KR" altLang="en-US" sz="1400" b="1">
                <a:latin typeface="Arial" panose="020B0604020202020204" pitchFamily="34" charset="0"/>
              </a:rPr>
              <a:t>기업 내부의 위험 요인</a:t>
            </a:r>
          </a:p>
        </p:txBody>
      </p:sp>
      <p:sp>
        <p:nvSpPr>
          <p:cNvPr id="1565740" name="Text Box 44">
            <a:extLst>
              <a:ext uri="{FF2B5EF4-FFF2-40B4-BE49-F238E27FC236}">
                <a16:creationId xmlns:a16="http://schemas.microsoft.com/office/drawing/2014/main" id="{F1389D9E-288A-409A-9C09-036635541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3700463"/>
            <a:ext cx="9842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20000"/>
              </a:lnSpc>
            </a:pPr>
            <a:r>
              <a:rPr kumimoji="0" lang="ko-KR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산업의 위험 요인</a:t>
            </a:r>
          </a:p>
        </p:txBody>
      </p:sp>
      <p:sp>
        <p:nvSpPr>
          <p:cNvPr id="1565741" name="Text Box 45">
            <a:extLst>
              <a:ext uri="{FF2B5EF4-FFF2-40B4-BE49-F238E27FC236}">
                <a16:creationId xmlns:a16="http://schemas.microsoft.com/office/drawing/2014/main" id="{E16B94BA-D8D9-4134-ABF2-023D3DF7D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5187950"/>
            <a:ext cx="10223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20000"/>
              </a:lnSpc>
            </a:pPr>
            <a:r>
              <a:rPr kumimoji="0" lang="ko-KR" altLang="en-US" sz="1400" b="1">
                <a:solidFill>
                  <a:srgbClr val="FF6600"/>
                </a:solidFill>
                <a:latin typeface="Arial" panose="020B0604020202020204" pitchFamily="34" charset="0"/>
              </a:rPr>
              <a:t>거시적 위험 요인</a:t>
            </a:r>
          </a:p>
        </p:txBody>
      </p:sp>
      <p:sp>
        <p:nvSpPr>
          <p:cNvPr id="1565742" name="Text Box 46">
            <a:extLst>
              <a:ext uri="{FF2B5EF4-FFF2-40B4-BE49-F238E27FC236}">
                <a16:creationId xmlns:a16="http://schemas.microsoft.com/office/drawing/2014/main" id="{45492ADF-30FC-4125-ABAF-6DCFD9E1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3530600"/>
            <a:ext cx="83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20000"/>
              </a:lnSpc>
            </a:pPr>
            <a:r>
              <a:rPr kumimoji="0" lang="ko-KR" altLang="en-US" sz="1200" b="1">
                <a:latin typeface="Arial" panose="020B0604020202020204" pitchFamily="34" charset="0"/>
              </a:rPr>
              <a:t>소비자</a:t>
            </a:r>
          </a:p>
        </p:txBody>
      </p:sp>
      <p:sp>
        <p:nvSpPr>
          <p:cNvPr id="1565743" name="Text Box 47">
            <a:extLst>
              <a:ext uri="{FF2B5EF4-FFF2-40B4-BE49-F238E27FC236}">
                <a16:creationId xmlns:a16="http://schemas.microsoft.com/office/drawing/2014/main" id="{EDF3EAD4-34DA-429E-90AF-F4954FAC6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4230688"/>
            <a:ext cx="83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20000"/>
              </a:lnSpc>
            </a:pPr>
            <a:r>
              <a:rPr kumimoji="0" lang="ko-KR" altLang="en-US" sz="1200" b="1">
                <a:latin typeface="Arial" panose="020B0604020202020204" pitchFamily="34" charset="0"/>
              </a:rPr>
              <a:t>경쟁자</a:t>
            </a:r>
          </a:p>
        </p:txBody>
      </p:sp>
      <p:sp>
        <p:nvSpPr>
          <p:cNvPr id="1565744" name="Text Box 48">
            <a:extLst>
              <a:ext uri="{FF2B5EF4-FFF2-40B4-BE49-F238E27FC236}">
                <a16:creationId xmlns:a16="http://schemas.microsoft.com/office/drawing/2014/main" id="{291CD4A7-D93D-4A20-A463-8039E5DD6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732463"/>
            <a:ext cx="806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20000"/>
              </a:lnSpc>
            </a:pPr>
            <a:r>
              <a:rPr kumimoji="0" lang="ko-KR" altLang="en-US" sz="1200" b="1">
                <a:latin typeface="Arial" panose="020B0604020202020204" pitchFamily="34" charset="0"/>
              </a:rPr>
              <a:t>사 회</a:t>
            </a:r>
          </a:p>
        </p:txBody>
      </p:sp>
      <p:sp>
        <p:nvSpPr>
          <p:cNvPr id="1565745" name="Text Box 49">
            <a:extLst>
              <a:ext uri="{FF2B5EF4-FFF2-40B4-BE49-F238E27FC236}">
                <a16:creationId xmlns:a16="http://schemas.microsoft.com/office/drawing/2014/main" id="{8EC59B26-0CF3-42A3-B793-7E3033259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4984750"/>
            <a:ext cx="8191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20000"/>
              </a:lnSpc>
            </a:pPr>
            <a:r>
              <a:rPr kumimoji="0" lang="ko-KR" altLang="en-US" sz="1200" b="1">
                <a:latin typeface="Arial" panose="020B0604020202020204" pitchFamily="34" charset="0"/>
              </a:rPr>
              <a:t>경 제</a:t>
            </a:r>
          </a:p>
        </p:txBody>
      </p:sp>
      <p:sp>
        <p:nvSpPr>
          <p:cNvPr id="1565746" name="Rectangle 50">
            <a:extLst>
              <a:ext uri="{FF2B5EF4-FFF2-40B4-BE49-F238E27FC236}">
                <a16:creationId xmlns:a16="http://schemas.microsoft.com/office/drawing/2014/main" id="{93385724-B9D6-41CB-A697-C636E33AB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2789238"/>
            <a:ext cx="520700" cy="4191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47" name="Rectangle 51">
            <a:extLst>
              <a:ext uri="{FF2B5EF4-FFF2-40B4-BE49-F238E27FC236}">
                <a16:creationId xmlns:a16="http://schemas.microsoft.com/office/drawing/2014/main" id="{BF0AE832-1959-4E4C-8018-E2A2D10E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3490913"/>
            <a:ext cx="546100" cy="4191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65748" name="Text Box 52">
            <a:extLst>
              <a:ext uri="{FF2B5EF4-FFF2-40B4-BE49-F238E27FC236}">
                <a16:creationId xmlns:a16="http://schemas.microsoft.com/office/drawing/2014/main" id="{93350B58-8930-4E86-B1A1-660CB96B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0" y="2693988"/>
            <a:ext cx="9064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20000"/>
              </a:lnSpc>
            </a:pPr>
            <a:r>
              <a:rPr kumimoji="0" lang="ko-KR" altLang="en-US" sz="1200" b="1">
                <a:latin typeface="Arial" panose="020B0604020202020204" pitchFamily="34" charset="0"/>
              </a:rPr>
              <a:t>관련성이 매우 큼</a:t>
            </a:r>
          </a:p>
        </p:txBody>
      </p:sp>
      <p:sp>
        <p:nvSpPr>
          <p:cNvPr id="1565749" name="Text Box 53">
            <a:extLst>
              <a:ext uri="{FF2B5EF4-FFF2-40B4-BE49-F238E27FC236}">
                <a16:creationId xmlns:a16="http://schemas.microsoft.com/office/drawing/2014/main" id="{995D4A51-66FE-400D-A490-B82F17B3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838" y="3406775"/>
            <a:ext cx="9064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20000"/>
              </a:lnSpc>
            </a:pPr>
            <a:r>
              <a:rPr kumimoji="0" lang="ko-KR" altLang="en-US" sz="1200" b="1">
                <a:latin typeface="Arial" panose="020B0604020202020204" pitchFamily="34" charset="0"/>
              </a:rPr>
              <a:t>관련성 있음</a:t>
            </a:r>
          </a:p>
        </p:txBody>
      </p:sp>
      <p:sp>
        <p:nvSpPr>
          <p:cNvPr id="1565750" name="Rectangle 54">
            <a:extLst>
              <a:ext uri="{FF2B5EF4-FFF2-40B4-BE49-F238E27FC236}">
                <a16:creationId xmlns:a16="http://schemas.microsoft.com/office/drawing/2014/main" id="{C05D0354-1257-451A-89A0-6D1E89AC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2695575"/>
            <a:ext cx="1574800" cy="1320800"/>
          </a:xfrm>
          <a:prstGeom prst="rect">
            <a:avLst/>
          </a:prstGeom>
          <a:noFill/>
          <a:ln w="254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650" name="Text Box 2">
            <a:extLst>
              <a:ext uri="{FF2B5EF4-FFF2-40B4-BE49-F238E27FC236}">
                <a16:creationId xmlns:a16="http://schemas.microsoft.com/office/drawing/2014/main" id="{98A5CED5-09A2-4AC7-B304-3103A0A67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63651" name="Text Box 3">
            <a:extLst>
              <a:ext uri="{FF2B5EF4-FFF2-40B4-BE49-F238E27FC236}">
                <a16:creationId xmlns:a16="http://schemas.microsoft.com/office/drawing/2014/main" id="{D8930A65-8825-4427-B8EC-52C3E9AB4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11. </a:t>
            </a:r>
            <a:r>
              <a:rPr lang="ko-KR" altLang="en-US" sz="1600" b="1">
                <a:latin typeface="Arial" panose="020B0604020202020204" pitchFamily="34" charset="0"/>
              </a:rPr>
              <a:t>리스크 평가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63652" name="Text Box 4">
            <a:extLst>
              <a:ext uri="{FF2B5EF4-FFF2-40B4-BE49-F238E27FC236}">
                <a16:creationId xmlns:a16="http://schemas.microsoft.com/office/drawing/2014/main" id="{5A9C0887-25C8-4917-86EE-B7F2785E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123950"/>
            <a:ext cx="789463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 평가 결과로 작성할 수 있는 것이 </a:t>
            </a:r>
            <a:r>
              <a:rPr lang="en-US" altLang="ko-KR" sz="1300" b="1">
                <a:latin typeface="Arial" panose="020B0604020202020204" pitchFamily="34" charset="0"/>
              </a:rPr>
              <a:t>Risk Map </a:t>
            </a:r>
            <a:r>
              <a:rPr lang="ko-KR" altLang="en-US" sz="1300" b="1">
                <a:latin typeface="Arial" panose="020B0604020202020204" pitchFamily="34" charset="0"/>
              </a:rPr>
              <a:t>이며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이는 전사 수준에서 작성하여야 합니다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63653" name="Text Box 5">
            <a:extLst>
              <a:ext uri="{FF2B5EF4-FFF2-40B4-BE49-F238E27FC236}">
                <a16:creationId xmlns:a16="http://schemas.microsoft.com/office/drawing/2014/main" id="{9CE9F931-3678-4681-9A73-F1377FF9D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398588"/>
            <a:ext cx="89646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전사 수준 위험 </a:t>
            </a:r>
            <a:r>
              <a:rPr lang="en-US" altLang="ko-KR" sz="1400" b="1">
                <a:latin typeface="Arial" panose="020B0604020202020204" pitchFamily="34" charset="0"/>
              </a:rPr>
              <a:t>: Risk Map</a:t>
            </a:r>
            <a:endParaRPr kumimoji="0" lang="en-US" altLang="ko-KR" sz="1400" b="1">
              <a:latin typeface="Arial" panose="020B0604020202020204" pitchFamily="34" charset="0"/>
            </a:endParaRPr>
          </a:p>
        </p:txBody>
      </p:sp>
      <p:sp>
        <p:nvSpPr>
          <p:cNvPr id="1563654" name="Rectangle 6">
            <a:extLst>
              <a:ext uri="{FF2B5EF4-FFF2-40B4-BE49-F238E27FC236}">
                <a16:creationId xmlns:a16="http://schemas.microsoft.com/office/drawing/2014/main" id="{7EB8EF6A-2ED3-4670-B34A-E71292EF6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1754188"/>
            <a:ext cx="187325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latinLnBrk="0"/>
            <a:r>
              <a:rPr lang="ko-KR" altLang="en-US" sz="1000" b="1">
                <a:latin typeface="Arial" panose="020B0604020202020204" pitchFamily="34" charset="0"/>
              </a:rPr>
              <a:t>경영 절차 위험</a:t>
            </a:r>
          </a:p>
          <a:p>
            <a:pPr latinLnBrk="0"/>
            <a:endParaRPr lang="ko-KR" altLang="en-US" sz="1000" b="1">
              <a:latin typeface="Arial" panose="020B0604020202020204" pitchFamily="34" charset="0"/>
            </a:endParaRP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1-1 </a:t>
            </a:r>
            <a:r>
              <a:rPr lang="ko-KR" altLang="en-US" sz="1000" b="1">
                <a:latin typeface="Arial" panose="020B0604020202020204" pitchFamily="34" charset="0"/>
              </a:rPr>
              <a:t>잘못된 경영전략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1-2 </a:t>
            </a:r>
            <a:r>
              <a:rPr lang="ko-KR" altLang="en-US" sz="1000" b="1">
                <a:latin typeface="Arial" panose="020B0604020202020204" pitchFamily="34" charset="0"/>
              </a:rPr>
              <a:t>경쟁 상황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1-3 </a:t>
            </a:r>
            <a:r>
              <a:rPr lang="ko-KR" altLang="en-US" sz="1000" b="1">
                <a:latin typeface="Arial" panose="020B0604020202020204" pitchFamily="34" charset="0"/>
              </a:rPr>
              <a:t>기술체계의 진부화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1-4 </a:t>
            </a:r>
            <a:r>
              <a:rPr lang="ko-KR" altLang="en-US" sz="1000" b="1">
                <a:latin typeface="Arial" panose="020B0604020202020204" pitchFamily="34" charset="0"/>
              </a:rPr>
              <a:t>부정한 취득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1-5 </a:t>
            </a:r>
            <a:r>
              <a:rPr lang="ko-KR" altLang="en-US" sz="1000" b="1">
                <a:latin typeface="Arial" panose="020B0604020202020204" pitchFamily="34" charset="0"/>
              </a:rPr>
              <a:t>개혁 속도</a:t>
            </a:r>
            <a:endParaRPr lang="ko-KR" altLang="en-US" sz="1000">
              <a:latin typeface="Arial" panose="020B0604020202020204" pitchFamily="34" charset="0"/>
            </a:endParaRPr>
          </a:p>
        </p:txBody>
      </p:sp>
      <p:sp>
        <p:nvSpPr>
          <p:cNvPr id="1563655" name="Rectangle 7">
            <a:extLst>
              <a:ext uri="{FF2B5EF4-FFF2-40B4-BE49-F238E27FC236}">
                <a16:creationId xmlns:a16="http://schemas.microsoft.com/office/drawing/2014/main" id="{CADFF400-500C-4C66-AA1D-5BD76DDBF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1754188"/>
            <a:ext cx="1730375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latinLnBrk="0"/>
            <a:r>
              <a:rPr lang="ko-KR" altLang="en-US" sz="1000" b="1">
                <a:latin typeface="Arial" panose="020B0604020202020204" pitchFamily="34" charset="0"/>
              </a:rPr>
              <a:t>준거 위험</a:t>
            </a:r>
          </a:p>
          <a:p>
            <a:pPr latinLnBrk="0"/>
            <a:endParaRPr lang="ko-KR" altLang="en-US" sz="1000" b="1">
              <a:latin typeface="Arial" panose="020B0604020202020204" pitchFamily="34" charset="0"/>
            </a:endParaRP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2-1 </a:t>
            </a:r>
            <a:r>
              <a:rPr lang="ko-KR" altLang="en-US" sz="1000" b="1">
                <a:latin typeface="Arial" panose="020B0604020202020204" pitchFamily="34" charset="0"/>
              </a:rPr>
              <a:t>정해진 규정의 위반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2-2 </a:t>
            </a:r>
            <a:r>
              <a:rPr lang="ko-KR" altLang="en-US" sz="1000" b="1">
                <a:latin typeface="Arial" panose="020B0604020202020204" pitchFamily="34" charset="0"/>
              </a:rPr>
              <a:t>재무 규정의 위반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2-3 </a:t>
            </a:r>
            <a:r>
              <a:rPr lang="ko-KR" altLang="en-US" sz="1000" b="1">
                <a:latin typeface="Arial" panose="020B0604020202020204" pitchFamily="34" charset="0"/>
              </a:rPr>
              <a:t>소송 위험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2-4 </a:t>
            </a:r>
            <a:r>
              <a:rPr lang="ko-KR" altLang="en-US" sz="1000" b="1">
                <a:latin typeface="Arial" panose="020B0604020202020204" pitchFamily="34" charset="0"/>
              </a:rPr>
              <a:t>경쟁 법률 위반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2-5 </a:t>
            </a:r>
            <a:r>
              <a:rPr lang="ko-KR" altLang="en-US" sz="1000" b="1">
                <a:latin typeface="Arial" panose="020B0604020202020204" pitchFamily="34" charset="0"/>
              </a:rPr>
              <a:t>건강 및 안전 위험</a:t>
            </a:r>
            <a:endParaRPr lang="ko-KR" altLang="en-US" sz="1000">
              <a:latin typeface="Arial" panose="020B0604020202020204" pitchFamily="34" charset="0"/>
            </a:endParaRPr>
          </a:p>
        </p:txBody>
      </p:sp>
      <p:sp>
        <p:nvSpPr>
          <p:cNvPr id="1563656" name="Rectangle 8">
            <a:extLst>
              <a:ext uri="{FF2B5EF4-FFF2-40B4-BE49-F238E27FC236}">
                <a16:creationId xmlns:a16="http://schemas.microsoft.com/office/drawing/2014/main" id="{6FCD171A-1E8D-42CF-8419-4A47116C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3082925"/>
            <a:ext cx="1873250" cy="232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/>
          <a:p>
            <a:pPr latinLnBrk="0"/>
            <a:r>
              <a:rPr lang="ko-KR" altLang="en-US" sz="1000" b="1">
                <a:latin typeface="Arial" panose="020B0604020202020204" pitchFamily="34" charset="0"/>
              </a:rPr>
              <a:t>재무 위험</a:t>
            </a:r>
          </a:p>
          <a:p>
            <a:pPr latinLnBrk="0"/>
            <a:endParaRPr lang="ko-KR" altLang="en-US" sz="1000" b="1">
              <a:latin typeface="Arial" panose="020B0604020202020204" pitchFamily="34" charset="0"/>
            </a:endParaRP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3-1 </a:t>
            </a:r>
            <a:r>
              <a:rPr lang="ko-KR" altLang="en-US" sz="1000" b="1">
                <a:latin typeface="Arial" panose="020B0604020202020204" pitchFamily="34" charset="0"/>
              </a:rPr>
              <a:t>유동성 위험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3-2 </a:t>
            </a:r>
            <a:r>
              <a:rPr lang="ko-KR" altLang="en-US" sz="1000" b="1">
                <a:latin typeface="Arial" panose="020B0604020202020204" pitchFamily="34" charset="0"/>
              </a:rPr>
              <a:t>시장 위험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3-3 </a:t>
            </a:r>
            <a:r>
              <a:rPr lang="ko-KR" altLang="en-US" sz="1000" b="1">
                <a:latin typeface="Arial" panose="020B0604020202020204" pitchFamily="34" charset="0"/>
              </a:rPr>
              <a:t>신용 위험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3-4 </a:t>
            </a:r>
            <a:r>
              <a:rPr lang="ko-KR" altLang="en-US" sz="1000" b="1">
                <a:latin typeface="Arial" panose="020B0604020202020204" pitchFamily="34" charset="0"/>
              </a:rPr>
              <a:t>이자 위험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3-5 </a:t>
            </a:r>
            <a:r>
              <a:rPr lang="ko-KR" altLang="en-US" sz="1000" b="1">
                <a:latin typeface="Arial" panose="020B0604020202020204" pitchFamily="34" charset="0"/>
              </a:rPr>
              <a:t>통화 위험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3-6 </a:t>
            </a:r>
            <a:r>
              <a:rPr lang="ko-KR" altLang="en-US" sz="1000" b="1">
                <a:latin typeface="Arial" panose="020B0604020202020204" pitchFamily="34" charset="0"/>
              </a:rPr>
              <a:t>회계 시스템의 고장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3-7 </a:t>
            </a:r>
            <a:r>
              <a:rPr lang="ko-KR" altLang="en-US" sz="1000" b="1">
                <a:latin typeface="Arial" panose="020B0604020202020204" pitchFamily="34" charset="0"/>
              </a:rPr>
              <a:t>기록되지 않은 부채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3-8 </a:t>
            </a:r>
            <a:r>
              <a:rPr lang="ko-KR" altLang="en-US" sz="1000" b="1">
                <a:latin typeface="Arial" panose="020B0604020202020204" pitchFamily="34" charset="0"/>
              </a:rPr>
              <a:t>신뢰할 수 없는</a:t>
            </a:r>
          </a:p>
          <a:p>
            <a:pPr latinLnBrk="0"/>
            <a:r>
              <a:rPr lang="ko-KR" altLang="en-US" sz="1000" b="1">
                <a:latin typeface="Arial" panose="020B0604020202020204" pitchFamily="34" charset="0"/>
              </a:rPr>
              <a:t>       회계기록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3-9 </a:t>
            </a:r>
            <a:r>
              <a:rPr lang="ko-KR" altLang="en-US" sz="1000" b="1">
                <a:latin typeface="Arial" panose="020B0604020202020204" pitchFamily="34" charset="0"/>
              </a:rPr>
              <a:t>재무 자원의 오용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3-10 </a:t>
            </a:r>
            <a:r>
              <a:rPr lang="ko-KR" altLang="en-US" sz="1000" b="1">
                <a:latin typeface="Arial" panose="020B0604020202020204" pitchFamily="34" charset="0"/>
              </a:rPr>
              <a:t>자본의 고비용 문제</a:t>
            </a:r>
            <a:endParaRPr lang="ko-KR" altLang="en-US" sz="1000">
              <a:latin typeface="Arial" panose="020B0604020202020204" pitchFamily="34" charset="0"/>
            </a:endParaRPr>
          </a:p>
        </p:txBody>
      </p:sp>
      <p:sp>
        <p:nvSpPr>
          <p:cNvPr id="1563657" name="Rectangle 9">
            <a:extLst>
              <a:ext uri="{FF2B5EF4-FFF2-40B4-BE49-F238E27FC236}">
                <a16:creationId xmlns:a16="http://schemas.microsoft.com/office/drawing/2014/main" id="{3DF44A8E-7927-4A65-A415-5B72C85B1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082925"/>
            <a:ext cx="1731962" cy="232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/>
          <a:p>
            <a:pPr latinLnBrk="0"/>
            <a:r>
              <a:rPr lang="ko-KR" altLang="en-US" sz="1000" b="1">
                <a:latin typeface="Arial" panose="020B0604020202020204" pitchFamily="34" charset="0"/>
              </a:rPr>
              <a:t>운영 위험</a:t>
            </a:r>
          </a:p>
          <a:p>
            <a:pPr latinLnBrk="0"/>
            <a:endParaRPr lang="ko-KR" altLang="en-US" sz="1000" b="1">
              <a:latin typeface="Arial" panose="020B0604020202020204" pitchFamily="34" charset="0"/>
            </a:endParaRP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4-1 </a:t>
            </a:r>
            <a:r>
              <a:rPr lang="ko-KR" altLang="en-US" sz="1000" b="1">
                <a:latin typeface="Arial" panose="020B0604020202020204" pitchFamily="34" charset="0"/>
              </a:rPr>
              <a:t>기술의 부족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4-2 </a:t>
            </a:r>
            <a:r>
              <a:rPr lang="ko-KR" altLang="en-US" sz="1000" b="1">
                <a:latin typeface="Arial" panose="020B0604020202020204" pitchFamily="34" charset="0"/>
              </a:rPr>
              <a:t>물리적인 재난 </a:t>
            </a:r>
          </a:p>
          <a:p>
            <a:pPr latinLnBrk="0"/>
            <a:r>
              <a:rPr lang="ko-KR" altLang="en-US" sz="1000" b="1">
                <a:latin typeface="Arial" panose="020B0604020202020204" pitchFamily="34" charset="0"/>
              </a:rPr>
              <a:t>       </a:t>
            </a:r>
            <a:r>
              <a:rPr lang="en-US" altLang="ko-KR" sz="1000" b="1">
                <a:latin typeface="Arial" panose="020B0604020202020204" pitchFamily="34" charset="0"/>
              </a:rPr>
              <a:t>(</a:t>
            </a:r>
            <a:r>
              <a:rPr lang="ko-KR" altLang="en-US" sz="1000" b="1">
                <a:latin typeface="Arial" panose="020B0604020202020204" pitchFamily="34" charset="0"/>
              </a:rPr>
              <a:t>화재</a:t>
            </a:r>
            <a:r>
              <a:rPr lang="en-US" altLang="ko-KR" sz="1000" b="1">
                <a:latin typeface="Arial" panose="020B0604020202020204" pitchFamily="34" charset="0"/>
              </a:rPr>
              <a:t>, </a:t>
            </a:r>
            <a:r>
              <a:rPr lang="ko-KR" altLang="en-US" sz="1000" b="1">
                <a:latin typeface="Arial" panose="020B0604020202020204" pitchFamily="34" charset="0"/>
              </a:rPr>
              <a:t>폭발 포함</a:t>
            </a:r>
            <a:r>
              <a:rPr lang="en-US" altLang="ko-KR" sz="1000" b="1">
                <a:latin typeface="Arial" panose="020B0604020202020204" pitchFamily="34" charset="0"/>
              </a:rPr>
              <a:t>)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4-3 </a:t>
            </a:r>
            <a:r>
              <a:rPr lang="ko-KR" altLang="en-US" sz="1000" b="1">
                <a:latin typeface="Arial" panose="020B0604020202020204" pitchFamily="34" charset="0"/>
              </a:rPr>
              <a:t>무형 자산의 손실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4-4 </a:t>
            </a:r>
            <a:r>
              <a:rPr lang="ko-KR" altLang="en-US" sz="1000" b="1">
                <a:latin typeface="Arial" panose="020B0604020202020204" pitchFamily="34" charset="0"/>
              </a:rPr>
              <a:t>유형 자산의 손실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4-5 </a:t>
            </a:r>
            <a:r>
              <a:rPr lang="ko-KR" altLang="en-US" sz="1000" b="1">
                <a:latin typeface="Arial" panose="020B0604020202020204" pitchFamily="34" charset="0"/>
              </a:rPr>
              <a:t>비밀 준수의 위반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4-6 </a:t>
            </a:r>
            <a:r>
              <a:rPr lang="ko-KR" altLang="en-US" sz="1000" b="1">
                <a:latin typeface="Arial" panose="020B0604020202020204" pitchFamily="34" charset="0"/>
              </a:rPr>
              <a:t>경영 연속성의 부족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4-7 </a:t>
            </a:r>
            <a:r>
              <a:rPr lang="ko-KR" altLang="en-US" sz="1000" b="1">
                <a:latin typeface="Arial" panose="020B0604020202020204" pitchFamily="34" charset="0"/>
              </a:rPr>
              <a:t>핵심 인재의 부족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4-8 </a:t>
            </a:r>
            <a:r>
              <a:rPr lang="ko-KR" altLang="en-US" sz="1000" b="1">
                <a:latin typeface="Arial" panose="020B0604020202020204" pitchFamily="34" charset="0"/>
              </a:rPr>
              <a:t>낮은 서비스 수준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4-9 </a:t>
            </a:r>
            <a:r>
              <a:rPr lang="ko-KR" altLang="en-US" sz="1000" b="1">
                <a:latin typeface="Arial" panose="020B0604020202020204" pitchFamily="34" charset="0"/>
              </a:rPr>
              <a:t>품질 문제</a:t>
            </a:r>
          </a:p>
          <a:p>
            <a:pPr latinLnBrk="0"/>
            <a:r>
              <a:rPr lang="en-US" altLang="ko-KR" sz="1000" b="1">
                <a:latin typeface="Arial" panose="020B0604020202020204" pitchFamily="34" charset="0"/>
              </a:rPr>
              <a:t>4-10 </a:t>
            </a:r>
            <a:r>
              <a:rPr lang="ko-KR" altLang="en-US" sz="1000" b="1">
                <a:latin typeface="Arial" panose="020B0604020202020204" pitchFamily="34" charset="0"/>
              </a:rPr>
              <a:t>제품 책임 문제</a:t>
            </a:r>
            <a:endParaRPr lang="ko-KR" altLang="en-US" sz="1000">
              <a:latin typeface="Arial" panose="020B0604020202020204" pitchFamily="34" charset="0"/>
            </a:endParaRPr>
          </a:p>
        </p:txBody>
      </p:sp>
      <p:sp>
        <p:nvSpPr>
          <p:cNvPr id="1563658" name="Line 10">
            <a:extLst>
              <a:ext uri="{FF2B5EF4-FFF2-40B4-BE49-F238E27FC236}">
                <a16:creationId xmlns:a16="http://schemas.microsoft.com/office/drawing/2014/main" id="{DEBA91A6-060D-4F6C-8CC9-EAD5F84C6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074863"/>
            <a:ext cx="0" cy="3313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63659" name="Line 11">
            <a:extLst>
              <a:ext uri="{FF2B5EF4-FFF2-40B4-BE49-F238E27FC236}">
                <a16:creationId xmlns:a16="http://schemas.microsoft.com/office/drawing/2014/main" id="{0B8AB368-4E9C-4218-9D8D-DD55FD902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5387975"/>
            <a:ext cx="367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3660" name="Line 12">
            <a:extLst>
              <a:ext uri="{FF2B5EF4-FFF2-40B4-BE49-F238E27FC236}">
                <a16:creationId xmlns:a16="http://schemas.microsoft.com/office/drawing/2014/main" id="{9B8B01D9-EC33-4644-B712-8DEF1D2A9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387975"/>
            <a:ext cx="0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3661" name="Line 13">
            <a:extLst>
              <a:ext uri="{FF2B5EF4-FFF2-40B4-BE49-F238E27FC236}">
                <a16:creationId xmlns:a16="http://schemas.microsoft.com/office/drawing/2014/main" id="{2DF93673-07CD-4BC0-8B14-52CE89ADF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5387975"/>
            <a:ext cx="0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3662" name="Line 14">
            <a:extLst>
              <a:ext uri="{FF2B5EF4-FFF2-40B4-BE49-F238E27FC236}">
                <a16:creationId xmlns:a16="http://schemas.microsoft.com/office/drawing/2014/main" id="{2D35DA9D-01B5-44C1-8EDA-849BFB3A7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5387975"/>
            <a:ext cx="0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3663" name="Line 15">
            <a:extLst>
              <a:ext uri="{FF2B5EF4-FFF2-40B4-BE49-F238E27FC236}">
                <a16:creationId xmlns:a16="http://schemas.microsoft.com/office/drawing/2014/main" id="{16B42518-6E21-4894-AF5D-B773DEDB6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5387975"/>
            <a:ext cx="0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3664" name="Line 16">
            <a:extLst>
              <a:ext uri="{FF2B5EF4-FFF2-40B4-BE49-F238E27FC236}">
                <a16:creationId xmlns:a16="http://schemas.microsoft.com/office/drawing/2014/main" id="{92A38247-65D4-45FC-B2DE-0F53BD528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8" y="5387975"/>
            <a:ext cx="0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3665" name="Line 17">
            <a:extLst>
              <a:ext uri="{FF2B5EF4-FFF2-40B4-BE49-F238E27FC236}">
                <a16:creationId xmlns:a16="http://schemas.microsoft.com/office/drawing/2014/main" id="{999FE8B9-3469-4F69-8BAC-15DD8D4CE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763" y="4451350"/>
            <a:ext cx="74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3666" name="Line 18">
            <a:extLst>
              <a:ext uri="{FF2B5EF4-FFF2-40B4-BE49-F238E27FC236}">
                <a16:creationId xmlns:a16="http://schemas.microsoft.com/office/drawing/2014/main" id="{EF1F0E1C-6310-4626-BBB9-33A67B7C1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2724150"/>
            <a:ext cx="7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3667" name="Line 19">
            <a:extLst>
              <a:ext uri="{FF2B5EF4-FFF2-40B4-BE49-F238E27FC236}">
                <a16:creationId xmlns:a16="http://schemas.microsoft.com/office/drawing/2014/main" id="{5811D6F1-005C-4A3C-8FAB-DFBD39B89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298825"/>
            <a:ext cx="7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3668" name="Line 20">
            <a:extLst>
              <a:ext uri="{FF2B5EF4-FFF2-40B4-BE49-F238E27FC236}">
                <a16:creationId xmlns:a16="http://schemas.microsoft.com/office/drawing/2014/main" id="{60E4A77D-0707-4AC9-87B1-70B1BFD58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2147888"/>
            <a:ext cx="7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3669" name="Line 21">
            <a:extLst>
              <a:ext uri="{FF2B5EF4-FFF2-40B4-BE49-F238E27FC236}">
                <a16:creationId xmlns:a16="http://schemas.microsoft.com/office/drawing/2014/main" id="{2AE08DE8-60E3-42FE-A113-ED0F8456D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875088"/>
            <a:ext cx="7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63670" name="Text Box 22">
            <a:extLst>
              <a:ext uri="{FF2B5EF4-FFF2-40B4-BE49-F238E27FC236}">
                <a16:creationId xmlns:a16="http://schemas.microsoft.com/office/drawing/2014/main" id="{29F943AB-16E0-4E67-80E3-8722A9C8E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4610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63671" name="Text Box 23">
            <a:extLst>
              <a:ext uri="{FF2B5EF4-FFF2-40B4-BE49-F238E27FC236}">
                <a16:creationId xmlns:a16="http://schemas.microsoft.com/office/drawing/2014/main" id="{DEDF6AC9-4338-47CB-BB1C-B8203854D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547528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63672" name="Text Box 24">
            <a:extLst>
              <a:ext uri="{FF2B5EF4-FFF2-40B4-BE49-F238E27FC236}">
                <a16:creationId xmlns:a16="http://schemas.microsoft.com/office/drawing/2014/main" id="{C2654C9D-0E49-4D14-8EA2-EAB9A1A92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4610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563673" name="Text Box 25">
            <a:extLst>
              <a:ext uri="{FF2B5EF4-FFF2-40B4-BE49-F238E27FC236}">
                <a16:creationId xmlns:a16="http://schemas.microsoft.com/office/drawing/2014/main" id="{38324DE4-50DC-4806-96B4-2E960CF7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5475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563674" name="Text Box 26">
            <a:extLst>
              <a:ext uri="{FF2B5EF4-FFF2-40B4-BE49-F238E27FC236}">
                <a16:creationId xmlns:a16="http://schemas.microsoft.com/office/drawing/2014/main" id="{FCDBC940-3FD4-484B-9B11-971976037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475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563675" name="Text Box 27">
            <a:extLst>
              <a:ext uri="{FF2B5EF4-FFF2-40B4-BE49-F238E27FC236}">
                <a16:creationId xmlns:a16="http://schemas.microsoft.com/office/drawing/2014/main" id="{4549110A-1318-47A2-8867-A8680F7AA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475288"/>
            <a:ext cx="3508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563676" name="Text Box 28">
            <a:extLst>
              <a:ext uri="{FF2B5EF4-FFF2-40B4-BE49-F238E27FC236}">
                <a16:creationId xmlns:a16="http://schemas.microsoft.com/office/drawing/2014/main" id="{E4DBFAB6-BF25-4247-9D4C-4D9E561AD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43100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63677" name="Text Box 29">
            <a:extLst>
              <a:ext uri="{FF2B5EF4-FFF2-40B4-BE49-F238E27FC236}">
                <a16:creationId xmlns:a16="http://schemas.microsoft.com/office/drawing/2014/main" id="{22251988-DC77-4CC3-B067-76CA38D94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338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563678" name="Text Box 30">
            <a:extLst>
              <a:ext uri="{FF2B5EF4-FFF2-40B4-BE49-F238E27FC236}">
                <a16:creationId xmlns:a16="http://schemas.microsoft.com/office/drawing/2014/main" id="{CD359545-2256-40C8-AF1A-42FEA6ED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1575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563679" name="Text Box 31">
            <a:extLst>
              <a:ext uri="{FF2B5EF4-FFF2-40B4-BE49-F238E27FC236}">
                <a16:creationId xmlns:a16="http://schemas.microsoft.com/office/drawing/2014/main" id="{9D3D0945-2597-4BF3-A08C-9A681D93E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5812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563680" name="Text Box 32">
            <a:extLst>
              <a:ext uri="{FF2B5EF4-FFF2-40B4-BE49-F238E27FC236}">
                <a16:creationId xmlns:a16="http://schemas.microsoft.com/office/drawing/2014/main" id="{19863923-6D10-4800-8248-2DF0B8F5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0050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563681" name="Text Box 33">
            <a:extLst>
              <a:ext uri="{FF2B5EF4-FFF2-40B4-BE49-F238E27FC236}">
                <a16:creationId xmlns:a16="http://schemas.microsoft.com/office/drawing/2014/main" id="{52892929-E707-4CA2-BC94-5DFB0D65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5588000"/>
            <a:ext cx="3887787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Optima" pitchFamily="2" charset="2"/>
              <a:buNone/>
            </a:pPr>
            <a:r>
              <a:rPr lang="ko-KR" altLang="en-US" sz="1200" b="1">
                <a:latin typeface="Arial" panose="020B0604020202020204" pitchFamily="34" charset="0"/>
              </a:rPr>
              <a:t>본 위험 지도는 사례 예시 목적으로 제시한 것이며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프로젝트 수행 중 위험 평가요소를 기초로 한 설문 조사 등을 통하여 보다 정확한 전사 수준 위험 지도가 도출될 것입니다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  <a:endParaRPr kumimoji="0" lang="en-US" altLang="ko-KR" sz="1200" b="1">
              <a:latin typeface="Arial" panose="020B0604020202020204" pitchFamily="34" charset="0"/>
            </a:endParaRPr>
          </a:p>
        </p:txBody>
      </p:sp>
      <p:sp>
        <p:nvSpPr>
          <p:cNvPr id="1563682" name="Text Box 34">
            <a:extLst>
              <a:ext uri="{FF2B5EF4-FFF2-40B4-BE49-F238E27FC236}">
                <a16:creationId xmlns:a16="http://schemas.microsoft.com/office/drawing/2014/main" id="{075F7E8E-C439-4B74-828C-1FB85051E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819775"/>
            <a:ext cx="13684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발생 가능성</a:t>
            </a:r>
            <a:endParaRPr kumimoji="0" lang="ko-KR" altLang="en-US" sz="1400" b="1">
              <a:latin typeface="Arial" panose="020B0604020202020204" pitchFamily="34" charset="0"/>
            </a:endParaRPr>
          </a:p>
        </p:txBody>
      </p:sp>
      <p:sp>
        <p:nvSpPr>
          <p:cNvPr id="1563683" name="Text Box 35">
            <a:extLst>
              <a:ext uri="{FF2B5EF4-FFF2-40B4-BE49-F238E27FC236}">
                <a16:creationId xmlns:a16="http://schemas.microsoft.com/office/drawing/2014/main" id="{3C3B6246-0A27-4C13-9AB4-6747E79A6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290763"/>
            <a:ext cx="360363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발</a:t>
            </a:r>
          </a:p>
          <a:p>
            <a:pPr>
              <a:lnSpc>
                <a:spcPct val="9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생</a:t>
            </a:r>
          </a:p>
          <a:p>
            <a:pPr>
              <a:lnSpc>
                <a:spcPct val="9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시</a:t>
            </a:r>
          </a:p>
          <a:p>
            <a:pPr>
              <a:lnSpc>
                <a:spcPct val="90000"/>
              </a:lnSpc>
              <a:buFont typeface="Optima" pitchFamily="2" charset="2"/>
              <a:buNone/>
            </a:pPr>
            <a:endParaRPr lang="ko-KR" altLang="en-US" sz="1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미</a:t>
            </a:r>
          </a:p>
          <a:p>
            <a:pPr>
              <a:lnSpc>
                <a:spcPct val="9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치</a:t>
            </a:r>
          </a:p>
          <a:p>
            <a:pPr>
              <a:lnSpc>
                <a:spcPct val="9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는</a:t>
            </a:r>
          </a:p>
          <a:p>
            <a:pPr>
              <a:lnSpc>
                <a:spcPct val="90000"/>
              </a:lnSpc>
              <a:buFont typeface="Optima" pitchFamily="2" charset="2"/>
              <a:buNone/>
            </a:pPr>
            <a:endParaRPr lang="ko-KR" altLang="en-US" sz="1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영</a:t>
            </a:r>
          </a:p>
          <a:p>
            <a:pPr>
              <a:lnSpc>
                <a:spcPct val="9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향</a:t>
            </a:r>
          </a:p>
          <a:p>
            <a:pPr>
              <a:lnSpc>
                <a:spcPct val="9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의</a:t>
            </a:r>
          </a:p>
          <a:p>
            <a:pPr>
              <a:lnSpc>
                <a:spcPct val="90000"/>
              </a:lnSpc>
              <a:buFont typeface="Optima" pitchFamily="2" charset="2"/>
              <a:buNone/>
            </a:pPr>
            <a:endParaRPr lang="ko-KR" altLang="en-US" sz="1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정</a:t>
            </a:r>
          </a:p>
          <a:p>
            <a:pPr>
              <a:lnSpc>
                <a:spcPct val="90000"/>
              </a:lnSpc>
              <a:buFont typeface="Optima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도</a:t>
            </a:r>
            <a:endParaRPr kumimoji="0" lang="ko-KR" altLang="en-US" sz="1400" b="1">
              <a:latin typeface="Arial" panose="020B0604020202020204" pitchFamily="34" charset="0"/>
            </a:endParaRPr>
          </a:p>
        </p:txBody>
      </p:sp>
      <p:sp>
        <p:nvSpPr>
          <p:cNvPr id="1563684" name="Rectangle 36">
            <a:extLst>
              <a:ext uri="{FF2B5EF4-FFF2-40B4-BE49-F238E27FC236}">
                <a16:creationId xmlns:a16="http://schemas.microsoft.com/office/drawing/2014/main" id="{42B27D58-DA84-4538-9333-321FC2DD1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003425"/>
            <a:ext cx="3670300" cy="338455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536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63685" name="Rectangle 37">
            <a:extLst>
              <a:ext uri="{FF2B5EF4-FFF2-40B4-BE49-F238E27FC236}">
                <a16:creationId xmlns:a16="http://schemas.microsoft.com/office/drawing/2014/main" id="{CB534D63-7B1B-42DC-85C0-693F77A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2003425"/>
            <a:ext cx="2447925" cy="1728788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3300">
                  <a:gamma/>
                  <a:shade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63686" name="Oval 38">
            <a:extLst>
              <a:ext uri="{FF2B5EF4-FFF2-40B4-BE49-F238E27FC236}">
                <a16:creationId xmlns:a16="http://schemas.microsoft.com/office/drawing/2014/main" id="{D982C471-FAF5-444C-8ABC-2646FDBE6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811713"/>
            <a:ext cx="576262" cy="376237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4-8</a:t>
            </a:r>
          </a:p>
        </p:txBody>
      </p:sp>
      <p:sp>
        <p:nvSpPr>
          <p:cNvPr id="1563687" name="Oval 39">
            <a:extLst>
              <a:ext uri="{FF2B5EF4-FFF2-40B4-BE49-F238E27FC236}">
                <a16:creationId xmlns:a16="http://schemas.microsoft.com/office/drawing/2014/main" id="{653E1071-72E7-46A8-82EC-8B34FA33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311400"/>
            <a:ext cx="642937" cy="376238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2-2</a:t>
            </a:r>
          </a:p>
        </p:txBody>
      </p:sp>
      <p:sp>
        <p:nvSpPr>
          <p:cNvPr id="1563688" name="Oval 40">
            <a:extLst>
              <a:ext uri="{FF2B5EF4-FFF2-40B4-BE49-F238E27FC236}">
                <a16:creationId xmlns:a16="http://schemas.microsoft.com/office/drawing/2014/main" id="{BDA96458-EB48-4A07-913D-8C6617ADF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108200"/>
            <a:ext cx="642938" cy="376238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2-1</a:t>
            </a:r>
          </a:p>
        </p:txBody>
      </p:sp>
      <p:sp>
        <p:nvSpPr>
          <p:cNvPr id="1563689" name="Oval 41">
            <a:extLst>
              <a:ext uri="{FF2B5EF4-FFF2-40B4-BE49-F238E27FC236}">
                <a16:creationId xmlns:a16="http://schemas.microsoft.com/office/drawing/2014/main" id="{79C96793-062D-422B-BBC1-57C47D02D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863850"/>
            <a:ext cx="576263" cy="376238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1-3</a:t>
            </a:r>
          </a:p>
        </p:txBody>
      </p:sp>
      <p:sp>
        <p:nvSpPr>
          <p:cNvPr id="1563690" name="Oval 42">
            <a:extLst>
              <a:ext uri="{FF2B5EF4-FFF2-40B4-BE49-F238E27FC236}">
                <a16:creationId xmlns:a16="http://schemas.microsoft.com/office/drawing/2014/main" id="{30FD79A1-1155-48D4-A6F5-26AA9CC2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3298825"/>
            <a:ext cx="642937" cy="376238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4-5</a:t>
            </a:r>
          </a:p>
        </p:txBody>
      </p:sp>
      <p:sp>
        <p:nvSpPr>
          <p:cNvPr id="1563691" name="Oval 43">
            <a:extLst>
              <a:ext uri="{FF2B5EF4-FFF2-40B4-BE49-F238E27FC236}">
                <a16:creationId xmlns:a16="http://schemas.microsoft.com/office/drawing/2014/main" id="{2F9FD0DB-B9D9-4EB7-8783-AC70A2D1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2779713"/>
            <a:ext cx="576262" cy="376237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3-6</a:t>
            </a:r>
          </a:p>
        </p:txBody>
      </p:sp>
      <p:sp>
        <p:nvSpPr>
          <p:cNvPr id="1563692" name="Oval 44">
            <a:extLst>
              <a:ext uri="{FF2B5EF4-FFF2-40B4-BE49-F238E27FC236}">
                <a16:creationId xmlns:a16="http://schemas.microsoft.com/office/drawing/2014/main" id="{9BCD6E2F-11F0-4D9F-834E-5252812B7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3227388"/>
            <a:ext cx="576263" cy="376237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3-8</a:t>
            </a:r>
          </a:p>
        </p:txBody>
      </p:sp>
      <p:sp>
        <p:nvSpPr>
          <p:cNvPr id="1563693" name="Oval 45">
            <a:extLst>
              <a:ext uri="{FF2B5EF4-FFF2-40B4-BE49-F238E27FC236}">
                <a16:creationId xmlns:a16="http://schemas.microsoft.com/office/drawing/2014/main" id="{DBD13309-FD1E-4877-AE6D-0E3F5BDF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2867025"/>
            <a:ext cx="576262" cy="376238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3-7</a:t>
            </a:r>
          </a:p>
        </p:txBody>
      </p:sp>
      <p:sp>
        <p:nvSpPr>
          <p:cNvPr id="1563694" name="Oval 46">
            <a:extLst>
              <a:ext uri="{FF2B5EF4-FFF2-40B4-BE49-F238E27FC236}">
                <a16:creationId xmlns:a16="http://schemas.microsoft.com/office/drawing/2014/main" id="{AF09DF48-32E3-4A7B-A2FC-6AF44167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508250"/>
            <a:ext cx="644525" cy="376238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4-1</a:t>
            </a:r>
          </a:p>
        </p:txBody>
      </p:sp>
      <p:sp>
        <p:nvSpPr>
          <p:cNvPr id="1563695" name="Oval 47">
            <a:extLst>
              <a:ext uri="{FF2B5EF4-FFF2-40B4-BE49-F238E27FC236}">
                <a16:creationId xmlns:a16="http://schemas.microsoft.com/office/drawing/2014/main" id="{E50CB8FB-7B08-483F-907C-86E2540A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2074863"/>
            <a:ext cx="642938" cy="376237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4-9</a:t>
            </a:r>
          </a:p>
        </p:txBody>
      </p:sp>
      <p:sp>
        <p:nvSpPr>
          <p:cNvPr id="1563696" name="Oval 48">
            <a:extLst>
              <a:ext uri="{FF2B5EF4-FFF2-40B4-BE49-F238E27FC236}">
                <a16:creationId xmlns:a16="http://schemas.microsoft.com/office/drawing/2014/main" id="{74AA3D4B-9445-4450-B46E-FF26931A0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2071688"/>
            <a:ext cx="576263" cy="376237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1-1</a:t>
            </a:r>
          </a:p>
        </p:txBody>
      </p:sp>
      <p:sp>
        <p:nvSpPr>
          <p:cNvPr id="1563697" name="Oval 49">
            <a:extLst>
              <a:ext uri="{FF2B5EF4-FFF2-40B4-BE49-F238E27FC236}">
                <a16:creationId xmlns:a16="http://schemas.microsoft.com/office/drawing/2014/main" id="{6F6595F1-8049-4A90-81C4-87A5C898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3513138"/>
            <a:ext cx="576263" cy="376237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1-2</a:t>
            </a:r>
          </a:p>
        </p:txBody>
      </p:sp>
      <p:sp>
        <p:nvSpPr>
          <p:cNvPr id="1563698" name="Oval 50">
            <a:extLst>
              <a:ext uri="{FF2B5EF4-FFF2-40B4-BE49-F238E27FC236}">
                <a16:creationId xmlns:a16="http://schemas.microsoft.com/office/drawing/2014/main" id="{0AFB8902-99A3-4E47-9CC3-C243E328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4235450"/>
            <a:ext cx="571500" cy="376238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2-5</a:t>
            </a:r>
          </a:p>
        </p:txBody>
      </p:sp>
      <p:sp>
        <p:nvSpPr>
          <p:cNvPr id="1563699" name="Oval 51">
            <a:extLst>
              <a:ext uri="{FF2B5EF4-FFF2-40B4-BE49-F238E27FC236}">
                <a16:creationId xmlns:a16="http://schemas.microsoft.com/office/drawing/2014/main" id="{BEBB4C45-F3EC-403E-9865-C42E418B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090988"/>
            <a:ext cx="573087" cy="376237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2-4</a:t>
            </a:r>
          </a:p>
        </p:txBody>
      </p:sp>
      <p:sp>
        <p:nvSpPr>
          <p:cNvPr id="1563700" name="Oval 52">
            <a:extLst>
              <a:ext uri="{FF2B5EF4-FFF2-40B4-BE49-F238E27FC236}">
                <a16:creationId xmlns:a16="http://schemas.microsoft.com/office/drawing/2014/main" id="{22D873CD-CB7B-4A37-9821-9722F6AA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95813"/>
            <a:ext cx="576262" cy="376237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4-7</a:t>
            </a:r>
          </a:p>
        </p:txBody>
      </p:sp>
      <p:sp>
        <p:nvSpPr>
          <p:cNvPr id="1563701" name="Oval 53">
            <a:extLst>
              <a:ext uri="{FF2B5EF4-FFF2-40B4-BE49-F238E27FC236}">
                <a16:creationId xmlns:a16="http://schemas.microsoft.com/office/drawing/2014/main" id="{BC29D08D-CA96-46BE-AFE3-FD3DFED7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3298825"/>
            <a:ext cx="641350" cy="376238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3-10</a:t>
            </a:r>
          </a:p>
        </p:txBody>
      </p:sp>
      <p:sp>
        <p:nvSpPr>
          <p:cNvPr id="1563702" name="Oval 54">
            <a:extLst>
              <a:ext uri="{FF2B5EF4-FFF2-40B4-BE49-F238E27FC236}">
                <a16:creationId xmlns:a16="http://schemas.microsoft.com/office/drawing/2014/main" id="{BDE6502F-0FD3-4757-86B9-0AD0CB802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508250"/>
            <a:ext cx="642937" cy="376238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3-3</a:t>
            </a:r>
          </a:p>
        </p:txBody>
      </p:sp>
      <p:sp>
        <p:nvSpPr>
          <p:cNvPr id="1563703" name="Oval 55">
            <a:extLst>
              <a:ext uri="{FF2B5EF4-FFF2-40B4-BE49-F238E27FC236}">
                <a16:creationId xmlns:a16="http://schemas.microsoft.com/office/drawing/2014/main" id="{ABB04B75-8125-4695-B2D9-11111FB0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019550"/>
            <a:ext cx="642938" cy="376238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3-1</a:t>
            </a:r>
          </a:p>
        </p:txBody>
      </p:sp>
      <p:sp>
        <p:nvSpPr>
          <p:cNvPr id="1563704" name="Text Box 56">
            <a:extLst>
              <a:ext uri="{FF2B5EF4-FFF2-40B4-BE49-F238E27FC236}">
                <a16:creationId xmlns:a16="http://schemas.microsoft.com/office/drawing/2014/main" id="{9AA684FA-62CA-435E-9285-F133AF71869C}"/>
              </a:ext>
            </a:extLst>
          </p:cNvPr>
          <p:cNvSpPr txBox="1">
            <a:spLocks noChangeArrowheads="1"/>
          </p:cNvSpPr>
          <p:nvPr/>
        </p:nvSpPr>
        <p:spPr bwMode="auto">
          <a:xfrm rot="1628419">
            <a:off x="4133850" y="1577975"/>
            <a:ext cx="1268413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b="1">
                <a:solidFill>
                  <a:srgbClr val="FF3300"/>
                </a:solidFill>
                <a:latin typeface="Arial" panose="020B0604020202020204" pitchFamily="34" charset="0"/>
              </a:rPr>
              <a:t>Sample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Text Box 2">
            <a:extLst>
              <a:ext uri="{FF2B5EF4-FFF2-40B4-BE49-F238E27FC236}">
                <a16:creationId xmlns:a16="http://schemas.microsoft.com/office/drawing/2014/main" id="{E460A0A2-CCA6-4CD0-B46B-ACA06217A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61603" name="Text Box 3">
            <a:extLst>
              <a:ext uri="{FF2B5EF4-FFF2-40B4-BE49-F238E27FC236}">
                <a16:creationId xmlns:a16="http://schemas.microsoft.com/office/drawing/2014/main" id="{1B933E2D-E174-4F4E-92BA-ED53B760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11. </a:t>
            </a:r>
            <a:r>
              <a:rPr lang="ko-KR" altLang="en-US" sz="1600" b="1">
                <a:latin typeface="Arial" panose="020B0604020202020204" pitchFamily="34" charset="0"/>
              </a:rPr>
              <a:t>리스크 평가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61604" name="Text Box 4">
            <a:extLst>
              <a:ext uri="{FF2B5EF4-FFF2-40B4-BE49-F238E27FC236}">
                <a16:creationId xmlns:a16="http://schemas.microsoft.com/office/drawing/2014/main" id="{EE2818FF-B75C-47DC-95BC-901B97EC9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08050"/>
            <a:ext cx="88122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 평가 결과로 작성할 수 있는 것은 부문별 </a:t>
            </a:r>
            <a:r>
              <a:rPr lang="en-US" altLang="ko-KR" sz="1300" b="1">
                <a:latin typeface="Arial" panose="020B0604020202020204" pitchFamily="34" charset="0"/>
              </a:rPr>
              <a:t>Risk Matrix </a:t>
            </a:r>
            <a:r>
              <a:rPr lang="ko-KR" altLang="en-US" sz="1300" b="1">
                <a:latin typeface="Arial" panose="020B0604020202020204" pitchFamily="34" charset="0"/>
              </a:rPr>
              <a:t>이고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아래의 사례는 </a:t>
            </a:r>
            <a:r>
              <a:rPr lang="en-US" altLang="ko-KR" sz="1300" b="1">
                <a:latin typeface="Arial" panose="020B0604020202020204" pitchFamily="34" charset="0"/>
              </a:rPr>
              <a:t>Wal-Mart HR</a:t>
            </a:r>
            <a:r>
              <a:rPr lang="ko-KR" altLang="en-US" sz="1300" b="1">
                <a:latin typeface="Arial" panose="020B0604020202020204" pitchFamily="34" charset="0"/>
              </a:rPr>
              <a:t>부문에서 작성한 </a:t>
            </a:r>
            <a:r>
              <a:rPr lang="en-US" altLang="ko-KR" sz="1300" b="1">
                <a:latin typeface="Arial" panose="020B0604020202020204" pitchFamily="34" charset="0"/>
              </a:rPr>
              <a:t>Risk Matrix </a:t>
            </a:r>
            <a:r>
              <a:rPr lang="ko-KR" altLang="en-US" sz="1300" b="1">
                <a:latin typeface="Arial" panose="020B0604020202020204" pitchFamily="34" charset="0"/>
              </a:rPr>
              <a:t>예시입니다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61605" name="Rectangle 5">
            <a:extLst>
              <a:ext uri="{FF2B5EF4-FFF2-40B4-BE49-F238E27FC236}">
                <a16:creationId xmlns:a16="http://schemas.microsoft.com/office/drawing/2014/main" id="{0ED3A70C-B32D-49F5-8372-29C208398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5319713"/>
            <a:ext cx="180975" cy="179387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561606" name="Rectangle 6">
            <a:extLst>
              <a:ext uri="{FF2B5EF4-FFF2-40B4-BE49-F238E27FC236}">
                <a16:creationId xmlns:a16="http://schemas.microsoft.com/office/drawing/2014/main" id="{A4642542-7A4D-4054-82D4-2A0A611D7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5654675"/>
            <a:ext cx="180975" cy="179388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561607" name="Rectangle 7">
            <a:extLst>
              <a:ext uri="{FF2B5EF4-FFF2-40B4-BE49-F238E27FC236}">
                <a16:creationId xmlns:a16="http://schemas.microsoft.com/office/drawing/2014/main" id="{5B44F97B-31AC-4C68-A03D-11CEB3C51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6015038"/>
            <a:ext cx="180975" cy="179387"/>
          </a:xfrm>
          <a:prstGeom prst="rect">
            <a:avLst/>
          </a:prstGeom>
          <a:solidFill>
            <a:srgbClr val="00FF00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561608" name="Text Box 8">
            <a:extLst>
              <a:ext uri="{FF2B5EF4-FFF2-40B4-BE49-F238E27FC236}">
                <a16:creationId xmlns:a16="http://schemas.microsoft.com/office/drawing/2014/main" id="{8E56DBD4-72EA-4A92-BDF6-697A5D909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938" y="5256213"/>
            <a:ext cx="76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rgbClr val="FF6600"/>
                </a:solidFill>
                <a:latin typeface="Arial" panose="020B0604020202020204" pitchFamily="34" charset="0"/>
              </a:rPr>
              <a:t>Risk High</a:t>
            </a:r>
          </a:p>
        </p:txBody>
      </p:sp>
      <p:sp>
        <p:nvSpPr>
          <p:cNvPr id="1561609" name="Text Box 9">
            <a:extLst>
              <a:ext uri="{FF2B5EF4-FFF2-40B4-BE49-F238E27FC236}">
                <a16:creationId xmlns:a16="http://schemas.microsoft.com/office/drawing/2014/main" id="{D0DC3A36-D495-4E59-9B51-59574ABEC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938" y="5591175"/>
            <a:ext cx="96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rgbClr val="FFFF00"/>
                </a:solidFill>
                <a:latin typeface="Arial" panose="020B0604020202020204" pitchFamily="34" charset="0"/>
              </a:rPr>
              <a:t>Risk Medium</a:t>
            </a:r>
          </a:p>
        </p:txBody>
      </p:sp>
      <p:sp>
        <p:nvSpPr>
          <p:cNvPr id="1561610" name="Text Box 10">
            <a:extLst>
              <a:ext uri="{FF2B5EF4-FFF2-40B4-BE49-F238E27FC236}">
                <a16:creationId xmlns:a16="http://schemas.microsoft.com/office/drawing/2014/main" id="{F8E3555A-A610-4F19-84D2-F3FE53E1F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938" y="5951538"/>
            <a:ext cx="739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rgbClr val="99FF33"/>
                </a:solidFill>
                <a:latin typeface="Arial" panose="020B0604020202020204" pitchFamily="34" charset="0"/>
              </a:rPr>
              <a:t>Risk Low</a:t>
            </a:r>
          </a:p>
        </p:txBody>
      </p:sp>
      <p:sp>
        <p:nvSpPr>
          <p:cNvPr id="1561611" name="Rectangle 11">
            <a:extLst>
              <a:ext uri="{FF2B5EF4-FFF2-40B4-BE49-F238E27FC236}">
                <a16:creationId xmlns:a16="http://schemas.microsoft.com/office/drawing/2014/main" id="{1FAE667F-9F9E-4026-B66A-DBCB58015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5" y="5140325"/>
            <a:ext cx="1350963" cy="1169988"/>
          </a:xfrm>
          <a:prstGeom prst="rect">
            <a:avLst/>
          </a:prstGeom>
          <a:noFill/>
          <a:ln w="38100" algn="ctr">
            <a:solidFill>
              <a:srgbClr val="99CC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1612" name="Rectangle 12">
            <a:extLst>
              <a:ext uri="{FF2B5EF4-FFF2-40B4-BE49-F238E27FC236}">
                <a16:creationId xmlns:a16="http://schemas.microsoft.com/office/drawing/2014/main" id="{B286FF54-9BA7-45FC-A4D0-9DB92AD8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504950"/>
            <a:ext cx="1349375" cy="503238"/>
          </a:xfrm>
          <a:prstGeom prst="rect">
            <a:avLst/>
          </a:prstGeom>
          <a:solidFill>
            <a:srgbClr val="99CC00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정보 시스템</a:t>
            </a:r>
          </a:p>
        </p:txBody>
      </p:sp>
      <p:sp>
        <p:nvSpPr>
          <p:cNvPr id="1561613" name="Rectangle 13">
            <a:extLst>
              <a:ext uri="{FF2B5EF4-FFF2-40B4-BE49-F238E27FC236}">
                <a16:creationId xmlns:a16="http://schemas.microsoft.com/office/drawing/2014/main" id="{F1F355A2-325E-4FF5-A045-0A14884B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1504950"/>
            <a:ext cx="1350962" cy="503238"/>
          </a:xfrm>
          <a:prstGeom prst="rect">
            <a:avLst/>
          </a:prstGeom>
          <a:solidFill>
            <a:srgbClr val="99CC00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보상 및 전사 업무</a:t>
            </a:r>
          </a:p>
        </p:txBody>
      </p:sp>
      <p:sp>
        <p:nvSpPr>
          <p:cNvPr id="1561614" name="Rectangle 14">
            <a:extLst>
              <a:ext uri="{FF2B5EF4-FFF2-40B4-BE49-F238E27FC236}">
                <a16:creationId xmlns:a16="http://schemas.microsoft.com/office/drawing/2014/main" id="{D9D86149-52DB-4681-B88A-70E203E0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1504950"/>
            <a:ext cx="1349375" cy="503238"/>
          </a:xfrm>
          <a:prstGeom prst="rect">
            <a:avLst/>
          </a:prstGeom>
          <a:solidFill>
            <a:srgbClr val="99CC00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국내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HR</a:t>
            </a:r>
          </a:p>
        </p:txBody>
      </p:sp>
      <p:sp>
        <p:nvSpPr>
          <p:cNvPr id="1561615" name="Rectangle 15">
            <a:extLst>
              <a:ext uri="{FF2B5EF4-FFF2-40B4-BE49-F238E27FC236}">
                <a16:creationId xmlns:a16="http://schemas.microsoft.com/office/drawing/2014/main" id="{6EC8A9A7-37F7-48AA-824C-93ED7317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1504950"/>
            <a:ext cx="1349375" cy="503238"/>
          </a:xfrm>
          <a:prstGeom prst="rect">
            <a:avLst/>
          </a:prstGeom>
          <a:solidFill>
            <a:srgbClr val="99CC00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해외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HR</a:t>
            </a:r>
          </a:p>
        </p:txBody>
      </p:sp>
      <p:sp>
        <p:nvSpPr>
          <p:cNvPr id="1561616" name="Rectangle 16">
            <a:extLst>
              <a:ext uri="{FF2B5EF4-FFF2-40B4-BE49-F238E27FC236}">
                <a16:creationId xmlns:a16="http://schemas.microsoft.com/office/drawing/2014/main" id="{2146EBBF-ACE7-46D5-B943-4301971B4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1504950"/>
            <a:ext cx="1347787" cy="503238"/>
          </a:xfrm>
          <a:prstGeom prst="rect">
            <a:avLst/>
          </a:prstGeom>
          <a:solidFill>
            <a:srgbClr val="99CC00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후생 복지 및 급여</a:t>
            </a:r>
          </a:p>
        </p:txBody>
      </p:sp>
      <p:sp>
        <p:nvSpPr>
          <p:cNvPr id="1561617" name="Rectangle 17">
            <a:extLst>
              <a:ext uri="{FF2B5EF4-FFF2-40B4-BE49-F238E27FC236}">
                <a16:creationId xmlns:a16="http://schemas.microsoft.com/office/drawing/2014/main" id="{43620F4A-5341-4ACF-AB37-25353F46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188" y="1504950"/>
            <a:ext cx="1349375" cy="503238"/>
          </a:xfrm>
          <a:prstGeom prst="rect">
            <a:avLst/>
          </a:prstGeom>
          <a:solidFill>
            <a:srgbClr val="99CC00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조직 개발</a:t>
            </a:r>
          </a:p>
        </p:txBody>
      </p:sp>
      <p:sp>
        <p:nvSpPr>
          <p:cNvPr id="1561618" name="Rectangle 18">
            <a:extLst>
              <a:ext uri="{FF2B5EF4-FFF2-40B4-BE49-F238E27FC236}">
                <a16:creationId xmlns:a16="http://schemas.microsoft.com/office/drawing/2014/main" id="{D8C50662-219B-49EE-842D-81969507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2079625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급여 지급</a:t>
            </a:r>
          </a:p>
        </p:txBody>
      </p:sp>
      <p:sp>
        <p:nvSpPr>
          <p:cNvPr id="1561619" name="Rectangle 19">
            <a:extLst>
              <a:ext uri="{FF2B5EF4-FFF2-40B4-BE49-F238E27FC236}">
                <a16:creationId xmlns:a16="http://schemas.microsoft.com/office/drawing/2014/main" id="{10CA117F-C438-463A-B460-D220A57A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2438400"/>
            <a:ext cx="1349375" cy="541338"/>
          </a:xfrm>
          <a:prstGeom prst="rect">
            <a:avLst/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급여</a:t>
            </a:r>
            <a:r>
              <a:rPr kumimoji="0" lang="en-US" altLang="ko-KR" sz="1200" b="1">
                <a:latin typeface="Arial" panose="020B0604020202020204" pitchFamily="34" charset="0"/>
              </a:rPr>
              <a:t>, </a:t>
            </a:r>
            <a:r>
              <a:rPr kumimoji="0" lang="ko-KR" altLang="en-US" sz="1200" b="1">
                <a:latin typeface="Arial" panose="020B0604020202020204" pitchFamily="34" charset="0"/>
              </a:rPr>
              <a:t>복지</a:t>
            </a:r>
            <a:r>
              <a:rPr kumimoji="0" lang="en-US" altLang="ko-KR" sz="1200" b="1">
                <a:latin typeface="Arial" panose="020B0604020202020204" pitchFamily="34" charset="0"/>
              </a:rPr>
              <a:t>, </a:t>
            </a:r>
            <a:r>
              <a:rPr kumimoji="0" lang="ko-KR" altLang="en-US" sz="1200" b="1">
                <a:latin typeface="Arial" panose="020B0604020202020204" pitchFamily="34" charset="0"/>
              </a:rPr>
              <a:t>보상 시스템 지원</a:t>
            </a:r>
          </a:p>
        </p:txBody>
      </p:sp>
      <p:sp>
        <p:nvSpPr>
          <p:cNvPr id="1561620" name="Rectangle 20">
            <a:extLst>
              <a:ext uri="{FF2B5EF4-FFF2-40B4-BE49-F238E27FC236}">
                <a16:creationId xmlns:a16="http://schemas.microsoft.com/office/drawing/2014/main" id="{0ABE4FA0-3026-4CCA-A66C-4690E9B30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2979738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조달</a:t>
            </a:r>
          </a:p>
        </p:txBody>
      </p:sp>
      <p:sp>
        <p:nvSpPr>
          <p:cNvPr id="1561621" name="Rectangle 21">
            <a:extLst>
              <a:ext uri="{FF2B5EF4-FFF2-40B4-BE49-F238E27FC236}">
                <a16:creationId xmlns:a16="http://schemas.microsoft.com/office/drawing/2014/main" id="{7CBC47C1-E2D0-4323-BCDC-175A537A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3338513"/>
            <a:ext cx="1349375" cy="358775"/>
          </a:xfrm>
          <a:prstGeom prst="rect">
            <a:avLst/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보안</a:t>
            </a:r>
          </a:p>
        </p:txBody>
      </p:sp>
      <p:sp>
        <p:nvSpPr>
          <p:cNvPr id="1561622" name="Rectangle 22">
            <a:extLst>
              <a:ext uri="{FF2B5EF4-FFF2-40B4-BE49-F238E27FC236}">
                <a16:creationId xmlns:a16="http://schemas.microsoft.com/office/drawing/2014/main" id="{216EC61B-09E6-43E0-8AEC-19770F21C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3698875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 b="1">
                <a:latin typeface="Arial" panose="020B0604020202020204" pitchFamily="34" charset="0"/>
              </a:rPr>
              <a:t>DB </a:t>
            </a:r>
            <a:r>
              <a:rPr kumimoji="0" lang="ko-KR" altLang="en-US" sz="1200" b="1">
                <a:latin typeface="Arial" panose="020B0604020202020204" pitchFamily="34" charset="0"/>
              </a:rPr>
              <a:t>관리</a:t>
            </a:r>
          </a:p>
        </p:txBody>
      </p:sp>
      <p:sp>
        <p:nvSpPr>
          <p:cNvPr id="1561623" name="Rectangle 23">
            <a:extLst>
              <a:ext uri="{FF2B5EF4-FFF2-40B4-BE49-F238E27FC236}">
                <a16:creationId xmlns:a16="http://schemas.microsoft.com/office/drawing/2014/main" id="{F8D951C7-350D-4E18-97D3-60E8E98C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4060825"/>
            <a:ext cx="1349375" cy="53816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 b="1">
                <a:latin typeface="Arial" panose="020B0604020202020204" pitchFamily="34" charset="0"/>
              </a:rPr>
              <a:t>Application </a:t>
            </a:r>
            <a:r>
              <a:rPr kumimoji="0" lang="ko-KR" altLang="en-US" sz="1200" b="1">
                <a:latin typeface="Arial" panose="020B0604020202020204" pitchFamily="34" charset="0"/>
              </a:rPr>
              <a:t>개발</a:t>
            </a:r>
          </a:p>
        </p:txBody>
      </p:sp>
      <p:sp>
        <p:nvSpPr>
          <p:cNvPr id="1561624" name="Rectangle 24">
            <a:extLst>
              <a:ext uri="{FF2B5EF4-FFF2-40B4-BE49-F238E27FC236}">
                <a16:creationId xmlns:a16="http://schemas.microsoft.com/office/drawing/2014/main" id="{D1EFF961-1D24-475E-8DD2-D1C559EA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4598988"/>
            <a:ext cx="1349375" cy="53975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 b="1">
                <a:latin typeface="Arial" panose="020B0604020202020204" pitchFamily="34" charset="0"/>
              </a:rPr>
              <a:t>Web Application</a:t>
            </a:r>
          </a:p>
        </p:txBody>
      </p:sp>
      <p:sp>
        <p:nvSpPr>
          <p:cNvPr id="1561625" name="Rectangle 25">
            <a:extLst>
              <a:ext uri="{FF2B5EF4-FFF2-40B4-BE49-F238E27FC236}">
                <a16:creationId xmlns:a16="http://schemas.microsoft.com/office/drawing/2014/main" id="{60862E35-8319-4A01-8661-CED3BD6F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5138738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연차 보고</a:t>
            </a:r>
          </a:p>
        </p:txBody>
      </p:sp>
      <p:sp>
        <p:nvSpPr>
          <p:cNvPr id="1561626" name="Rectangle 26">
            <a:extLst>
              <a:ext uri="{FF2B5EF4-FFF2-40B4-BE49-F238E27FC236}">
                <a16:creationId xmlns:a16="http://schemas.microsoft.com/office/drawing/2014/main" id="{BE875212-A0E2-45C9-AF51-22594D76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079625"/>
            <a:ext cx="1350962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임원 급여</a:t>
            </a:r>
          </a:p>
        </p:txBody>
      </p:sp>
      <p:sp>
        <p:nvSpPr>
          <p:cNvPr id="1561627" name="Rectangle 27">
            <a:extLst>
              <a:ext uri="{FF2B5EF4-FFF2-40B4-BE49-F238E27FC236}">
                <a16:creationId xmlns:a16="http://schemas.microsoft.com/office/drawing/2014/main" id="{FB81077A-7883-4931-A4AC-40E497BBB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38400"/>
            <a:ext cx="1350962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이사회 책임</a:t>
            </a:r>
          </a:p>
        </p:txBody>
      </p:sp>
      <p:sp>
        <p:nvSpPr>
          <p:cNvPr id="1561628" name="Rectangle 28">
            <a:extLst>
              <a:ext uri="{FF2B5EF4-FFF2-40B4-BE49-F238E27FC236}">
                <a16:creationId xmlns:a16="http://schemas.microsoft.com/office/drawing/2014/main" id="{892B751B-F53D-4D8D-B7AB-7AC5EFAB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798763"/>
            <a:ext cx="1350962" cy="358775"/>
          </a:xfrm>
          <a:prstGeom prst="rect">
            <a:avLst/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기획 및 설계</a:t>
            </a:r>
          </a:p>
        </p:txBody>
      </p:sp>
      <p:sp>
        <p:nvSpPr>
          <p:cNvPr id="1561629" name="Rectangle 29">
            <a:extLst>
              <a:ext uri="{FF2B5EF4-FFF2-40B4-BE49-F238E27FC236}">
                <a16:creationId xmlns:a16="http://schemas.microsoft.com/office/drawing/2014/main" id="{75197569-7A38-4D6E-9EC0-2337AD6E4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159125"/>
            <a:ext cx="1350962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상세 급여 관리</a:t>
            </a:r>
          </a:p>
        </p:txBody>
      </p:sp>
      <p:sp>
        <p:nvSpPr>
          <p:cNvPr id="1561630" name="Rectangle 30">
            <a:extLst>
              <a:ext uri="{FF2B5EF4-FFF2-40B4-BE49-F238E27FC236}">
                <a16:creationId xmlns:a16="http://schemas.microsoft.com/office/drawing/2014/main" id="{36473B4E-B58A-401E-8312-21BDF57F8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519488"/>
            <a:ext cx="1350962" cy="358775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시스템 관리</a:t>
            </a:r>
          </a:p>
        </p:txBody>
      </p:sp>
      <p:sp>
        <p:nvSpPr>
          <p:cNvPr id="1561631" name="Rectangle 31">
            <a:extLst>
              <a:ext uri="{FF2B5EF4-FFF2-40B4-BE49-F238E27FC236}">
                <a16:creationId xmlns:a16="http://schemas.microsoft.com/office/drawing/2014/main" id="{41C5DB24-45BD-402A-A23D-426402B9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879850"/>
            <a:ext cx="1350962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시장 분석</a:t>
            </a:r>
          </a:p>
        </p:txBody>
      </p:sp>
      <p:sp>
        <p:nvSpPr>
          <p:cNvPr id="1561632" name="Rectangle 32">
            <a:extLst>
              <a:ext uri="{FF2B5EF4-FFF2-40B4-BE49-F238E27FC236}">
                <a16:creationId xmlns:a16="http://schemas.microsoft.com/office/drawing/2014/main" id="{6B459941-8342-4EF5-ACA6-5DD13641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238625"/>
            <a:ext cx="1350962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직무 평가</a:t>
            </a:r>
          </a:p>
        </p:txBody>
      </p:sp>
      <p:sp>
        <p:nvSpPr>
          <p:cNvPr id="1561633" name="Rectangle 33">
            <a:extLst>
              <a:ext uri="{FF2B5EF4-FFF2-40B4-BE49-F238E27FC236}">
                <a16:creationId xmlns:a16="http://schemas.microsoft.com/office/drawing/2014/main" id="{93957B84-CDEA-4261-B07D-8A4A21B8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600575"/>
            <a:ext cx="1350962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준수성 평가</a:t>
            </a:r>
          </a:p>
        </p:txBody>
      </p:sp>
      <p:sp>
        <p:nvSpPr>
          <p:cNvPr id="1561634" name="Rectangle 34">
            <a:extLst>
              <a:ext uri="{FF2B5EF4-FFF2-40B4-BE49-F238E27FC236}">
                <a16:creationId xmlns:a16="http://schemas.microsoft.com/office/drawing/2014/main" id="{BA53F801-FA88-43E5-A9E3-CEDAB7A3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5319713"/>
            <a:ext cx="1350962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상담 업무</a:t>
            </a:r>
          </a:p>
        </p:txBody>
      </p:sp>
      <p:sp>
        <p:nvSpPr>
          <p:cNvPr id="1561635" name="Rectangle 35">
            <a:extLst>
              <a:ext uri="{FF2B5EF4-FFF2-40B4-BE49-F238E27FC236}">
                <a16:creationId xmlns:a16="http://schemas.microsoft.com/office/drawing/2014/main" id="{6942E658-48DF-49E7-B454-66F750F2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959350"/>
            <a:ext cx="1350962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일반 </a:t>
            </a:r>
            <a:r>
              <a:rPr kumimoji="0" lang="en-US" altLang="ko-KR" sz="1200" b="1">
                <a:latin typeface="Arial" panose="020B0604020202020204" pitchFamily="34" charset="0"/>
              </a:rPr>
              <a:t>HR </a:t>
            </a:r>
            <a:r>
              <a:rPr kumimoji="0" lang="ko-KR" altLang="en-US" sz="1200" b="1">
                <a:latin typeface="Arial" panose="020B0604020202020204" pitchFamily="34" charset="0"/>
              </a:rPr>
              <a:t>업무</a:t>
            </a:r>
          </a:p>
        </p:txBody>
      </p:sp>
      <p:sp>
        <p:nvSpPr>
          <p:cNvPr id="1561636" name="Rectangle 36">
            <a:extLst>
              <a:ext uri="{FF2B5EF4-FFF2-40B4-BE49-F238E27FC236}">
                <a16:creationId xmlns:a16="http://schemas.microsoft.com/office/drawing/2014/main" id="{D652B6F6-67F6-4906-A167-7B077511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5680075"/>
            <a:ext cx="1350962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변경 업무</a:t>
            </a:r>
          </a:p>
        </p:txBody>
      </p:sp>
      <p:sp>
        <p:nvSpPr>
          <p:cNvPr id="1561637" name="Rectangle 37">
            <a:extLst>
              <a:ext uri="{FF2B5EF4-FFF2-40B4-BE49-F238E27FC236}">
                <a16:creationId xmlns:a16="http://schemas.microsoft.com/office/drawing/2014/main" id="{370C5F1E-88FC-4D0F-ABA5-73BE7EE19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6040438"/>
            <a:ext cx="1350962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채용 업무</a:t>
            </a:r>
          </a:p>
        </p:txBody>
      </p:sp>
      <p:sp>
        <p:nvSpPr>
          <p:cNvPr id="1561638" name="Rectangle 38">
            <a:extLst>
              <a:ext uri="{FF2B5EF4-FFF2-40B4-BE49-F238E27FC236}">
                <a16:creationId xmlns:a16="http://schemas.microsoft.com/office/drawing/2014/main" id="{D37E3CA1-6579-4985-A12E-9E259905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2079625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카운셀링</a:t>
            </a:r>
          </a:p>
        </p:txBody>
      </p:sp>
      <p:sp>
        <p:nvSpPr>
          <p:cNvPr id="1561639" name="Rectangle 39">
            <a:extLst>
              <a:ext uri="{FF2B5EF4-FFF2-40B4-BE49-F238E27FC236}">
                <a16:creationId xmlns:a16="http://schemas.microsoft.com/office/drawing/2014/main" id="{F3CD3B29-8978-4560-BAA1-900784EDC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2439988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해고</a:t>
            </a:r>
          </a:p>
        </p:txBody>
      </p:sp>
      <p:sp>
        <p:nvSpPr>
          <p:cNvPr id="1561640" name="Rectangle 40">
            <a:extLst>
              <a:ext uri="{FF2B5EF4-FFF2-40B4-BE49-F238E27FC236}">
                <a16:creationId xmlns:a16="http://schemas.microsoft.com/office/drawing/2014/main" id="{E354F19D-BD7A-49C9-B0DD-9951D2110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2800350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노무</a:t>
            </a:r>
          </a:p>
        </p:txBody>
      </p:sp>
      <p:sp>
        <p:nvSpPr>
          <p:cNvPr id="1561641" name="Rectangle 41">
            <a:extLst>
              <a:ext uri="{FF2B5EF4-FFF2-40B4-BE49-F238E27FC236}">
                <a16:creationId xmlns:a16="http://schemas.microsoft.com/office/drawing/2014/main" id="{B894EA0D-11DF-4F0C-97D4-357DB414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3160713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보상</a:t>
            </a:r>
          </a:p>
        </p:txBody>
      </p:sp>
      <p:sp>
        <p:nvSpPr>
          <p:cNvPr id="1561642" name="Rectangle 42">
            <a:extLst>
              <a:ext uri="{FF2B5EF4-FFF2-40B4-BE49-F238E27FC236}">
                <a16:creationId xmlns:a16="http://schemas.microsoft.com/office/drawing/2014/main" id="{03D06143-4DC6-470C-BB00-3461043B3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3519488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준수성 평가</a:t>
            </a:r>
          </a:p>
        </p:txBody>
      </p:sp>
      <p:sp>
        <p:nvSpPr>
          <p:cNvPr id="1561643" name="Rectangle 43">
            <a:extLst>
              <a:ext uri="{FF2B5EF4-FFF2-40B4-BE49-F238E27FC236}">
                <a16:creationId xmlns:a16="http://schemas.microsoft.com/office/drawing/2014/main" id="{054A2CE2-780B-43FC-AC2F-94309894A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3879850"/>
            <a:ext cx="1349375" cy="53975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교육 훈련 및 개발</a:t>
            </a:r>
          </a:p>
        </p:txBody>
      </p:sp>
      <p:sp>
        <p:nvSpPr>
          <p:cNvPr id="1561644" name="Rectangle 44">
            <a:extLst>
              <a:ext uri="{FF2B5EF4-FFF2-40B4-BE49-F238E27FC236}">
                <a16:creationId xmlns:a16="http://schemas.microsoft.com/office/drawing/2014/main" id="{B0AE4C68-C807-4D86-85EE-44B37C8D8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4419600"/>
            <a:ext cx="1349375" cy="358775"/>
          </a:xfrm>
          <a:prstGeom prst="rect">
            <a:avLst/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전사 </a:t>
            </a:r>
            <a:r>
              <a:rPr kumimoji="0" lang="en-US" altLang="ko-KR" sz="1200" b="1">
                <a:latin typeface="Arial" panose="020B0604020202020204" pitchFamily="34" charset="0"/>
              </a:rPr>
              <a:t>HR </a:t>
            </a:r>
            <a:r>
              <a:rPr kumimoji="0" lang="ko-KR" altLang="en-US" sz="1200" b="1">
                <a:latin typeface="Arial" panose="020B0604020202020204" pitchFamily="34" charset="0"/>
              </a:rPr>
              <a:t>전략</a:t>
            </a:r>
          </a:p>
        </p:txBody>
      </p:sp>
      <p:sp>
        <p:nvSpPr>
          <p:cNvPr id="1561645" name="Rectangle 45">
            <a:extLst>
              <a:ext uri="{FF2B5EF4-FFF2-40B4-BE49-F238E27FC236}">
                <a16:creationId xmlns:a16="http://schemas.microsoft.com/office/drawing/2014/main" id="{68ACA51D-933D-43CA-9703-B6D93A89F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2079625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상세 방침 설계</a:t>
            </a:r>
          </a:p>
        </p:txBody>
      </p:sp>
      <p:sp>
        <p:nvSpPr>
          <p:cNvPr id="1561646" name="Rectangle 46">
            <a:extLst>
              <a:ext uri="{FF2B5EF4-FFF2-40B4-BE49-F238E27FC236}">
                <a16:creationId xmlns:a16="http://schemas.microsoft.com/office/drawing/2014/main" id="{553AD9AC-016D-49DE-9468-EC46EC46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2439988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상세 방침 번역</a:t>
            </a:r>
          </a:p>
        </p:txBody>
      </p:sp>
      <p:sp>
        <p:nvSpPr>
          <p:cNvPr id="1561647" name="Rectangle 47">
            <a:extLst>
              <a:ext uri="{FF2B5EF4-FFF2-40B4-BE49-F238E27FC236}">
                <a16:creationId xmlns:a16="http://schemas.microsoft.com/office/drawing/2014/main" id="{2AE5AEFE-51D2-4934-8329-7017B95F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2800350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상세 관리</a:t>
            </a:r>
          </a:p>
        </p:txBody>
      </p:sp>
      <p:sp>
        <p:nvSpPr>
          <p:cNvPr id="1561648" name="Rectangle 48">
            <a:extLst>
              <a:ext uri="{FF2B5EF4-FFF2-40B4-BE49-F238E27FC236}">
                <a16:creationId xmlns:a16="http://schemas.microsoft.com/office/drawing/2014/main" id="{7E345196-D435-41EE-B459-A4A13E0D9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160713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국가별 방침 관리</a:t>
            </a:r>
          </a:p>
        </p:txBody>
      </p:sp>
      <p:sp>
        <p:nvSpPr>
          <p:cNvPr id="1561649" name="Rectangle 49">
            <a:extLst>
              <a:ext uri="{FF2B5EF4-FFF2-40B4-BE49-F238E27FC236}">
                <a16:creationId xmlns:a16="http://schemas.microsoft.com/office/drawing/2014/main" id="{D75108C8-8551-454B-A825-1D55BCE1C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519488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 b="1">
                <a:latin typeface="Arial" panose="020B0604020202020204" pitchFamily="34" charset="0"/>
              </a:rPr>
              <a:t>HR </a:t>
            </a:r>
            <a:r>
              <a:rPr kumimoji="0" lang="ko-KR" altLang="en-US" sz="1200" b="1">
                <a:latin typeface="Arial" panose="020B0604020202020204" pitchFamily="34" charset="0"/>
              </a:rPr>
              <a:t>컨설팅</a:t>
            </a:r>
          </a:p>
        </p:txBody>
      </p:sp>
      <p:sp>
        <p:nvSpPr>
          <p:cNvPr id="1561650" name="Rectangle 50">
            <a:extLst>
              <a:ext uri="{FF2B5EF4-FFF2-40B4-BE49-F238E27FC236}">
                <a16:creationId xmlns:a16="http://schemas.microsoft.com/office/drawing/2014/main" id="{0189D008-3FC3-4C2A-A564-47ADBC6F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2081213"/>
            <a:ext cx="1349375" cy="358775"/>
          </a:xfrm>
          <a:prstGeom prst="rect">
            <a:avLst/>
          </a:prstGeom>
          <a:solidFill>
            <a:srgbClr val="99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아웃 소싱</a:t>
            </a:r>
          </a:p>
        </p:txBody>
      </p:sp>
      <p:sp>
        <p:nvSpPr>
          <p:cNvPr id="1561651" name="Rectangle 51">
            <a:extLst>
              <a:ext uri="{FF2B5EF4-FFF2-40B4-BE49-F238E27FC236}">
                <a16:creationId xmlns:a16="http://schemas.microsoft.com/office/drawing/2014/main" id="{1FEE1F0B-1CA0-4739-80BD-ABDC434A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2439988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업체 관리</a:t>
            </a:r>
          </a:p>
        </p:txBody>
      </p:sp>
      <p:sp>
        <p:nvSpPr>
          <p:cNvPr id="1561652" name="Rectangle 52">
            <a:extLst>
              <a:ext uri="{FF2B5EF4-FFF2-40B4-BE49-F238E27FC236}">
                <a16:creationId xmlns:a16="http://schemas.microsoft.com/office/drawing/2014/main" id="{500A74A7-E177-4AD3-A33C-1F789E7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2800350"/>
            <a:ext cx="1349375" cy="719138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건강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&amp;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복지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/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퇴직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/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저축 기획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설계 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/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관리</a:t>
            </a:r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561653" name="Rectangle 53">
            <a:extLst>
              <a:ext uri="{FF2B5EF4-FFF2-40B4-BE49-F238E27FC236}">
                <a16:creationId xmlns:a16="http://schemas.microsoft.com/office/drawing/2014/main" id="{5EF59232-25DC-4759-AD42-FDBCB7765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519488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재배치</a:t>
            </a:r>
          </a:p>
        </p:txBody>
      </p:sp>
      <p:sp>
        <p:nvSpPr>
          <p:cNvPr id="1561654" name="Rectangle 54">
            <a:extLst>
              <a:ext uri="{FF2B5EF4-FFF2-40B4-BE49-F238E27FC236}">
                <a16:creationId xmlns:a16="http://schemas.microsoft.com/office/drawing/2014/main" id="{F6EB1A1E-5902-4E42-AD0B-101B74AA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879850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감사 </a:t>
            </a:r>
            <a:r>
              <a:rPr kumimoji="0" lang="en-US" altLang="ko-KR" sz="1200" b="1">
                <a:latin typeface="Arial" panose="020B0604020202020204" pitchFamily="34" charset="0"/>
              </a:rPr>
              <a:t>/ </a:t>
            </a:r>
            <a:r>
              <a:rPr kumimoji="0" lang="ko-KR" altLang="en-US" sz="1200" b="1">
                <a:latin typeface="Arial" panose="020B0604020202020204" pitchFamily="34" charset="0"/>
              </a:rPr>
              <a:t>재무 보고</a:t>
            </a:r>
          </a:p>
        </p:txBody>
      </p:sp>
      <p:sp>
        <p:nvSpPr>
          <p:cNvPr id="1561655" name="Rectangle 55">
            <a:extLst>
              <a:ext uri="{FF2B5EF4-FFF2-40B4-BE49-F238E27FC236}">
                <a16:creationId xmlns:a16="http://schemas.microsoft.com/office/drawing/2014/main" id="{2718AD6A-7427-4E5B-B9B2-C71FEA35A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4240213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직원 보상</a:t>
            </a:r>
          </a:p>
        </p:txBody>
      </p:sp>
      <p:sp>
        <p:nvSpPr>
          <p:cNvPr id="1561656" name="Rectangle 56">
            <a:extLst>
              <a:ext uri="{FF2B5EF4-FFF2-40B4-BE49-F238E27FC236}">
                <a16:creationId xmlns:a16="http://schemas.microsoft.com/office/drawing/2014/main" id="{4F1F30B4-0461-4E46-B209-0A52CD10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4598988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장애인 관리</a:t>
            </a:r>
          </a:p>
        </p:txBody>
      </p:sp>
      <p:sp>
        <p:nvSpPr>
          <p:cNvPr id="1561657" name="Rectangle 57">
            <a:extLst>
              <a:ext uri="{FF2B5EF4-FFF2-40B4-BE49-F238E27FC236}">
                <a16:creationId xmlns:a16="http://schemas.microsoft.com/office/drawing/2014/main" id="{F10A251E-313E-4284-B702-AA47E6094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4960938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업무 상금</a:t>
            </a:r>
          </a:p>
        </p:txBody>
      </p:sp>
      <p:sp>
        <p:nvSpPr>
          <p:cNvPr id="1561658" name="Rectangle 58">
            <a:extLst>
              <a:ext uri="{FF2B5EF4-FFF2-40B4-BE49-F238E27FC236}">
                <a16:creationId xmlns:a16="http://schemas.microsoft.com/office/drawing/2014/main" id="{C890F752-09D6-4CBE-A1CB-C85A94BC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188" y="2079625"/>
            <a:ext cx="1349375" cy="53975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 b="1">
                <a:latin typeface="Arial" panose="020B0604020202020204" pitchFamily="34" charset="0"/>
              </a:rPr>
              <a:t>HR </a:t>
            </a:r>
            <a:r>
              <a:rPr kumimoji="0" lang="ko-KR" altLang="en-US" sz="1200" b="1">
                <a:latin typeface="Arial" panose="020B0604020202020204" pitchFamily="34" charset="0"/>
              </a:rPr>
              <a:t>관리 개념 요약 </a:t>
            </a:r>
            <a:r>
              <a:rPr kumimoji="0" lang="en-US" altLang="ko-KR" sz="1200" b="1">
                <a:latin typeface="Arial" panose="020B0604020202020204" pitchFamily="34" charset="0"/>
              </a:rPr>
              <a:t>/ </a:t>
            </a:r>
            <a:r>
              <a:rPr kumimoji="0" lang="ko-KR" altLang="en-US" sz="1200" b="1">
                <a:latin typeface="Arial" panose="020B0604020202020204" pitchFamily="34" charset="0"/>
              </a:rPr>
              <a:t>전달</a:t>
            </a:r>
          </a:p>
        </p:txBody>
      </p:sp>
      <p:sp>
        <p:nvSpPr>
          <p:cNvPr id="1561659" name="Rectangle 59">
            <a:extLst>
              <a:ext uri="{FF2B5EF4-FFF2-40B4-BE49-F238E27FC236}">
                <a16:creationId xmlns:a16="http://schemas.microsoft.com/office/drawing/2014/main" id="{7576B3A4-7AF9-4A3F-997F-4889E4C9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188" y="2619375"/>
            <a:ext cx="1349375" cy="358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정보 수집</a:t>
            </a:r>
          </a:p>
        </p:txBody>
      </p:sp>
      <p:sp>
        <p:nvSpPr>
          <p:cNvPr id="1561660" name="Rectangle 60">
            <a:extLst>
              <a:ext uri="{FF2B5EF4-FFF2-40B4-BE49-F238E27FC236}">
                <a16:creationId xmlns:a16="http://schemas.microsoft.com/office/drawing/2014/main" id="{6D0BFB88-7A8F-4003-B692-E77E5A6B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188" y="2979738"/>
            <a:ext cx="1349375" cy="53975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보고서 사전 준비 </a:t>
            </a:r>
            <a:r>
              <a:rPr kumimoji="0" lang="en-US" altLang="ko-KR" sz="1200" b="1">
                <a:latin typeface="Arial" panose="020B0604020202020204" pitchFamily="34" charset="0"/>
              </a:rPr>
              <a:t>/ </a:t>
            </a:r>
            <a:r>
              <a:rPr kumimoji="0" lang="ko-KR" altLang="en-US" sz="1200" b="1">
                <a:latin typeface="Arial" panose="020B0604020202020204" pitchFamily="34" charset="0"/>
              </a:rPr>
              <a:t>지원</a:t>
            </a:r>
          </a:p>
        </p:txBody>
      </p:sp>
      <p:sp>
        <p:nvSpPr>
          <p:cNvPr id="1561661" name="Rectangle 61">
            <a:extLst>
              <a:ext uri="{FF2B5EF4-FFF2-40B4-BE49-F238E27FC236}">
                <a16:creationId xmlns:a16="http://schemas.microsoft.com/office/drawing/2014/main" id="{2863ACAD-7B7E-4D1A-AC67-151EA390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188" y="3522663"/>
            <a:ext cx="1349375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 b="1">
                <a:latin typeface="Arial" panose="020B0604020202020204" pitchFamily="34" charset="0"/>
              </a:rPr>
              <a:t>회의 설계 및 실행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Text Box 2">
            <a:extLst>
              <a:ext uri="{FF2B5EF4-FFF2-40B4-BE49-F238E27FC236}">
                <a16:creationId xmlns:a16="http://schemas.microsoft.com/office/drawing/2014/main" id="{201199A5-A798-4E55-98ED-88BD7DBD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59555" name="Text Box 3">
            <a:extLst>
              <a:ext uri="{FF2B5EF4-FFF2-40B4-BE49-F238E27FC236}">
                <a16:creationId xmlns:a16="http://schemas.microsoft.com/office/drawing/2014/main" id="{B4CA97D6-DA48-41FF-9317-8C7A969E6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12. </a:t>
            </a:r>
            <a:r>
              <a:rPr lang="ko-KR" altLang="en-US" sz="1600" b="1">
                <a:latin typeface="Arial" panose="020B0604020202020204" pitchFamily="34" charset="0"/>
              </a:rPr>
              <a:t>리스크 대응 방안</a:t>
            </a:r>
          </a:p>
        </p:txBody>
      </p:sp>
      <p:sp>
        <p:nvSpPr>
          <p:cNvPr id="1559556" name="Text Box 4">
            <a:extLst>
              <a:ext uri="{FF2B5EF4-FFF2-40B4-BE49-F238E27FC236}">
                <a16:creationId xmlns:a16="http://schemas.microsoft.com/office/drawing/2014/main" id="{683DB8DC-C2AA-4922-8E3A-398716E95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177925"/>
            <a:ext cx="875823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 평가 결과에 따른 리스크 유형별 대응방안을 효과적으로 수립할 수 있는 </a:t>
            </a:r>
            <a:r>
              <a:rPr lang="en-US" altLang="ko-KR" sz="1300" b="1">
                <a:latin typeface="Arial" panose="020B0604020202020204" pitchFamily="34" charset="0"/>
              </a:rPr>
              <a:t>Process </a:t>
            </a:r>
            <a:r>
              <a:rPr lang="ko-KR" altLang="en-US" sz="1300" b="1">
                <a:latin typeface="Arial" panose="020B0604020202020204" pitchFamily="34" charset="0"/>
              </a:rPr>
              <a:t>를 마련하여야 합니다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59557" name="Text Box 5">
            <a:extLst>
              <a:ext uri="{FF2B5EF4-FFF2-40B4-BE49-F238E27FC236}">
                <a16:creationId xmlns:a16="http://schemas.microsoft.com/office/drawing/2014/main" id="{409BC4C3-02EC-4EE7-BC8D-66CBBC4BA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1792288"/>
            <a:ext cx="4230687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 u="sng">
                <a:latin typeface="Arial" panose="020B0604020202020204" pitchFamily="34" charset="0"/>
              </a:rPr>
              <a:t>리스크 유형별 대응방안 수립 </a:t>
            </a:r>
            <a:r>
              <a:rPr lang="en-US" altLang="ko-KR" sz="1800" b="1" u="sng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559558" name="AutoShape 6">
            <a:extLst>
              <a:ext uri="{FF2B5EF4-FFF2-40B4-BE49-F238E27FC236}">
                <a16:creationId xmlns:a16="http://schemas.microsoft.com/office/drawing/2014/main" id="{EA5E3AD7-B569-4699-85F6-16C6C10F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2509838"/>
            <a:ext cx="1981200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운영 차원의 평가</a:t>
            </a:r>
          </a:p>
        </p:txBody>
      </p:sp>
      <p:sp>
        <p:nvSpPr>
          <p:cNvPr id="1559559" name="AutoShape 7">
            <a:extLst>
              <a:ext uri="{FF2B5EF4-FFF2-40B4-BE49-F238E27FC236}">
                <a16:creationId xmlns:a16="http://schemas.microsoft.com/office/drawing/2014/main" id="{22B53D1D-9913-4009-9676-2E05373CA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2509838"/>
            <a:ext cx="1979612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대응 방안</a:t>
            </a:r>
          </a:p>
        </p:txBody>
      </p:sp>
      <p:sp>
        <p:nvSpPr>
          <p:cNvPr id="1559560" name="AutoShape 8">
            <a:extLst>
              <a:ext uri="{FF2B5EF4-FFF2-40B4-BE49-F238E27FC236}">
                <a16:creationId xmlns:a16="http://schemas.microsoft.com/office/drawing/2014/main" id="{0F6A1595-4485-43CB-BAAC-C576D9E4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09838"/>
            <a:ext cx="1800225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전략적 중요도 평가</a:t>
            </a:r>
          </a:p>
        </p:txBody>
      </p:sp>
      <p:sp>
        <p:nvSpPr>
          <p:cNvPr id="1559561" name="Text Box 9">
            <a:extLst>
              <a:ext uri="{FF2B5EF4-FFF2-40B4-BE49-F238E27FC236}">
                <a16:creationId xmlns:a16="http://schemas.microsoft.com/office/drawing/2014/main" id="{DC59ACF7-0F95-4497-8AE2-A0B081248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3300413"/>
            <a:ext cx="450850" cy="108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300" b="1">
                <a:latin typeface="Arial" panose="020B0604020202020204" pitchFamily="34" charset="0"/>
              </a:rPr>
              <a:t>발</a:t>
            </a:r>
          </a:p>
          <a:p>
            <a:r>
              <a:rPr lang="ko-KR" altLang="en-US" sz="1300" b="1">
                <a:latin typeface="Arial" panose="020B0604020202020204" pitchFamily="34" charset="0"/>
              </a:rPr>
              <a:t>생</a:t>
            </a:r>
          </a:p>
          <a:p>
            <a:r>
              <a:rPr lang="ko-KR" altLang="en-US" sz="1300" b="1">
                <a:latin typeface="Arial" panose="020B0604020202020204" pitchFamily="34" charset="0"/>
              </a:rPr>
              <a:t>가</a:t>
            </a:r>
          </a:p>
          <a:p>
            <a:r>
              <a:rPr lang="ko-KR" altLang="en-US" sz="1300" b="1">
                <a:latin typeface="Arial" panose="020B0604020202020204" pitchFamily="34" charset="0"/>
              </a:rPr>
              <a:t>능</a:t>
            </a:r>
          </a:p>
          <a:p>
            <a:r>
              <a:rPr lang="ko-KR" altLang="en-US" sz="1300" b="1">
                <a:latin typeface="Arial" panose="020B0604020202020204" pitchFamily="34" charset="0"/>
              </a:rPr>
              <a:t>성</a:t>
            </a:r>
          </a:p>
        </p:txBody>
      </p:sp>
      <p:sp>
        <p:nvSpPr>
          <p:cNvPr id="1559562" name="Text Box 10">
            <a:extLst>
              <a:ext uri="{FF2B5EF4-FFF2-40B4-BE49-F238E27FC236}">
                <a16:creationId xmlns:a16="http://schemas.microsoft.com/office/drawing/2014/main" id="{6D4C6E41-F941-4FC0-BFE3-D7CBEA4ED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5730875"/>
            <a:ext cx="19796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ko-KR" altLang="en-US" sz="1300" b="1">
                <a:latin typeface="Arial" panose="020B0604020202020204" pitchFamily="34" charset="0"/>
              </a:rPr>
              <a:t>영향도</a:t>
            </a:r>
          </a:p>
        </p:txBody>
      </p:sp>
      <p:sp>
        <p:nvSpPr>
          <p:cNvPr id="1559563" name="Rectangle 11">
            <a:extLst>
              <a:ext uri="{FF2B5EF4-FFF2-40B4-BE49-F238E27FC236}">
                <a16:creationId xmlns:a16="http://schemas.microsoft.com/office/drawing/2014/main" id="{B8502F01-AE34-4AAF-97F1-389B6390F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4560888"/>
            <a:ext cx="1169988" cy="1169987"/>
          </a:xfrm>
          <a:prstGeom prst="rect">
            <a:avLst/>
          </a:prstGeom>
          <a:solidFill>
            <a:srgbClr val="00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9564" name="Rectangle 12">
            <a:extLst>
              <a:ext uri="{FF2B5EF4-FFF2-40B4-BE49-F238E27FC236}">
                <a16:creationId xmlns:a16="http://schemas.microsoft.com/office/drawing/2014/main" id="{CE919E5D-6D33-4697-AFD5-AA5F18A5E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3390900"/>
            <a:ext cx="1169988" cy="1169988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9565" name="Rectangle 13">
            <a:extLst>
              <a:ext uri="{FF2B5EF4-FFF2-40B4-BE49-F238E27FC236}">
                <a16:creationId xmlns:a16="http://schemas.microsoft.com/office/drawing/2014/main" id="{968015CF-10B4-4EAF-9A7B-BE7C649B3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390900"/>
            <a:ext cx="1169987" cy="1169988"/>
          </a:xfrm>
          <a:prstGeom prst="rect">
            <a:avLst/>
          </a:prstGeom>
          <a:solidFill>
            <a:srgbClr val="9933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9566" name="Rectangle 14">
            <a:extLst>
              <a:ext uri="{FF2B5EF4-FFF2-40B4-BE49-F238E27FC236}">
                <a16:creationId xmlns:a16="http://schemas.microsoft.com/office/drawing/2014/main" id="{257962FF-84B7-4357-8062-714D8287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60888"/>
            <a:ext cx="1169987" cy="1169987"/>
          </a:xfrm>
          <a:prstGeom prst="rect">
            <a:avLst/>
          </a:prstGeom>
          <a:solidFill>
            <a:srgbClr val="FF99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9567" name="Oval 15">
            <a:extLst>
              <a:ext uri="{FF2B5EF4-FFF2-40B4-BE49-F238E27FC236}">
                <a16:creationId xmlns:a16="http://schemas.microsoft.com/office/drawing/2014/main" id="{CCC5F754-5E49-4FAB-A534-AA70694D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3751263"/>
            <a:ext cx="630237" cy="53975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59568" name="Oval 16">
            <a:extLst>
              <a:ext uri="{FF2B5EF4-FFF2-40B4-BE49-F238E27FC236}">
                <a16:creationId xmlns:a16="http://schemas.microsoft.com/office/drawing/2014/main" id="{109D967A-D9F0-4766-84C0-AAA8B69C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4921250"/>
            <a:ext cx="630237" cy="53975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59569" name="Oval 17">
            <a:extLst>
              <a:ext uri="{FF2B5EF4-FFF2-40B4-BE49-F238E27FC236}">
                <a16:creationId xmlns:a16="http://schemas.microsoft.com/office/drawing/2014/main" id="{F708C1F7-E19B-4CC5-9550-6AD63F6B4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751263"/>
            <a:ext cx="628650" cy="539750"/>
          </a:xfrm>
          <a:prstGeom prst="ellipse">
            <a:avLst/>
          </a:prstGeom>
          <a:noFill/>
          <a:ln w="381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2000" b="1">
                <a:solidFill>
                  <a:srgbClr val="CC66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59570" name="Oval 18">
            <a:extLst>
              <a:ext uri="{FF2B5EF4-FFF2-40B4-BE49-F238E27FC236}">
                <a16:creationId xmlns:a16="http://schemas.microsoft.com/office/drawing/2014/main" id="{C6D23DC3-A2E0-4122-AAB7-7984039A1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4921250"/>
            <a:ext cx="628650" cy="539750"/>
          </a:xfrm>
          <a:prstGeom prst="ellipse">
            <a:avLst/>
          </a:prstGeom>
          <a:noFill/>
          <a:ln w="3810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2000" b="1">
                <a:solidFill>
                  <a:srgbClr val="CC66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59571" name="Rectangle 19">
            <a:extLst>
              <a:ext uri="{FF2B5EF4-FFF2-40B4-BE49-F238E27FC236}">
                <a16:creationId xmlns:a16="http://schemas.microsoft.com/office/drawing/2014/main" id="{4D6B264B-CA24-4E84-A9D6-0A88BF30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3390900"/>
            <a:ext cx="1169987" cy="1169988"/>
          </a:xfrm>
          <a:prstGeom prst="rect">
            <a:avLst/>
          </a:prstGeom>
          <a:solidFill>
            <a:srgbClr val="9933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9572" name="Oval 20">
            <a:extLst>
              <a:ext uri="{FF2B5EF4-FFF2-40B4-BE49-F238E27FC236}">
                <a16:creationId xmlns:a16="http://schemas.microsoft.com/office/drawing/2014/main" id="{A68C7204-0FAA-43B1-9627-4802B3B6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3751263"/>
            <a:ext cx="630237" cy="53975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59573" name="Text Box 21">
            <a:extLst>
              <a:ext uri="{FF2B5EF4-FFF2-40B4-BE49-F238E27FC236}">
                <a16:creationId xmlns:a16="http://schemas.microsoft.com/office/drawing/2014/main" id="{C9B1A9A4-3C32-4C19-9362-FC9F8F8B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4005263"/>
            <a:ext cx="6191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6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</a:p>
        </p:txBody>
      </p:sp>
      <p:sp>
        <p:nvSpPr>
          <p:cNvPr id="1559574" name="AutoShape 22">
            <a:extLst>
              <a:ext uri="{FF2B5EF4-FFF2-40B4-BE49-F238E27FC236}">
                <a16:creationId xmlns:a16="http://schemas.microsoft.com/office/drawing/2014/main" id="{81C921F7-A1BB-4AE9-8471-F304D473A85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249863" y="4443412"/>
            <a:ext cx="2070100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9575" name="Rectangle 23">
            <a:extLst>
              <a:ext uri="{FF2B5EF4-FFF2-40B4-BE49-F238E27FC236}">
                <a16:creationId xmlns:a16="http://schemas.microsoft.com/office/drawing/2014/main" id="{0A9CFB3A-18E1-4F51-8655-81AD0C442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3390900"/>
            <a:ext cx="2341562" cy="450850"/>
          </a:xfrm>
          <a:prstGeom prst="rect">
            <a:avLst/>
          </a:prstGeom>
          <a:solidFill>
            <a:srgbClr val="9933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① </a:t>
            </a: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사전 예방 및 사후 대응</a:t>
            </a:r>
          </a:p>
        </p:txBody>
      </p:sp>
      <p:sp>
        <p:nvSpPr>
          <p:cNvPr id="1559576" name="Rectangle 24">
            <a:extLst>
              <a:ext uri="{FF2B5EF4-FFF2-40B4-BE49-F238E27FC236}">
                <a16:creationId xmlns:a16="http://schemas.microsoft.com/office/drawing/2014/main" id="{2AC57433-B6CF-4BE5-AE71-0E603D46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4111625"/>
            <a:ext cx="2341562" cy="450850"/>
          </a:xfrm>
          <a:prstGeom prst="rect">
            <a:avLst/>
          </a:prstGeom>
          <a:solidFill>
            <a:srgbClr val="FF99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② </a:t>
            </a: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사후 대응 중심</a:t>
            </a:r>
          </a:p>
        </p:txBody>
      </p:sp>
      <p:sp>
        <p:nvSpPr>
          <p:cNvPr id="1559577" name="Rectangle 25">
            <a:extLst>
              <a:ext uri="{FF2B5EF4-FFF2-40B4-BE49-F238E27FC236}">
                <a16:creationId xmlns:a16="http://schemas.microsoft.com/office/drawing/2014/main" id="{2482E8B2-B052-46B9-A932-4BCC23463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5553075"/>
            <a:ext cx="2341562" cy="449263"/>
          </a:xfrm>
          <a:prstGeom prst="rect">
            <a:avLst/>
          </a:prstGeom>
          <a:solidFill>
            <a:srgbClr val="00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rgbClr val="993300"/>
                </a:solidFill>
                <a:latin typeface="Arial" panose="020B0604020202020204" pitchFamily="34" charset="0"/>
              </a:rPr>
              <a:t>④ </a:t>
            </a:r>
            <a:r>
              <a:rPr lang="ko-KR" altLang="en-US" sz="1400" b="1">
                <a:solidFill>
                  <a:srgbClr val="993300"/>
                </a:solidFill>
                <a:latin typeface="Arial" panose="020B0604020202020204" pitchFamily="34" charset="0"/>
              </a:rPr>
              <a:t>최소한의 </a:t>
            </a:r>
            <a:r>
              <a:rPr lang="en-US" altLang="ko-KR" sz="1400" b="1">
                <a:solidFill>
                  <a:srgbClr val="993300"/>
                </a:solidFill>
                <a:latin typeface="Arial" panose="020B0604020202020204" pitchFamily="34" charset="0"/>
              </a:rPr>
              <a:t>Monitoring</a:t>
            </a:r>
          </a:p>
        </p:txBody>
      </p:sp>
      <p:sp>
        <p:nvSpPr>
          <p:cNvPr id="1559578" name="Rectangle 26">
            <a:extLst>
              <a:ext uri="{FF2B5EF4-FFF2-40B4-BE49-F238E27FC236}">
                <a16:creationId xmlns:a16="http://schemas.microsoft.com/office/drawing/2014/main" id="{8340BDD3-7F1B-4986-93F5-5AF88EE7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4832350"/>
            <a:ext cx="2341562" cy="450850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rgbClr val="993300"/>
                </a:solidFill>
                <a:latin typeface="Arial" panose="020B0604020202020204" pitchFamily="34" charset="0"/>
              </a:rPr>
              <a:t>③ </a:t>
            </a:r>
            <a:r>
              <a:rPr lang="ko-KR" altLang="en-US" sz="1400" b="1">
                <a:solidFill>
                  <a:srgbClr val="993300"/>
                </a:solidFill>
                <a:latin typeface="Arial" panose="020B0604020202020204" pitchFamily="34" charset="0"/>
              </a:rPr>
              <a:t>사전 예방 중심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Text Box 2">
            <a:extLst>
              <a:ext uri="{FF2B5EF4-FFF2-40B4-BE49-F238E27FC236}">
                <a16:creationId xmlns:a16="http://schemas.microsoft.com/office/drawing/2014/main" id="{8566F58D-9579-4D5C-ACD4-3B939016A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57508" name="Text Box 4">
            <a:extLst>
              <a:ext uri="{FF2B5EF4-FFF2-40B4-BE49-F238E27FC236}">
                <a16:creationId xmlns:a16="http://schemas.microsoft.com/office/drawing/2014/main" id="{FB51B37A-E450-463E-86C2-796C47CDF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12. </a:t>
            </a:r>
            <a:r>
              <a:rPr lang="ko-KR" altLang="en-US" sz="1600" b="1">
                <a:latin typeface="Arial" panose="020B0604020202020204" pitchFamily="34" charset="0"/>
              </a:rPr>
              <a:t>리스크 대응 방안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57509" name="Text Box 5">
            <a:extLst>
              <a:ext uri="{FF2B5EF4-FFF2-40B4-BE49-F238E27FC236}">
                <a16:creationId xmlns:a16="http://schemas.microsoft.com/office/drawing/2014/main" id="{CE002514-AD87-49B4-A138-15FF521D3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052513"/>
            <a:ext cx="87582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 대응은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의 가장 핵심적인 활동으로써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회피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완화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전가 등의 관점에서 이루어 집니다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57510" name="Text Box 6">
            <a:extLst>
              <a:ext uri="{FF2B5EF4-FFF2-40B4-BE49-F238E27FC236}">
                <a16:creationId xmlns:a16="http://schemas.microsoft.com/office/drawing/2014/main" id="{651B38F1-896B-4CF5-A1AD-76916C932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1250950"/>
            <a:ext cx="396081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 u="sng">
                <a:latin typeface="Arial" panose="020B0604020202020204" pitchFamily="34" charset="0"/>
              </a:rPr>
              <a:t>리스크 유형별 대응활동</a:t>
            </a:r>
          </a:p>
        </p:txBody>
      </p:sp>
      <p:sp>
        <p:nvSpPr>
          <p:cNvPr id="1557511" name="AutoShape 7">
            <a:extLst>
              <a:ext uri="{FF2B5EF4-FFF2-40B4-BE49-F238E27FC236}">
                <a16:creationId xmlns:a16="http://schemas.microsoft.com/office/drawing/2014/main" id="{BB78EFC4-874B-4DBB-B700-8C0BFB06A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3119438"/>
            <a:ext cx="1979612" cy="9001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Arial" panose="020B0604020202020204" pitchFamily="34" charset="0"/>
              </a:rPr>
              <a:t>ERM Implementation</a:t>
            </a:r>
          </a:p>
        </p:txBody>
      </p:sp>
      <p:sp>
        <p:nvSpPr>
          <p:cNvPr id="1557512" name="Rectangle 8">
            <a:extLst>
              <a:ext uri="{FF2B5EF4-FFF2-40B4-BE49-F238E27FC236}">
                <a16:creationId xmlns:a16="http://schemas.microsoft.com/office/drawing/2014/main" id="{2603E1FF-98A6-47C1-9A78-CDA681CEE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1768475"/>
            <a:ext cx="1711325" cy="4492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리스크 회피</a:t>
            </a:r>
          </a:p>
        </p:txBody>
      </p:sp>
      <p:sp>
        <p:nvSpPr>
          <p:cNvPr id="1557513" name="AutoShape 9">
            <a:extLst>
              <a:ext uri="{FF2B5EF4-FFF2-40B4-BE49-F238E27FC236}">
                <a16:creationId xmlns:a16="http://schemas.microsoft.com/office/drawing/2014/main" id="{3CE16C95-E79E-4933-8DC6-3CAE32216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1768475"/>
            <a:ext cx="2068513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리스크 영역에서 제외</a:t>
            </a:r>
          </a:p>
        </p:txBody>
      </p:sp>
      <p:sp>
        <p:nvSpPr>
          <p:cNvPr id="1557514" name="Rectangle 10">
            <a:extLst>
              <a:ext uri="{FF2B5EF4-FFF2-40B4-BE49-F238E27FC236}">
                <a16:creationId xmlns:a16="http://schemas.microsoft.com/office/drawing/2014/main" id="{8E1F12B3-8439-47EF-82D2-F258AE04B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5230813"/>
            <a:ext cx="1711325" cy="44926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리스크 이전</a:t>
            </a:r>
          </a:p>
        </p:txBody>
      </p:sp>
      <p:sp>
        <p:nvSpPr>
          <p:cNvPr id="1557515" name="Rectangle 11">
            <a:extLst>
              <a:ext uri="{FF2B5EF4-FFF2-40B4-BE49-F238E27FC236}">
                <a16:creationId xmlns:a16="http://schemas.microsoft.com/office/drawing/2014/main" id="{9D1913EC-FE78-42B1-83C1-0D95E8AA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2849563"/>
            <a:ext cx="1711325" cy="44926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리스크 완화</a:t>
            </a:r>
          </a:p>
        </p:txBody>
      </p:sp>
      <p:sp>
        <p:nvSpPr>
          <p:cNvPr id="1557516" name="Rectangle 12">
            <a:extLst>
              <a:ext uri="{FF2B5EF4-FFF2-40B4-BE49-F238E27FC236}">
                <a16:creationId xmlns:a16="http://schemas.microsoft.com/office/drawing/2014/main" id="{10D3C7BF-44FD-431C-A73A-F79F12A5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3929063"/>
            <a:ext cx="1711325" cy="5397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리스크 완화 후 이전</a:t>
            </a:r>
          </a:p>
        </p:txBody>
      </p:sp>
      <p:sp>
        <p:nvSpPr>
          <p:cNvPr id="1557517" name="Text Box 13">
            <a:extLst>
              <a:ext uri="{FF2B5EF4-FFF2-40B4-BE49-F238E27FC236}">
                <a16:creationId xmlns:a16="http://schemas.microsoft.com/office/drawing/2014/main" id="{7AA079C4-3E7E-4C6D-977E-89CDFD6B7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2219325"/>
            <a:ext cx="1981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보상에 비해 리스크가 너무 큰 경우</a:t>
            </a:r>
          </a:p>
        </p:txBody>
      </p:sp>
      <p:sp>
        <p:nvSpPr>
          <p:cNvPr id="1557518" name="Text Box 14">
            <a:extLst>
              <a:ext uri="{FF2B5EF4-FFF2-40B4-BE49-F238E27FC236}">
                <a16:creationId xmlns:a16="http://schemas.microsoft.com/office/drawing/2014/main" id="{94D8B8D2-20C5-4D8D-A9B9-3DD2ACA2B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5678488"/>
            <a:ext cx="1981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300">
                <a:latin typeface="Arial" panose="020B0604020202020204" pitchFamily="34" charset="0"/>
              </a:rPr>
              <a:t> </a:t>
            </a:r>
            <a:r>
              <a:rPr lang="ko-KR" altLang="en-US" sz="1300">
                <a:latin typeface="Arial" panose="020B0604020202020204" pitchFamily="34" charset="0"/>
              </a:rPr>
              <a:t>즉시 리스크를 이전하는 것이 경제적일 경우</a:t>
            </a:r>
          </a:p>
        </p:txBody>
      </p:sp>
      <p:sp>
        <p:nvSpPr>
          <p:cNvPr id="1557519" name="Text Box 15">
            <a:extLst>
              <a:ext uri="{FF2B5EF4-FFF2-40B4-BE49-F238E27FC236}">
                <a16:creationId xmlns:a16="http://schemas.microsoft.com/office/drawing/2014/main" id="{AF25F134-0EA5-4D54-8191-9864AC30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3298825"/>
            <a:ext cx="1981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이전시키는 것이 비경제적일 경우</a:t>
            </a:r>
          </a:p>
        </p:txBody>
      </p:sp>
      <p:sp>
        <p:nvSpPr>
          <p:cNvPr id="1557520" name="Text Box 16">
            <a:extLst>
              <a:ext uri="{FF2B5EF4-FFF2-40B4-BE49-F238E27FC236}">
                <a16:creationId xmlns:a16="http://schemas.microsoft.com/office/drawing/2014/main" id="{25F63981-CDC0-4E24-BC0B-3110F0001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4470400"/>
            <a:ext cx="180022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300">
                <a:latin typeface="Arial" panose="020B0604020202020204" pitchFamily="34" charset="0"/>
              </a:rPr>
              <a:t> </a:t>
            </a:r>
            <a:r>
              <a:rPr lang="ko-KR" altLang="en-US" sz="1300">
                <a:latin typeface="Arial" panose="020B0604020202020204" pitchFamily="34" charset="0"/>
              </a:rPr>
              <a:t>리스크 완화 이후에 이전하는 것이 경제적일 경우</a:t>
            </a:r>
          </a:p>
        </p:txBody>
      </p:sp>
      <p:sp>
        <p:nvSpPr>
          <p:cNvPr id="1557521" name="AutoShape 17">
            <a:extLst>
              <a:ext uri="{FF2B5EF4-FFF2-40B4-BE49-F238E27FC236}">
                <a16:creationId xmlns:a16="http://schemas.microsoft.com/office/drawing/2014/main" id="{87597C76-43AC-4B4F-B89D-A485A409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2847975"/>
            <a:ext cx="2068513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조직적 해결방안 수립</a:t>
            </a:r>
          </a:p>
        </p:txBody>
      </p:sp>
      <p:sp>
        <p:nvSpPr>
          <p:cNvPr id="1557522" name="AutoShape 18">
            <a:extLst>
              <a:ext uri="{FF2B5EF4-FFF2-40B4-BE49-F238E27FC236}">
                <a16:creationId xmlns:a16="http://schemas.microsoft.com/office/drawing/2014/main" id="{8729A031-B40D-45E8-8199-FFB996FA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5229225"/>
            <a:ext cx="2068513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재무적 해결방안 수립</a:t>
            </a:r>
          </a:p>
        </p:txBody>
      </p:sp>
      <p:sp>
        <p:nvSpPr>
          <p:cNvPr id="1557523" name="Text Box 19">
            <a:extLst>
              <a:ext uri="{FF2B5EF4-FFF2-40B4-BE49-F238E27FC236}">
                <a16:creationId xmlns:a16="http://schemas.microsoft.com/office/drawing/2014/main" id="{7CBB4182-EF92-4CAD-BA55-720BE1838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4024313"/>
            <a:ext cx="2068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리스크 관리 및 완화</a:t>
            </a:r>
          </a:p>
        </p:txBody>
      </p:sp>
      <p:sp>
        <p:nvSpPr>
          <p:cNvPr id="1557524" name="Text Box 20">
            <a:extLst>
              <a:ext uri="{FF2B5EF4-FFF2-40B4-BE49-F238E27FC236}">
                <a16:creationId xmlns:a16="http://schemas.microsoft.com/office/drawing/2014/main" id="{6B65A8F7-0244-4F89-8454-0F3C32D61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1717675"/>
            <a:ext cx="13509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사업 철수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자산 매각</a:t>
            </a:r>
          </a:p>
        </p:txBody>
      </p:sp>
      <p:sp>
        <p:nvSpPr>
          <p:cNvPr id="1557525" name="Text Box 21">
            <a:extLst>
              <a:ext uri="{FF2B5EF4-FFF2-40B4-BE49-F238E27FC236}">
                <a16:creationId xmlns:a16="http://schemas.microsoft.com/office/drawing/2014/main" id="{21DBE570-5ABC-4D73-BD6E-364707B4E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825" y="2849563"/>
            <a:ext cx="15303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전략 개선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</a:t>
            </a:r>
            <a:r>
              <a:rPr lang="en-US" altLang="ko-KR" sz="1400">
                <a:latin typeface="Arial" panose="020B0604020202020204" pitchFamily="34" charset="0"/>
              </a:rPr>
              <a:t>HR </a:t>
            </a:r>
            <a:r>
              <a:rPr lang="ko-KR" altLang="en-US" sz="1400">
                <a:latin typeface="Arial" panose="020B0604020202020204" pitchFamily="34" charset="0"/>
              </a:rPr>
              <a:t>개선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</a:t>
            </a:r>
            <a:r>
              <a:rPr lang="en-US" altLang="ko-KR" sz="1400">
                <a:latin typeface="Arial" panose="020B0604020202020204" pitchFamily="34" charset="0"/>
              </a:rPr>
              <a:t>Process </a:t>
            </a:r>
            <a:r>
              <a:rPr lang="ko-KR" altLang="en-US" sz="1400">
                <a:latin typeface="Arial" panose="020B0604020202020204" pitchFamily="34" charset="0"/>
              </a:rPr>
              <a:t>개선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</a:t>
            </a:r>
            <a:r>
              <a:rPr lang="en-US" altLang="ko-KR" sz="1400">
                <a:latin typeface="Arial" panose="020B0604020202020204" pitchFamily="34" charset="0"/>
              </a:rPr>
              <a:t>System </a:t>
            </a:r>
            <a:r>
              <a:rPr lang="ko-KR" altLang="en-US" sz="1400">
                <a:latin typeface="Arial" panose="020B0604020202020204" pitchFamily="34" charset="0"/>
              </a:rPr>
              <a:t>개선</a:t>
            </a:r>
          </a:p>
        </p:txBody>
      </p:sp>
      <p:sp>
        <p:nvSpPr>
          <p:cNvPr id="1557526" name="Text Box 22">
            <a:extLst>
              <a:ext uri="{FF2B5EF4-FFF2-40B4-BE49-F238E27FC236}">
                <a16:creationId xmlns:a16="http://schemas.microsoft.com/office/drawing/2014/main" id="{46194664-3F3E-4779-9881-5096FE53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825" y="5138738"/>
            <a:ext cx="15303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재무</a:t>
            </a:r>
            <a:r>
              <a:rPr lang="en-US" altLang="ko-KR" sz="1400">
                <a:latin typeface="Arial" panose="020B0604020202020204" pitchFamily="34" charset="0"/>
              </a:rPr>
              <a:t>(</a:t>
            </a:r>
            <a:r>
              <a:rPr lang="ko-KR" altLang="en-US" sz="1400">
                <a:latin typeface="Arial" panose="020B0604020202020204" pitchFamily="34" charset="0"/>
              </a:rPr>
              <a:t>자본시장</a:t>
            </a:r>
            <a:r>
              <a:rPr lang="en-US" altLang="ko-KR" sz="1400">
                <a:latin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보험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</a:t>
            </a:r>
            <a:r>
              <a:rPr lang="en-US" altLang="ko-KR" sz="1400">
                <a:latin typeface="Arial" panose="020B0604020202020204" pitchFamily="34" charset="0"/>
              </a:rPr>
              <a:t>Hybrid </a:t>
            </a:r>
            <a:r>
              <a:rPr lang="ko-KR" altLang="en-US" sz="1400">
                <a:latin typeface="Arial" panose="020B0604020202020204" pitchFamily="34" charset="0"/>
              </a:rPr>
              <a:t>구조</a:t>
            </a:r>
          </a:p>
        </p:txBody>
      </p:sp>
      <p:sp>
        <p:nvSpPr>
          <p:cNvPr id="1557527" name="Text Box 23">
            <a:extLst>
              <a:ext uri="{FF2B5EF4-FFF2-40B4-BE49-F238E27FC236}">
                <a16:creationId xmlns:a16="http://schemas.microsoft.com/office/drawing/2014/main" id="{2B32B256-A273-4925-B10B-3A36183DD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6184900"/>
            <a:ext cx="504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400" b="1">
                <a:latin typeface="Arial" panose="020B0604020202020204" pitchFamily="34" charset="0"/>
              </a:rPr>
              <a:t>* Source : MMC Enterprise Risk, ERM Solutions, 2001</a:t>
            </a:r>
          </a:p>
        </p:txBody>
      </p:sp>
      <p:cxnSp>
        <p:nvCxnSpPr>
          <p:cNvPr id="1557528" name="AutoShape 24">
            <a:extLst>
              <a:ext uri="{FF2B5EF4-FFF2-40B4-BE49-F238E27FC236}">
                <a16:creationId xmlns:a16="http://schemas.microsoft.com/office/drawing/2014/main" id="{510B20F3-06BE-4AED-9DA2-9DFE60FCD9F7}"/>
              </a:ext>
            </a:extLst>
          </p:cNvPr>
          <p:cNvCxnSpPr>
            <a:cxnSpLocks noChangeShapeType="1"/>
            <a:stCxn id="1557511" idx="3"/>
            <a:endCxn id="1557512" idx="1"/>
          </p:cNvCxnSpPr>
          <p:nvPr/>
        </p:nvCxnSpPr>
        <p:spPr bwMode="auto">
          <a:xfrm flipV="1">
            <a:off x="2432050" y="1993900"/>
            <a:ext cx="630238" cy="1576388"/>
          </a:xfrm>
          <a:prstGeom prst="bentConnector3">
            <a:avLst>
              <a:gd name="adj1" fmla="val 49875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7529" name="AutoShape 25">
            <a:extLst>
              <a:ext uri="{FF2B5EF4-FFF2-40B4-BE49-F238E27FC236}">
                <a16:creationId xmlns:a16="http://schemas.microsoft.com/office/drawing/2014/main" id="{9516CCFD-2610-4DD3-A3B0-7A3BC6807A4E}"/>
              </a:ext>
            </a:extLst>
          </p:cNvPr>
          <p:cNvCxnSpPr>
            <a:cxnSpLocks noChangeShapeType="1"/>
            <a:stCxn id="1557511" idx="3"/>
            <a:endCxn id="1557514" idx="1"/>
          </p:cNvCxnSpPr>
          <p:nvPr/>
        </p:nvCxnSpPr>
        <p:spPr bwMode="auto">
          <a:xfrm>
            <a:off x="2432050" y="3570288"/>
            <a:ext cx="630238" cy="1885950"/>
          </a:xfrm>
          <a:prstGeom prst="bentConnector3">
            <a:avLst>
              <a:gd name="adj1" fmla="val 49875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7530" name="AutoShape 26">
            <a:extLst>
              <a:ext uri="{FF2B5EF4-FFF2-40B4-BE49-F238E27FC236}">
                <a16:creationId xmlns:a16="http://schemas.microsoft.com/office/drawing/2014/main" id="{BC14519A-E5D9-49E5-A78A-FD0FE2F372A1}"/>
              </a:ext>
            </a:extLst>
          </p:cNvPr>
          <p:cNvCxnSpPr>
            <a:cxnSpLocks noChangeShapeType="1"/>
            <a:stCxn id="1557511" idx="3"/>
            <a:endCxn id="1557515" idx="1"/>
          </p:cNvCxnSpPr>
          <p:nvPr/>
        </p:nvCxnSpPr>
        <p:spPr bwMode="auto">
          <a:xfrm flipV="1">
            <a:off x="2432050" y="3074988"/>
            <a:ext cx="630238" cy="495300"/>
          </a:xfrm>
          <a:prstGeom prst="bentConnector3">
            <a:avLst>
              <a:gd name="adj1" fmla="val 49875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7531" name="AutoShape 27">
            <a:extLst>
              <a:ext uri="{FF2B5EF4-FFF2-40B4-BE49-F238E27FC236}">
                <a16:creationId xmlns:a16="http://schemas.microsoft.com/office/drawing/2014/main" id="{672C70BF-31F9-47FE-AB46-BE51BAA9BD6B}"/>
              </a:ext>
            </a:extLst>
          </p:cNvPr>
          <p:cNvCxnSpPr>
            <a:cxnSpLocks noChangeShapeType="1"/>
            <a:stCxn id="1557511" idx="3"/>
            <a:endCxn id="1557516" idx="1"/>
          </p:cNvCxnSpPr>
          <p:nvPr/>
        </p:nvCxnSpPr>
        <p:spPr bwMode="auto">
          <a:xfrm>
            <a:off x="2432050" y="3570288"/>
            <a:ext cx="630238" cy="628650"/>
          </a:xfrm>
          <a:prstGeom prst="bentConnector3">
            <a:avLst>
              <a:gd name="adj1" fmla="val 49875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7532" name="AutoShape 28">
            <a:extLst>
              <a:ext uri="{FF2B5EF4-FFF2-40B4-BE49-F238E27FC236}">
                <a16:creationId xmlns:a16="http://schemas.microsoft.com/office/drawing/2014/main" id="{CF2BDF75-59A2-4657-89F9-17E9EDB5617C}"/>
              </a:ext>
            </a:extLst>
          </p:cNvPr>
          <p:cNvCxnSpPr>
            <a:cxnSpLocks noChangeShapeType="1"/>
            <a:stCxn id="1557512" idx="3"/>
          </p:cNvCxnSpPr>
          <p:nvPr/>
        </p:nvCxnSpPr>
        <p:spPr bwMode="auto">
          <a:xfrm flipV="1">
            <a:off x="4773613" y="1987550"/>
            <a:ext cx="539750" cy="635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7533" name="AutoShape 29">
            <a:extLst>
              <a:ext uri="{FF2B5EF4-FFF2-40B4-BE49-F238E27FC236}">
                <a16:creationId xmlns:a16="http://schemas.microsoft.com/office/drawing/2014/main" id="{55D4B46C-8E2D-4931-B718-5BDC11015CE8}"/>
              </a:ext>
            </a:extLst>
          </p:cNvPr>
          <p:cNvCxnSpPr>
            <a:cxnSpLocks noChangeShapeType="1"/>
            <a:stCxn id="1557515" idx="3"/>
            <a:endCxn id="1557521" idx="1"/>
          </p:cNvCxnSpPr>
          <p:nvPr/>
        </p:nvCxnSpPr>
        <p:spPr bwMode="auto">
          <a:xfrm flipV="1">
            <a:off x="4773613" y="3073400"/>
            <a:ext cx="541337" cy="1588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7534" name="AutoShape 30">
            <a:extLst>
              <a:ext uri="{FF2B5EF4-FFF2-40B4-BE49-F238E27FC236}">
                <a16:creationId xmlns:a16="http://schemas.microsoft.com/office/drawing/2014/main" id="{B996919C-72D5-43BB-B94C-5DC44A361615}"/>
              </a:ext>
            </a:extLst>
          </p:cNvPr>
          <p:cNvCxnSpPr>
            <a:cxnSpLocks noChangeShapeType="1"/>
            <a:stCxn id="1557516" idx="3"/>
            <a:endCxn id="1557523" idx="1"/>
          </p:cNvCxnSpPr>
          <p:nvPr/>
        </p:nvCxnSpPr>
        <p:spPr bwMode="auto">
          <a:xfrm flipV="1">
            <a:off x="4773613" y="4176713"/>
            <a:ext cx="541337" cy="22225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7535" name="AutoShape 31">
            <a:extLst>
              <a:ext uri="{FF2B5EF4-FFF2-40B4-BE49-F238E27FC236}">
                <a16:creationId xmlns:a16="http://schemas.microsoft.com/office/drawing/2014/main" id="{3F160B83-2F81-4680-9654-8A4FAAADF617}"/>
              </a:ext>
            </a:extLst>
          </p:cNvPr>
          <p:cNvCxnSpPr>
            <a:cxnSpLocks noChangeShapeType="1"/>
            <a:stCxn id="1557514" idx="3"/>
            <a:endCxn id="1557522" idx="1"/>
          </p:cNvCxnSpPr>
          <p:nvPr/>
        </p:nvCxnSpPr>
        <p:spPr bwMode="auto">
          <a:xfrm flipV="1">
            <a:off x="4773613" y="5454650"/>
            <a:ext cx="541337" cy="1588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57536" name="AutoShape 32">
            <a:extLst>
              <a:ext uri="{FF2B5EF4-FFF2-40B4-BE49-F238E27FC236}">
                <a16:creationId xmlns:a16="http://schemas.microsoft.com/office/drawing/2014/main" id="{2A411127-3AF9-45D4-8C2C-6EB306C94940}"/>
              </a:ext>
            </a:extLst>
          </p:cNvPr>
          <p:cNvCxnSpPr>
            <a:cxnSpLocks noChangeShapeType="1"/>
            <a:stCxn id="1557521" idx="2"/>
            <a:endCxn id="1557522" idx="0"/>
          </p:cNvCxnSpPr>
          <p:nvPr/>
        </p:nvCxnSpPr>
        <p:spPr bwMode="auto">
          <a:xfrm>
            <a:off x="6350000" y="3298825"/>
            <a:ext cx="0" cy="1930400"/>
          </a:xfrm>
          <a:prstGeom prst="straightConnector1">
            <a:avLst/>
          </a:prstGeom>
          <a:noFill/>
          <a:ln w="44450">
            <a:solidFill>
              <a:srgbClr val="993300"/>
            </a:solidFill>
            <a:prstDash val="dashDot"/>
            <a:round/>
            <a:headEnd type="triangl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Text Box 2">
            <a:extLst>
              <a:ext uri="{FF2B5EF4-FFF2-40B4-BE49-F238E27FC236}">
                <a16:creationId xmlns:a16="http://schemas.microsoft.com/office/drawing/2014/main" id="{61E38D64-19C0-4CE0-BA12-8D4D19588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67747" name="Text Box 3">
            <a:extLst>
              <a:ext uri="{FF2B5EF4-FFF2-40B4-BE49-F238E27FC236}">
                <a16:creationId xmlns:a16="http://schemas.microsoft.com/office/drawing/2014/main" id="{BD48FDA0-1428-4EAD-B541-2C25F7E88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13. S-ERM </a:t>
            </a:r>
            <a:r>
              <a:rPr lang="ko-KR" altLang="en-US" sz="1600" b="1">
                <a:latin typeface="Arial" panose="020B0604020202020204" pitchFamily="34" charset="0"/>
              </a:rPr>
              <a:t>구축 프로세스</a:t>
            </a:r>
          </a:p>
        </p:txBody>
      </p:sp>
      <p:sp>
        <p:nvSpPr>
          <p:cNvPr id="1567776" name="AutoShape 32">
            <a:extLst>
              <a:ext uri="{FF2B5EF4-FFF2-40B4-BE49-F238E27FC236}">
                <a16:creationId xmlns:a16="http://schemas.microsoft.com/office/drawing/2014/main" id="{8B83C3B9-8B9B-4002-AA1A-C633912F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579563"/>
            <a:ext cx="1858963" cy="574675"/>
          </a:xfrm>
          <a:prstGeom prst="homePlate">
            <a:avLst>
              <a:gd name="adj" fmla="val 80870"/>
            </a:avLst>
          </a:prstGeom>
          <a:solidFill>
            <a:srgbClr val="99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67777" name="AutoShape 33">
            <a:extLst>
              <a:ext uri="{FF2B5EF4-FFF2-40B4-BE49-F238E27FC236}">
                <a16:creationId xmlns:a16="http://schemas.microsoft.com/office/drawing/2014/main" id="{1EC4FC42-C149-421A-8C4B-99B2DC24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1570038"/>
            <a:ext cx="2006600" cy="576262"/>
          </a:xfrm>
          <a:prstGeom prst="chevron">
            <a:avLst>
              <a:gd name="adj" fmla="val 87052"/>
            </a:avLst>
          </a:prstGeom>
          <a:solidFill>
            <a:schemeClr val="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67778" name="Text Box 34">
            <a:extLst>
              <a:ext uri="{FF2B5EF4-FFF2-40B4-BE49-F238E27FC236}">
                <a16:creationId xmlns:a16="http://schemas.microsoft.com/office/drawing/2014/main" id="{545E0F19-A797-4531-AEAD-86FF1B72B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25600"/>
            <a:ext cx="118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리스크관리</a:t>
            </a:r>
          </a:p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현황파악</a:t>
            </a:r>
          </a:p>
        </p:txBody>
      </p:sp>
      <p:sp>
        <p:nvSpPr>
          <p:cNvPr id="1567779" name="AutoShape 35">
            <a:extLst>
              <a:ext uri="{FF2B5EF4-FFF2-40B4-BE49-F238E27FC236}">
                <a16:creationId xmlns:a16="http://schemas.microsoft.com/office/drawing/2014/main" id="{5352E345-D5FD-4198-BF08-61AD27E16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1573213"/>
            <a:ext cx="2016125" cy="576262"/>
          </a:xfrm>
          <a:prstGeom prst="chevron">
            <a:avLst>
              <a:gd name="adj" fmla="val 87466"/>
            </a:avLst>
          </a:prstGeom>
          <a:solidFill>
            <a:srgbClr val="FF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67780" name="AutoShape 36">
            <a:extLst>
              <a:ext uri="{FF2B5EF4-FFF2-40B4-BE49-F238E27FC236}">
                <a16:creationId xmlns:a16="http://schemas.microsoft.com/office/drawing/2014/main" id="{4126A59E-EF86-4E93-93EF-153DF1EA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8" y="1573213"/>
            <a:ext cx="2070100" cy="576262"/>
          </a:xfrm>
          <a:prstGeom prst="chevron">
            <a:avLst>
              <a:gd name="adj" fmla="val 89807"/>
            </a:avLst>
          </a:prstGeom>
          <a:solidFill>
            <a:srgbClr val="FFCC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67781" name="AutoShape 37">
            <a:extLst>
              <a:ext uri="{FF2B5EF4-FFF2-40B4-BE49-F238E27FC236}">
                <a16:creationId xmlns:a16="http://schemas.microsoft.com/office/drawing/2014/main" id="{BA18D5B6-E5BE-46BD-865F-E8EA1C2D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1573213"/>
            <a:ext cx="1754188" cy="576262"/>
          </a:xfrm>
          <a:prstGeom prst="chevron">
            <a:avLst>
              <a:gd name="adj" fmla="val 76102"/>
            </a:avLst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  <a:contourClr>
              <a:srgbClr val="66FFFF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67782" name="Text Box 38">
            <a:extLst>
              <a:ext uri="{FF2B5EF4-FFF2-40B4-BE49-F238E27FC236}">
                <a16:creationId xmlns:a16="http://schemas.microsoft.com/office/drawing/2014/main" id="{8612C1BF-B2C9-43FF-83F1-6993F2756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620838"/>
            <a:ext cx="134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ERM Framework </a:t>
            </a:r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개발</a:t>
            </a:r>
          </a:p>
        </p:txBody>
      </p:sp>
      <p:sp>
        <p:nvSpPr>
          <p:cNvPr id="1567783" name="Text Box 39">
            <a:extLst>
              <a:ext uri="{FF2B5EF4-FFF2-40B4-BE49-F238E27FC236}">
                <a16:creationId xmlns:a16="http://schemas.microsoft.com/office/drawing/2014/main" id="{B44F32D6-6C31-4E41-B4C6-0F0142182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1628775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교육 및 지식 확산</a:t>
            </a:r>
          </a:p>
        </p:txBody>
      </p:sp>
      <p:sp>
        <p:nvSpPr>
          <p:cNvPr id="1567784" name="Text Box 40">
            <a:extLst>
              <a:ext uri="{FF2B5EF4-FFF2-40B4-BE49-F238E27FC236}">
                <a16:creationId xmlns:a16="http://schemas.microsoft.com/office/drawing/2014/main" id="{B590A418-A826-4E48-BD79-EA450DCBD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163195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조기경보</a:t>
            </a:r>
          </a:p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시스템 설계</a:t>
            </a:r>
          </a:p>
        </p:txBody>
      </p:sp>
      <p:sp>
        <p:nvSpPr>
          <p:cNvPr id="1567785" name="Text Box 41">
            <a:extLst>
              <a:ext uri="{FF2B5EF4-FFF2-40B4-BE49-F238E27FC236}">
                <a16:creationId xmlns:a16="http://schemas.microsoft.com/office/drawing/2014/main" id="{ACE72736-7ADB-499A-A15F-D2E918A9E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1627188"/>
            <a:ext cx="110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ko-K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리스크 식별 및 평가</a:t>
            </a:r>
          </a:p>
        </p:txBody>
      </p:sp>
      <p:sp>
        <p:nvSpPr>
          <p:cNvPr id="1567786" name="Rectangle 42">
            <a:extLst>
              <a:ext uri="{FF2B5EF4-FFF2-40B4-BE49-F238E27FC236}">
                <a16:creationId xmlns:a16="http://schemas.microsoft.com/office/drawing/2014/main" id="{E10D71B5-AB73-4465-A4BA-B85A05C0C92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62106" y="3798094"/>
            <a:ext cx="1836738" cy="4762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400" b="1">
                <a:latin typeface="Arial" panose="020B0604020202020204" pitchFamily="34" charset="0"/>
              </a:rPr>
              <a:t>Module</a:t>
            </a:r>
          </a:p>
        </p:txBody>
      </p:sp>
      <p:sp>
        <p:nvSpPr>
          <p:cNvPr id="1567787" name="Rectangle 43">
            <a:extLst>
              <a:ext uri="{FF2B5EF4-FFF2-40B4-BE49-F238E27FC236}">
                <a16:creationId xmlns:a16="http://schemas.microsoft.com/office/drawing/2014/main" id="{CC9BB93C-58E2-424F-B785-E31713DBB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5908675"/>
            <a:ext cx="7561263" cy="4905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협력적인 접근방법</a:t>
            </a:r>
            <a:r>
              <a:rPr kumimoji="0" lang="en-US" altLang="ko-KR" sz="1400" b="1">
                <a:latin typeface="Arial" panose="020B0604020202020204" pitchFamily="34" charset="0"/>
              </a:rPr>
              <a:t>, </a:t>
            </a:r>
            <a:r>
              <a:rPr kumimoji="0" lang="ko-KR" altLang="en-US" sz="1400" b="1">
                <a:latin typeface="Arial" panose="020B0604020202020204" pitchFamily="34" charset="0"/>
              </a:rPr>
              <a:t>순조로운 협의 및 지식 공유</a:t>
            </a:r>
          </a:p>
        </p:txBody>
      </p:sp>
      <p:sp>
        <p:nvSpPr>
          <p:cNvPr id="1567788" name="Text Box 44">
            <a:extLst>
              <a:ext uri="{FF2B5EF4-FFF2-40B4-BE49-F238E27FC236}">
                <a16:creationId xmlns:a16="http://schemas.microsoft.com/office/drawing/2014/main" id="{48C18468-A085-46B1-A01E-A258B9D64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1317625"/>
            <a:ext cx="1106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 b="1" i="1">
                <a:solidFill>
                  <a:schemeClr val="bg1"/>
                </a:solidFill>
                <a:latin typeface="Arial" panose="020B0604020202020204" pitchFamily="34" charset="0"/>
              </a:rPr>
              <a:t>Step</a:t>
            </a:r>
          </a:p>
        </p:txBody>
      </p:sp>
      <p:sp>
        <p:nvSpPr>
          <p:cNvPr id="1567789" name="_s1056">
            <a:extLst>
              <a:ext uri="{FF2B5EF4-FFF2-40B4-BE49-F238E27FC236}">
                <a16:creationId xmlns:a16="http://schemas.microsoft.com/office/drawing/2014/main" id="{A5B60A17-ACFB-429D-B42A-6E8327F0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308225"/>
            <a:ext cx="1260475" cy="5413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latin typeface="Arial" panose="020B0604020202020204" pitchFamily="34" charset="0"/>
              </a:rPr>
              <a:t>Kick-Off</a:t>
            </a:r>
          </a:p>
        </p:txBody>
      </p:sp>
      <p:sp>
        <p:nvSpPr>
          <p:cNvPr id="1567790" name="_s1056">
            <a:extLst>
              <a:ext uri="{FF2B5EF4-FFF2-40B4-BE49-F238E27FC236}">
                <a16:creationId xmlns:a16="http://schemas.microsoft.com/office/drawing/2014/main" id="{DEFD3132-0FA2-46F8-9EF3-F2BA21F1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025775"/>
            <a:ext cx="1260475" cy="5413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리스크관리현황파악</a:t>
            </a:r>
          </a:p>
        </p:txBody>
      </p:sp>
      <p:sp>
        <p:nvSpPr>
          <p:cNvPr id="1567791" name="_s1056">
            <a:extLst>
              <a:ext uri="{FF2B5EF4-FFF2-40B4-BE49-F238E27FC236}">
                <a16:creationId xmlns:a16="http://schemas.microsoft.com/office/drawing/2014/main" id="{20AFF022-617B-4D55-B65D-AAF40E61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748088"/>
            <a:ext cx="1260475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과거 리스크</a:t>
            </a:r>
          </a:p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사례 조사</a:t>
            </a:r>
          </a:p>
        </p:txBody>
      </p:sp>
      <p:sp>
        <p:nvSpPr>
          <p:cNvPr id="1567792" name="_s1056">
            <a:extLst>
              <a:ext uri="{FF2B5EF4-FFF2-40B4-BE49-F238E27FC236}">
                <a16:creationId xmlns:a16="http://schemas.microsoft.com/office/drawing/2014/main" id="{65BB3FEA-4155-4385-9380-38CF3B3A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4467225"/>
            <a:ext cx="1260475" cy="5413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진단</a:t>
            </a:r>
            <a:r>
              <a:rPr kumimoji="0" lang="en-US" altLang="ko-KR" sz="1200">
                <a:latin typeface="Arial" panose="020B0604020202020204" pitchFamily="34" charset="0"/>
              </a:rPr>
              <a:t>/</a:t>
            </a:r>
            <a:r>
              <a:rPr kumimoji="0" lang="ko-KR" altLang="en-US" sz="1200">
                <a:latin typeface="Arial" panose="020B0604020202020204" pitchFamily="34" charset="0"/>
              </a:rPr>
              <a:t>현황 보고</a:t>
            </a:r>
          </a:p>
        </p:txBody>
      </p:sp>
      <p:sp>
        <p:nvSpPr>
          <p:cNvPr id="1567793" name="_s1056">
            <a:extLst>
              <a:ext uri="{FF2B5EF4-FFF2-40B4-BE49-F238E27FC236}">
                <a16:creationId xmlns:a16="http://schemas.microsoft.com/office/drawing/2014/main" id="{3B1892DB-F9E2-4CBA-9C8F-31F21463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5187950"/>
            <a:ext cx="1260475" cy="5413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개선방향 도출</a:t>
            </a:r>
          </a:p>
        </p:txBody>
      </p:sp>
      <p:sp>
        <p:nvSpPr>
          <p:cNvPr id="1567794" name="_s1056">
            <a:extLst>
              <a:ext uri="{FF2B5EF4-FFF2-40B4-BE49-F238E27FC236}">
                <a16:creationId xmlns:a16="http://schemas.microsoft.com/office/drawing/2014/main" id="{AEA05A6E-65BF-4698-81A3-69317300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308225"/>
            <a:ext cx="1438275" cy="5413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리스크관리정책</a:t>
            </a:r>
            <a:r>
              <a:rPr kumimoji="0" lang="en-US" altLang="ko-KR" sz="1200">
                <a:latin typeface="Arial" panose="020B0604020202020204" pitchFamily="34" charset="0"/>
              </a:rPr>
              <a:t>/</a:t>
            </a:r>
            <a:r>
              <a:rPr kumimoji="0" lang="ko-KR" altLang="en-US" sz="1200">
                <a:latin typeface="Arial" panose="020B0604020202020204" pitchFamily="34" charset="0"/>
              </a:rPr>
              <a:t>전략수립</a:t>
            </a:r>
          </a:p>
        </p:txBody>
      </p:sp>
      <p:sp>
        <p:nvSpPr>
          <p:cNvPr id="1567795" name="_s1056">
            <a:extLst>
              <a:ext uri="{FF2B5EF4-FFF2-40B4-BE49-F238E27FC236}">
                <a16:creationId xmlns:a16="http://schemas.microsoft.com/office/drawing/2014/main" id="{1367D425-3EC1-4E7A-89AA-275DD80F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3025775"/>
            <a:ext cx="1438275" cy="5413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리스크관리 구조 설계</a:t>
            </a:r>
          </a:p>
        </p:txBody>
      </p:sp>
      <p:sp>
        <p:nvSpPr>
          <p:cNvPr id="1567796" name="_s1056">
            <a:extLst>
              <a:ext uri="{FF2B5EF4-FFF2-40B4-BE49-F238E27FC236}">
                <a16:creationId xmlns:a16="http://schemas.microsoft.com/office/drawing/2014/main" id="{A49A9E4B-1DFF-49F6-BAF7-1944583CB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3748088"/>
            <a:ext cx="1438275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리스크관리 프로세스설계</a:t>
            </a:r>
          </a:p>
        </p:txBody>
      </p:sp>
      <p:sp>
        <p:nvSpPr>
          <p:cNvPr id="1567797" name="_s1056">
            <a:extLst>
              <a:ext uri="{FF2B5EF4-FFF2-40B4-BE49-F238E27FC236}">
                <a16:creationId xmlns:a16="http://schemas.microsoft.com/office/drawing/2014/main" id="{7C3F155F-1C98-4F12-9959-B02E229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4467225"/>
            <a:ext cx="1438275" cy="5413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latin typeface="Arial" panose="020B0604020202020204" pitchFamily="34" charset="0"/>
              </a:rPr>
              <a:t>ERM</a:t>
            </a:r>
          </a:p>
          <a:p>
            <a:pPr algn="ctr" eaLnBrk="0" latinLnBrk="0" hangingPunct="0"/>
            <a:r>
              <a:rPr kumimoji="0" lang="en-US" altLang="ko-KR" sz="1200">
                <a:latin typeface="Arial" panose="020B0604020202020204" pitchFamily="34" charset="0"/>
              </a:rPr>
              <a:t>Framework</a:t>
            </a:r>
            <a:r>
              <a:rPr kumimoji="0" lang="ko-KR" altLang="en-US" sz="1200">
                <a:latin typeface="Arial" panose="020B0604020202020204" pitchFamily="34" charset="0"/>
              </a:rPr>
              <a:t>초안</a:t>
            </a:r>
          </a:p>
        </p:txBody>
      </p:sp>
      <p:sp>
        <p:nvSpPr>
          <p:cNvPr id="1567798" name="_s1056">
            <a:extLst>
              <a:ext uri="{FF2B5EF4-FFF2-40B4-BE49-F238E27FC236}">
                <a16:creationId xmlns:a16="http://schemas.microsoft.com/office/drawing/2014/main" id="{47539707-48A0-42B9-9653-15948B892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5187950"/>
            <a:ext cx="1438275" cy="5413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latin typeface="Arial" panose="020B0604020202020204" pitchFamily="34" charset="0"/>
              </a:rPr>
              <a:t>ERM Framework</a:t>
            </a:r>
            <a:r>
              <a:rPr kumimoji="0" lang="ko-KR" altLang="en-US" sz="1200">
                <a:latin typeface="Arial" panose="020B0604020202020204" pitchFamily="34" charset="0"/>
              </a:rPr>
              <a:t>적용</a:t>
            </a:r>
          </a:p>
        </p:txBody>
      </p:sp>
      <p:sp>
        <p:nvSpPr>
          <p:cNvPr id="1567799" name="_s1056">
            <a:extLst>
              <a:ext uri="{FF2B5EF4-FFF2-40B4-BE49-F238E27FC236}">
                <a16:creationId xmlns:a16="http://schemas.microsoft.com/office/drawing/2014/main" id="{1E175443-05FE-462C-8577-F6D457C5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2309813"/>
            <a:ext cx="1311275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변화관리전략 수립</a:t>
            </a:r>
          </a:p>
        </p:txBody>
      </p:sp>
      <p:sp>
        <p:nvSpPr>
          <p:cNvPr id="1567800" name="_s1056">
            <a:extLst>
              <a:ext uri="{FF2B5EF4-FFF2-40B4-BE49-F238E27FC236}">
                <a16:creationId xmlns:a16="http://schemas.microsoft.com/office/drawing/2014/main" id="{C6E2FE76-5EAB-43B7-8F84-B521DB83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3027363"/>
            <a:ext cx="1311275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교육 </a:t>
            </a:r>
            <a:r>
              <a:rPr kumimoji="0" lang="en-US" altLang="ko-KR" sz="1200">
                <a:latin typeface="Arial" panose="020B0604020202020204" pitchFamily="34" charset="0"/>
              </a:rPr>
              <a:t>Schedule </a:t>
            </a:r>
            <a:r>
              <a:rPr kumimoji="0" lang="ko-KR" altLang="en-US" sz="1200">
                <a:latin typeface="Arial" panose="020B0604020202020204" pitchFamily="34" charset="0"/>
              </a:rPr>
              <a:t>수립</a:t>
            </a:r>
          </a:p>
        </p:txBody>
      </p:sp>
      <p:sp>
        <p:nvSpPr>
          <p:cNvPr id="1567801" name="_s1056">
            <a:extLst>
              <a:ext uri="{FF2B5EF4-FFF2-40B4-BE49-F238E27FC236}">
                <a16:creationId xmlns:a16="http://schemas.microsoft.com/office/drawing/2014/main" id="{BD0D3D55-5B3B-4CB2-BA1D-636D2B9D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3749675"/>
            <a:ext cx="1311275" cy="5413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교육자료 작성</a:t>
            </a:r>
          </a:p>
        </p:txBody>
      </p:sp>
      <p:sp>
        <p:nvSpPr>
          <p:cNvPr id="1567802" name="_s1056">
            <a:extLst>
              <a:ext uri="{FF2B5EF4-FFF2-40B4-BE49-F238E27FC236}">
                <a16:creationId xmlns:a16="http://schemas.microsoft.com/office/drawing/2014/main" id="{C477498B-D93B-49D2-8A90-BD979B00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4468813"/>
            <a:ext cx="1311275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교육 및 </a:t>
            </a:r>
            <a:r>
              <a:rPr kumimoji="0" lang="en-US" altLang="ko-KR" sz="1200">
                <a:latin typeface="Arial" panose="020B0604020202020204" pitchFamily="34" charset="0"/>
              </a:rPr>
              <a:t>Workshop</a:t>
            </a:r>
          </a:p>
        </p:txBody>
      </p:sp>
      <p:sp>
        <p:nvSpPr>
          <p:cNvPr id="1567803" name="_s1056">
            <a:extLst>
              <a:ext uri="{FF2B5EF4-FFF2-40B4-BE49-F238E27FC236}">
                <a16:creationId xmlns:a16="http://schemas.microsoft.com/office/drawing/2014/main" id="{A363400D-1AEF-4596-9470-5383CEDEF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5189538"/>
            <a:ext cx="1311275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latin typeface="Arial" panose="020B0604020202020204" pitchFamily="34" charset="0"/>
              </a:rPr>
              <a:t>Next Steps</a:t>
            </a:r>
          </a:p>
        </p:txBody>
      </p:sp>
      <p:sp>
        <p:nvSpPr>
          <p:cNvPr id="1567804" name="_s1056">
            <a:extLst>
              <a:ext uri="{FF2B5EF4-FFF2-40B4-BE49-F238E27FC236}">
                <a16:creationId xmlns:a16="http://schemas.microsoft.com/office/drawing/2014/main" id="{F9CCC8B9-21F1-469C-8BAC-C382B4A3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309813"/>
            <a:ext cx="1439863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지표분석대상 </a:t>
            </a:r>
            <a:r>
              <a:rPr kumimoji="0" lang="en-US" altLang="ko-KR" sz="1200">
                <a:latin typeface="Arial" panose="020B0604020202020204" pitchFamily="34" charset="0"/>
              </a:rPr>
              <a:t>Risk </a:t>
            </a:r>
            <a:r>
              <a:rPr kumimoji="0" lang="ko-KR" altLang="en-US" sz="1200">
                <a:latin typeface="Arial" panose="020B0604020202020204" pitchFamily="34" charset="0"/>
              </a:rPr>
              <a:t>선정</a:t>
            </a:r>
          </a:p>
        </p:txBody>
      </p:sp>
      <p:sp>
        <p:nvSpPr>
          <p:cNvPr id="1567805" name="_s1056">
            <a:extLst>
              <a:ext uri="{FF2B5EF4-FFF2-40B4-BE49-F238E27FC236}">
                <a16:creationId xmlns:a16="http://schemas.microsoft.com/office/drawing/2014/main" id="{69D3DE5B-37A6-48AE-B798-C74705C1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027363"/>
            <a:ext cx="1439863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latin typeface="Arial" panose="020B0604020202020204" pitchFamily="34" charset="0"/>
              </a:rPr>
              <a:t>Key Risk Indicator </a:t>
            </a:r>
            <a:r>
              <a:rPr kumimoji="0" lang="ko-KR" altLang="en-US" sz="1200">
                <a:latin typeface="Arial" panose="020B0604020202020204" pitchFamily="34" charset="0"/>
              </a:rPr>
              <a:t>확정</a:t>
            </a:r>
          </a:p>
        </p:txBody>
      </p:sp>
      <p:sp>
        <p:nvSpPr>
          <p:cNvPr id="1567806" name="_s1056">
            <a:extLst>
              <a:ext uri="{FF2B5EF4-FFF2-40B4-BE49-F238E27FC236}">
                <a16:creationId xmlns:a16="http://schemas.microsoft.com/office/drawing/2014/main" id="{CD900892-B586-4A4D-A212-CAB51575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749675"/>
            <a:ext cx="1439863" cy="5413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조기경보시스템 설계</a:t>
            </a:r>
          </a:p>
        </p:txBody>
      </p:sp>
      <p:sp>
        <p:nvSpPr>
          <p:cNvPr id="1567807" name="_s1056">
            <a:extLst>
              <a:ext uri="{FF2B5EF4-FFF2-40B4-BE49-F238E27FC236}">
                <a16:creationId xmlns:a16="http://schemas.microsoft.com/office/drawing/2014/main" id="{54970A0A-0137-424C-99B3-076F42AB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4468813"/>
            <a:ext cx="1439863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조기경보시스템 완성</a:t>
            </a:r>
          </a:p>
        </p:txBody>
      </p:sp>
      <p:sp>
        <p:nvSpPr>
          <p:cNvPr id="1567808" name="_s1056">
            <a:extLst>
              <a:ext uri="{FF2B5EF4-FFF2-40B4-BE49-F238E27FC236}">
                <a16:creationId xmlns:a16="http://schemas.microsoft.com/office/drawing/2014/main" id="{E7467F33-2AB3-40FC-872E-89BB1103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5189538"/>
            <a:ext cx="1439863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latin typeface="Arial" panose="020B0604020202020204" pitchFamily="34" charset="0"/>
              </a:rPr>
              <a:t>ERM Framework </a:t>
            </a:r>
            <a:r>
              <a:rPr kumimoji="0" lang="ko-KR" altLang="en-US" sz="1200">
                <a:latin typeface="Arial" panose="020B0604020202020204" pitchFamily="34" charset="0"/>
              </a:rPr>
              <a:t>완성</a:t>
            </a:r>
          </a:p>
        </p:txBody>
      </p:sp>
      <p:sp>
        <p:nvSpPr>
          <p:cNvPr id="1567809" name="_s1056">
            <a:extLst>
              <a:ext uri="{FF2B5EF4-FFF2-40B4-BE49-F238E27FC236}">
                <a16:creationId xmlns:a16="http://schemas.microsoft.com/office/drawing/2014/main" id="{0EF76BAB-CB3F-4CC6-918A-A01E55570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09813"/>
            <a:ext cx="1352550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경영진 </a:t>
            </a:r>
            <a:r>
              <a:rPr kumimoji="0" lang="en-US" altLang="ko-KR" sz="1200">
                <a:latin typeface="Arial" panose="020B0604020202020204" pitchFamily="34" charset="0"/>
              </a:rPr>
              <a:t>Interview</a:t>
            </a:r>
          </a:p>
        </p:txBody>
      </p:sp>
      <p:sp>
        <p:nvSpPr>
          <p:cNvPr id="1567810" name="_s1056">
            <a:extLst>
              <a:ext uri="{FF2B5EF4-FFF2-40B4-BE49-F238E27FC236}">
                <a16:creationId xmlns:a16="http://schemas.microsoft.com/office/drawing/2014/main" id="{678CD3AE-8A43-48C9-8DD6-250C6EA00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27363"/>
            <a:ext cx="1352550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latin typeface="Arial" panose="020B0604020202020204" pitchFamily="34" charset="0"/>
              </a:rPr>
              <a:t>Process/</a:t>
            </a:r>
            <a:r>
              <a:rPr kumimoji="0" lang="ko-KR" altLang="en-US" sz="1200">
                <a:latin typeface="Arial" panose="020B0604020202020204" pitchFamily="34" charset="0"/>
              </a:rPr>
              <a:t>조직별 리스크식별</a:t>
            </a:r>
          </a:p>
        </p:txBody>
      </p:sp>
      <p:sp>
        <p:nvSpPr>
          <p:cNvPr id="1567811" name="_s1056">
            <a:extLst>
              <a:ext uri="{FF2B5EF4-FFF2-40B4-BE49-F238E27FC236}">
                <a16:creationId xmlns:a16="http://schemas.microsoft.com/office/drawing/2014/main" id="{CE0B4A57-CB4B-4F7D-BA5B-C9220BC3F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49675"/>
            <a:ext cx="1352550" cy="5413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리스크 </a:t>
            </a:r>
            <a:r>
              <a:rPr kumimoji="0" lang="en-US" altLang="ko-KR" sz="1200">
                <a:latin typeface="Arial" panose="020B0604020202020204" pitchFamily="34" charset="0"/>
              </a:rPr>
              <a:t>Profile </a:t>
            </a:r>
            <a:r>
              <a:rPr kumimoji="0" lang="ko-KR" altLang="en-US" sz="1200">
                <a:latin typeface="Arial" panose="020B0604020202020204" pitchFamily="34" charset="0"/>
              </a:rPr>
              <a:t>작성</a:t>
            </a:r>
          </a:p>
        </p:txBody>
      </p:sp>
      <p:sp>
        <p:nvSpPr>
          <p:cNvPr id="1567812" name="_s1056">
            <a:extLst>
              <a:ext uri="{FF2B5EF4-FFF2-40B4-BE49-F238E27FC236}">
                <a16:creationId xmlns:a16="http://schemas.microsoft.com/office/drawing/2014/main" id="{70E37595-6DD0-497D-AB41-E0C32DF7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68813"/>
            <a:ext cx="1352550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리스크 평가</a:t>
            </a:r>
          </a:p>
        </p:txBody>
      </p:sp>
      <p:sp>
        <p:nvSpPr>
          <p:cNvPr id="1567813" name="_s1056">
            <a:extLst>
              <a:ext uri="{FF2B5EF4-FFF2-40B4-BE49-F238E27FC236}">
                <a16:creationId xmlns:a16="http://schemas.microsoft.com/office/drawing/2014/main" id="{633CB56B-5D13-4A7C-B9FE-8AE3E294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89538"/>
            <a:ext cx="1352550" cy="5413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200">
                <a:latin typeface="Arial" panose="020B0604020202020204" pitchFamily="34" charset="0"/>
              </a:rPr>
              <a:t>결과분석 및 대응방안 수립</a:t>
            </a:r>
          </a:p>
        </p:txBody>
      </p:sp>
      <p:cxnSp>
        <p:nvCxnSpPr>
          <p:cNvPr id="1567814" name="AutoShape 70">
            <a:extLst>
              <a:ext uri="{FF2B5EF4-FFF2-40B4-BE49-F238E27FC236}">
                <a16:creationId xmlns:a16="http://schemas.microsoft.com/office/drawing/2014/main" id="{D08D86E4-7593-47AE-8735-A67DD58C0E68}"/>
              </a:ext>
            </a:extLst>
          </p:cNvPr>
          <p:cNvCxnSpPr>
            <a:cxnSpLocks noChangeShapeType="1"/>
            <a:stCxn id="1567789" idx="2"/>
            <a:endCxn id="1567790" idx="6"/>
          </p:cNvCxnSpPr>
          <p:nvPr/>
        </p:nvCxnSpPr>
        <p:spPr bwMode="auto">
          <a:xfrm>
            <a:off x="1531938" y="2849563"/>
            <a:ext cx="0" cy="176212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15" name="AutoShape 71">
            <a:extLst>
              <a:ext uri="{FF2B5EF4-FFF2-40B4-BE49-F238E27FC236}">
                <a16:creationId xmlns:a16="http://schemas.microsoft.com/office/drawing/2014/main" id="{65531139-E618-4B9F-80A7-9B904C8CEDAE}"/>
              </a:ext>
            </a:extLst>
          </p:cNvPr>
          <p:cNvCxnSpPr>
            <a:cxnSpLocks noChangeShapeType="1"/>
            <a:stCxn id="1567790" idx="2"/>
            <a:endCxn id="1567791" idx="6"/>
          </p:cNvCxnSpPr>
          <p:nvPr/>
        </p:nvCxnSpPr>
        <p:spPr bwMode="auto">
          <a:xfrm>
            <a:off x="1531938" y="3567113"/>
            <a:ext cx="0" cy="180975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16" name="AutoShape 72">
            <a:extLst>
              <a:ext uri="{FF2B5EF4-FFF2-40B4-BE49-F238E27FC236}">
                <a16:creationId xmlns:a16="http://schemas.microsoft.com/office/drawing/2014/main" id="{3E110994-BFF9-4B59-80EE-BF9CD6DFEE6B}"/>
              </a:ext>
            </a:extLst>
          </p:cNvPr>
          <p:cNvCxnSpPr>
            <a:cxnSpLocks noChangeShapeType="1"/>
            <a:stCxn id="1567791" idx="2"/>
            <a:endCxn id="1567792" idx="6"/>
          </p:cNvCxnSpPr>
          <p:nvPr/>
        </p:nvCxnSpPr>
        <p:spPr bwMode="auto">
          <a:xfrm>
            <a:off x="1531938" y="4289425"/>
            <a:ext cx="0" cy="177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17" name="AutoShape 73">
            <a:extLst>
              <a:ext uri="{FF2B5EF4-FFF2-40B4-BE49-F238E27FC236}">
                <a16:creationId xmlns:a16="http://schemas.microsoft.com/office/drawing/2014/main" id="{59865F41-ACAF-4634-9037-420097DD4D0B}"/>
              </a:ext>
            </a:extLst>
          </p:cNvPr>
          <p:cNvCxnSpPr>
            <a:cxnSpLocks noChangeShapeType="1"/>
            <a:stCxn id="1567792" idx="2"/>
            <a:endCxn id="1567793" idx="6"/>
          </p:cNvCxnSpPr>
          <p:nvPr/>
        </p:nvCxnSpPr>
        <p:spPr bwMode="auto">
          <a:xfrm>
            <a:off x="1531938" y="5008563"/>
            <a:ext cx="0" cy="179387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18" name="AutoShape 74">
            <a:extLst>
              <a:ext uri="{FF2B5EF4-FFF2-40B4-BE49-F238E27FC236}">
                <a16:creationId xmlns:a16="http://schemas.microsoft.com/office/drawing/2014/main" id="{9EB62030-9583-4266-AD70-91DD4FC812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32725" y="2849563"/>
            <a:ext cx="0" cy="176212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19" name="AutoShape 75">
            <a:extLst>
              <a:ext uri="{FF2B5EF4-FFF2-40B4-BE49-F238E27FC236}">
                <a16:creationId xmlns:a16="http://schemas.microsoft.com/office/drawing/2014/main" id="{8F3D269E-580A-424E-9AF3-27F0DA8E70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32725" y="3567113"/>
            <a:ext cx="0" cy="180975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20" name="AutoShape 76">
            <a:extLst>
              <a:ext uri="{FF2B5EF4-FFF2-40B4-BE49-F238E27FC236}">
                <a16:creationId xmlns:a16="http://schemas.microsoft.com/office/drawing/2014/main" id="{5DC60801-6D92-4077-B75A-34907DB5C5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32725" y="4289425"/>
            <a:ext cx="0" cy="177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21" name="AutoShape 77">
            <a:extLst>
              <a:ext uri="{FF2B5EF4-FFF2-40B4-BE49-F238E27FC236}">
                <a16:creationId xmlns:a16="http://schemas.microsoft.com/office/drawing/2014/main" id="{48704AB9-EF0B-4DFF-B867-DC907350A3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32725" y="5008563"/>
            <a:ext cx="0" cy="179387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22" name="AutoShape 78">
            <a:extLst>
              <a:ext uri="{FF2B5EF4-FFF2-40B4-BE49-F238E27FC236}">
                <a16:creationId xmlns:a16="http://schemas.microsoft.com/office/drawing/2014/main" id="{74BBA98C-120B-41FD-A2EF-D5FEEF1435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1888" y="2847975"/>
            <a:ext cx="0" cy="176213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23" name="AutoShape 79">
            <a:extLst>
              <a:ext uri="{FF2B5EF4-FFF2-40B4-BE49-F238E27FC236}">
                <a16:creationId xmlns:a16="http://schemas.microsoft.com/office/drawing/2014/main" id="{1C71737D-EE0D-4AB2-A391-67D48DC38E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1888" y="3565525"/>
            <a:ext cx="0" cy="180975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24" name="AutoShape 80">
            <a:extLst>
              <a:ext uri="{FF2B5EF4-FFF2-40B4-BE49-F238E27FC236}">
                <a16:creationId xmlns:a16="http://schemas.microsoft.com/office/drawing/2014/main" id="{C0DAFDAA-9D0C-46CE-9415-3A4CD6DA58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1888" y="4287838"/>
            <a:ext cx="0" cy="177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25" name="AutoShape 81">
            <a:extLst>
              <a:ext uri="{FF2B5EF4-FFF2-40B4-BE49-F238E27FC236}">
                <a16:creationId xmlns:a16="http://schemas.microsoft.com/office/drawing/2014/main" id="{2C2DB0F6-5370-445A-9493-1C76EA65F6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1888" y="5006975"/>
            <a:ext cx="0" cy="179388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26" name="AutoShape 82">
            <a:extLst>
              <a:ext uri="{FF2B5EF4-FFF2-40B4-BE49-F238E27FC236}">
                <a16:creationId xmlns:a16="http://schemas.microsoft.com/office/drawing/2014/main" id="{37D4525E-511F-4BE1-A6FA-826E87C61B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1538" y="2847975"/>
            <a:ext cx="0" cy="176213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27" name="AutoShape 83">
            <a:extLst>
              <a:ext uri="{FF2B5EF4-FFF2-40B4-BE49-F238E27FC236}">
                <a16:creationId xmlns:a16="http://schemas.microsoft.com/office/drawing/2014/main" id="{923F9542-5445-4546-AD61-A5ACE69BD2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1538" y="3565525"/>
            <a:ext cx="0" cy="180975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28" name="AutoShape 84">
            <a:extLst>
              <a:ext uri="{FF2B5EF4-FFF2-40B4-BE49-F238E27FC236}">
                <a16:creationId xmlns:a16="http://schemas.microsoft.com/office/drawing/2014/main" id="{5DC033EE-E7BC-4F19-9381-958A870F91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1538" y="4287838"/>
            <a:ext cx="0" cy="177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29" name="AutoShape 85">
            <a:extLst>
              <a:ext uri="{FF2B5EF4-FFF2-40B4-BE49-F238E27FC236}">
                <a16:creationId xmlns:a16="http://schemas.microsoft.com/office/drawing/2014/main" id="{7BD3D9BC-FC34-4459-AE22-FB4D77F3B8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1538" y="5006975"/>
            <a:ext cx="0" cy="179388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30" name="AutoShape 86">
            <a:extLst>
              <a:ext uri="{FF2B5EF4-FFF2-40B4-BE49-F238E27FC236}">
                <a16:creationId xmlns:a16="http://schemas.microsoft.com/office/drawing/2014/main" id="{53A67A92-4216-4DB4-A673-A4C144039B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2288" y="2847975"/>
            <a:ext cx="0" cy="176213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31" name="AutoShape 87">
            <a:extLst>
              <a:ext uri="{FF2B5EF4-FFF2-40B4-BE49-F238E27FC236}">
                <a16:creationId xmlns:a16="http://schemas.microsoft.com/office/drawing/2014/main" id="{D6D52B2E-5F01-468F-9361-E1B57FE360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2288" y="3565525"/>
            <a:ext cx="0" cy="180975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32" name="AutoShape 88">
            <a:extLst>
              <a:ext uri="{FF2B5EF4-FFF2-40B4-BE49-F238E27FC236}">
                <a16:creationId xmlns:a16="http://schemas.microsoft.com/office/drawing/2014/main" id="{B0C3545F-F708-4D26-82D2-5F22F19A00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2288" y="4287838"/>
            <a:ext cx="0" cy="177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33" name="AutoShape 89">
            <a:extLst>
              <a:ext uri="{FF2B5EF4-FFF2-40B4-BE49-F238E27FC236}">
                <a16:creationId xmlns:a16="http://schemas.microsoft.com/office/drawing/2014/main" id="{3330949C-B28B-4360-9CC6-C8875FF129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2288" y="5006975"/>
            <a:ext cx="0" cy="179388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34" name="AutoShape 90">
            <a:extLst>
              <a:ext uri="{FF2B5EF4-FFF2-40B4-BE49-F238E27FC236}">
                <a16:creationId xmlns:a16="http://schemas.microsoft.com/office/drawing/2014/main" id="{DAC479C8-033E-4D67-9F70-894D9A3DCEEC}"/>
              </a:ext>
            </a:extLst>
          </p:cNvPr>
          <p:cNvCxnSpPr>
            <a:cxnSpLocks noChangeShapeType="1"/>
            <a:stCxn id="1567793" idx="0"/>
            <a:endCxn id="1567794" idx="4"/>
          </p:cNvCxnSpPr>
          <p:nvPr/>
        </p:nvCxnSpPr>
        <p:spPr bwMode="auto">
          <a:xfrm flipV="1">
            <a:off x="2162175" y="2579688"/>
            <a:ext cx="180975" cy="287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35" name="AutoShape 91">
            <a:extLst>
              <a:ext uri="{FF2B5EF4-FFF2-40B4-BE49-F238E27FC236}">
                <a16:creationId xmlns:a16="http://schemas.microsoft.com/office/drawing/2014/main" id="{C28E5C97-B39B-4D72-8482-8B080B6413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32613" y="2578100"/>
            <a:ext cx="179387" cy="2879725"/>
          </a:xfrm>
          <a:prstGeom prst="bentConnector3">
            <a:avLst>
              <a:gd name="adj1" fmla="val 49556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36" name="AutoShape 92">
            <a:extLst>
              <a:ext uri="{FF2B5EF4-FFF2-40B4-BE49-F238E27FC236}">
                <a16:creationId xmlns:a16="http://schemas.microsoft.com/office/drawing/2014/main" id="{CA73FD35-BB72-4E72-925D-F616F6ECA05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13363" y="2578100"/>
            <a:ext cx="179387" cy="2879725"/>
          </a:xfrm>
          <a:prstGeom prst="bentConnector3">
            <a:avLst>
              <a:gd name="adj1" fmla="val 49556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67837" name="AutoShape 93">
            <a:extLst>
              <a:ext uri="{FF2B5EF4-FFF2-40B4-BE49-F238E27FC236}">
                <a16:creationId xmlns:a16="http://schemas.microsoft.com/office/drawing/2014/main" id="{52AF06AD-48F3-4290-86F0-CA12C30892E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83013" y="2578100"/>
            <a:ext cx="179387" cy="2879725"/>
          </a:xfrm>
          <a:prstGeom prst="bentConnector3">
            <a:avLst>
              <a:gd name="adj1" fmla="val 49556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sp>
        <p:nvSpPr>
          <p:cNvPr id="1567838" name="Text Box 94">
            <a:extLst>
              <a:ext uri="{FF2B5EF4-FFF2-40B4-BE49-F238E27FC236}">
                <a16:creationId xmlns:a16="http://schemas.microsoft.com/office/drawing/2014/main" id="{C2AF38EB-64E5-40B9-A455-0E60E3782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942975"/>
            <a:ext cx="8758237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LawnB </a:t>
            </a:r>
            <a:r>
              <a:rPr lang="ko-KR" altLang="en-US" sz="1300" b="1">
                <a:latin typeface="Arial" panose="020B0604020202020204" pitchFamily="34" charset="0"/>
              </a:rPr>
              <a:t>의 </a:t>
            </a:r>
            <a:r>
              <a:rPr lang="en-US" altLang="ko-KR" sz="1300" b="1">
                <a:latin typeface="Arial" panose="020B0604020202020204" pitchFamily="34" charset="0"/>
              </a:rPr>
              <a:t>S-ERM </a:t>
            </a:r>
            <a:r>
              <a:rPr lang="ko-KR" altLang="en-US" sz="1300" b="1">
                <a:latin typeface="Arial" panose="020B0604020202020204" pitchFamily="34" charset="0"/>
              </a:rPr>
              <a:t>구축 </a:t>
            </a:r>
            <a:r>
              <a:rPr lang="en-US" altLang="ko-KR" sz="1300" b="1">
                <a:latin typeface="Arial" panose="020B0604020202020204" pitchFamily="34" charset="0"/>
              </a:rPr>
              <a:t>Process </a:t>
            </a:r>
            <a:r>
              <a:rPr lang="ko-KR" altLang="en-US" sz="1300" b="1">
                <a:latin typeface="Arial" panose="020B0604020202020204" pitchFamily="34" charset="0"/>
              </a:rPr>
              <a:t>는 다음과 같이 진행되고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성공적인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구축을 위해 협력적인 접근방법 및 순조로운 협의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지식 공유를 가장 중요시하고 있습니다</a:t>
            </a:r>
            <a:r>
              <a:rPr lang="en-US" altLang="ko-KR" sz="1300" b="1"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Text Box 2">
            <a:extLst>
              <a:ext uri="{FF2B5EF4-FFF2-40B4-BE49-F238E27FC236}">
                <a16:creationId xmlns:a16="http://schemas.microsoft.com/office/drawing/2014/main" id="{385D709C-7821-4462-8447-ED77A278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69795" name="Text Box 3">
            <a:extLst>
              <a:ext uri="{FF2B5EF4-FFF2-40B4-BE49-F238E27FC236}">
                <a16:creationId xmlns:a16="http://schemas.microsoft.com/office/drawing/2014/main" id="{C5A77150-F200-45CA-B105-02BB70FB8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14. S-ERM </a:t>
            </a:r>
            <a:r>
              <a:rPr lang="ko-KR" altLang="en-US" sz="1600" b="1">
                <a:latin typeface="Arial" panose="020B0604020202020204" pitchFamily="34" charset="0"/>
              </a:rPr>
              <a:t>도입의 기대효과</a:t>
            </a:r>
          </a:p>
        </p:txBody>
      </p:sp>
      <p:sp>
        <p:nvSpPr>
          <p:cNvPr id="1569859" name="Text Box 67">
            <a:extLst>
              <a:ext uri="{FF2B5EF4-FFF2-40B4-BE49-F238E27FC236}">
                <a16:creationId xmlns:a16="http://schemas.microsoft.com/office/drawing/2014/main" id="{4B4DCF55-0FFC-4D51-88F3-F542A101F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068388"/>
            <a:ext cx="8469312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ERM </a:t>
            </a:r>
            <a:r>
              <a:rPr lang="ko-KR" altLang="en-US" sz="1300" b="1">
                <a:latin typeface="Arial" panose="020B0604020202020204" pitchFamily="34" charset="0"/>
              </a:rPr>
              <a:t>의 도입 기대효과로는 전략과 리스크의 연계성 강화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운영상 사고와 손실의 최소화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기업 내부통제 기능의 개선 등을 들 수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69860" name="Text Box 68">
            <a:extLst>
              <a:ext uri="{FF2B5EF4-FFF2-40B4-BE49-F238E27FC236}">
                <a16:creationId xmlns:a16="http://schemas.microsoft.com/office/drawing/2014/main" id="{2DFE7091-9675-482E-A87E-26DBBDC95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539875"/>
            <a:ext cx="468153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 u="sng">
                <a:latin typeface="Arial" panose="020B0604020202020204" pitchFamily="34" charset="0"/>
              </a:rPr>
              <a:t>ERM </a:t>
            </a:r>
            <a:r>
              <a:rPr lang="ko-KR" altLang="en-US" sz="1800" b="1" u="sng">
                <a:latin typeface="Arial" panose="020B0604020202020204" pitchFamily="34" charset="0"/>
              </a:rPr>
              <a:t>수준의 자가진단 포인트와 도입 효과</a:t>
            </a:r>
          </a:p>
        </p:txBody>
      </p:sp>
      <p:sp>
        <p:nvSpPr>
          <p:cNvPr id="1569861" name="AutoShape 69">
            <a:extLst>
              <a:ext uri="{FF2B5EF4-FFF2-40B4-BE49-F238E27FC236}">
                <a16:creationId xmlns:a16="http://schemas.microsoft.com/office/drawing/2014/main" id="{7930B016-10F8-4AE4-A8F7-9445BE0D7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1987550"/>
            <a:ext cx="2070100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자가 진단 </a:t>
            </a:r>
            <a:r>
              <a:rPr lang="en-US" altLang="ko-KR" sz="1400" b="1">
                <a:latin typeface="Arial" panose="020B0604020202020204" pitchFamily="34" charset="0"/>
              </a:rPr>
              <a:t>Point</a:t>
            </a:r>
          </a:p>
        </p:txBody>
      </p:sp>
      <p:sp>
        <p:nvSpPr>
          <p:cNvPr id="1569862" name="AutoShape 70">
            <a:extLst>
              <a:ext uri="{FF2B5EF4-FFF2-40B4-BE49-F238E27FC236}">
                <a16:creationId xmlns:a16="http://schemas.microsoft.com/office/drawing/2014/main" id="{FF1A4D78-7959-4BFC-A16C-E902F7754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87550"/>
            <a:ext cx="2070100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도입 기대효과</a:t>
            </a:r>
          </a:p>
        </p:txBody>
      </p:sp>
      <p:sp>
        <p:nvSpPr>
          <p:cNvPr id="1569863" name="Rectangle 71">
            <a:extLst>
              <a:ext uri="{FF2B5EF4-FFF2-40B4-BE49-F238E27FC236}">
                <a16:creationId xmlns:a16="http://schemas.microsoft.com/office/drawing/2014/main" id="{D1650FB3-9D48-412E-B1F8-4F1CB52B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2617788"/>
            <a:ext cx="2881312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기업의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Top 10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리스크는 무엇인가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Market, Credit, Operational Risk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에 대한 노출도와 추세를 볼 수 있는 요약 보고서가 있는가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외부 법률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규제 및 내부 정책을 준수하는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Compliance Manual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이 있는가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리스크에 관한 내용이 주기적으로 보고되고 논의되고 있는가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 조정 수익성 기준에 의해 경영을 하고 있는가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위험관리를 주관하는 부서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or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팀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담당 임원이 있는가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569864" name="AutoShape 72">
            <a:extLst>
              <a:ext uri="{FF2B5EF4-FFF2-40B4-BE49-F238E27FC236}">
                <a16:creationId xmlns:a16="http://schemas.microsoft.com/office/drawing/2014/main" id="{9CDF8AC7-A44D-4FEF-BBAF-062F46C0F8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900363" y="4346575"/>
            <a:ext cx="1800225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9865" name="Rectangle 73">
            <a:extLst>
              <a:ext uri="{FF2B5EF4-FFF2-40B4-BE49-F238E27FC236}">
                <a16:creationId xmlns:a16="http://schemas.microsoft.com/office/drawing/2014/main" id="{F234C167-7FAB-4DE4-8F25-B2D25A06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2617788"/>
            <a:ext cx="5580063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전략과 리스크의 연계 강화</a:t>
            </a:r>
          </a:p>
          <a:p>
            <a:pPr>
              <a:lnSpc>
                <a:spcPct val="120000"/>
              </a:lnSpc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- Risk Factor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를 감안한 전략의 수립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리스크 대응 의사결정의 효율화</a:t>
            </a:r>
          </a:p>
          <a:p>
            <a:pPr>
              <a:lnSpc>
                <a:spcPct val="120000"/>
              </a:lnSpc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리스크 회피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감소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공유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수용 등과 같이 효과적인 대응방법으로 평가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    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선택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기업 내부 사고와 손실의 최소화</a:t>
            </a:r>
          </a:p>
          <a:p>
            <a:pPr>
              <a:lnSpc>
                <a:spcPct val="120000"/>
              </a:lnSpc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불의의 사고 및 손실 등의 발생가능성 최소화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리스크에 대한 통합 대응방안 제시</a:t>
            </a:r>
          </a:p>
          <a:p>
            <a:pPr>
              <a:lnSpc>
                <a:spcPct val="120000"/>
              </a:lnSpc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개별 리스크에 대한 대응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전사 차원의 통합 솔루션 제공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기업 가치창출의 기회 포착</a:t>
            </a:r>
          </a:p>
          <a:p>
            <a:pPr>
              <a:lnSpc>
                <a:spcPct val="120000"/>
              </a:lnSpc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잠재적인 리스크와 기회 요인을 동시에 고려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자본 시장에 대한 효율성 증대</a:t>
            </a:r>
          </a:p>
          <a:p>
            <a:pPr>
              <a:lnSpc>
                <a:spcPct val="120000"/>
              </a:lnSpc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전사 차원에서 리스크를 감안한 자본예산 수립 및 배분의 효율성 제고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기업 내부통제 기능의 개선</a:t>
            </a:r>
          </a:p>
          <a:p>
            <a:pPr>
              <a:lnSpc>
                <a:spcPct val="120000"/>
              </a:lnSpc>
            </a:pP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주요 리스크 관리 현황에 대해 주기적으로 </a:t>
            </a:r>
            <a:r>
              <a:rPr lang="en-US" altLang="ko-KR" sz="1300">
                <a:solidFill>
                  <a:schemeClr val="tx2"/>
                </a:solidFill>
                <a:latin typeface="Arial" panose="020B0604020202020204" pitchFamily="34" charset="0"/>
              </a:rPr>
              <a:t>CEO </a:t>
            </a:r>
            <a:r>
              <a:rPr lang="ko-KR" altLang="en-US" sz="1300">
                <a:solidFill>
                  <a:schemeClr val="tx2"/>
                </a:solidFill>
                <a:latin typeface="Arial" panose="020B0604020202020204" pitchFamily="34" charset="0"/>
              </a:rPr>
              <a:t>및 이사회에 보고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2" name="AutoShape 2">
            <a:extLst>
              <a:ext uri="{FF2B5EF4-FFF2-40B4-BE49-F238E27FC236}">
                <a16:creationId xmlns:a16="http://schemas.microsoft.com/office/drawing/2014/main" id="{5040084C-3AE0-4E45-95A7-0CFE2566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2398713"/>
            <a:ext cx="8272462" cy="512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100000">
                <a:schemeClr val="bg1">
                  <a:alpha val="60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10083" name="Rectangle 3">
            <a:extLst>
              <a:ext uri="{FF2B5EF4-FFF2-40B4-BE49-F238E27FC236}">
                <a16:creationId xmlns:a16="http://schemas.microsoft.com/office/drawing/2014/main" id="{46200627-020B-432D-85F2-5AC4C3F6C6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00" y="1116013"/>
            <a:ext cx="9906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/>
          <a:lstStyle/>
          <a:p>
            <a:endParaRPr lang="ko-KR" altLang="en-US"/>
          </a:p>
        </p:txBody>
      </p:sp>
      <p:sp>
        <p:nvSpPr>
          <p:cNvPr id="1710084" name="AutoShape 4">
            <a:extLst>
              <a:ext uri="{FF2B5EF4-FFF2-40B4-BE49-F238E27FC236}">
                <a16:creationId xmlns:a16="http://schemas.microsoft.com/office/drawing/2014/main" id="{42A73AC2-B99F-410B-B846-D6A10EE2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196975"/>
            <a:ext cx="3632200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latinLnBrk="0" hangingPunct="0"/>
            <a:r>
              <a:rPr kumimoji="0" lang="en-US" altLang="ko-KR" sz="2000" b="1" i="1" u="sng">
                <a:latin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1710085" name="AutoShape 5">
            <a:extLst>
              <a:ext uri="{FF2B5EF4-FFF2-40B4-BE49-F238E27FC236}">
                <a16:creationId xmlns:a16="http://schemas.microsoft.com/office/drawing/2014/main" id="{9E0AB96A-7782-423A-93BE-D8C435B2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1800225"/>
            <a:ext cx="5976938" cy="393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C5A6A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/>
          <a:lstStyle/>
          <a:p>
            <a:endParaRPr lang="ko-KR" altLang="en-US"/>
          </a:p>
        </p:txBody>
      </p:sp>
      <p:sp>
        <p:nvSpPr>
          <p:cNvPr id="1710086" name="Text Box 6">
            <a:extLst>
              <a:ext uri="{FF2B5EF4-FFF2-40B4-BE49-F238E27FC236}">
                <a16:creationId xmlns:a16="http://schemas.microsoft.com/office/drawing/2014/main" id="{7DFAF6DA-3EB4-4379-AFEF-295EAAEC81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89138" y="1730375"/>
            <a:ext cx="5411787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 marL="6096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331913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21209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909888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3698875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1560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46132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50704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55276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전략적 리스크 관리의 이해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Capital Market ERM 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의 개요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‘리스크</a:t>
            </a: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수익’ 관리 전략의 개요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전략적 리스크 관리 방법론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COSO ERM Framework 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의 개요 및 도입 방안</a:t>
            </a:r>
          </a:p>
        </p:txBody>
      </p:sp>
      <p:sp>
        <p:nvSpPr>
          <p:cNvPr id="1710087" name="Text Box 7">
            <a:extLst>
              <a:ext uri="{FF2B5EF4-FFF2-40B4-BE49-F238E27FC236}">
                <a16:creationId xmlns:a16="http://schemas.microsoft.com/office/drawing/2014/main" id="{B47A56BF-2C21-4822-844E-ED465BB9EFF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0250" y="4568825"/>
            <a:ext cx="511333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 marL="457200" indent="-4572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173163" indent="-4572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9558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744788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3533775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39909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44481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49053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53625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150000"/>
              </a:lnSpc>
            </a:pPr>
            <a:r>
              <a:rPr kumimoji="0" lang="en-US" altLang="ko-KR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Appendix</a:t>
            </a: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_ </a:t>
            </a:r>
            <a:r>
              <a:rPr lang="en-US" altLang="ko-KR" sz="1400" b="1" i="1">
                <a:latin typeface="Arial" panose="020B0604020202020204" pitchFamily="34" charset="0"/>
              </a:rPr>
              <a:t>Benchmarking &amp; Sample deliverables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Text Box 2">
            <a:extLst>
              <a:ext uri="{FF2B5EF4-FFF2-40B4-BE49-F238E27FC236}">
                <a16:creationId xmlns:a16="http://schemas.microsoft.com/office/drawing/2014/main" id="{F057F7CB-91E4-4DE1-B8D6-DD85E74ED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71843" name="Text Box 3">
            <a:extLst>
              <a:ext uri="{FF2B5EF4-FFF2-40B4-BE49-F238E27FC236}">
                <a16:creationId xmlns:a16="http://schemas.microsoft.com/office/drawing/2014/main" id="{76D60E18-AE63-461A-9C74-A8EB9FBF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14. S-ERM </a:t>
            </a:r>
            <a:r>
              <a:rPr lang="ko-KR" altLang="en-US" sz="1600" b="1">
                <a:latin typeface="Arial" panose="020B0604020202020204" pitchFamily="34" charset="0"/>
              </a:rPr>
              <a:t>도입의 기대효과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71844" name="Text Box 4">
            <a:extLst>
              <a:ext uri="{FF2B5EF4-FFF2-40B4-BE49-F238E27FC236}">
                <a16:creationId xmlns:a16="http://schemas.microsoft.com/office/drawing/2014/main" id="{D5BEC69B-7E1D-4B95-A5D4-167439A62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068388"/>
            <a:ext cx="8901112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ERM </a:t>
            </a:r>
            <a:r>
              <a:rPr lang="ko-KR" altLang="en-US" sz="1300" b="1">
                <a:latin typeface="Arial" panose="020B0604020202020204" pitchFamily="34" charset="0"/>
              </a:rPr>
              <a:t>을 도입한 기업들의 실제 사례에서도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도입 후 시장가치 상승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손실 및 보험 프리미엄 축소 등의 도입 효과가 나타나고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71845" name="Text Box 5">
            <a:extLst>
              <a:ext uri="{FF2B5EF4-FFF2-40B4-BE49-F238E27FC236}">
                <a16:creationId xmlns:a16="http://schemas.microsoft.com/office/drawing/2014/main" id="{08ABA0A9-3A40-46C0-B797-B3A4ED993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628775"/>
            <a:ext cx="468153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 u="sng">
                <a:latin typeface="Arial" panose="020B0604020202020204" pitchFamily="34" charset="0"/>
              </a:rPr>
              <a:t>ERM </a:t>
            </a:r>
            <a:r>
              <a:rPr lang="ko-KR" altLang="en-US" sz="1800" b="1" u="sng">
                <a:latin typeface="Arial" panose="020B0604020202020204" pitchFamily="34" charset="0"/>
              </a:rPr>
              <a:t>도입 사례 및 도입 효과</a:t>
            </a:r>
          </a:p>
        </p:txBody>
      </p:sp>
      <p:sp>
        <p:nvSpPr>
          <p:cNvPr id="1571846" name="AutoShape 6">
            <a:extLst>
              <a:ext uri="{FF2B5EF4-FFF2-40B4-BE49-F238E27FC236}">
                <a16:creationId xmlns:a16="http://schemas.microsoft.com/office/drawing/2014/main" id="{F1159207-FE8A-4253-89FA-7534316A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2347913"/>
            <a:ext cx="2881313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도입 기업</a:t>
            </a:r>
          </a:p>
        </p:txBody>
      </p:sp>
      <p:sp>
        <p:nvSpPr>
          <p:cNvPr id="1571847" name="AutoShape 7">
            <a:extLst>
              <a:ext uri="{FF2B5EF4-FFF2-40B4-BE49-F238E27FC236}">
                <a16:creationId xmlns:a16="http://schemas.microsoft.com/office/drawing/2014/main" id="{8B113D58-9701-4199-8082-5DC016438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2347913"/>
            <a:ext cx="2609850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도입 효과</a:t>
            </a:r>
          </a:p>
        </p:txBody>
      </p:sp>
      <p:sp>
        <p:nvSpPr>
          <p:cNvPr id="1571848" name="Rectangle 8">
            <a:extLst>
              <a:ext uri="{FF2B5EF4-FFF2-40B4-BE49-F238E27FC236}">
                <a16:creationId xmlns:a16="http://schemas.microsoft.com/office/drawing/2014/main" id="{9C2708A6-2E69-4477-8FBE-4A9EB1B46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3070225"/>
            <a:ext cx="2881313" cy="4492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Top Money Center Bank</a:t>
            </a:r>
          </a:p>
        </p:txBody>
      </p:sp>
      <p:sp>
        <p:nvSpPr>
          <p:cNvPr id="1571849" name="Rectangle 9">
            <a:extLst>
              <a:ext uri="{FF2B5EF4-FFF2-40B4-BE49-F238E27FC236}">
                <a16:creationId xmlns:a16="http://schemas.microsoft.com/office/drawing/2014/main" id="{70163B95-6791-4408-8AED-A49C1E129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3698875"/>
            <a:ext cx="2881313" cy="4492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대형 상업은행</a:t>
            </a:r>
          </a:p>
        </p:txBody>
      </p:sp>
      <p:sp>
        <p:nvSpPr>
          <p:cNvPr id="1571850" name="Rectangle 10">
            <a:extLst>
              <a:ext uri="{FF2B5EF4-FFF2-40B4-BE49-F238E27FC236}">
                <a16:creationId xmlns:a16="http://schemas.microsoft.com/office/drawing/2014/main" id="{3D304B73-F838-46BC-B87E-784952C1F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4329113"/>
            <a:ext cx="2881313" cy="54133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Top Asset Management Company</a:t>
            </a:r>
          </a:p>
        </p:txBody>
      </p:sp>
      <p:sp>
        <p:nvSpPr>
          <p:cNvPr id="1571851" name="Rectangle 11">
            <a:extLst>
              <a:ext uri="{FF2B5EF4-FFF2-40B4-BE49-F238E27FC236}">
                <a16:creationId xmlns:a16="http://schemas.microsoft.com/office/drawing/2014/main" id="{CA2BE125-67B2-4A2B-A662-57721804B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5048250"/>
            <a:ext cx="2881313" cy="5413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대형 </a:t>
            </a:r>
            <a:r>
              <a:rPr lang="en-US" altLang="ko-KR" sz="1400" b="1">
                <a:latin typeface="Arial" panose="020B0604020202020204" pitchFamily="34" charset="0"/>
              </a:rPr>
              <a:t>International Commercial &amp; Investment Bank</a:t>
            </a:r>
          </a:p>
        </p:txBody>
      </p:sp>
      <p:sp>
        <p:nvSpPr>
          <p:cNvPr id="1571852" name="Rectangle 12">
            <a:extLst>
              <a:ext uri="{FF2B5EF4-FFF2-40B4-BE49-F238E27FC236}">
                <a16:creationId xmlns:a16="http://schemas.microsoft.com/office/drawing/2014/main" id="{7A8BD63E-08B7-44A1-9898-287C13EF8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5770563"/>
            <a:ext cx="2881313" cy="44926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대형 </a:t>
            </a:r>
            <a:r>
              <a:rPr lang="en-US" altLang="ko-KR" sz="1400" b="1">
                <a:latin typeface="Arial" panose="020B0604020202020204" pitchFamily="34" charset="0"/>
              </a:rPr>
              <a:t>Manufacturing Company</a:t>
            </a:r>
          </a:p>
        </p:txBody>
      </p:sp>
      <p:sp>
        <p:nvSpPr>
          <p:cNvPr id="1571853" name="Text Box 13">
            <a:extLst>
              <a:ext uri="{FF2B5EF4-FFF2-40B4-BE49-F238E27FC236}">
                <a16:creationId xmlns:a16="http://schemas.microsoft.com/office/drawing/2014/main" id="{F2F7A480-D4EF-4B92-8687-CDF14B13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3030538"/>
            <a:ext cx="513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기업의 시장가치 향상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</a:t>
            </a:r>
            <a:r>
              <a:rPr lang="en-US" altLang="ko-KR" sz="1400">
                <a:latin typeface="Arial" panose="020B0604020202020204" pitchFamily="34" charset="0"/>
              </a:rPr>
              <a:t>S&amp;P 500 </a:t>
            </a:r>
            <a:r>
              <a:rPr lang="ko-KR" altLang="en-US" sz="1400">
                <a:latin typeface="Arial" panose="020B0604020202020204" pitchFamily="34" charset="0"/>
              </a:rPr>
              <a:t>지수보다 </a:t>
            </a:r>
            <a:r>
              <a:rPr lang="en-US" altLang="ko-KR" sz="1400">
                <a:latin typeface="Arial" panose="020B0604020202020204" pitchFamily="34" charset="0"/>
              </a:rPr>
              <a:t>58% </a:t>
            </a:r>
            <a:r>
              <a:rPr lang="ko-KR" altLang="en-US" sz="1400">
                <a:latin typeface="Arial" panose="020B0604020202020204" pitchFamily="34" charset="0"/>
              </a:rPr>
              <a:t>상회하는 주가 상승</a:t>
            </a:r>
          </a:p>
        </p:txBody>
      </p:sp>
      <p:sp>
        <p:nvSpPr>
          <p:cNvPr id="1571854" name="Text Box 14">
            <a:extLst>
              <a:ext uri="{FF2B5EF4-FFF2-40B4-BE49-F238E27FC236}">
                <a16:creationId xmlns:a16="http://schemas.microsoft.com/office/drawing/2014/main" id="{75C7F98A-8409-47D1-9AAC-622E52E50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3659188"/>
            <a:ext cx="513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리스크의 조기 경보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미래 손실의 </a:t>
            </a:r>
            <a:r>
              <a:rPr lang="en-US" altLang="ko-KR" sz="1400">
                <a:latin typeface="Arial" panose="020B0604020202020204" pitchFamily="34" charset="0"/>
              </a:rPr>
              <a:t>80% </a:t>
            </a:r>
            <a:r>
              <a:rPr lang="ko-KR" altLang="en-US" sz="1400">
                <a:latin typeface="Arial" panose="020B0604020202020204" pitchFamily="34" charset="0"/>
              </a:rPr>
              <a:t>이상 인식</a:t>
            </a:r>
            <a:r>
              <a:rPr lang="en-US" altLang="ko-KR" sz="1400">
                <a:latin typeface="Arial" panose="020B0604020202020204" pitchFamily="34" charset="0"/>
              </a:rPr>
              <a:t>, Global </a:t>
            </a:r>
            <a:r>
              <a:rPr lang="ko-KR" altLang="en-US" sz="1400">
                <a:latin typeface="Arial" panose="020B0604020202020204" pitchFamily="34" charset="0"/>
              </a:rPr>
              <a:t>리스크 </a:t>
            </a:r>
            <a:r>
              <a:rPr lang="en-US" altLang="ko-KR" sz="1400">
                <a:latin typeface="Arial" panose="020B0604020202020204" pitchFamily="34" charset="0"/>
              </a:rPr>
              <a:t>1/3 </a:t>
            </a:r>
            <a:r>
              <a:rPr lang="ko-KR" altLang="en-US" sz="1400">
                <a:latin typeface="Arial" panose="020B0604020202020204" pitchFamily="34" charset="0"/>
              </a:rPr>
              <a:t>수준까지 축소</a:t>
            </a:r>
          </a:p>
        </p:txBody>
      </p:sp>
      <p:sp>
        <p:nvSpPr>
          <p:cNvPr id="1571855" name="Text Box 15">
            <a:extLst>
              <a:ext uri="{FF2B5EF4-FFF2-40B4-BE49-F238E27FC236}">
                <a16:creationId xmlns:a16="http://schemas.microsoft.com/office/drawing/2014/main" id="{13B49679-061D-4F66-A627-FCF2784BD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4238625"/>
            <a:ext cx="5130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손실의 감소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전사 차원의 손실율을 </a:t>
            </a:r>
            <a:r>
              <a:rPr lang="en-US" altLang="ko-KR" sz="1400">
                <a:latin typeface="Arial" panose="020B0604020202020204" pitchFamily="34" charset="0"/>
              </a:rPr>
              <a:t>30% </a:t>
            </a:r>
            <a:r>
              <a:rPr lang="ko-KR" altLang="en-US" sz="1400">
                <a:latin typeface="Arial" panose="020B0604020202020204" pitchFamily="34" charset="0"/>
              </a:rPr>
              <a:t>축소</a:t>
            </a:r>
            <a:r>
              <a:rPr lang="en-US" altLang="ko-KR" sz="1400">
                <a:latin typeface="Arial" panose="020B0604020202020204" pitchFamily="34" charset="0"/>
              </a:rPr>
              <a:t>, </a:t>
            </a:r>
            <a:r>
              <a:rPr lang="ko-KR" altLang="en-US" sz="1400">
                <a:latin typeface="Arial" panose="020B0604020202020204" pitchFamily="34" charset="0"/>
              </a:rPr>
              <a:t>사업 단위에서는 </a:t>
            </a:r>
            <a:r>
              <a:rPr lang="en-US" altLang="ko-KR" sz="1400">
                <a:latin typeface="Arial" panose="020B0604020202020204" pitchFamily="34" charset="0"/>
              </a:rPr>
              <a:t>80% </a:t>
            </a:r>
            <a:r>
              <a:rPr lang="ko-KR" altLang="en-US" sz="1400">
                <a:latin typeface="Arial" panose="020B0604020202020204" pitchFamily="34" charset="0"/>
              </a:rPr>
              <a:t>이상 축소</a:t>
            </a:r>
          </a:p>
        </p:txBody>
      </p:sp>
      <p:sp>
        <p:nvSpPr>
          <p:cNvPr id="1571856" name="Text Box 16">
            <a:extLst>
              <a:ext uri="{FF2B5EF4-FFF2-40B4-BE49-F238E27FC236}">
                <a16:creationId xmlns:a16="http://schemas.microsoft.com/office/drawing/2014/main" id="{DE48E44B-30F8-4B60-95C0-E97467DB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5729288"/>
            <a:ext cx="513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보험 프리미엄의 감소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연간 보험 프리미엄의 </a:t>
            </a:r>
            <a:r>
              <a:rPr lang="en-US" altLang="ko-KR" sz="1400">
                <a:latin typeface="Arial" panose="020B0604020202020204" pitchFamily="34" charset="0"/>
              </a:rPr>
              <a:t>20 ~ 25% </a:t>
            </a:r>
            <a:r>
              <a:rPr lang="ko-KR" altLang="en-US" sz="1400">
                <a:latin typeface="Arial" panose="020B0604020202020204" pitchFamily="34" charset="0"/>
              </a:rPr>
              <a:t>감소</a:t>
            </a:r>
          </a:p>
        </p:txBody>
      </p:sp>
      <p:sp>
        <p:nvSpPr>
          <p:cNvPr id="1571857" name="Text Box 17">
            <a:extLst>
              <a:ext uri="{FF2B5EF4-FFF2-40B4-BE49-F238E27FC236}">
                <a16:creationId xmlns:a16="http://schemas.microsoft.com/office/drawing/2014/main" id="{5729842F-0E23-48B1-98C7-8EE0F7996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5049838"/>
            <a:ext cx="513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규제적 자본 축소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규제적인 자본 요구량을 </a:t>
            </a:r>
            <a:r>
              <a:rPr lang="en-US" altLang="ko-KR" sz="1400">
                <a:latin typeface="Arial" panose="020B0604020202020204" pitchFamily="34" charset="0"/>
              </a:rPr>
              <a:t>10</a:t>
            </a:r>
            <a:r>
              <a:rPr lang="ko-KR" altLang="en-US" sz="1400">
                <a:latin typeface="Arial" panose="020B0604020202020204" pitchFamily="34" charset="0"/>
              </a:rPr>
              <a:t>억달러 축소</a:t>
            </a:r>
          </a:p>
        </p:txBody>
      </p:sp>
      <p:sp>
        <p:nvSpPr>
          <p:cNvPr id="1571858" name="AutoShape 18">
            <a:extLst>
              <a:ext uri="{FF2B5EF4-FFF2-40B4-BE49-F238E27FC236}">
                <a16:creationId xmlns:a16="http://schemas.microsoft.com/office/drawing/2014/main" id="{48CEC5F5-C35E-4BC9-9059-9C46CE7948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5494" y="4436269"/>
            <a:ext cx="1800225" cy="5064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Text Box 2">
            <a:extLst>
              <a:ext uri="{FF2B5EF4-FFF2-40B4-BE49-F238E27FC236}">
                <a16:creationId xmlns:a16="http://schemas.microsoft.com/office/drawing/2014/main" id="{88C06C4B-62D1-4128-AD35-A071FFCA3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73891" name="Text Box 3">
            <a:extLst>
              <a:ext uri="{FF2B5EF4-FFF2-40B4-BE49-F238E27FC236}">
                <a16:creationId xmlns:a16="http://schemas.microsoft.com/office/drawing/2014/main" id="{948CBE1A-BD8E-4C91-B11C-60500F3BD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15. S-ERM </a:t>
            </a:r>
            <a:r>
              <a:rPr lang="ko-KR" altLang="en-US" sz="1600" b="1">
                <a:latin typeface="Arial" panose="020B0604020202020204" pitchFamily="34" charset="0"/>
              </a:rPr>
              <a:t>도입의 선진 사례</a:t>
            </a:r>
          </a:p>
        </p:txBody>
      </p:sp>
      <p:sp>
        <p:nvSpPr>
          <p:cNvPr id="1573907" name="Text Box 19">
            <a:extLst>
              <a:ext uri="{FF2B5EF4-FFF2-40B4-BE49-F238E27FC236}">
                <a16:creationId xmlns:a16="http://schemas.microsoft.com/office/drawing/2014/main" id="{30D834CA-CEB9-4784-9FA3-EF31CB19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996950"/>
            <a:ext cx="86137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Dupont </a:t>
            </a:r>
            <a:r>
              <a:rPr lang="ko-KR" altLang="en-US" sz="1300" b="1">
                <a:latin typeface="Arial" panose="020B0604020202020204" pitchFamily="34" charset="0"/>
              </a:rPr>
              <a:t>은 전사 차원의 통합 리스크인 </a:t>
            </a:r>
            <a:r>
              <a:rPr lang="en-US" altLang="ko-KR" sz="1300" b="1">
                <a:latin typeface="Arial" panose="020B0604020202020204" pitchFamily="34" charset="0"/>
              </a:rPr>
              <a:t>EAR </a:t>
            </a:r>
            <a:r>
              <a:rPr lang="ko-KR" altLang="en-US" sz="1300" b="1">
                <a:latin typeface="Arial" panose="020B0604020202020204" pitchFamily="34" charset="0"/>
              </a:rPr>
              <a:t>을 산정하여 전 조직원들에게 리스크에 대한 </a:t>
            </a:r>
            <a:r>
              <a:rPr lang="en-US" altLang="ko-KR" sz="1300" b="1">
                <a:latin typeface="Arial" panose="020B0604020202020204" pitchFamily="34" charset="0"/>
              </a:rPr>
              <a:t>Common Language </a:t>
            </a:r>
            <a:r>
              <a:rPr lang="ko-KR" altLang="en-US" sz="1300" b="1">
                <a:latin typeface="Arial" panose="020B0604020202020204" pitchFamily="34" charset="0"/>
              </a:rPr>
              <a:t>를 강조하고 있고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이를 통해 책임 소재를 명확화 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73908" name="Text Box 20">
            <a:extLst>
              <a:ext uri="{FF2B5EF4-FFF2-40B4-BE49-F238E27FC236}">
                <a16:creationId xmlns:a16="http://schemas.microsoft.com/office/drawing/2014/main" id="{03D0976A-DACD-4840-863E-FE254334F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447800"/>
            <a:ext cx="468153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 u="sng">
                <a:latin typeface="Arial" panose="020B0604020202020204" pitchFamily="34" charset="0"/>
              </a:rPr>
              <a:t>EAR </a:t>
            </a:r>
            <a:r>
              <a:rPr lang="ko-KR" altLang="en-US" sz="1800" b="1" u="sng">
                <a:latin typeface="Arial" panose="020B0604020202020204" pitchFamily="34" charset="0"/>
              </a:rPr>
              <a:t>관리를 통한 </a:t>
            </a:r>
            <a:r>
              <a:rPr lang="en-US" altLang="ko-KR" sz="1800" b="1" u="sng">
                <a:latin typeface="Arial" panose="020B0604020202020204" pitchFamily="34" charset="0"/>
              </a:rPr>
              <a:t>ERM </a:t>
            </a:r>
            <a:r>
              <a:rPr lang="ko-KR" altLang="en-US" sz="1800" b="1" u="sng">
                <a:latin typeface="Arial" panose="020B0604020202020204" pitchFamily="34" charset="0"/>
              </a:rPr>
              <a:t>추진</a:t>
            </a:r>
          </a:p>
        </p:txBody>
      </p:sp>
      <p:sp>
        <p:nvSpPr>
          <p:cNvPr id="1573909" name="AutoShape 21">
            <a:extLst>
              <a:ext uri="{FF2B5EF4-FFF2-40B4-BE49-F238E27FC236}">
                <a16:creationId xmlns:a16="http://schemas.microsoft.com/office/drawing/2014/main" id="{D9077EAB-4836-4600-853C-837CB3C0E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2797175"/>
            <a:ext cx="1890712" cy="3619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대외적 효과</a:t>
            </a:r>
          </a:p>
        </p:txBody>
      </p:sp>
      <p:sp>
        <p:nvSpPr>
          <p:cNvPr id="1573910" name="Rectangle 22">
            <a:extLst>
              <a:ext uri="{FF2B5EF4-FFF2-40B4-BE49-F238E27FC236}">
                <a16:creationId xmlns:a16="http://schemas.microsoft.com/office/drawing/2014/main" id="{B5C5C6B4-9F7D-460E-86CF-7E7D3D324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2078038"/>
            <a:ext cx="989012" cy="5397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환 리스크</a:t>
            </a:r>
          </a:p>
        </p:txBody>
      </p:sp>
      <p:sp>
        <p:nvSpPr>
          <p:cNvPr id="1573911" name="Text Box 23">
            <a:extLst>
              <a:ext uri="{FF2B5EF4-FFF2-40B4-BE49-F238E27FC236}">
                <a16:creationId xmlns:a16="http://schemas.microsoft.com/office/drawing/2014/main" id="{AE2A82CE-ACA1-4CC1-AF32-FAB360C1C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3248025"/>
            <a:ext cx="3154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미국 회계규정 </a:t>
            </a:r>
            <a:r>
              <a:rPr lang="en-US" altLang="ko-KR" sz="1400">
                <a:latin typeface="Arial" panose="020B0604020202020204" pitchFamily="34" charset="0"/>
              </a:rPr>
              <a:t>(SFAS No. 133) </a:t>
            </a:r>
            <a:r>
              <a:rPr lang="ko-KR" altLang="en-US" sz="1400">
                <a:latin typeface="Arial" panose="020B0604020202020204" pitchFamily="34" charset="0"/>
              </a:rPr>
              <a:t>충족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경영 투명성 제고</a:t>
            </a:r>
          </a:p>
        </p:txBody>
      </p:sp>
      <p:sp>
        <p:nvSpPr>
          <p:cNvPr id="1573912" name="Text Box 24">
            <a:extLst>
              <a:ext uri="{FF2B5EF4-FFF2-40B4-BE49-F238E27FC236}">
                <a16:creationId xmlns:a16="http://schemas.microsoft.com/office/drawing/2014/main" id="{E709BBE9-E774-4EF9-A5DC-0208DDFDD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4510088"/>
            <a:ext cx="31527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리스크에 대한 </a:t>
            </a:r>
            <a:r>
              <a:rPr lang="en-US" altLang="ko-KR" sz="1400">
                <a:latin typeface="Arial" panose="020B0604020202020204" pitchFamily="34" charset="0"/>
              </a:rPr>
              <a:t>Common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" panose="020B0604020202020204" pitchFamily="34" charset="0"/>
              </a:rPr>
              <a:t> </a:t>
            </a:r>
            <a:r>
              <a:rPr lang="ko-KR" altLang="en-US" sz="1400">
                <a:latin typeface="Arial" panose="020B0604020202020204" pitchFamily="34" charset="0"/>
              </a:rPr>
              <a:t>리스크에 대한 명확한 책임 소재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" panose="020B0604020202020204" pitchFamily="34" charset="0"/>
              </a:rPr>
              <a:t> 리스크를 반영한 투자 의사결정</a:t>
            </a:r>
          </a:p>
        </p:txBody>
      </p:sp>
      <p:sp>
        <p:nvSpPr>
          <p:cNvPr id="1573913" name="AutoShape 25">
            <a:extLst>
              <a:ext uri="{FF2B5EF4-FFF2-40B4-BE49-F238E27FC236}">
                <a16:creationId xmlns:a16="http://schemas.microsoft.com/office/drawing/2014/main" id="{213043FF-6F9E-43EE-9E3A-4BE61E46DCE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15594" y="3671094"/>
            <a:ext cx="2879725" cy="41433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3914" name="Rectangle 26">
            <a:extLst>
              <a:ext uri="{FF2B5EF4-FFF2-40B4-BE49-F238E27FC236}">
                <a16:creationId xmlns:a16="http://schemas.microsoft.com/office/drawing/2014/main" id="{18FED448-4C2A-4745-8884-B30F30004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2078038"/>
            <a:ext cx="989012" cy="5397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금리 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리스크</a:t>
            </a:r>
          </a:p>
        </p:txBody>
      </p:sp>
      <p:sp>
        <p:nvSpPr>
          <p:cNvPr id="1573915" name="Rectangle 27">
            <a:extLst>
              <a:ext uri="{FF2B5EF4-FFF2-40B4-BE49-F238E27FC236}">
                <a16:creationId xmlns:a16="http://schemas.microsoft.com/office/drawing/2014/main" id="{16CA3C47-71DF-49D5-BC94-F016AAD7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2078038"/>
            <a:ext cx="989013" cy="5397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가격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리스크</a:t>
            </a:r>
          </a:p>
        </p:txBody>
      </p:sp>
      <p:sp>
        <p:nvSpPr>
          <p:cNvPr id="1573916" name="Rectangle 28">
            <a:extLst>
              <a:ext uri="{FF2B5EF4-FFF2-40B4-BE49-F238E27FC236}">
                <a16:creationId xmlns:a16="http://schemas.microsoft.com/office/drawing/2014/main" id="{002110C3-0A96-4865-981D-169344D2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2078038"/>
            <a:ext cx="989012" cy="5397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…..</a:t>
            </a:r>
          </a:p>
        </p:txBody>
      </p:sp>
      <p:sp>
        <p:nvSpPr>
          <p:cNvPr id="1573917" name="AutoShape 29">
            <a:extLst>
              <a:ext uri="{FF2B5EF4-FFF2-40B4-BE49-F238E27FC236}">
                <a16:creationId xmlns:a16="http://schemas.microsoft.com/office/drawing/2014/main" id="{8FFF3105-B75C-4989-B061-9A1C72DB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2978150"/>
            <a:ext cx="3870325" cy="4889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전사 차원의 </a:t>
            </a:r>
            <a:r>
              <a:rPr lang="en-US" altLang="ko-KR" sz="1800" b="1">
                <a:solidFill>
                  <a:schemeClr val="bg1"/>
                </a:solidFill>
                <a:latin typeface="Arial" panose="020B0604020202020204" pitchFamily="34" charset="0"/>
              </a:rPr>
              <a:t>EAR </a:t>
            </a:r>
            <a:r>
              <a:rPr lang="ko-KR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측정</a:t>
            </a:r>
          </a:p>
        </p:txBody>
      </p:sp>
      <p:sp>
        <p:nvSpPr>
          <p:cNvPr id="1573918" name="Rectangle 30">
            <a:extLst>
              <a:ext uri="{FF2B5EF4-FFF2-40B4-BE49-F238E27FC236}">
                <a16:creationId xmlns:a16="http://schemas.microsoft.com/office/drawing/2014/main" id="{07FD3CA1-48E5-4FE2-9897-15E00D96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4146550"/>
            <a:ext cx="1439863" cy="9921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3300"/>
              </a:gs>
              <a:gs pos="100000">
                <a:schemeClr val="bg1"/>
              </a:gs>
            </a:gsLst>
            <a:lin ang="5400000" scaled="1"/>
          </a:gradFill>
          <a:ln w="25400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3919" name="Text Box 31">
            <a:extLst>
              <a:ext uri="{FF2B5EF4-FFF2-40B4-BE49-F238E27FC236}">
                <a16:creationId xmlns:a16="http://schemas.microsoft.com/office/drawing/2014/main" id="{38F158EE-38A5-4C7A-92BF-2EFB7FDEB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4170363"/>
            <a:ext cx="730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사업</a:t>
            </a:r>
            <a:r>
              <a:rPr lang="en-US" altLang="ko-KR" sz="16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73920" name="Rectangle 32">
            <a:extLst>
              <a:ext uri="{FF2B5EF4-FFF2-40B4-BE49-F238E27FC236}">
                <a16:creationId xmlns:a16="http://schemas.microsoft.com/office/drawing/2014/main" id="{7EDF34AD-391E-4E9A-9ADE-8288E4B8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4687888"/>
            <a:ext cx="627063" cy="3587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요인</a:t>
            </a:r>
            <a:r>
              <a:rPr lang="en-US" altLang="ko-KR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73921" name="Rectangle 33">
            <a:extLst>
              <a:ext uri="{FF2B5EF4-FFF2-40B4-BE49-F238E27FC236}">
                <a16:creationId xmlns:a16="http://schemas.microsoft.com/office/drawing/2014/main" id="{2082FE69-2061-43BA-835C-A7B202C0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4597400"/>
            <a:ext cx="628650" cy="3587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요인</a:t>
            </a:r>
            <a:r>
              <a:rPr lang="en-US" altLang="ko-KR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73922" name="Rectangle 34">
            <a:extLst>
              <a:ext uri="{FF2B5EF4-FFF2-40B4-BE49-F238E27FC236}">
                <a16:creationId xmlns:a16="http://schemas.microsoft.com/office/drawing/2014/main" id="{21179158-B4EC-43CE-A052-9D0709FF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4506913"/>
            <a:ext cx="717550" cy="358775"/>
          </a:xfrm>
          <a:prstGeom prst="rect">
            <a:avLst/>
          </a:prstGeom>
          <a:solidFill>
            <a:srgbClr val="FF99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요인</a:t>
            </a:r>
            <a:r>
              <a:rPr lang="en-US" altLang="ko-KR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73923" name="Text Box 35">
            <a:extLst>
              <a:ext uri="{FF2B5EF4-FFF2-40B4-BE49-F238E27FC236}">
                <a16:creationId xmlns:a16="http://schemas.microsoft.com/office/drawing/2014/main" id="{028F586C-A7FC-47EA-8450-518D60141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6219825"/>
            <a:ext cx="504190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400" b="1">
                <a:latin typeface="Arial" panose="020B0604020202020204" pitchFamily="34" charset="0"/>
              </a:rPr>
              <a:t>* EAR : Earning at Risk</a:t>
            </a:r>
          </a:p>
        </p:txBody>
      </p:sp>
      <p:sp>
        <p:nvSpPr>
          <p:cNvPr id="1573924" name="Rectangle 36">
            <a:extLst>
              <a:ext uri="{FF2B5EF4-FFF2-40B4-BE49-F238E27FC236}">
                <a16:creationId xmlns:a16="http://schemas.microsoft.com/office/drawing/2014/main" id="{751B9AFA-5B77-4CFB-8A6B-DD3D1C4BC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148138"/>
            <a:ext cx="1439862" cy="9921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3300"/>
              </a:gs>
              <a:gs pos="100000">
                <a:schemeClr val="bg1"/>
              </a:gs>
            </a:gsLst>
            <a:lin ang="5400000" scaled="1"/>
          </a:gradFill>
          <a:ln w="25400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3925" name="Text Box 37">
            <a:extLst>
              <a:ext uri="{FF2B5EF4-FFF2-40B4-BE49-F238E27FC236}">
                <a16:creationId xmlns:a16="http://schemas.microsoft.com/office/drawing/2014/main" id="{FAF71E04-0F40-470B-8473-CBBBAD16A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4171950"/>
            <a:ext cx="731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사업</a:t>
            </a:r>
            <a:r>
              <a:rPr lang="en-US" altLang="ko-KR" sz="16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573926" name="Rectangle 38">
            <a:extLst>
              <a:ext uri="{FF2B5EF4-FFF2-40B4-BE49-F238E27FC236}">
                <a16:creationId xmlns:a16="http://schemas.microsoft.com/office/drawing/2014/main" id="{18480CA9-D8FA-444B-B697-2F57C940E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689475"/>
            <a:ext cx="627062" cy="358775"/>
          </a:xfrm>
          <a:prstGeom prst="rect">
            <a:avLst/>
          </a:prstGeom>
          <a:solidFill>
            <a:srgbClr val="FF99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요인</a:t>
            </a:r>
            <a:r>
              <a:rPr lang="en-US" altLang="ko-KR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73927" name="Rectangle 39">
            <a:extLst>
              <a:ext uri="{FF2B5EF4-FFF2-40B4-BE49-F238E27FC236}">
                <a16:creationId xmlns:a16="http://schemas.microsoft.com/office/drawing/2014/main" id="{64FC4783-F006-473B-9A89-9839A703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4598988"/>
            <a:ext cx="628650" cy="358775"/>
          </a:xfrm>
          <a:prstGeom prst="rect">
            <a:avLst/>
          </a:prstGeom>
          <a:solidFill>
            <a:srgbClr val="FF99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요인</a:t>
            </a:r>
            <a:r>
              <a:rPr lang="en-US" altLang="ko-KR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73928" name="Rectangle 40">
            <a:extLst>
              <a:ext uri="{FF2B5EF4-FFF2-40B4-BE49-F238E27FC236}">
                <a16:creationId xmlns:a16="http://schemas.microsoft.com/office/drawing/2014/main" id="{5DB377D5-031E-4A9A-B9D0-D7C18E3AE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4508500"/>
            <a:ext cx="717550" cy="358775"/>
          </a:xfrm>
          <a:prstGeom prst="rect">
            <a:avLst/>
          </a:prstGeom>
          <a:solidFill>
            <a:srgbClr val="FF99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요인</a:t>
            </a:r>
            <a:r>
              <a:rPr lang="en-US" altLang="ko-KR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73929" name="Rectangle 41">
            <a:extLst>
              <a:ext uri="{FF2B5EF4-FFF2-40B4-BE49-F238E27FC236}">
                <a16:creationId xmlns:a16="http://schemas.microsoft.com/office/drawing/2014/main" id="{8A3CBDD5-1062-4EA9-AEAF-BF68E61B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8" y="4148138"/>
            <a:ext cx="1439862" cy="9921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3300"/>
              </a:gs>
              <a:gs pos="100000">
                <a:schemeClr val="bg1"/>
              </a:gs>
            </a:gsLst>
            <a:lin ang="5400000" scaled="1"/>
          </a:gradFill>
          <a:ln w="25400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3930" name="Text Box 42">
            <a:extLst>
              <a:ext uri="{FF2B5EF4-FFF2-40B4-BE49-F238E27FC236}">
                <a16:creationId xmlns:a16="http://schemas.microsoft.com/office/drawing/2014/main" id="{75121432-A238-497D-B11E-B05C21B80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4171950"/>
            <a:ext cx="730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사업</a:t>
            </a:r>
            <a:r>
              <a:rPr lang="en-US" altLang="ko-KR" sz="1600" b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73931" name="Rectangle 43">
            <a:extLst>
              <a:ext uri="{FF2B5EF4-FFF2-40B4-BE49-F238E27FC236}">
                <a16:creationId xmlns:a16="http://schemas.microsoft.com/office/drawing/2014/main" id="{6389B5CA-0E10-4041-B965-10889BFC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4689475"/>
            <a:ext cx="627062" cy="3587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요인</a:t>
            </a:r>
            <a:r>
              <a:rPr lang="en-US" altLang="ko-KR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73932" name="Rectangle 44">
            <a:extLst>
              <a:ext uri="{FF2B5EF4-FFF2-40B4-BE49-F238E27FC236}">
                <a16:creationId xmlns:a16="http://schemas.microsoft.com/office/drawing/2014/main" id="{B1EEA587-22C8-4E21-8581-B135833D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4598988"/>
            <a:ext cx="628650" cy="358775"/>
          </a:xfrm>
          <a:prstGeom prst="rect">
            <a:avLst/>
          </a:prstGeom>
          <a:solidFill>
            <a:srgbClr val="FF99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요인</a:t>
            </a:r>
            <a:r>
              <a:rPr lang="en-US" altLang="ko-KR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73933" name="Rectangle 45">
            <a:extLst>
              <a:ext uri="{FF2B5EF4-FFF2-40B4-BE49-F238E27FC236}">
                <a16:creationId xmlns:a16="http://schemas.microsoft.com/office/drawing/2014/main" id="{823D9C56-D781-41EE-8BF0-4710C45E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4508500"/>
            <a:ext cx="717550" cy="3587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요인</a:t>
            </a:r>
            <a:r>
              <a:rPr lang="en-US" altLang="ko-KR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73934" name="Text Box 46">
            <a:extLst>
              <a:ext uri="{FF2B5EF4-FFF2-40B4-BE49-F238E27FC236}">
                <a16:creationId xmlns:a16="http://schemas.microsoft.com/office/drawing/2014/main" id="{5E16FE4D-4B2B-4134-A473-01AE16072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3479800"/>
            <a:ext cx="1528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rgbClr val="CC6600"/>
                </a:solidFill>
                <a:latin typeface="Arial" panose="020B0604020202020204" pitchFamily="34" charset="0"/>
              </a:rPr>
              <a:t>사업 및 요인별로</a:t>
            </a:r>
          </a:p>
        </p:txBody>
      </p:sp>
      <p:sp>
        <p:nvSpPr>
          <p:cNvPr id="1573935" name="Oval 47">
            <a:extLst>
              <a:ext uri="{FF2B5EF4-FFF2-40B4-BE49-F238E27FC236}">
                <a16:creationId xmlns:a16="http://schemas.microsoft.com/office/drawing/2014/main" id="{5BD0DA76-2ED3-427C-894B-22AB9D73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5410200"/>
            <a:ext cx="2970212" cy="719138"/>
          </a:xfrm>
          <a:prstGeom prst="ellipse">
            <a:avLst/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리스크 관리 자원 및 역량의 효율적인 배분</a:t>
            </a:r>
          </a:p>
        </p:txBody>
      </p:sp>
      <p:pic>
        <p:nvPicPr>
          <p:cNvPr id="1573936" name="Picture 48" descr="logo_dupont">
            <a:extLst>
              <a:ext uri="{FF2B5EF4-FFF2-40B4-BE49-F238E27FC236}">
                <a16:creationId xmlns:a16="http://schemas.microsoft.com/office/drawing/2014/main" id="{AE63C3D4-82C7-481C-8316-B751D1BD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1358900"/>
            <a:ext cx="2865437" cy="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3937" name="AutoShape 49">
            <a:extLst>
              <a:ext uri="{FF2B5EF4-FFF2-40B4-BE49-F238E27FC236}">
                <a16:creationId xmlns:a16="http://schemas.microsoft.com/office/drawing/2014/main" id="{82F91475-EC0C-4A5B-9A96-36849801E5C9}"/>
              </a:ext>
            </a:extLst>
          </p:cNvPr>
          <p:cNvCxnSpPr>
            <a:cxnSpLocks noChangeShapeType="1"/>
            <a:stCxn id="1573910" idx="2"/>
            <a:endCxn id="1573917" idx="0"/>
          </p:cNvCxnSpPr>
          <p:nvPr/>
        </p:nvCxnSpPr>
        <p:spPr bwMode="auto">
          <a:xfrm rot="16200000" flipH="1">
            <a:off x="1622426" y="1943100"/>
            <a:ext cx="360362" cy="1709737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3938" name="AutoShape 50">
            <a:extLst>
              <a:ext uri="{FF2B5EF4-FFF2-40B4-BE49-F238E27FC236}">
                <a16:creationId xmlns:a16="http://schemas.microsoft.com/office/drawing/2014/main" id="{613C285D-C7AD-43E3-A011-9777708F8B39}"/>
              </a:ext>
            </a:extLst>
          </p:cNvPr>
          <p:cNvCxnSpPr>
            <a:cxnSpLocks noChangeShapeType="1"/>
            <a:stCxn id="1573914" idx="2"/>
            <a:endCxn id="1573917" idx="0"/>
          </p:cNvCxnSpPr>
          <p:nvPr/>
        </p:nvCxnSpPr>
        <p:spPr bwMode="auto">
          <a:xfrm rot="16200000" flipH="1">
            <a:off x="2208213" y="2528888"/>
            <a:ext cx="360362" cy="538162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3939" name="AutoShape 51">
            <a:extLst>
              <a:ext uri="{FF2B5EF4-FFF2-40B4-BE49-F238E27FC236}">
                <a16:creationId xmlns:a16="http://schemas.microsoft.com/office/drawing/2014/main" id="{09C9C496-9EC5-4252-B0FB-31DF57469EA5}"/>
              </a:ext>
            </a:extLst>
          </p:cNvPr>
          <p:cNvCxnSpPr>
            <a:cxnSpLocks noChangeShapeType="1"/>
            <a:stCxn id="1573916" idx="2"/>
            <a:endCxn id="1573917" idx="0"/>
          </p:cNvCxnSpPr>
          <p:nvPr/>
        </p:nvCxnSpPr>
        <p:spPr bwMode="auto">
          <a:xfrm rot="5400000">
            <a:off x="3378201" y="1897062"/>
            <a:ext cx="360362" cy="1801813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3940" name="AutoShape 52">
            <a:extLst>
              <a:ext uri="{FF2B5EF4-FFF2-40B4-BE49-F238E27FC236}">
                <a16:creationId xmlns:a16="http://schemas.microsoft.com/office/drawing/2014/main" id="{57CB24C0-471E-4432-9C86-B0D1190A6ACB}"/>
              </a:ext>
            </a:extLst>
          </p:cNvPr>
          <p:cNvCxnSpPr>
            <a:cxnSpLocks noChangeShapeType="1"/>
            <a:stCxn id="1573915" idx="2"/>
            <a:endCxn id="1573917" idx="0"/>
          </p:cNvCxnSpPr>
          <p:nvPr/>
        </p:nvCxnSpPr>
        <p:spPr bwMode="auto">
          <a:xfrm rot="5400000">
            <a:off x="2793207" y="2482056"/>
            <a:ext cx="360362" cy="631825"/>
          </a:xfrm>
          <a:prstGeom prst="bentConnector3">
            <a:avLst>
              <a:gd name="adj1" fmla="val 49778"/>
            </a:avLst>
          </a:prstGeom>
          <a:noFill/>
          <a:ln w="3175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3941" name="AutoShape 53">
            <a:extLst>
              <a:ext uri="{FF2B5EF4-FFF2-40B4-BE49-F238E27FC236}">
                <a16:creationId xmlns:a16="http://schemas.microsoft.com/office/drawing/2014/main" id="{5A216D72-B71D-4BE3-BE5F-9593D1D8A440}"/>
              </a:ext>
            </a:extLst>
          </p:cNvPr>
          <p:cNvCxnSpPr>
            <a:cxnSpLocks noChangeShapeType="1"/>
            <a:stCxn id="1573917" idx="2"/>
            <a:endCxn id="1573918" idx="0"/>
          </p:cNvCxnSpPr>
          <p:nvPr/>
        </p:nvCxnSpPr>
        <p:spPr bwMode="auto">
          <a:xfrm rot="5400000">
            <a:off x="1536700" y="3013075"/>
            <a:ext cx="666750" cy="1574800"/>
          </a:xfrm>
          <a:prstGeom prst="bentConnector3">
            <a:avLst>
              <a:gd name="adj1" fmla="val 50954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3942" name="AutoShape 54">
            <a:extLst>
              <a:ext uri="{FF2B5EF4-FFF2-40B4-BE49-F238E27FC236}">
                <a16:creationId xmlns:a16="http://schemas.microsoft.com/office/drawing/2014/main" id="{D62513AF-100F-40F1-90A1-9862897E221D}"/>
              </a:ext>
            </a:extLst>
          </p:cNvPr>
          <p:cNvCxnSpPr>
            <a:cxnSpLocks noChangeShapeType="1"/>
            <a:stCxn id="1573917" idx="2"/>
            <a:endCxn id="1573929" idx="0"/>
          </p:cNvCxnSpPr>
          <p:nvPr/>
        </p:nvCxnSpPr>
        <p:spPr bwMode="auto">
          <a:xfrm rot="16200000" flipH="1">
            <a:off x="3155950" y="2968625"/>
            <a:ext cx="668338" cy="1665288"/>
          </a:xfrm>
          <a:prstGeom prst="bentConnector3">
            <a:avLst>
              <a:gd name="adj1" fmla="val 50833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3943" name="AutoShape 55">
            <a:extLst>
              <a:ext uri="{FF2B5EF4-FFF2-40B4-BE49-F238E27FC236}">
                <a16:creationId xmlns:a16="http://schemas.microsoft.com/office/drawing/2014/main" id="{97414D5B-911A-4D12-846B-C7F98F0186C5}"/>
              </a:ext>
            </a:extLst>
          </p:cNvPr>
          <p:cNvCxnSpPr>
            <a:cxnSpLocks noChangeShapeType="1"/>
            <a:stCxn id="1573917" idx="2"/>
            <a:endCxn id="1573924" idx="0"/>
          </p:cNvCxnSpPr>
          <p:nvPr/>
        </p:nvCxnSpPr>
        <p:spPr bwMode="auto">
          <a:xfrm rot="16200000" flipH="1">
            <a:off x="2346325" y="3778250"/>
            <a:ext cx="668338" cy="46038"/>
          </a:xfrm>
          <a:prstGeom prst="bentConnector3">
            <a:avLst>
              <a:gd name="adj1" fmla="val 50833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sp>
        <p:nvSpPr>
          <p:cNvPr id="1573944" name="Text Box 56">
            <a:extLst>
              <a:ext uri="{FF2B5EF4-FFF2-40B4-BE49-F238E27FC236}">
                <a16:creationId xmlns:a16="http://schemas.microsoft.com/office/drawing/2014/main" id="{498A937C-0942-4DE3-A7BB-207BF4C7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3805238"/>
            <a:ext cx="1350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rgbClr val="CC6600"/>
                </a:solidFill>
                <a:latin typeface="Arial" panose="020B0604020202020204" pitchFamily="34" charset="0"/>
              </a:rPr>
              <a:t>EAR </a:t>
            </a:r>
            <a:r>
              <a:rPr lang="ko-KR" altLang="en-US" sz="1400" b="1">
                <a:solidFill>
                  <a:srgbClr val="CC6600"/>
                </a:solidFill>
                <a:latin typeface="Arial" panose="020B0604020202020204" pitchFamily="34" charset="0"/>
              </a:rPr>
              <a:t>배분</a:t>
            </a:r>
          </a:p>
        </p:txBody>
      </p:sp>
      <p:sp>
        <p:nvSpPr>
          <p:cNvPr id="1573945" name="Text Box 57">
            <a:extLst>
              <a:ext uri="{FF2B5EF4-FFF2-40B4-BE49-F238E27FC236}">
                <a16:creationId xmlns:a16="http://schemas.microsoft.com/office/drawing/2014/main" id="{EE9C15DB-AC29-4FD2-A1EF-99D4389E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5464175"/>
            <a:ext cx="170973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rgbClr val="CC6600"/>
                </a:solidFill>
                <a:latin typeface="Arial" panose="020B0604020202020204" pitchFamily="34" charset="0"/>
              </a:rPr>
              <a:t>High Risk </a:t>
            </a:r>
            <a:r>
              <a:rPr lang="ko-KR" altLang="en-US" sz="1400" b="1">
                <a:solidFill>
                  <a:srgbClr val="CC6600"/>
                </a:solidFill>
                <a:latin typeface="Arial" panose="020B0604020202020204" pitchFamily="34" charset="0"/>
              </a:rPr>
              <a:t>분야에 </a:t>
            </a:r>
          </a:p>
          <a:p>
            <a:pPr algn="ctr"/>
            <a:r>
              <a:rPr lang="ko-KR" altLang="en-US" sz="1400" b="1">
                <a:solidFill>
                  <a:srgbClr val="CC6600"/>
                </a:solidFill>
                <a:latin typeface="Arial" panose="020B0604020202020204" pitchFamily="34" charset="0"/>
              </a:rPr>
              <a:t>대한 중점 관리</a:t>
            </a:r>
          </a:p>
        </p:txBody>
      </p:sp>
      <p:cxnSp>
        <p:nvCxnSpPr>
          <p:cNvPr id="1573946" name="AutoShape 58">
            <a:extLst>
              <a:ext uri="{FF2B5EF4-FFF2-40B4-BE49-F238E27FC236}">
                <a16:creationId xmlns:a16="http://schemas.microsoft.com/office/drawing/2014/main" id="{BE14AFCC-2299-49EA-B4E6-10C187643C8B}"/>
              </a:ext>
            </a:extLst>
          </p:cNvPr>
          <p:cNvCxnSpPr>
            <a:cxnSpLocks noChangeShapeType="1"/>
            <a:stCxn id="1573935" idx="0"/>
            <a:endCxn id="1573922" idx="2"/>
          </p:cNvCxnSpPr>
          <p:nvPr/>
        </p:nvCxnSpPr>
        <p:spPr bwMode="auto">
          <a:xfrm flipH="1" flipV="1">
            <a:off x="900113" y="4865688"/>
            <a:ext cx="1847850" cy="544512"/>
          </a:xfrm>
          <a:prstGeom prst="straightConnector1">
            <a:avLst/>
          </a:prstGeom>
          <a:noFill/>
          <a:ln w="3175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3947" name="AutoShape 59">
            <a:extLst>
              <a:ext uri="{FF2B5EF4-FFF2-40B4-BE49-F238E27FC236}">
                <a16:creationId xmlns:a16="http://schemas.microsoft.com/office/drawing/2014/main" id="{F250EE89-6F27-4099-8368-F724CD0F3848}"/>
              </a:ext>
            </a:extLst>
          </p:cNvPr>
          <p:cNvCxnSpPr>
            <a:cxnSpLocks noChangeShapeType="1"/>
            <a:stCxn id="1573935" idx="0"/>
            <a:endCxn id="1573928" idx="2"/>
          </p:cNvCxnSpPr>
          <p:nvPr/>
        </p:nvCxnSpPr>
        <p:spPr bwMode="auto">
          <a:xfrm flipH="1" flipV="1">
            <a:off x="2520950" y="4867275"/>
            <a:ext cx="227013" cy="542925"/>
          </a:xfrm>
          <a:prstGeom prst="straightConnector1">
            <a:avLst/>
          </a:prstGeom>
          <a:noFill/>
          <a:ln w="3175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3948" name="AutoShape 60">
            <a:extLst>
              <a:ext uri="{FF2B5EF4-FFF2-40B4-BE49-F238E27FC236}">
                <a16:creationId xmlns:a16="http://schemas.microsoft.com/office/drawing/2014/main" id="{E804E5AC-0276-4B6E-A363-510719651A95}"/>
              </a:ext>
            </a:extLst>
          </p:cNvPr>
          <p:cNvCxnSpPr>
            <a:cxnSpLocks noChangeShapeType="1"/>
            <a:stCxn id="1573935" idx="0"/>
            <a:endCxn id="1573927" idx="2"/>
          </p:cNvCxnSpPr>
          <p:nvPr/>
        </p:nvCxnSpPr>
        <p:spPr bwMode="auto">
          <a:xfrm flipH="1" flipV="1">
            <a:off x="2744788" y="4957763"/>
            <a:ext cx="3175" cy="452437"/>
          </a:xfrm>
          <a:prstGeom prst="straightConnector1">
            <a:avLst/>
          </a:prstGeom>
          <a:noFill/>
          <a:ln w="3175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3949" name="AutoShape 61">
            <a:extLst>
              <a:ext uri="{FF2B5EF4-FFF2-40B4-BE49-F238E27FC236}">
                <a16:creationId xmlns:a16="http://schemas.microsoft.com/office/drawing/2014/main" id="{FE620A63-618E-4FCB-B662-E4A4A7E887B0}"/>
              </a:ext>
            </a:extLst>
          </p:cNvPr>
          <p:cNvCxnSpPr>
            <a:cxnSpLocks noChangeShapeType="1"/>
            <a:stCxn id="1573935" idx="0"/>
            <a:endCxn id="1573926" idx="2"/>
          </p:cNvCxnSpPr>
          <p:nvPr/>
        </p:nvCxnSpPr>
        <p:spPr bwMode="auto">
          <a:xfrm flipV="1">
            <a:off x="2747963" y="5048250"/>
            <a:ext cx="266700" cy="361950"/>
          </a:xfrm>
          <a:prstGeom prst="straightConnector1">
            <a:avLst/>
          </a:prstGeom>
          <a:noFill/>
          <a:ln w="3175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3950" name="AutoShape 62">
            <a:extLst>
              <a:ext uri="{FF2B5EF4-FFF2-40B4-BE49-F238E27FC236}">
                <a16:creationId xmlns:a16="http://schemas.microsoft.com/office/drawing/2014/main" id="{B9A8F5ED-F02F-4461-8F79-8D49AF020300}"/>
              </a:ext>
            </a:extLst>
          </p:cNvPr>
          <p:cNvCxnSpPr>
            <a:cxnSpLocks noChangeShapeType="1"/>
            <a:stCxn id="1573935" idx="0"/>
            <a:endCxn id="1573932" idx="2"/>
          </p:cNvCxnSpPr>
          <p:nvPr/>
        </p:nvCxnSpPr>
        <p:spPr bwMode="auto">
          <a:xfrm flipV="1">
            <a:off x="2747963" y="4957763"/>
            <a:ext cx="1616075" cy="452437"/>
          </a:xfrm>
          <a:prstGeom prst="straightConnector1">
            <a:avLst/>
          </a:prstGeom>
          <a:noFill/>
          <a:ln w="3175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sp>
        <p:nvSpPr>
          <p:cNvPr id="1573951" name="AutoShape 63">
            <a:extLst>
              <a:ext uri="{FF2B5EF4-FFF2-40B4-BE49-F238E27FC236}">
                <a16:creationId xmlns:a16="http://schemas.microsoft.com/office/drawing/2014/main" id="{4DE4C674-87E7-48DE-A587-5FEA45A6D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4059238"/>
            <a:ext cx="1890712" cy="3603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대내적 효과</a:t>
            </a: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8" name="Text Box 2">
            <a:extLst>
              <a:ext uri="{FF2B5EF4-FFF2-40B4-BE49-F238E27FC236}">
                <a16:creationId xmlns:a16="http://schemas.microsoft.com/office/drawing/2014/main" id="{86C18BB7-575D-41B3-96C0-2A60670E5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75939" name="Text Box 3">
            <a:extLst>
              <a:ext uri="{FF2B5EF4-FFF2-40B4-BE49-F238E27FC236}">
                <a16:creationId xmlns:a16="http://schemas.microsoft.com/office/drawing/2014/main" id="{A966A65D-ACA4-43C1-9F5B-5801CBE30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15. S-ERM </a:t>
            </a:r>
            <a:r>
              <a:rPr lang="ko-KR" altLang="en-US" sz="1600" b="1">
                <a:latin typeface="Arial" panose="020B0604020202020204" pitchFamily="34" charset="0"/>
              </a:rPr>
              <a:t>도입의 선진 사례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75940" name="Text Box 4">
            <a:extLst>
              <a:ext uri="{FF2B5EF4-FFF2-40B4-BE49-F238E27FC236}">
                <a16:creationId xmlns:a16="http://schemas.microsoft.com/office/drawing/2014/main" id="{79363816-A787-444C-A56B-2AB3D2B8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123950"/>
            <a:ext cx="89011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BASF </a:t>
            </a:r>
            <a:r>
              <a:rPr lang="ko-KR" altLang="en-US" sz="1300" b="1">
                <a:latin typeface="Arial" panose="020B0604020202020204" pitchFamily="34" charset="0"/>
              </a:rPr>
              <a:t>는 리스크를 </a:t>
            </a:r>
            <a:r>
              <a:rPr lang="en-US" altLang="ko-KR" sz="1300" b="1">
                <a:latin typeface="Arial" panose="020B0604020202020204" pitchFamily="34" charset="0"/>
              </a:rPr>
              <a:t>9</a:t>
            </a:r>
            <a:r>
              <a:rPr lang="ko-KR" altLang="en-US" sz="1300" b="1">
                <a:latin typeface="Arial" panose="020B0604020202020204" pitchFamily="34" charset="0"/>
              </a:rPr>
              <a:t>가지 </a:t>
            </a:r>
            <a:r>
              <a:rPr lang="en-US" altLang="ko-KR" sz="1300" b="1">
                <a:latin typeface="Arial" panose="020B0604020202020204" pitchFamily="34" charset="0"/>
              </a:rPr>
              <a:t>Category </a:t>
            </a:r>
            <a:r>
              <a:rPr lang="ko-KR" altLang="en-US" sz="1300" b="1">
                <a:latin typeface="Arial" panose="020B0604020202020204" pitchFamily="34" charset="0"/>
              </a:rPr>
              <a:t>로 구조화하고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주요 리스크에 대해 과거</a:t>
            </a:r>
            <a:r>
              <a:rPr lang="en-US" altLang="ko-KR" sz="1300" b="1">
                <a:latin typeface="Arial" panose="020B0604020202020204" pitchFamily="34" charset="0"/>
              </a:rPr>
              <a:t>-</a:t>
            </a:r>
            <a:r>
              <a:rPr lang="ko-KR" altLang="en-US" sz="1300" b="1">
                <a:latin typeface="Arial" panose="020B0604020202020204" pitchFamily="34" charset="0"/>
              </a:rPr>
              <a:t>현재</a:t>
            </a:r>
            <a:r>
              <a:rPr lang="en-US" altLang="ko-KR" sz="1300" b="1">
                <a:latin typeface="Arial" panose="020B0604020202020204" pitchFamily="34" charset="0"/>
              </a:rPr>
              <a:t>-</a:t>
            </a:r>
            <a:r>
              <a:rPr lang="ko-KR" altLang="en-US" sz="1300" b="1">
                <a:latin typeface="Arial" panose="020B0604020202020204" pitchFamily="34" charset="0"/>
              </a:rPr>
              <a:t>미래의 </a:t>
            </a:r>
            <a:r>
              <a:rPr lang="en-US" altLang="ko-KR" sz="1300" b="1">
                <a:latin typeface="Arial" panose="020B0604020202020204" pitchFamily="34" charset="0"/>
              </a:rPr>
              <a:t>3</a:t>
            </a:r>
            <a:r>
              <a:rPr lang="ko-KR" altLang="en-US" sz="1300" b="1">
                <a:latin typeface="Arial" panose="020B0604020202020204" pitchFamily="34" charset="0"/>
              </a:rPr>
              <a:t>차원 관리를 실시하고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75941" name="Text Box 5">
            <a:extLst>
              <a:ext uri="{FF2B5EF4-FFF2-40B4-BE49-F238E27FC236}">
                <a16:creationId xmlns:a16="http://schemas.microsoft.com/office/drawing/2014/main" id="{57428D72-95CA-42EF-9287-25DE5FDC5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358900"/>
            <a:ext cx="468153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 u="sng">
                <a:latin typeface="Arial" panose="020B0604020202020204" pitchFamily="34" charset="0"/>
              </a:rPr>
              <a:t>BASF </a:t>
            </a:r>
            <a:r>
              <a:rPr lang="ko-KR" altLang="en-US" sz="1800" b="1" u="sng">
                <a:latin typeface="Arial" panose="020B0604020202020204" pitchFamily="34" charset="0"/>
              </a:rPr>
              <a:t>의 </a:t>
            </a:r>
            <a:r>
              <a:rPr lang="en-US" altLang="ko-KR" sz="1800" b="1" u="sng">
                <a:latin typeface="Arial" panose="020B0604020202020204" pitchFamily="34" charset="0"/>
              </a:rPr>
              <a:t>Risk Category </a:t>
            </a:r>
            <a:r>
              <a:rPr lang="ko-KR" altLang="en-US" sz="1800" b="1" u="sng">
                <a:latin typeface="Arial" panose="020B0604020202020204" pitchFamily="34" charset="0"/>
              </a:rPr>
              <a:t>와 관리 체계</a:t>
            </a:r>
          </a:p>
        </p:txBody>
      </p:sp>
      <p:sp>
        <p:nvSpPr>
          <p:cNvPr id="1575942" name="AutoShape 6">
            <a:extLst>
              <a:ext uri="{FF2B5EF4-FFF2-40B4-BE49-F238E27FC236}">
                <a16:creationId xmlns:a16="http://schemas.microsoft.com/office/drawing/2014/main" id="{24FB4B3F-AE1B-467A-AC16-CD028E1A4F4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29819" y="3761582"/>
            <a:ext cx="2879725" cy="41433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5943" name="AutoShape 7">
            <a:extLst>
              <a:ext uri="{FF2B5EF4-FFF2-40B4-BE49-F238E27FC236}">
                <a16:creationId xmlns:a16="http://schemas.microsoft.com/office/drawing/2014/main" id="{0802D09D-9050-4C87-A419-00E73B18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941513"/>
            <a:ext cx="4140200" cy="40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개 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Category 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를 활용한 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Risk 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구조화</a:t>
            </a:r>
          </a:p>
        </p:txBody>
      </p:sp>
      <p:graphicFrame>
        <p:nvGraphicFramePr>
          <p:cNvPr id="1575992" name="Group 56">
            <a:extLst>
              <a:ext uri="{FF2B5EF4-FFF2-40B4-BE49-F238E27FC236}">
                <a16:creationId xmlns:a16="http://schemas.microsoft.com/office/drawing/2014/main" id="{4D9F6CDA-9788-44FF-8613-489D8AB55BC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2481263"/>
          <a:ext cx="3829050" cy="3557587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27881803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3014811529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Risk Category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Risk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내용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41878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Economic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경제 환경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6425"/>
                  </a:ext>
                </a:extLst>
              </a:tr>
              <a:tr h="188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Currency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Euro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환율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894155"/>
                  </a:ext>
                </a:extLst>
              </a:tr>
              <a:tr h="188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Industry/Regulatory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EU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신법규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927832"/>
                  </a:ext>
                </a:extLst>
              </a:tr>
              <a:tr h="188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Financial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외국환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이자율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36154"/>
                  </a:ext>
                </a:extLst>
              </a:tr>
              <a:tr h="188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Supply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원자재의 가용성 및 가격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262725"/>
                  </a:ext>
                </a:extLst>
              </a:tr>
              <a:tr h="188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Market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주요 고객층 수요변동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483638"/>
                  </a:ext>
                </a:extLst>
              </a:tr>
              <a:tr h="188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Acquisition/Investment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장기적 투자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575001"/>
                  </a:ext>
                </a:extLst>
              </a:tr>
              <a:tr h="188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Exploration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원유와 가스의 신매장지 탐색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445370"/>
                  </a:ext>
                </a:extLst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하드웨어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소프트웨어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771953"/>
                  </a:ext>
                </a:extLst>
              </a:tr>
            </a:tbl>
          </a:graphicData>
        </a:graphic>
      </p:graphicFrame>
      <p:sp>
        <p:nvSpPr>
          <p:cNvPr id="1575979" name="Text Box 43">
            <a:extLst>
              <a:ext uri="{FF2B5EF4-FFF2-40B4-BE49-F238E27FC236}">
                <a16:creationId xmlns:a16="http://schemas.microsoft.com/office/drawing/2014/main" id="{DEE0E1E0-3FBC-42FE-9A1A-30BABAEE8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6184900"/>
            <a:ext cx="504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400">
                <a:latin typeface="Arial" panose="020B0604020202020204" pitchFamily="34" charset="0"/>
              </a:rPr>
              <a:t>* BASF Information &amp; Communication System</a:t>
            </a:r>
          </a:p>
        </p:txBody>
      </p:sp>
      <p:sp>
        <p:nvSpPr>
          <p:cNvPr id="1575980" name="_s1056">
            <a:extLst>
              <a:ext uri="{FF2B5EF4-FFF2-40B4-BE49-F238E27FC236}">
                <a16:creationId xmlns:a16="http://schemas.microsoft.com/office/drawing/2014/main" id="{5907F49C-F36A-4303-8CCC-CD8DCBD7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2347913"/>
            <a:ext cx="1350963" cy="630237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600" b="1">
                <a:latin typeface="Arial" panose="020B0604020202020204" pitchFamily="34" charset="0"/>
              </a:rPr>
              <a:t>후행 관리</a:t>
            </a:r>
          </a:p>
        </p:txBody>
      </p:sp>
      <p:sp>
        <p:nvSpPr>
          <p:cNvPr id="1575981" name="_s1056">
            <a:extLst>
              <a:ext uri="{FF2B5EF4-FFF2-40B4-BE49-F238E27FC236}">
                <a16:creationId xmlns:a16="http://schemas.microsoft.com/office/drawing/2014/main" id="{90917C62-EE5C-4030-8E7B-DA197598A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138" y="4057650"/>
            <a:ext cx="1350962" cy="6302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600" b="1">
                <a:latin typeface="Arial" panose="020B0604020202020204" pitchFamily="34" charset="0"/>
              </a:rPr>
              <a:t>선행 관리</a:t>
            </a:r>
          </a:p>
        </p:txBody>
      </p:sp>
      <p:sp>
        <p:nvSpPr>
          <p:cNvPr id="1575982" name="_s1056">
            <a:extLst>
              <a:ext uri="{FF2B5EF4-FFF2-40B4-BE49-F238E27FC236}">
                <a16:creationId xmlns:a16="http://schemas.microsoft.com/office/drawing/2014/main" id="{0E54A9DD-157D-4451-81B9-D37A44A5C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4057650"/>
            <a:ext cx="1350963" cy="630238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600" b="1">
                <a:latin typeface="Arial" panose="020B0604020202020204" pitchFamily="34" charset="0"/>
              </a:rPr>
              <a:t>동행 관리</a:t>
            </a:r>
          </a:p>
        </p:txBody>
      </p:sp>
      <p:cxnSp>
        <p:nvCxnSpPr>
          <p:cNvPr id="1575983" name="AutoShape 47">
            <a:extLst>
              <a:ext uri="{FF2B5EF4-FFF2-40B4-BE49-F238E27FC236}">
                <a16:creationId xmlns:a16="http://schemas.microsoft.com/office/drawing/2014/main" id="{2A3ECD64-7105-4951-A141-12729F44A78E}"/>
              </a:ext>
            </a:extLst>
          </p:cNvPr>
          <p:cNvCxnSpPr>
            <a:cxnSpLocks noChangeShapeType="1"/>
            <a:stCxn id="1575982" idx="6"/>
            <a:endCxn id="1575980" idx="0"/>
          </p:cNvCxnSpPr>
          <p:nvPr/>
        </p:nvCxnSpPr>
        <p:spPr bwMode="auto">
          <a:xfrm rot="5400000" flipH="1">
            <a:off x="7609681" y="3158332"/>
            <a:ext cx="1393825" cy="404812"/>
          </a:xfrm>
          <a:prstGeom prst="curvedConnector2">
            <a:avLst/>
          </a:prstGeom>
          <a:noFill/>
          <a:ln w="635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5984" name="AutoShape 48">
            <a:extLst>
              <a:ext uri="{FF2B5EF4-FFF2-40B4-BE49-F238E27FC236}">
                <a16:creationId xmlns:a16="http://schemas.microsoft.com/office/drawing/2014/main" id="{E9BCA172-8704-4F8C-8A74-F6CBE69E3011}"/>
              </a:ext>
            </a:extLst>
          </p:cNvPr>
          <p:cNvCxnSpPr>
            <a:cxnSpLocks noChangeShapeType="1"/>
            <a:stCxn id="1575980" idx="4"/>
            <a:endCxn id="1575981" idx="6"/>
          </p:cNvCxnSpPr>
          <p:nvPr/>
        </p:nvCxnSpPr>
        <p:spPr bwMode="auto">
          <a:xfrm rot="10800000" flipV="1">
            <a:off x="6348413" y="2663825"/>
            <a:ext cx="404812" cy="1393825"/>
          </a:xfrm>
          <a:prstGeom prst="curvedConnector2">
            <a:avLst/>
          </a:prstGeom>
          <a:noFill/>
          <a:ln w="635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75985" name="AutoShape 49">
            <a:extLst>
              <a:ext uri="{FF2B5EF4-FFF2-40B4-BE49-F238E27FC236}">
                <a16:creationId xmlns:a16="http://schemas.microsoft.com/office/drawing/2014/main" id="{064B7A1C-4865-4C1C-BE40-32F217805F9A}"/>
              </a:ext>
            </a:extLst>
          </p:cNvPr>
          <p:cNvCxnSpPr>
            <a:cxnSpLocks noChangeShapeType="1"/>
            <a:stCxn id="1575981" idx="2"/>
            <a:endCxn id="1575982" idx="2"/>
          </p:cNvCxnSpPr>
          <p:nvPr/>
        </p:nvCxnSpPr>
        <p:spPr bwMode="auto">
          <a:xfrm rot="16200000" flipH="1">
            <a:off x="7427913" y="3608388"/>
            <a:ext cx="1587" cy="2160587"/>
          </a:xfrm>
          <a:prstGeom prst="curvedConnector3">
            <a:avLst>
              <a:gd name="adj1" fmla="val 14300000"/>
            </a:avLst>
          </a:prstGeom>
          <a:noFill/>
          <a:ln w="635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sp>
        <p:nvSpPr>
          <p:cNvPr id="1575986" name="Text Box 50">
            <a:extLst>
              <a:ext uri="{FF2B5EF4-FFF2-40B4-BE49-F238E27FC236}">
                <a16:creationId xmlns:a16="http://schemas.microsoft.com/office/drawing/2014/main" id="{4C073698-0A4C-4D7B-A53F-793FD2D12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5049838"/>
            <a:ext cx="23399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조기경보시스템</a:t>
            </a:r>
            <a:r>
              <a:rPr lang="en-US" altLang="ko-KR" sz="1300">
                <a:latin typeface="Arial" panose="020B0604020202020204" pitchFamily="34" charset="0"/>
              </a:rPr>
              <a:t>(BASIKS*) </a:t>
            </a:r>
            <a:r>
              <a:rPr lang="ko-KR" altLang="en-US" sz="1300">
                <a:latin typeface="Arial" panose="020B0604020202020204" pitchFamily="34" charset="0"/>
              </a:rPr>
              <a:t>상에서 </a:t>
            </a:r>
            <a:r>
              <a:rPr lang="en-US" altLang="ko-KR" sz="1300">
                <a:latin typeface="Arial" panose="020B0604020202020204" pitchFamily="34" charset="0"/>
              </a:rPr>
              <a:t>KRI </a:t>
            </a:r>
            <a:r>
              <a:rPr lang="ko-KR" altLang="en-US" sz="1300">
                <a:latin typeface="Arial" panose="020B0604020202020204" pitchFamily="34" charset="0"/>
              </a:rPr>
              <a:t>에 문제 발생시 의사 결정자에게 즉시 통보</a:t>
            </a:r>
          </a:p>
        </p:txBody>
      </p:sp>
      <p:sp>
        <p:nvSpPr>
          <p:cNvPr id="1575987" name="Text Box 51">
            <a:extLst>
              <a:ext uri="{FF2B5EF4-FFF2-40B4-BE49-F238E27FC236}">
                <a16:creationId xmlns:a16="http://schemas.microsoft.com/office/drawing/2014/main" id="{A2DD1842-9A1B-4DFD-BA42-CC788096D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1989138"/>
            <a:ext cx="161925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감사팀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특별위원회 중심으로 사후적 </a:t>
            </a:r>
            <a:r>
              <a:rPr lang="en-US" altLang="ko-KR" sz="1300">
                <a:latin typeface="Arial" panose="020B0604020202020204" pitchFamily="34" charset="0"/>
              </a:rPr>
              <a:t>Monitoring </a:t>
            </a:r>
            <a:r>
              <a:rPr lang="ko-KR" altLang="en-US" sz="1300">
                <a:latin typeface="Arial" panose="020B0604020202020204" pitchFamily="34" charset="0"/>
              </a:rPr>
              <a:t>실시</a:t>
            </a:r>
          </a:p>
        </p:txBody>
      </p:sp>
      <p:sp>
        <p:nvSpPr>
          <p:cNvPr id="1575988" name="Text Box 52">
            <a:extLst>
              <a:ext uri="{FF2B5EF4-FFF2-40B4-BE49-F238E27FC236}">
                <a16:creationId xmlns:a16="http://schemas.microsoft.com/office/drawing/2014/main" id="{747E9D62-09C6-4004-90A5-D0EAC7B58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5048250"/>
            <a:ext cx="189071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300">
                <a:latin typeface="Arial" panose="020B0604020202020204" pitchFamily="34" charset="0"/>
              </a:rPr>
              <a:t> RM</a:t>
            </a:r>
            <a:r>
              <a:rPr lang="ko-KR" altLang="en-US" sz="1300">
                <a:latin typeface="Arial" panose="020B0604020202020204" pitchFamily="34" charset="0"/>
              </a:rPr>
              <a:t>담당 임원이 분기별로 전사 차원의 </a:t>
            </a:r>
            <a:r>
              <a:rPr lang="en-US" altLang="ko-KR" sz="1300">
                <a:latin typeface="Arial" panose="020B0604020202020204" pitchFamily="34" charset="0"/>
              </a:rPr>
              <a:t>Risk </a:t>
            </a:r>
            <a:r>
              <a:rPr lang="ko-KR" altLang="en-US" sz="1300">
                <a:latin typeface="Arial" panose="020B0604020202020204" pitchFamily="34" charset="0"/>
              </a:rPr>
              <a:t>평가와 통제 수행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300">
                <a:latin typeface="Arial" panose="020B0604020202020204" pitchFamily="34" charset="0"/>
              </a:rPr>
              <a:t> </a:t>
            </a:r>
            <a:r>
              <a:rPr lang="en-US" altLang="ko-KR" sz="1300">
                <a:latin typeface="Arial" panose="020B0604020202020204" pitchFamily="34" charset="0"/>
              </a:rPr>
              <a:t>12</a:t>
            </a:r>
            <a:r>
              <a:rPr lang="ko-KR" altLang="en-US" sz="1300">
                <a:latin typeface="Arial" panose="020B0604020202020204" pitchFamily="34" charset="0"/>
              </a:rPr>
              <a:t>개 사업부별로 </a:t>
            </a:r>
            <a:r>
              <a:rPr lang="en-US" altLang="ko-KR" sz="1300">
                <a:latin typeface="Arial" panose="020B0604020202020204" pitchFamily="34" charset="0"/>
              </a:rPr>
              <a:t>Risk </a:t>
            </a:r>
            <a:r>
              <a:rPr lang="ko-KR" altLang="en-US" sz="1300">
                <a:latin typeface="Arial" panose="020B0604020202020204" pitchFamily="34" charset="0"/>
              </a:rPr>
              <a:t>관리</a:t>
            </a:r>
          </a:p>
        </p:txBody>
      </p:sp>
      <p:pic>
        <p:nvPicPr>
          <p:cNvPr id="1575989" name="Picture 53" descr="pixel">
            <a:extLst>
              <a:ext uri="{FF2B5EF4-FFF2-40B4-BE49-F238E27FC236}">
                <a16:creationId xmlns:a16="http://schemas.microsoft.com/office/drawing/2014/main" id="{A14955EE-06F8-482A-B09A-A7B75B3A1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2343150"/>
            <a:ext cx="7937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5990" name="Picture 54" descr="BASF logo">
            <a:hlinkClick r:id="rId4"/>
            <a:extLst>
              <a:ext uri="{FF2B5EF4-FFF2-40B4-BE49-F238E27FC236}">
                <a16:creationId xmlns:a16="http://schemas.microsoft.com/office/drawing/2014/main" id="{85BD420C-E379-4BFA-B01E-1D475A1BC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7473950" y="1412875"/>
            <a:ext cx="2112963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5991" name="Picture 55" descr="pixel">
            <a:extLst>
              <a:ext uri="{FF2B5EF4-FFF2-40B4-BE49-F238E27FC236}">
                <a16:creationId xmlns:a16="http://schemas.microsoft.com/office/drawing/2014/main" id="{B0E012DB-1424-49EB-A896-C2EE1689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31797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Text Box 2">
            <a:extLst>
              <a:ext uri="{FF2B5EF4-FFF2-40B4-BE49-F238E27FC236}">
                <a16:creationId xmlns:a16="http://schemas.microsoft.com/office/drawing/2014/main" id="{82DF2267-BD26-4CE8-B270-C67436FF8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82083" name="Text Box 3">
            <a:extLst>
              <a:ext uri="{FF2B5EF4-FFF2-40B4-BE49-F238E27FC236}">
                <a16:creationId xmlns:a16="http://schemas.microsoft.com/office/drawing/2014/main" id="{258797AD-A46A-4576-A7A8-EA36DF5BB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15. S-ERM </a:t>
            </a:r>
            <a:r>
              <a:rPr lang="ko-KR" altLang="en-US" sz="1600" b="1">
                <a:latin typeface="Arial" panose="020B0604020202020204" pitchFamily="34" charset="0"/>
              </a:rPr>
              <a:t>도입의 선진 사례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82084" name="Text Box 4">
            <a:extLst>
              <a:ext uri="{FF2B5EF4-FFF2-40B4-BE49-F238E27FC236}">
                <a16:creationId xmlns:a16="http://schemas.microsoft.com/office/drawing/2014/main" id="{2F21B791-EAFA-45EC-A3C5-184BA1C0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106488"/>
            <a:ext cx="890111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Wal-Mart </a:t>
            </a:r>
            <a:r>
              <a:rPr lang="ko-KR" altLang="en-US" sz="1300" b="1">
                <a:latin typeface="Arial" panose="020B0604020202020204" pitchFamily="34" charset="0"/>
              </a:rPr>
              <a:t>는 </a:t>
            </a:r>
            <a:r>
              <a:rPr lang="en-US" altLang="ko-KR" sz="1300" b="1">
                <a:latin typeface="Arial" panose="020B0604020202020204" pitchFamily="34" charset="0"/>
              </a:rPr>
              <a:t>7</a:t>
            </a:r>
            <a:r>
              <a:rPr lang="ko-KR" altLang="en-US" sz="1300" b="1">
                <a:latin typeface="Arial" panose="020B0604020202020204" pitchFamily="34" charset="0"/>
              </a:rPr>
              <a:t>단계의 리스크 관리 </a:t>
            </a:r>
            <a:r>
              <a:rPr lang="en-US" altLang="ko-KR" sz="1300" b="1">
                <a:latin typeface="Arial" panose="020B0604020202020204" pitchFamily="34" charset="0"/>
              </a:rPr>
              <a:t>Process </a:t>
            </a:r>
            <a:r>
              <a:rPr lang="ko-KR" altLang="en-US" sz="1300" b="1">
                <a:latin typeface="Arial" panose="020B0604020202020204" pitchFamily="34" charset="0"/>
              </a:rPr>
              <a:t>를 통해 주요 리스크를 확인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평가</a:t>
            </a:r>
            <a:r>
              <a:rPr lang="en-US" altLang="ko-KR" sz="1300" b="1">
                <a:latin typeface="Arial" panose="020B0604020202020204" pitchFamily="34" charset="0"/>
              </a:rPr>
              <a:t>, Monitoring </a:t>
            </a:r>
            <a:r>
              <a:rPr lang="ko-KR" altLang="en-US" sz="1300" b="1">
                <a:latin typeface="Arial" panose="020B0604020202020204" pitchFamily="34" charset="0"/>
              </a:rPr>
              <a:t>을 일상화하고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82085" name="Text Box 5">
            <a:extLst>
              <a:ext uri="{FF2B5EF4-FFF2-40B4-BE49-F238E27FC236}">
                <a16:creationId xmlns:a16="http://schemas.microsoft.com/office/drawing/2014/main" id="{84F19C40-EA51-445D-ACA5-E82CCC82F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449388"/>
            <a:ext cx="4681538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 u="sng">
                <a:latin typeface="Arial" panose="020B0604020202020204" pitchFamily="34" charset="0"/>
              </a:rPr>
              <a:t>Wal-Mart </a:t>
            </a:r>
            <a:r>
              <a:rPr lang="ko-KR" altLang="en-US" sz="1800" b="1" u="sng">
                <a:latin typeface="Arial" panose="020B0604020202020204" pitchFamily="34" charset="0"/>
              </a:rPr>
              <a:t>의 </a:t>
            </a:r>
            <a:r>
              <a:rPr lang="en-US" altLang="ko-KR" sz="1800" b="1" u="sng">
                <a:latin typeface="Arial" panose="020B0604020202020204" pitchFamily="34" charset="0"/>
              </a:rPr>
              <a:t>ERM Framework</a:t>
            </a:r>
          </a:p>
        </p:txBody>
      </p:sp>
      <p:sp>
        <p:nvSpPr>
          <p:cNvPr id="1582086" name="AutoShape 6">
            <a:extLst>
              <a:ext uri="{FF2B5EF4-FFF2-40B4-BE49-F238E27FC236}">
                <a16:creationId xmlns:a16="http://schemas.microsoft.com/office/drawing/2014/main" id="{94A8B4AB-D9D4-4F48-B9C5-284C10BCFA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73500" y="3789363"/>
            <a:ext cx="2879725" cy="5397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582087" name="Picture 7" descr="pixel">
            <a:extLst>
              <a:ext uri="{FF2B5EF4-FFF2-40B4-BE49-F238E27FC236}">
                <a16:creationId xmlns:a16="http://schemas.microsoft.com/office/drawing/2014/main" id="{92BE7F3B-FDC2-49B2-B7BB-67898073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2613025"/>
            <a:ext cx="9525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2088" name="Picture 8" descr="pixel">
            <a:extLst>
              <a:ext uri="{FF2B5EF4-FFF2-40B4-BE49-F238E27FC236}">
                <a16:creationId xmlns:a16="http://schemas.microsoft.com/office/drawing/2014/main" id="{E0AA871E-06DE-4A3E-969F-96E4E299C01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3270250"/>
            <a:ext cx="952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2089" name="Text Box 9">
            <a:extLst>
              <a:ext uri="{FF2B5EF4-FFF2-40B4-BE49-F238E27FC236}">
                <a16:creationId xmlns:a16="http://schemas.microsoft.com/office/drawing/2014/main" id="{CB44BEB0-A94B-420D-800C-6508A01DB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347913"/>
            <a:ext cx="3781425" cy="3960812"/>
          </a:xfrm>
          <a:prstGeom prst="rect">
            <a:avLst/>
          </a:prstGeom>
          <a:solidFill>
            <a:srgbClr val="9AADDC"/>
          </a:solidFill>
          <a:ln w="57150" algn="ctr">
            <a:solidFill>
              <a:srgbClr val="23009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lnSpc>
                <a:spcPct val="85000"/>
              </a:lnSpc>
              <a:buFont typeface="Wingdings" panose="05000000000000000000" pitchFamily="2" charset="2"/>
              <a:buNone/>
            </a:pPr>
            <a:endParaRPr kumimoji="0" lang="ko-KR" altLang="ko-KR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82090" name="Text Box 10">
            <a:extLst>
              <a:ext uri="{FF2B5EF4-FFF2-40B4-BE49-F238E27FC236}">
                <a16:creationId xmlns:a16="http://schemas.microsoft.com/office/drawing/2014/main" id="{294914B1-ED9E-4640-A641-3F5007C49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438400"/>
            <a:ext cx="3779838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 ERM Committee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   -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다양한 기능 부문의 임원으로 구성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내부감사 담당임원과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Risk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관리 책임자가 공동으로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Lead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 Risk Workshop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   - 15 ~ 20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명으로 구성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발생가능성과 영향도 관점에서 리스크를 평가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(10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점 척도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하여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Risk Map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작성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Control &amp; Action Workshop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   - 12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명 정도로 구성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리스크 대응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Action Plan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수립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개인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조직에게 리스크 관리 책임 및 의무 할당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- Scorecard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방식을 통한 리스크 지속적인 관찰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리스크 관리 위원회에 리스크 </a:t>
            </a:r>
            <a:r>
              <a:rPr lang="en-US" altLang="ko-KR" sz="1300">
                <a:solidFill>
                  <a:schemeClr val="bg1"/>
                </a:solidFill>
                <a:latin typeface="Arial" panose="020B0604020202020204" pitchFamily="34" charset="0"/>
              </a:rPr>
              <a:t>Monitoring </a:t>
            </a:r>
            <a:r>
              <a:rPr lang="ko-KR" altLang="en-US" sz="1300">
                <a:solidFill>
                  <a:schemeClr val="bg1"/>
                </a:solidFill>
                <a:latin typeface="Arial" panose="020B0604020202020204" pitchFamily="34" charset="0"/>
              </a:rPr>
              <a:t>결과 보고</a:t>
            </a:r>
          </a:p>
        </p:txBody>
      </p:sp>
      <p:sp>
        <p:nvSpPr>
          <p:cNvPr id="1582091" name="Line 11">
            <a:extLst>
              <a:ext uri="{FF2B5EF4-FFF2-40B4-BE49-F238E27FC236}">
                <a16:creationId xmlns:a16="http://schemas.microsoft.com/office/drawing/2014/main" id="{F2CCD758-A778-41D1-97CE-60B082FF7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38" y="2347913"/>
            <a:ext cx="0" cy="360362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2092" name="Line 12">
            <a:extLst>
              <a:ext uri="{FF2B5EF4-FFF2-40B4-BE49-F238E27FC236}">
                <a16:creationId xmlns:a16="http://schemas.microsoft.com/office/drawing/2014/main" id="{73E79AE7-792C-4C07-BBE0-330A00010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25" y="2347913"/>
            <a:ext cx="0" cy="360362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2093" name="Line 13">
            <a:extLst>
              <a:ext uri="{FF2B5EF4-FFF2-40B4-BE49-F238E27FC236}">
                <a16:creationId xmlns:a16="http://schemas.microsoft.com/office/drawing/2014/main" id="{136DD7BC-81E6-43E8-A715-F6BF00D1B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38" y="2527300"/>
            <a:ext cx="4230687" cy="1588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2094" name="Oval 14">
            <a:extLst>
              <a:ext uri="{FF2B5EF4-FFF2-40B4-BE49-F238E27FC236}">
                <a16:creationId xmlns:a16="http://schemas.microsoft.com/office/drawing/2014/main" id="{E83BDA0B-3680-4355-A912-22A17E976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708275"/>
            <a:ext cx="1349375" cy="720725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위기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관리</a:t>
            </a:r>
          </a:p>
        </p:txBody>
      </p:sp>
      <p:sp>
        <p:nvSpPr>
          <p:cNvPr id="1582095" name="Oval 15">
            <a:extLst>
              <a:ext uri="{FF2B5EF4-FFF2-40B4-BE49-F238E27FC236}">
                <a16:creationId xmlns:a16="http://schemas.microsoft.com/office/drawing/2014/main" id="{8C067555-5A96-46F3-8E1E-520C0BE45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708275"/>
            <a:ext cx="1349375" cy="720725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전략</a:t>
            </a:r>
          </a:p>
        </p:txBody>
      </p:sp>
      <p:sp>
        <p:nvSpPr>
          <p:cNvPr id="1582096" name="AutoShape 16">
            <a:extLst>
              <a:ext uri="{FF2B5EF4-FFF2-40B4-BE49-F238E27FC236}">
                <a16:creationId xmlns:a16="http://schemas.microsoft.com/office/drawing/2014/main" id="{FB2B15EA-F410-4779-95B0-B84519EA5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747963"/>
            <a:ext cx="1169987" cy="6397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Arial" panose="020B0604020202020204" pitchFamily="34" charset="0"/>
              </a:rPr>
              <a:t>ERM</a:t>
            </a:r>
          </a:p>
        </p:txBody>
      </p:sp>
      <p:sp>
        <p:nvSpPr>
          <p:cNvPr id="1582097" name="AutoShape 17">
            <a:extLst>
              <a:ext uri="{FF2B5EF4-FFF2-40B4-BE49-F238E27FC236}">
                <a16:creationId xmlns:a16="http://schemas.microsoft.com/office/drawing/2014/main" id="{EE4917A0-E3F2-46CC-A8CB-709CF53CA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3376613"/>
            <a:ext cx="2160588" cy="45085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C3300"/>
              </a:gs>
              <a:gs pos="50000">
                <a:schemeClr val="bg1"/>
              </a:gs>
              <a:gs pos="100000">
                <a:srgbClr val="CC33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2098" name="Text Box 18">
            <a:extLst>
              <a:ext uri="{FF2B5EF4-FFF2-40B4-BE49-F238E27FC236}">
                <a16:creationId xmlns:a16="http://schemas.microsoft.com/office/drawing/2014/main" id="{07332CB5-8C72-4327-A4E3-1E222F7E8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078038"/>
            <a:ext cx="541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현재</a:t>
            </a:r>
          </a:p>
        </p:txBody>
      </p:sp>
      <p:sp>
        <p:nvSpPr>
          <p:cNvPr id="1582099" name="Text Box 19">
            <a:extLst>
              <a:ext uri="{FF2B5EF4-FFF2-40B4-BE49-F238E27FC236}">
                <a16:creationId xmlns:a16="http://schemas.microsoft.com/office/drawing/2014/main" id="{589D95B2-78D3-4914-96C3-428F6F2F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2078038"/>
            <a:ext cx="541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미래</a:t>
            </a:r>
          </a:p>
        </p:txBody>
      </p:sp>
      <p:sp>
        <p:nvSpPr>
          <p:cNvPr id="1582100" name="_s1056">
            <a:extLst>
              <a:ext uri="{FF2B5EF4-FFF2-40B4-BE49-F238E27FC236}">
                <a16:creationId xmlns:a16="http://schemas.microsoft.com/office/drawing/2014/main" id="{D8D31C54-B369-4217-A0EE-B5C17580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4059238"/>
            <a:ext cx="1079500" cy="720725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경영 </a:t>
            </a:r>
          </a:p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비전</a:t>
            </a:r>
          </a:p>
        </p:txBody>
      </p:sp>
      <p:sp>
        <p:nvSpPr>
          <p:cNvPr id="1582101" name="_s1056">
            <a:extLst>
              <a:ext uri="{FF2B5EF4-FFF2-40B4-BE49-F238E27FC236}">
                <a16:creationId xmlns:a16="http://schemas.microsoft.com/office/drawing/2014/main" id="{96AE5D63-5D6E-430D-A40D-A180FE1E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059238"/>
            <a:ext cx="1079500" cy="720725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경영 </a:t>
            </a:r>
          </a:p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목표</a:t>
            </a:r>
          </a:p>
        </p:txBody>
      </p:sp>
      <p:sp>
        <p:nvSpPr>
          <p:cNvPr id="1582102" name="_s1056">
            <a:extLst>
              <a:ext uri="{FF2B5EF4-FFF2-40B4-BE49-F238E27FC236}">
                <a16:creationId xmlns:a16="http://schemas.microsoft.com/office/drawing/2014/main" id="{ECFE9981-289A-488E-A4A2-AEA55BD18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8" y="4059238"/>
            <a:ext cx="1079500" cy="720725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리스크</a:t>
            </a:r>
          </a:p>
          <a:p>
            <a:pPr algn="ctr" eaLnBrk="0" latinLnBrk="0" hangingPunct="0"/>
            <a:r>
              <a:rPr kumimoji="0" lang="en-US" altLang="ko-KR" sz="1400" b="1">
                <a:latin typeface="Arial" panose="020B0604020202020204" pitchFamily="34" charset="0"/>
              </a:rPr>
              <a:t>Frame</a:t>
            </a:r>
          </a:p>
        </p:txBody>
      </p:sp>
      <p:sp>
        <p:nvSpPr>
          <p:cNvPr id="1582103" name="_s1056">
            <a:extLst>
              <a:ext uri="{FF2B5EF4-FFF2-40B4-BE49-F238E27FC236}">
                <a16:creationId xmlns:a16="http://schemas.microsoft.com/office/drawing/2014/main" id="{F62F2D1E-CDFF-48CD-ABE9-806188FB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5229225"/>
            <a:ext cx="989012" cy="720725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리스크</a:t>
            </a:r>
          </a:p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도출</a:t>
            </a:r>
          </a:p>
        </p:txBody>
      </p:sp>
      <p:sp>
        <p:nvSpPr>
          <p:cNvPr id="1582104" name="_s1056">
            <a:extLst>
              <a:ext uri="{FF2B5EF4-FFF2-40B4-BE49-F238E27FC236}">
                <a16:creationId xmlns:a16="http://schemas.microsoft.com/office/drawing/2014/main" id="{970CCFA3-4ADF-4DEA-99B7-D34FAA6E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5229225"/>
            <a:ext cx="989013" cy="720725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리스크</a:t>
            </a:r>
          </a:p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평가</a:t>
            </a:r>
          </a:p>
        </p:txBody>
      </p:sp>
      <p:sp>
        <p:nvSpPr>
          <p:cNvPr id="1582105" name="_s1056">
            <a:extLst>
              <a:ext uri="{FF2B5EF4-FFF2-40B4-BE49-F238E27FC236}">
                <a16:creationId xmlns:a16="http://schemas.microsoft.com/office/drawing/2014/main" id="{92101F70-75E8-4D84-B567-E1AE9B64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5229225"/>
            <a:ext cx="809625" cy="720725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통제</a:t>
            </a:r>
          </a:p>
          <a:p>
            <a:pPr algn="ctr" eaLnBrk="0" latinLnBrk="0" hangingPunct="0"/>
            <a:r>
              <a:rPr kumimoji="0" lang="ko-KR" altLang="en-US" sz="1400" b="1">
                <a:latin typeface="Arial" panose="020B0604020202020204" pitchFamily="34" charset="0"/>
              </a:rPr>
              <a:t>수행</a:t>
            </a:r>
          </a:p>
        </p:txBody>
      </p:sp>
      <p:sp>
        <p:nvSpPr>
          <p:cNvPr id="1582106" name="_s1056">
            <a:extLst>
              <a:ext uri="{FF2B5EF4-FFF2-40B4-BE49-F238E27FC236}">
                <a16:creationId xmlns:a16="http://schemas.microsoft.com/office/drawing/2014/main" id="{5314943E-AFC8-446D-95BE-CD6FC71E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5229225"/>
            <a:ext cx="898525" cy="720725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en-US" altLang="ko-KR" sz="1400" b="1">
                <a:latin typeface="Arial" panose="020B0604020202020204" pitchFamily="34" charset="0"/>
              </a:rPr>
              <a:t>Monitoring</a:t>
            </a:r>
          </a:p>
        </p:txBody>
      </p:sp>
      <p:cxnSp>
        <p:nvCxnSpPr>
          <p:cNvPr id="1582107" name="AutoShape 27">
            <a:extLst>
              <a:ext uri="{FF2B5EF4-FFF2-40B4-BE49-F238E27FC236}">
                <a16:creationId xmlns:a16="http://schemas.microsoft.com/office/drawing/2014/main" id="{489AE283-83E8-4342-942E-DCE5B503FD45}"/>
              </a:ext>
            </a:extLst>
          </p:cNvPr>
          <p:cNvCxnSpPr>
            <a:cxnSpLocks noChangeShapeType="1"/>
            <a:stCxn id="1582100" idx="0"/>
            <a:endCxn id="1582101" idx="4"/>
          </p:cNvCxnSpPr>
          <p:nvPr/>
        </p:nvCxnSpPr>
        <p:spPr bwMode="auto">
          <a:xfrm>
            <a:off x="1531938" y="4419600"/>
            <a:ext cx="450850" cy="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82108" name="AutoShape 28">
            <a:extLst>
              <a:ext uri="{FF2B5EF4-FFF2-40B4-BE49-F238E27FC236}">
                <a16:creationId xmlns:a16="http://schemas.microsoft.com/office/drawing/2014/main" id="{D1FA3F16-B5F6-462B-BC16-DDE19DDD911D}"/>
              </a:ext>
            </a:extLst>
          </p:cNvPr>
          <p:cNvCxnSpPr>
            <a:cxnSpLocks noChangeShapeType="1"/>
            <a:stCxn id="1582101" idx="0"/>
            <a:endCxn id="1582102" idx="4"/>
          </p:cNvCxnSpPr>
          <p:nvPr/>
        </p:nvCxnSpPr>
        <p:spPr bwMode="auto">
          <a:xfrm>
            <a:off x="3062288" y="4419600"/>
            <a:ext cx="539750" cy="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82109" name="AutoShape 29">
            <a:extLst>
              <a:ext uri="{FF2B5EF4-FFF2-40B4-BE49-F238E27FC236}">
                <a16:creationId xmlns:a16="http://schemas.microsoft.com/office/drawing/2014/main" id="{50388816-7DE4-47C1-A164-D87EB363F1A9}"/>
              </a:ext>
            </a:extLst>
          </p:cNvPr>
          <p:cNvCxnSpPr>
            <a:cxnSpLocks noChangeShapeType="1"/>
            <a:stCxn id="1582103" idx="0"/>
            <a:endCxn id="1582104" idx="4"/>
          </p:cNvCxnSpPr>
          <p:nvPr/>
        </p:nvCxnSpPr>
        <p:spPr bwMode="auto">
          <a:xfrm>
            <a:off x="1441450" y="5589588"/>
            <a:ext cx="180975" cy="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82110" name="AutoShape 30">
            <a:extLst>
              <a:ext uri="{FF2B5EF4-FFF2-40B4-BE49-F238E27FC236}">
                <a16:creationId xmlns:a16="http://schemas.microsoft.com/office/drawing/2014/main" id="{55D5B975-331E-4709-B47D-1D2CABC8999E}"/>
              </a:ext>
            </a:extLst>
          </p:cNvPr>
          <p:cNvCxnSpPr>
            <a:cxnSpLocks noChangeShapeType="1"/>
            <a:stCxn id="1582104" idx="0"/>
            <a:endCxn id="1582105" idx="4"/>
          </p:cNvCxnSpPr>
          <p:nvPr/>
        </p:nvCxnSpPr>
        <p:spPr bwMode="auto">
          <a:xfrm>
            <a:off x="2611438" y="5589588"/>
            <a:ext cx="180975" cy="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82111" name="AutoShape 31">
            <a:extLst>
              <a:ext uri="{FF2B5EF4-FFF2-40B4-BE49-F238E27FC236}">
                <a16:creationId xmlns:a16="http://schemas.microsoft.com/office/drawing/2014/main" id="{13620BFE-1EC8-4724-A537-89568E3215DE}"/>
              </a:ext>
            </a:extLst>
          </p:cNvPr>
          <p:cNvCxnSpPr>
            <a:cxnSpLocks noChangeShapeType="1"/>
            <a:stCxn id="1582105" idx="0"/>
            <a:endCxn id="1582106" idx="4"/>
          </p:cNvCxnSpPr>
          <p:nvPr/>
        </p:nvCxnSpPr>
        <p:spPr bwMode="auto">
          <a:xfrm>
            <a:off x="3602038" y="5589588"/>
            <a:ext cx="182562" cy="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82112" name="AutoShape 32">
            <a:extLst>
              <a:ext uri="{FF2B5EF4-FFF2-40B4-BE49-F238E27FC236}">
                <a16:creationId xmlns:a16="http://schemas.microsoft.com/office/drawing/2014/main" id="{2FDA8A7F-D970-40E4-B87F-8D086BC3741E}"/>
              </a:ext>
            </a:extLst>
          </p:cNvPr>
          <p:cNvCxnSpPr>
            <a:cxnSpLocks noChangeShapeType="1"/>
            <a:stCxn id="1582102" idx="2"/>
            <a:endCxn id="1582103" idx="6"/>
          </p:cNvCxnSpPr>
          <p:nvPr/>
        </p:nvCxnSpPr>
        <p:spPr bwMode="auto">
          <a:xfrm rot="5400000">
            <a:off x="2320132" y="3407569"/>
            <a:ext cx="449262" cy="3194050"/>
          </a:xfrm>
          <a:prstGeom prst="bentConnector3">
            <a:avLst>
              <a:gd name="adj1" fmla="val 49824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cxnSp>
        <p:nvCxnSpPr>
          <p:cNvPr id="1582113" name="AutoShape 33">
            <a:extLst>
              <a:ext uri="{FF2B5EF4-FFF2-40B4-BE49-F238E27FC236}">
                <a16:creationId xmlns:a16="http://schemas.microsoft.com/office/drawing/2014/main" id="{7A3D7A3B-B514-4E08-BEFE-B908D8D276E3}"/>
              </a:ext>
            </a:extLst>
          </p:cNvPr>
          <p:cNvCxnSpPr>
            <a:cxnSpLocks noChangeShapeType="1"/>
            <a:stCxn id="1582106" idx="2"/>
            <a:endCxn id="1582103" idx="2"/>
          </p:cNvCxnSpPr>
          <p:nvPr/>
        </p:nvCxnSpPr>
        <p:spPr bwMode="auto">
          <a:xfrm rot="5400000">
            <a:off x="2590007" y="4307681"/>
            <a:ext cx="1588" cy="3286125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</p:cxnSp>
      <p:pic>
        <p:nvPicPr>
          <p:cNvPr id="1582114" name="Picture 34" descr="logo">
            <a:extLst>
              <a:ext uri="{FF2B5EF4-FFF2-40B4-BE49-F238E27FC236}">
                <a16:creationId xmlns:a16="http://schemas.microsoft.com/office/drawing/2014/main" id="{790DB90E-99D1-40B4-B386-C7044F3A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9" b="40881"/>
          <a:stretch>
            <a:fillRect/>
          </a:stretch>
        </p:blipFill>
        <p:spPr bwMode="auto">
          <a:xfrm>
            <a:off x="7473950" y="1484313"/>
            <a:ext cx="2135188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Text Box 2">
            <a:extLst>
              <a:ext uri="{FF2B5EF4-FFF2-40B4-BE49-F238E27FC236}">
                <a16:creationId xmlns:a16="http://schemas.microsoft.com/office/drawing/2014/main" id="{A744259A-7C13-421C-A7A1-83436BC6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80035" name="Text Box 3">
            <a:extLst>
              <a:ext uri="{FF2B5EF4-FFF2-40B4-BE49-F238E27FC236}">
                <a16:creationId xmlns:a16="http://schemas.microsoft.com/office/drawing/2014/main" id="{D0C8A9FB-F05C-45E4-94EE-AEB2D3C44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15. S-ERM </a:t>
            </a:r>
            <a:r>
              <a:rPr lang="ko-KR" altLang="en-US" sz="1600" b="1">
                <a:latin typeface="Arial" panose="020B0604020202020204" pitchFamily="34" charset="0"/>
              </a:rPr>
              <a:t>도입의 선진 사례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80036" name="Text Box 4">
            <a:extLst>
              <a:ext uri="{FF2B5EF4-FFF2-40B4-BE49-F238E27FC236}">
                <a16:creationId xmlns:a16="http://schemas.microsoft.com/office/drawing/2014/main" id="{C5867E46-C6C9-4A8C-9A87-23A6B7F18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068388"/>
            <a:ext cx="83248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Microsoft </a:t>
            </a:r>
            <a:r>
              <a:rPr lang="ko-KR" altLang="en-US" sz="1300" b="1">
                <a:latin typeface="Arial" panose="020B0604020202020204" pitchFamily="34" charset="0"/>
              </a:rPr>
              <a:t>는 </a:t>
            </a:r>
            <a:r>
              <a:rPr lang="en-US" altLang="ko-KR" sz="1300" b="1">
                <a:latin typeface="Arial" panose="020B0604020202020204" pitchFamily="34" charset="0"/>
              </a:rPr>
              <a:t>1990</a:t>
            </a:r>
            <a:r>
              <a:rPr lang="ko-KR" altLang="en-US" sz="1300" b="1">
                <a:latin typeface="Arial" panose="020B0604020202020204" pitchFamily="34" charset="0"/>
              </a:rPr>
              <a:t>년대 초 전사적 리스크 관리 전담조직인 </a:t>
            </a:r>
            <a:r>
              <a:rPr lang="en-US" altLang="ko-KR" sz="1300" b="1">
                <a:latin typeface="Arial" panose="020B0604020202020204" pitchFamily="34" charset="0"/>
              </a:rPr>
              <a:t>Risk Management Group </a:t>
            </a:r>
            <a:r>
              <a:rPr lang="ko-KR" altLang="en-US" sz="1300" b="1">
                <a:latin typeface="Arial" panose="020B0604020202020204" pitchFamily="34" charset="0"/>
              </a:rPr>
              <a:t>을 발족하여 체계적인 리스크 관리 활동을 수행하고 있습니다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80037" name="Text Box 5">
            <a:extLst>
              <a:ext uri="{FF2B5EF4-FFF2-40B4-BE49-F238E27FC236}">
                <a16:creationId xmlns:a16="http://schemas.microsoft.com/office/drawing/2014/main" id="{95CC8760-A69E-4EFA-928C-6CE78874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611313"/>
            <a:ext cx="4681538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800" b="1" u="sng">
                <a:latin typeface="Arial" panose="020B0604020202020204" pitchFamily="34" charset="0"/>
              </a:rPr>
              <a:t>Risk Management Group </a:t>
            </a:r>
            <a:r>
              <a:rPr lang="ko-KR" altLang="en-US" sz="1800" b="1" u="sng">
                <a:latin typeface="Arial" panose="020B0604020202020204" pitchFamily="34" charset="0"/>
              </a:rPr>
              <a:t>의 발족</a:t>
            </a:r>
          </a:p>
        </p:txBody>
      </p:sp>
      <p:sp>
        <p:nvSpPr>
          <p:cNvPr id="1580038" name="AutoShape 6">
            <a:extLst>
              <a:ext uri="{FF2B5EF4-FFF2-40B4-BE49-F238E27FC236}">
                <a16:creationId xmlns:a16="http://schemas.microsoft.com/office/drawing/2014/main" id="{501ED45C-95A8-4692-BD8F-4A320EA69F4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80556" y="3852069"/>
            <a:ext cx="2879725" cy="4143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580039" name="Picture 7" descr="pixel">
            <a:extLst>
              <a:ext uri="{FF2B5EF4-FFF2-40B4-BE49-F238E27FC236}">
                <a16:creationId xmlns:a16="http://schemas.microsoft.com/office/drawing/2014/main" id="{C90F95DE-5BEB-4D91-8F33-B701F4C9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31797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0040" name="Picture 8" descr="Microsoft">
            <a:hlinkClick r:id="rId4"/>
            <a:extLst>
              <a:ext uri="{FF2B5EF4-FFF2-40B4-BE49-F238E27FC236}">
                <a16:creationId xmlns:a16="http://schemas.microsoft.com/office/drawing/2014/main" id="{A5A99A92-6AD3-4047-8AD5-DCC7F053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1520825"/>
            <a:ext cx="1709738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0041" name="Text Box 9">
            <a:extLst>
              <a:ext uri="{FF2B5EF4-FFF2-40B4-BE49-F238E27FC236}">
                <a16:creationId xmlns:a16="http://schemas.microsoft.com/office/drawing/2014/main" id="{695B7A5F-A6C7-4A60-869D-F243A3418C2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072482" y="637381"/>
            <a:ext cx="449262" cy="3330575"/>
          </a:xfrm>
          <a:prstGeom prst="rect">
            <a:avLst/>
          </a:prstGeom>
          <a:gradFill rotWithShape="0">
            <a:gsLst>
              <a:gs pos="0">
                <a:srgbClr val="800080">
                  <a:gamma/>
                  <a:shade val="46275"/>
                  <a:invGamma/>
                </a:srgbClr>
              </a:gs>
              <a:gs pos="100000">
                <a:srgbClr val="800080"/>
              </a:gs>
            </a:gsLst>
            <a:lin ang="27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algn="ctr" eaLnBrk="0" latinLnBrk="0" hangingPunct="0">
              <a:lnSpc>
                <a:spcPct val="85000"/>
              </a:lnSpc>
            </a:pP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전사적 리스크 관리의 구심점 </a:t>
            </a:r>
          </a:p>
        </p:txBody>
      </p:sp>
      <p:sp>
        <p:nvSpPr>
          <p:cNvPr id="1580042" name="Text Box 10">
            <a:extLst>
              <a:ext uri="{FF2B5EF4-FFF2-40B4-BE49-F238E27FC236}">
                <a16:creationId xmlns:a16="http://schemas.microsoft.com/office/drawing/2014/main" id="{A3B03AED-3062-4FDB-AF67-C9717E3AEDD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712119" y="1447006"/>
            <a:ext cx="1169988" cy="3330575"/>
          </a:xfrm>
          <a:prstGeom prst="rect">
            <a:avLst/>
          </a:prstGeom>
          <a:noFill/>
          <a:ln w="2540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400" b="1">
                <a:latin typeface="Arial" panose="020B0604020202020204" pitchFamily="34" charset="0"/>
              </a:rPr>
              <a:t> CEO </a:t>
            </a:r>
            <a:r>
              <a:rPr kumimoji="0" lang="ko-KR" altLang="en-US" sz="1400" b="1">
                <a:latin typeface="Arial" panose="020B0604020202020204" pitchFamily="34" charset="0"/>
              </a:rPr>
              <a:t>및 </a:t>
            </a:r>
            <a:r>
              <a:rPr kumimoji="0" lang="en-US" altLang="ko-KR" sz="1400" b="1">
                <a:latin typeface="Arial" panose="020B0604020202020204" pitchFamily="34" charset="0"/>
              </a:rPr>
              <a:t>CFO </a:t>
            </a:r>
            <a:r>
              <a:rPr kumimoji="0" lang="ko-KR" altLang="en-US" sz="1400" b="1">
                <a:latin typeface="Arial" panose="020B0604020202020204" pitchFamily="34" charset="0"/>
              </a:rPr>
              <a:t>에게 리스크관리 정보 및 업무 직접보고 체계</a:t>
            </a: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400" b="1">
                <a:latin typeface="Arial" panose="020B0604020202020204" pitchFamily="34" charset="0"/>
              </a:rPr>
              <a:t> 마케팅</a:t>
            </a:r>
            <a:r>
              <a:rPr kumimoji="0" lang="en-US" altLang="ko-KR" sz="1400" b="1">
                <a:latin typeface="Arial" panose="020B0604020202020204" pitchFamily="34" charset="0"/>
              </a:rPr>
              <a:t>, </a:t>
            </a:r>
            <a:r>
              <a:rPr kumimoji="0" lang="ko-KR" altLang="en-US" sz="1400" b="1">
                <a:latin typeface="Arial" panose="020B0604020202020204" pitchFamily="34" charset="0"/>
              </a:rPr>
              <a:t>재무</a:t>
            </a:r>
            <a:r>
              <a:rPr kumimoji="0" lang="en-US" altLang="ko-KR" sz="1400" b="1">
                <a:latin typeface="Arial" panose="020B0604020202020204" pitchFamily="34" charset="0"/>
              </a:rPr>
              <a:t>, </a:t>
            </a:r>
            <a:r>
              <a:rPr kumimoji="0" lang="ko-KR" altLang="en-US" sz="1400" b="1">
                <a:latin typeface="Arial" panose="020B0604020202020204" pitchFamily="34" charset="0"/>
              </a:rPr>
              <a:t>법무</a:t>
            </a:r>
            <a:r>
              <a:rPr kumimoji="0" lang="en-US" altLang="ko-KR" sz="1400" b="1">
                <a:latin typeface="Arial" panose="020B0604020202020204" pitchFamily="34" charset="0"/>
              </a:rPr>
              <a:t>, </a:t>
            </a:r>
            <a:r>
              <a:rPr kumimoji="0" lang="ko-KR" altLang="en-US" sz="1400" b="1">
                <a:latin typeface="Arial" panose="020B0604020202020204" pitchFamily="34" charset="0"/>
              </a:rPr>
              <a:t>인사 등 주요 기능</a:t>
            </a:r>
            <a:r>
              <a:rPr kumimoji="0" lang="en-US" altLang="ko-KR" sz="1400" b="1">
                <a:latin typeface="Arial" panose="020B0604020202020204" pitchFamily="34" charset="0"/>
              </a:rPr>
              <a:t>/</a:t>
            </a:r>
            <a:r>
              <a:rPr kumimoji="0" lang="ko-KR" altLang="en-US" sz="1400" b="1">
                <a:latin typeface="Arial" panose="020B0604020202020204" pitchFamily="34" charset="0"/>
              </a:rPr>
              <a:t>부문과의 원활한 협력 관계 유지</a:t>
            </a:r>
          </a:p>
        </p:txBody>
      </p:sp>
      <p:sp>
        <p:nvSpPr>
          <p:cNvPr id="1580043" name="AutoShape 11">
            <a:extLst>
              <a:ext uri="{FF2B5EF4-FFF2-40B4-BE49-F238E27FC236}">
                <a16:creationId xmlns:a16="http://schemas.microsoft.com/office/drawing/2014/main" id="{784F6D22-2ECA-4FE3-9C7B-89B9688D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2078038"/>
            <a:ext cx="1890712" cy="4492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rgbClr val="990099"/>
                </a:solidFill>
                <a:latin typeface="Arial" panose="020B0604020202020204" pitchFamily="34" charset="0"/>
              </a:rPr>
              <a:t>Financial RM</a:t>
            </a:r>
          </a:p>
        </p:txBody>
      </p:sp>
      <p:sp>
        <p:nvSpPr>
          <p:cNvPr id="1580044" name="Text Box 12">
            <a:extLst>
              <a:ext uri="{FF2B5EF4-FFF2-40B4-BE49-F238E27FC236}">
                <a16:creationId xmlns:a16="http://schemas.microsoft.com/office/drawing/2014/main" id="{2DF870DF-D44C-41E0-A320-372D16FDFD6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072481" y="2528094"/>
            <a:ext cx="449263" cy="3330575"/>
          </a:xfrm>
          <a:prstGeom prst="rect">
            <a:avLst/>
          </a:prstGeom>
          <a:gradFill rotWithShape="0">
            <a:gsLst>
              <a:gs pos="0">
                <a:srgbClr val="800080">
                  <a:gamma/>
                  <a:shade val="46275"/>
                  <a:invGamma/>
                </a:srgbClr>
              </a:gs>
              <a:gs pos="100000">
                <a:srgbClr val="800080"/>
              </a:gs>
            </a:gsLst>
            <a:lin ang="27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algn="ctr" eaLnBrk="0" latinLnBrk="0" hangingPunct="0">
              <a:lnSpc>
                <a:spcPct val="85000"/>
              </a:lnSpc>
            </a:pP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주요 역할 및 업무</a:t>
            </a:r>
          </a:p>
        </p:txBody>
      </p:sp>
      <p:sp>
        <p:nvSpPr>
          <p:cNvPr id="1580045" name="Text Box 13">
            <a:extLst>
              <a:ext uri="{FF2B5EF4-FFF2-40B4-BE49-F238E27FC236}">
                <a16:creationId xmlns:a16="http://schemas.microsoft.com/office/drawing/2014/main" id="{3C57A98E-2532-4638-A69F-401B89F0241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486694" y="3563144"/>
            <a:ext cx="1620837" cy="3330575"/>
          </a:xfrm>
          <a:prstGeom prst="rect">
            <a:avLst/>
          </a:prstGeom>
          <a:noFill/>
          <a:ln w="2540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400" b="1">
                <a:latin typeface="Arial" panose="020B0604020202020204" pitchFamily="34" charset="0"/>
              </a:rPr>
              <a:t> ERM Framework </a:t>
            </a:r>
            <a:r>
              <a:rPr kumimoji="0" lang="ko-KR" altLang="en-US" sz="1400" b="1">
                <a:latin typeface="Arial" panose="020B0604020202020204" pitchFamily="34" charset="0"/>
              </a:rPr>
              <a:t>개발</a:t>
            </a: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400" b="1">
                <a:latin typeface="Arial" panose="020B0604020202020204" pitchFamily="34" charset="0"/>
              </a:rPr>
              <a:t> 각종 리스크 관리 활동 수행</a:t>
            </a: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kumimoji="0" lang="ko-KR" altLang="en-US" sz="1400" b="1">
                <a:latin typeface="Arial" panose="020B0604020202020204" pitchFamily="34" charset="0"/>
              </a:rPr>
              <a:t>   </a:t>
            </a:r>
            <a:r>
              <a:rPr kumimoji="0" lang="en-US" altLang="ko-KR" sz="1400" b="1">
                <a:latin typeface="Arial" panose="020B0604020202020204" pitchFamily="34" charset="0"/>
              </a:rPr>
              <a:t>- </a:t>
            </a:r>
            <a:r>
              <a:rPr kumimoji="0" lang="ko-KR" altLang="en-US" sz="1400" b="1">
                <a:latin typeface="Arial" panose="020B0604020202020204" pitchFamily="34" charset="0"/>
              </a:rPr>
              <a:t>재무 및 사업 리스크 관리</a:t>
            </a: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400" b="1">
                <a:latin typeface="Arial" panose="020B0604020202020204" pitchFamily="34" charset="0"/>
              </a:rPr>
              <a:t> 관련 정보 및 자료 공유</a:t>
            </a:r>
            <a:r>
              <a:rPr kumimoji="0" lang="en-US" altLang="ko-KR" sz="1400" b="1">
                <a:latin typeface="Arial" panose="020B0604020202020204" pitchFamily="34" charset="0"/>
              </a:rPr>
              <a:t>, </a:t>
            </a:r>
            <a:r>
              <a:rPr kumimoji="0" lang="ko-KR" altLang="en-US" sz="1400" b="1">
                <a:latin typeface="Arial" panose="020B0604020202020204" pitchFamily="34" charset="0"/>
              </a:rPr>
              <a:t>리스크 관리 교육 실시</a:t>
            </a: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kumimoji="0" lang="ko-KR" altLang="en-US" sz="1400" b="1">
                <a:latin typeface="Arial" panose="020B0604020202020204" pitchFamily="34" charset="0"/>
              </a:rPr>
              <a:t>   </a:t>
            </a:r>
            <a:r>
              <a:rPr kumimoji="0" lang="en-US" altLang="ko-KR" sz="1400" b="1">
                <a:latin typeface="Arial" panose="020B0604020202020204" pitchFamily="34" charset="0"/>
              </a:rPr>
              <a:t>- Intranet, Face-to-Face</a:t>
            </a:r>
          </a:p>
        </p:txBody>
      </p:sp>
      <p:sp>
        <p:nvSpPr>
          <p:cNvPr id="1580046" name="Text Box 14">
            <a:extLst>
              <a:ext uri="{FF2B5EF4-FFF2-40B4-BE49-F238E27FC236}">
                <a16:creationId xmlns:a16="http://schemas.microsoft.com/office/drawing/2014/main" id="{61C15930-25EC-4BAA-9C54-6A108160087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53225" y="996950"/>
            <a:ext cx="1169988" cy="4230688"/>
          </a:xfrm>
          <a:prstGeom prst="rect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400">
                <a:latin typeface="Arial" panose="020B0604020202020204" pitchFamily="34" charset="0"/>
              </a:rPr>
              <a:t> 1994</a:t>
            </a:r>
            <a:r>
              <a:rPr kumimoji="0" lang="ko-KR" altLang="en-US" sz="1400">
                <a:latin typeface="Arial" panose="020B0604020202020204" pitchFamily="34" charset="0"/>
              </a:rPr>
              <a:t>년 외환 </a:t>
            </a:r>
            <a:r>
              <a:rPr kumimoji="0" lang="en-US" altLang="ko-KR" sz="1400">
                <a:latin typeface="Arial" panose="020B0604020202020204" pitchFamily="34" charset="0"/>
              </a:rPr>
              <a:t>Hedge </a:t>
            </a:r>
            <a:r>
              <a:rPr kumimoji="0" lang="ko-KR" altLang="en-US" sz="1400">
                <a:latin typeface="Arial" panose="020B0604020202020204" pitchFamily="34" charset="0"/>
              </a:rPr>
              <a:t>프로그램 도입 이후 재무 리스크 관리 시작</a:t>
            </a: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400">
                <a:latin typeface="Arial" panose="020B0604020202020204" pitchFamily="34" charset="0"/>
              </a:rPr>
              <a:t> </a:t>
            </a:r>
            <a:r>
              <a:rPr kumimoji="0" lang="en-US" altLang="ko-KR" sz="1400">
                <a:latin typeface="Arial" panose="020B0604020202020204" pitchFamily="34" charset="0"/>
              </a:rPr>
              <a:t>IRMA (Internal Risk Management Application) </a:t>
            </a:r>
            <a:r>
              <a:rPr kumimoji="0" lang="ko-KR" altLang="en-US" sz="1400">
                <a:latin typeface="Arial" panose="020B0604020202020204" pitchFamily="34" charset="0"/>
              </a:rPr>
              <a:t>을 개발하여 실시간으로 </a:t>
            </a:r>
            <a:r>
              <a:rPr kumimoji="0" lang="en-US" altLang="ko-KR" sz="1400">
                <a:latin typeface="Arial" panose="020B0604020202020204" pitchFamily="34" charset="0"/>
              </a:rPr>
              <a:t>VAR* </a:t>
            </a:r>
            <a:r>
              <a:rPr kumimoji="0" lang="ko-KR" altLang="en-US" sz="1400">
                <a:latin typeface="Arial" panose="020B0604020202020204" pitchFamily="34" charset="0"/>
              </a:rPr>
              <a:t>등 리스크 지표 계산</a:t>
            </a:r>
          </a:p>
        </p:txBody>
      </p:sp>
      <p:sp>
        <p:nvSpPr>
          <p:cNvPr id="1580047" name="AutoShape 15">
            <a:extLst>
              <a:ext uri="{FF2B5EF4-FFF2-40B4-BE49-F238E27FC236}">
                <a16:creationId xmlns:a16="http://schemas.microsoft.com/office/drawing/2014/main" id="{6977CECB-D576-4067-AC21-6875B6AC2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3968750"/>
            <a:ext cx="1890712" cy="4492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rgbClr val="990099"/>
                </a:solidFill>
                <a:latin typeface="Arial" panose="020B0604020202020204" pitchFamily="34" charset="0"/>
              </a:rPr>
              <a:t>Business RM</a:t>
            </a:r>
          </a:p>
        </p:txBody>
      </p:sp>
      <p:sp>
        <p:nvSpPr>
          <p:cNvPr id="1580048" name="Text Box 16">
            <a:extLst>
              <a:ext uri="{FF2B5EF4-FFF2-40B4-BE49-F238E27FC236}">
                <a16:creationId xmlns:a16="http://schemas.microsoft.com/office/drawing/2014/main" id="{461C1033-F3B6-469F-AD16-2CD89C1C906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527800" y="3113088"/>
            <a:ext cx="1620837" cy="4230688"/>
          </a:xfrm>
          <a:prstGeom prst="rect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400">
                <a:latin typeface="Arial" panose="020B0604020202020204" pitchFamily="34" charset="0"/>
              </a:rPr>
              <a:t> </a:t>
            </a:r>
            <a:r>
              <a:rPr kumimoji="0" lang="ko-KR" altLang="en-US" sz="1400">
                <a:latin typeface="Arial" panose="020B0604020202020204" pitchFamily="34" charset="0"/>
              </a:rPr>
              <a:t>운영 리스크</a:t>
            </a:r>
            <a:r>
              <a:rPr kumimoji="0" lang="en-US" altLang="ko-KR" sz="1400">
                <a:latin typeface="Arial" panose="020B0604020202020204" pitchFamily="34" charset="0"/>
              </a:rPr>
              <a:t>, </a:t>
            </a:r>
            <a:r>
              <a:rPr kumimoji="0" lang="ko-KR" altLang="en-US" sz="1400">
                <a:latin typeface="Arial" panose="020B0604020202020204" pitchFamily="34" charset="0"/>
              </a:rPr>
              <a:t>사업 리스크 등 비재무 리스크는 </a:t>
            </a:r>
            <a:r>
              <a:rPr kumimoji="0" lang="en-US" altLang="ko-KR" sz="1400">
                <a:latin typeface="Arial" panose="020B0604020202020204" pitchFamily="34" charset="0"/>
              </a:rPr>
              <a:t>Scenario </a:t>
            </a:r>
            <a:r>
              <a:rPr kumimoji="0" lang="ko-KR" altLang="en-US" sz="1400">
                <a:latin typeface="Arial" panose="020B0604020202020204" pitchFamily="34" charset="0"/>
              </a:rPr>
              <a:t>리스크로 관리 실시</a:t>
            </a: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400">
                <a:latin typeface="Arial" panose="020B0604020202020204" pitchFamily="34" charset="0"/>
              </a:rPr>
              <a:t> 유사한 리스크 관리 사례에 대한 심층 분석 및 비재무 리스크의 계량화</a:t>
            </a:r>
          </a:p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400">
                <a:latin typeface="Arial" panose="020B0604020202020204" pitchFamily="34" charset="0"/>
              </a:rPr>
              <a:t> </a:t>
            </a:r>
            <a:r>
              <a:rPr kumimoji="0" lang="en-US" altLang="ko-KR" sz="1400">
                <a:latin typeface="Arial" panose="020B0604020202020204" pitchFamily="34" charset="0"/>
              </a:rPr>
              <a:t>Risk Map </a:t>
            </a:r>
            <a:r>
              <a:rPr kumimoji="0" lang="ko-KR" altLang="en-US" sz="1400">
                <a:latin typeface="Arial" panose="020B0604020202020204" pitchFamily="34" charset="0"/>
              </a:rPr>
              <a:t>을 이용하여 리스크간 우선순위 결정 </a:t>
            </a:r>
            <a:r>
              <a:rPr kumimoji="0" lang="en-US" altLang="ko-KR" sz="1400">
                <a:latin typeface="Arial" panose="020B0604020202020204" pitchFamily="34" charset="0"/>
              </a:rPr>
              <a:t>(20:80 </a:t>
            </a:r>
            <a:r>
              <a:rPr kumimoji="0" lang="ko-KR" altLang="en-US" sz="1400">
                <a:latin typeface="Arial" panose="020B0604020202020204" pitchFamily="34" charset="0"/>
              </a:rPr>
              <a:t>관리 전략</a:t>
            </a:r>
            <a:r>
              <a:rPr kumimoji="0" lang="en-US" altLang="ko-KR" sz="1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580049" name="Text Box 17">
            <a:extLst>
              <a:ext uri="{FF2B5EF4-FFF2-40B4-BE49-F238E27FC236}">
                <a16:creationId xmlns:a16="http://schemas.microsoft.com/office/drawing/2014/main" id="{6D1C9F67-B347-4463-AB4B-2FF31E01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6184900"/>
            <a:ext cx="504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400">
                <a:latin typeface="Arial" panose="020B0604020202020204" pitchFamily="34" charset="0"/>
              </a:rPr>
              <a:t>* VAR : Value at Risk</a:t>
            </a:r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Text Box 2">
            <a:extLst>
              <a:ext uri="{FF2B5EF4-FFF2-40B4-BE49-F238E27FC236}">
                <a16:creationId xmlns:a16="http://schemas.microsoft.com/office/drawing/2014/main" id="{C436973B-C6A0-4BAC-9712-7888864DE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77987" name="Text Box 3">
            <a:extLst>
              <a:ext uri="{FF2B5EF4-FFF2-40B4-BE49-F238E27FC236}">
                <a16:creationId xmlns:a16="http://schemas.microsoft.com/office/drawing/2014/main" id="{D37AAA98-9814-4C9D-8A2C-A698262D3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15. S-ERM </a:t>
            </a:r>
            <a:r>
              <a:rPr lang="ko-KR" altLang="en-US" sz="1600" b="1">
                <a:latin typeface="Arial" panose="020B0604020202020204" pitchFamily="34" charset="0"/>
              </a:rPr>
              <a:t>도입의 선진 사례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77988" name="Text Box 4">
            <a:extLst>
              <a:ext uri="{FF2B5EF4-FFF2-40B4-BE49-F238E27FC236}">
                <a16:creationId xmlns:a16="http://schemas.microsoft.com/office/drawing/2014/main" id="{83F4AD0B-496F-4FA6-884E-016EB8691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123950"/>
            <a:ext cx="89741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선진 </a:t>
            </a:r>
            <a:r>
              <a:rPr lang="en-US" altLang="ko-KR" sz="1300" b="1">
                <a:latin typeface="Arial" panose="020B0604020202020204" pitchFamily="34" charset="0"/>
              </a:rPr>
              <a:t>Global Company </a:t>
            </a:r>
            <a:r>
              <a:rPr lang="ko-KR" altLang="en-US" sz="1300" b="1">
                <a:latin typeface="Arial" panose="020B0604020202020204" pitchFamily="34" charset="0"/>
              </a:rPr>
              <a:t>들의 중점 리스크 관리 유형은 다음과 같습니다</a:t>
            </a:r>
            <a:r>
              <a:rPr lang="en-US" altLang="ko-KR" sz="1300" b="1">
                <a:latin typeface="Arial" panose="020B0604020202020204" pitchFamily="34" charset="0"/>
              </a:rPr>
              <a:t>. </a:t>
            </a:r>
            <a:r>
              <a:rPr lang="ko-KR" altLang="en-US" sz="1300" b="1">
                <a:latin typeface="Arial" panose="020B0604020202020204" pitchFamily="34" charset="0"/>
              </a:rPr>
              <a:t>선진 </a:t>
            </a:r>
            <a:r>
              <a:rPr lang="en-US" altLang="ko-KR" sz="1300" b="1">
                <a:latin typeface="Arial" panose="020B0604020202020204" pitchFamily="34" charset="0"/>
              </a:rPr>
              <a:t>Global Company </a:t>
            </a:r>
            <a:r>
              <a:rPr lang="ko-KR" altLang="en-US" sz="1300" b="1">
                <a:latin typeface="Arial" panose="020B0604020202020204" pitchFamily="34" charset="0"/>
              </a:rPr>
              <a:t>들은 자신들이 속해 있는 산업의 특성 및 성숙도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기업 내부의 리스크관리 수준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사회</a:t>
            </a:r>
            <a:r>
              <a:rPr lang="en-US" altLang="ko-KR" sz="1300" b="1">
                <a:latin typeface="Arial" panose="020B0604020202020204" pitchFamily="34" charset="0"/>
              </a:rPr>
              <a:t>/</a:t>
            </a:r>
            <a:r>
              <a:rPr lang="ko-KR" altLang="en-US" sz="1300" b="1">
                <a:latin typeface="Arial" panose="020B0604020202020204" pitchFamily="34" charset="0"/>
              </a:rPr>
              <a:t>경제적 상황을 적극 반영하여 </a:t>
            </a:r>
            <a:r>
              <a:rPr lang="en-US" altLang="ko-KR" sz="1300" b="1">
                <a:latin typeface="Arial" panose="020B0604020202020204" pitchFamily="34" charset="0"/>
              </a:rPr>
              <a:t>Top 10 </a:t>
            </a:r>
            <a:r>
              <a:rPr lang="ko-KR" altLang="en-US" sz="1300" b="1">
                <a:latin typeface="Arial" panose="020B0604020202020204" pitchFamily="34" charset="0"/>
              </a:rPr>
              <a:t>이내의 중점 리스크 관리를 하고 있습니다</a:t>
            </a:r>
            <a:r>
              <a:rPr lang="en-US" altLang="ko-KR" sz="1300" b="1"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577989" name="Picture 5" descr="Microsoft">
            <a:hlinkClick r:id="rId3"/>
            <a:extLst>
              <a:ext uri="{FF2B5EF4-FFF2-40B4-BE49-F238E27FC236}">
                <a16:creationId xmlns:a16="http://schemas.microsoft.com/office/drawing/2014/main" id="{E4E63C6C-7B74-4F13-9E23-2DB8A1216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108325"/>
            <a:ext cx="1709738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7990" name="Text Box 6">
            <a:extLst>
              <a:ext uri="{FF2B5EF4-FFF2-40B4-BE49-F238E27FC236}">
                <a16:creationId xmlns:a16="http://schemas.microsoft.com/office/drawing/2014/main" id="{6DABA8E5-C186-4DBB-B61D-EB94AC5674C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62625" y="-1162049"/>
            <a:ext cx="630237" cy="6570662"/>
          </a:xfrm>
          <a:prstGeom prst="rect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kumimoji="0" lang="en-US" altLang="ko-KR" sz="1400">
                <a:latin typeface="Arial" panose="020B0604020202020204" pitchFamily="34" charset="0"/>
              </a:rPr>
              <a:t>Acquisition &amp; Investment, Supply, IT, Economic, Industry &amp; Regulatory, Market, Financial, Exploration</a:t>
            </a:r>
          </a:p>
        </p:txBody>
      </p:sp>
      <p:sp>
        <p:nvSpPr>
          <p:cNvPr id="1577991" name="Text Box 7">
            <a:extLst>
              <a:ext uri="{FF2B5EF4-FFF2-40B4-BE49-F238E27FC236}">
                <a16:creationId xmlns:a16="http://schemas.microsoft.com/office/drawing/2014/main" id="{A74BAC5E-68A3-4930-B114-1E623E7BA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6210300"/>
            <a:ext cx="504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400" b="1">
                <a:latin typeface="Arial" panose="020B0604020202020204" pitchFamily="34" charset="0"/>
              </a:rPr>
              <a:t>* Source : www.icfai.org</a:t>
            </a:r>
          </a:p>
        </p:txBody>
      </p:sp>
      <p:pic>
        <p:nvPicPr>
          <p:cNvPr id="1577993" name="Picture 9" descr="Siemens">
            <a:extLst>
              <a:ext uri="{FF2B5EF4-FFF2-40B4-BE49-F238E27FC236}">
                <a16:creationId xmlns:a16="http://schemas.microsoft.com/office/drawing/2014/main" id="{23641730-7F56-4F39-97DF-41E43F4A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490788"/>
            <a:ext cx="1709738" cy="5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7994" name="Picture 10" descr="Cisco Systems, Inc.(R)">
            <a:hlinkClick r:id="rId6"/>
            <a:extLst>
              <a:ext uri="{FF2B5EF4-FFF2-40B4-BE49-F238E27FC236}">
                <a16:creationId xmlns:a16="http://schemas.microsoft.com/office/drawing/2014/main" id="{AF8BCCE2-0892-4534-B5DF-AA1021A5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644900"/>
            <a:ext cx="2211388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7995" name="Picture 11" descr="Lehman Brothers">
            <a:extLst>
              <a:ext uri="{FF2B5EF4-FFF2-40B4-BE49-F238E27FC236}">
                <a16:creationId xmlns:a16="http://schemas.microsoft.com/office/drawing/2014/main" id="{C26B3766-2306-42A1-A4C8-A1AF5DB0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084763"/>
            <a:ext cx="5849938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7996" name="Picture 12" descr="Home page">
            <a:extLst>
              <a:ext uri="{FF2B5EF4-FFF2-40B4-BE49-F238E27FC236}">
                <a16:creationId xmlns:a16="http://schemas.microsoft.com/office/drawing/2014/main" id="{311AA291-BD12-48D7-95C6-120AFC0C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467225"/>
            <a:ext cx="1709738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7997" name="Text Box 13">
            <a:extLst>
              <a:ext uri="{FF2B5EF4-FFF2-40B4-BE49-F238E27FC236}">
                <a16:creationId xmlns:a16="http://schemas.microsoft.com/office/drawing/2014/main" id="{1E044DDD-A0B4-4C14-A1AC-F46B9B67D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732463"/>
            <a:ext cx="1709738" cy="422275"/>
          </a:xfrm>
          <a:prstGeom prst="rect">
            <a:avLst/>
          </a:prstGeom>
          <a:noFill/>
          <a:ln w="25400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000" b="1">
                <a:solidFill>
                  <a:srgbClr val="993300"/>
                </a:solidFill>
                <a:latin typeface="Arial" panose="020B0604020202020204" pitchFamily="34" charset="0"/>
              </a:rPr>
              <a:t>Polaris</a:t>
            </a:r>
          </a:p>
        </p:txBody>
      </p:sp>
      <p:sp>
        <p:nvSpPr>
          <p:cNvPr id="1577998" name="Rectangle 14">
            <a:extLst>
              <a:ext uri="{FF2B5EF4-FFF2-40B4-BE49-F238E27FC236}">
                <a16:creationId xmlns:a16="http://schemas.microsoft.com/office/drawing/2014/main" id="{09116FA1-1CC7-4761-9144-DE8777D5C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5013325"/>
            <a:ext cx="4230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7999" name="Text Box 15">
            <a:extLst>
              <a:ext uri="{FF2B5EF4-FFF2-40B4-BE49-F238E27FC236}">
                <a16:creationId xmlns:a16="http://schemas.microsoft.com/office/drawing/2014/main" id="{F222016C-B0FB-48E7-AF81-6926EE29E10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07869" y="-500856"/>
            <a:ext cx="539750" cy="6570662"/>
          </a:xfrm>
          <a:prstGeom prst="rect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kumimoji="0" lang="en-US" altLang="ko-KR" sz="1400">
                <a:latin typeface="Arial" panose="020B0604020202020204" pitchFamily="34" charset="0"/>
              </a:rPr>
              <a:t>M&amp;A, Strategic Alliance, Operational, Human Resources, Legal, Political, Environmental, Technology, Financial</a:t>
            </a:r>
          </a:p>
        </p:txBody>
      </p:sp>
      <p:sp>
        <p:nvSpPr>
          <p:cNvPr id="1578000" name="Text Box 16">
            <a:extLst>
              <a:ext uri="{FF2B5EF4-FFF2-40B4-BE49-F238E27FC236}">
                <a16:creationId xmlns:a16="http://schemas.microsoft.com/office/drawing/2014/main" id="{2C836712-32A7-4D57-B4F0-61D224144EA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07869" y="118269"/>
            <a:ext cx="539750" cy="6570662"/>
          </a:xfrm>
          <a:prstGeom prst="rect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kumimoji="0" lang="en-US" altLang="ko-KR" sz="1400">
                <a:latin typeface="Arial" panose="020B0604020202020204" pitchFamily="34" charset="0"/>
              </a:rPr>
              <a:t>Operational, Marketing, Regulatory, Legal, Technology, Financial, Intellectual Property</a:t>
            </a:r>
          </a:p>
        </p:txBody>
      </p:sp>
      <p:sp>
        <p:nvSpPr>
          <p:cNvPr id="1578001" name="Text Box 17">
            <a:extLst>
              <a:ext uri="{FF2B5EF4-FFF2-40B4-BE49-F238E27FC236}">
                <a16:creationId xmlns:a16="http://schemas.microsoft.com/office/drawing/2014/main" id="{A6305106-4A00-4BA1-B17E-7B9CB76E28B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62625" y="788988"/>
            <a:ext cx="630238" cy="6570662"/>
          </a:xfrm>
          <a:prstGeom prst="rect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kumimoji="0" lang="en-US" altLang="ko-KR" sz="1400">
                <a:latin typeface="Arial" panose="020B0604020202020204" pitchFamily="34" charset="0"/>
              </a:rPr>
              <a:t>M&amp;A, Strategic Alliance, Marketing, Operational, Supply Chain, Human Resources, Political, Regulatory, Technology, Financial, Catastrophe</a:t>
            </a:r>
          </a:p>
        </p:txBody>
      </p:sp>
      <p:sp>
        <p:nvSpPr>
          <p:cNvPr id="1578002" name="Text Box 18">
            <a:extLst>
              <a:ext uri="{FF2B5EF4-FFF2-40B4-BE49-F238E27FC236}">
                <a16:creationId xmlns:a16="http://schemas.microsoft.com/office/drawing/2014/main" id="{9F3074CC-7065-4506-B875-A74C66BE2E9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07869" y="1458119"/>
            <a:ext cx="539750" cy="6570662"/>
          </a:xfrm>
          <a:prstGeom prst="rect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kumimoji="0" lang="en-US" altLang="ko-KR" sz="1400">
                <a:latin typeface="Arial" panose="020B0604020202020204" pitchFamily="34" charset="0"/>
              </a:rPr>
              <a:t>Operational, Country, Market, Financial, Credit, Actuarial &amp; Underwriting</a:t>
            </a:r>
          </a:p>
        </p:txBody>
      </p:sp>
      <p:sp>
        <p:nvSpPr>
          <p:cNvPr id="1578003" name="Text Box 19">
            <a:extLst>
              <a:ext uri="{FF2B5EF4-FFF2-40B4-BE49-F238E27FC236}">
                <a16:creationId xmlns:a16="http://schemas.microsoft.com/office/drawing/2014/main" id="{6E1543A1-FA24-4265-9923-5CDB2BADA4E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07869" y="2094707"/>
            <a:ext cx="539750" cy="6570662"/>
          </a:xfrm>
          <a:prstGeom prst="rect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kumimoji="0" lang="en-US" altLang="ko-KR" sz="1400">
                <a:latin typeface="Arial" panose="020B0604020202020204" pitchFamily="34" charset="0"/>
              </a:rPr>
              <a:t>Organizational Structure, Market, Credit</a:t>
            </a:r>
          </a:p>
        </p:txBody>
      </p:sp>
      <p:sp>
        <p:nvSpPr>
          <p:cNvPr id="1578004" name="Text Box 20">
            <a:extLst>
              <a:ext uri="{FF2B5EF4-FFF2-40B4-BE49-F238E27FC236}">
                <a16:creationId xmlns:a16="http://schemas.microsoft.com/office/drawing/2014/main" id="{2A4DEC7E-5E0E-4186-BAC4-2F4C6F98B38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07869" y="2688432"/>
            <a:ext cx="539750" cy="6570662"/>
          </a:xfrm>
          <a:prstGeom prst="rect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eaLnBrk="0" latinLnBrk="0" hangingPunc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kumimoji="0" lang="en-US" altLang="ko-KR" sz="1400">
                <a:latin typeface="Arial" panose="020B0604020202020204" pitchFamily="34" charset="0"/>
              </a:rPr>
              <a:t>Concentration, Marketing, Political, Legal &amp; Contractual</a:t>
            </a:r>
          </a:p>
        </p:txBody>
      </p:sp>
      <p:pic>
        <p:nvPicPr>
          <p:cNvPr id="1578005" name="Picture 21" descr="BASF logo">
            <a:hlinkClick r:id="rId10"/>
            <a:extLst>
              <a:ext uri="{FF2B5EF4-FFF2-40B4-BE49-F238E27FC236}">
                <a16:creationId xmlns:a16="http://schemas.microsoft.com/office/drawing/2014/main" id="{8478F687-6995-453A-A075-62BACFE0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547688" y="1801813"/>
            <a:ext cx="16827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Text Box 2">
            <a:extLst>
              <a:ext uri="{FF2B5EF4-FFF2-40B4-BE49-F238E27FC236}">
                <a16:creationId xmlns:a16="http://schemas.microsoft.com/office/drawing/2014/main" id="{BFE0D10A-134C-40EF-BE77-1D7C311ED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1889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4. </a:t>
            </a:r>
            <a:r>
              <a:rPr lang="ko-KR" altLang="en-US" sz="1400" b="1">
                <a:latin typeface="Times New Roman" panose="02020603050405020304" pitchFamily="18" charset="0"/>
              </a:rPr>
              <a:t>전략적 리스크 관리 방법론</a:t>
            </a:r>
          </a:p>
        </p:txBody>
      </p:sp>
      <p:sp>
        <p:nvSpPr>
          <p:cNvPr id="1584131" name="Text Box 3">
            <a:extLst>
              <a:ext uri="{FF2B5EF4-FFF2-40B4-BE49-F238E27FC236}">
                <a16:creationId xmlns:a16="http://schemas.microsoft.com/office/drawing/2014/main" id="{9B103B48-36C5-42DA-B20F-ADDE78AF8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15. S-ERM </a:t>
            </a:r>
            <a:r>
              <a:rPr lang="ko-KR" altLang="en-US" sz="1600" b="1">
                <a:latin typeface="Arial" panose="020B0604020202020204" pitchFamily="34" charset="0"/>
              </a:rPr>
              <a:t>도입의 선진 사례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84149" name="Text Box 21">
            <a:extLst>
              <a:ext uri="{FF2B5EF4-FFF2-40B4-BE49-F238E27FC236}">
                <a16:creationId xmlns:a16="http://schemas.microsoft.com/office/drawing/2014/main" id="{CBB8FF6B-18EE-42A2-ABF0-3EA55C16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106488"/>
            <a:ext cx="88296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 관리 관점에서 과거 초우량 </a:t>
            </a:r>
            <a:r>
              <a:rPr lang="en-US" altLang="ko-KR" sz="1300" b="1">
                <a:latin typeface="Arial" panose="020B0604020202020204" pitchFamily="34" charset="0"/>
              </a:rPr>
              <a:t>Global Company </a:t>
            </a:r>
            <a:r>
              <a:rPr lang="ko-KR" altLang="en-US" sz="1300" b="1">
                <a:latin typeface="Arial" panose="020B0604020202020204" pitchFamily="34" charset="0"/>
              </a:rPr>
              <a:t>들로부터 배울 수 있는 교훈들은 다음과 같습니다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84150" name="Text Box 22">
            <a:extLst>
              <a:ext uri="{FF2B5EF4-FFF2-40B4-BE49-F238E27FC236}">
                <a16:creationId xmlns:a16="http://schemas.microsoft.com/office/drawing/2014/main" id="{6F252673-FEF2-4B35-931B-9203645BE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1358900"/>
            <a:ext cx="495141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800" b="1" u="sng">
                <a:latin typeface="Arial" panose="020B0604020202020204" pitchFamily="34" charset="0"/>
              </a:rPr>
              <a:t>초우량 </a:t>
            </a:r>
            <a:r>
              <a:rPr lang="en-US" altLang="ko-KR" sz="1800" b="1" u="sng">
                <a:latin typeface="Arial" panose="020B0604020202020204" pitchFamily="34" charset="0"/>
              </a:rPr>
              <a:t>Global Company </a:t>
            </a:r>
            <a:r>
              <a:rPr lang="ko-KR" altLang="en-US" sz="1800" b="1" u="sng">
                <a:latin typeface="Arial" panose="020B0604020202020204" pitchFamily="34" charset="0"/>
              </a:rPr>
              <a:t>사례를 통해 본 교훈</a:t>
            </a:r>
          </a:p>
        </p:txBody>
      </p:sp>
      <p:pic>
        <p:nvPicPr>
          <p:cNvPr id="1584151" name="Picture 23" descr="pixel">
            <a:extLst>
              <a:ext uri="{FF2B5EF4-FFF2-40B4-BE49-F238E27FC236}">
                <a16:creationId xmlns:a16="http://schemas.microsoft.com/office/drawing/2014/main" id="{5E7C5FA0-99D0-4A54-AF14-99855EBAB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2542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4152" name="Picture 24" descr="pixel">
            <a:extLst>
              <a:ext uri="{FF2B5EF4-FFF2-40B4-BE49-F238E27FC236}">
                <a16:creationId xmlns:a16="http://schemas.microsoft.com/office/drawing/2014/main" id="{05BF1292-3E4E-463F-81BC-ADAE73BB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30908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4153" name="AutoShape 25">
            <a:extLst>
              <a:ext uri="{FF2B5EF4-FFF2-40B4-BE49-F238E27FC236}">
                <a16:creationId xmlns:a16="http://schemas.microsoft.com/office/drawing/2014/main" id="{9F38C158-5C0C-4115-AEA0-3EA79B93A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1987550"/>
            <a:ext cx="2881312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Key Factor</a:t>
            </a:r>
          </a:p>
        </p:txBody>
      </p:sp>
      <p:sp>
        <p:nvSpPr>
          <p:cNvPr id="1584154" name="AutoShape 26">
            <a:extLst>
              <a:ext uri="{FF2B5EF4-FFF2-40B4-BE49-F238E27FC236}">
                <a16:creationId xmlns:a16="http://schemas.microsoft.com/office/drawing/2014/main" id="{81C49A0A-75F4-4EB2-A49B-A43B16FC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1987550"/>
            <a:ext cx="2609850" cy="45085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사례의 교훈</a:t>
            </a:r>
          </a:p>
        </p:txBody>
      </p:sp>
      <p:sp>
        <p:nvSpPr>
          <p:cNvPr id="1584155" name="Rectangle 27">
            <a:extLst>
              <a:ext uri="{FF2B5EF4-FFF2-40B4-BE49-F238E27FC236}">
                <a16:creationId xmlns:a16="http://schemas.microsoft.com/office/drawing/2014/main" id="{A1A9CEE0-1DEB-405B-BAE2-C81FA4FD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617788"/>
            <a:ext cx="2881312" cy="44926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Know your business</a:t>
            </a:r>
          </a:p>
        </p:txBody>
      </p:sp>
      <p:sp>
        <p:nvSpPr>
          <p:cNvPr id="1584156" name="Rectangle 28">
            <a:extLst>
              <a:ext uri="{FF2B5EF4-FFF2-40B4-BE49-F238E27FC236}">
                <a16:creationId xmlns:a16="http://schemas.microsoft.com/office/drawing/2014/main" id="{31F935F5-2AB7-4083-9CBD-E7B9EF9A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155950"/>
            <a:ext cx="2881312" cy="4492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Establish checks and balance</a:t>
            </a:r>
          </a:p>
        </p:txBody>
      </p:sp>
      <p:sp>
        <p:nvSpPr>
          <p:cNvPr id="1584157" name="Rectangle 29">
            <a:extLst>
              <a:ext uri="{FF2B5EF4-FFF2-40B4-BE49-F238E27FC236}">
                <a16:creationId xmlns:a16="http://schemas.microsoft.com/office/drawing/2014/main" id="{26F211C6-0F01-4E12-8CB9-6215FC8A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695700"/>
            <a:ext cx="2881312" cy="4492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Set limits and boundaries</a:t>
            </a:r>
          </a:p>
        </p:txBody>
      </p:sp>
      <p:sp>
        <p:nvSpPr>
          <p:cNvPr id="1584158" name="Text Box 30">
            <a:extLst>
              <a:ext uri="{FF2B5EF4-FFF2-40B4-BE49-F238E27FC236}">
                <a16:creationId xmlns:a16="http://schemas.microsoft.com/office/drawing/2014/main" id="{F573702E-0EA0-4E7A-89CD-1825CB282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2579688"/>
            <a:ext cx="5130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☞ </a:t>
            </a:r>
            <a:r>
              <a:rPr lang="ko-KR" altLang="en-US" sz="1400">
                <a:latin typeface="Arial" panose="020B0604020202020204" pitchFamily="34" charset="0"/>
              </a:rPr>
              <a:t>사업을 알아야 사업에 내재해 있는 고유 리스크를 인식할 수 있고</a:t>
            </a:r>
            <a:r>
              <a:rPr lang="en-US" altLang="ko-KR" sz="1400">
                <a:latin typeface="Arial" panose="020B0604020202020204" pitchFamily="34" charset="0"/>
              </a:rPr>
              <a:t>, </a:t>
            </a:r>
            <a:r>
              <a:rPr lang="ko-KR" altLang="en-US" sz="1400">
                <a:latin typeface="Arial" panose="020B0604020202020204" pitchFamily="34" charset="0"/>
              </a:rPr>
              <a:t>이를 관리할 수 있음</a:t>
            </a:r>
            <a:r>
              <a:rPr lang="en-US" altLang="ko-KR" sz="1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84159" name="AutoShape 31">
            <a:extLst>
              <a:ext uri="{FF2B5EF4-FFF2-40B4-BE49-F238E27FC236}">
                <a16:creationId xmlns:a16="http://schemas.microsoft.com/office/drawing/2014/main" id="{E26F469A-15AE-4F02-B866-9AD8BA63292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76526" y="4211637"/>
            <a:ext cx="2609850" cy="504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33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4160" name="Rectangle 32">
            <a:extLst>
              <a:ext uri="{FF2B5EF4-FFF2-40B4-BE49-F238E27FC236}">
                <a16:creationId xmlns:a16="http://schemas.microsoft.com/office/drawing/2014/main" id="{3A5F4AFC-301D-47B0-B219-0DD2FD64F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4235450"/>
            <a:ext cx="2881312" cy="4492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Keep your eye on the cash</a:t>
            </a:r>
          </a:p>
        </p:txBody>
      </p:sp>
      <p:sp>
        <p:nvSpPr>
          <p:cNvPr id="1584161" name="Rectangle 33">
            <a:extLst>
              <a:ext uri="{FF2B5EF4-FFF2-40B4-BE49-F238E27FC236}">
                <a16:creationId xmlns:a16="http://schemas.microsoft.com/office/drawing/2014/main" id="{021FFC31-D4DF-4A69-A67D-3C79F027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4776788"/>
            <a:ext cx="2881312" cy="44926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Use the right yardstick</a:t>
            </a:r>
          </a:p>
        </p:txBody>
      </p:sp>
      <p:sp>
        <p:nvSpPr>
          <p:cNvPr id="1584162" name="Rectangle 34">
            <a:extLst>
              <a:ext uri="{FF2B5EF4-FFF2-40B4-BE49-F238E27FC236}">
                <a16:creationId xmlns:a16="http://schemas.microsoft.com/office/drawing/2014/main" id="{E14DC43A-1E6D-4D15-BBC6-B4B4BF63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5316538"/>
            <a:ext cx="2881312" cy="44926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Pay for the performance that you want</a:t>
            </a:r>
          </a:p>
        </p:txBody>
      </p:sp>
      <p:sp>
        <p:nvSpPr>
          <p:cNvPr id="1584163" name="Rectangle 35">
            <a:extLst>
              <a:ext uri="{FF2B5EF4-FFF2-40B4-BE49-F238E27FC236}">
                <a16:creationId xmlns:a16="http://schemas.microsoft.com/office/drawing/2014/main" id="{B859DCC5-49E0-44C0-AE59-A0E1E316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5857875"/>
            <a:ext cx="2881312" cy="4492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Balance the yin and yang</a:t>
            </a:r>
          </a:p>
        </p:txBody>
      </p:sp>
      <p:sp>
        <p:nvSpPr>
          <p:cNvPr id="1584164" name="Text Box 36">
            <a:extLst>
              <a:ext uri="{FF2B5EF4-FFF2-40B4-BE49-F238E27FC236}">
                <a16:creationId xmlns:a16="http://schemas.microsoft.com/office/drawing/2014/main" id="{6C672461-876C-4EB7-9A75-3642E00D1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3224213"/>
            <a:ext cx="51308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☞ </a:t>
            </a:r>
            <a:r>
              <a:rPr lang="ko-KR" altLang="en-US" sz="1400">
                <a:latin typeface="Arial" panose="020B0604020202020204" pitchFamily="34" charset="0"/>
              </a:rPr>
              <a:t>힘의 집중을 피하고 감시와 견제의 기능을 강화</a:t>
            </a:r>
            <a:r>
              <a:rPr lang="en-US" altLang="ko-KR" sz="1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84165" name="Text Box 37">
            <a:extLst>
              <a:ext uri="{FF2B5EF4-FFF2-40B4-BE49-F238E27FC236}">
                <a16:creationId xmlns:a16="http://schemas.microsoft.com/office/drawing/2014/main" id="{DDC0F93E-CD54-481C-8256-6D1D08E9F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3660775"/>
            <a:ext cx="5130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☞ </a:t>
            </a:r>
            <a:r>
              <a:rPr lang="ko-KR" altLang="en-US" sz="1400">
                <a:latin typeface="Arial" panose="020B0604020202020204" pitchFamily="34" charset="0"/>
              </a:rPr>
              <a:t>사업 전략이 </a:t>
            </a:r>
            <a:r>
              <a:rPr lang="en-US" altLang="ko-KR" sz="1400">
                <a:latin typeface="Arial" panose="020B0604020202020204" pitchFamily="34" charset="0"/>
              </a:rPr>
              <a:t>Where to go </a:t>
            </a:r>
            <a:r>
              <a:rPr lang="ko-KR" altLang="en-US" sz="1400">
                <a:latin typeface="Arial" panose="020B0604020202020204" pitchFamily="34" charset="0"/>
              </a:rPr>
              <a:t>를 알려주는 것이라면 리스크 한도는 </a:t>
            </a:r>
            <a:r>
              <a:rPr lang="en-US" altLang="ko-KR" sz="1400">
                <a:latin typeface="Arial" panose="020B0604020202020204" pitchFamily="34" charset="0"/>
              </a:rPr>
              <a:t>When to stop </a:t>
            </a:r>
            <a:r>
              <a:rPr lang="ko-KR" altLang="en-US" sz="1400">
                <a:latin typeface="Arial" panose="020B0604020202020204" pitchFamily="34" charset="0"/>
              </a:rPr>
              <a:t>을 알려주는 것임</a:t>
            </a:r>
            <a:r>
              <a:rPr lang="en-US" altLang="ko-KR" sz="1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84166" name="Text Box 38">
            <a:extLst>
              <a:ext uri="{FF2B5EF4-FFF2-40B4-BE49-F238E27FC236}">
                <a16:creationId xmlns:a16="http://schemas.microsoft.com/office/drawing/2014/main" id="{6F84F8F2-AC74-446F-859E-6141FB72A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4240213"/>
            <a:ext cx="5130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☞ </a:t>
            </a:r>
            <a:r>
              <a:rPr lang="ko-KR" altLang="en-US" sz="1400">
                <a:latin typeface="Arial" panose="020B0604020202020204" pitchFamily="34" charset="0"/>
              </a:rPr>
              <a:t>모든 사고는 현금에서 출발</a:t>
            </a:r>
            <a:r>
              <a:rPr lang="en-US" altLang="ko-KR" sz="1400">
                <a:latin typeface="Arial" panose="020B0604020202020204" pitchFamily="34" charset="0"/>
              </a:rPr>
              <a:t>, </a:t>
            </a:r>
            <a:r>
              <a:rPr lang="ko-KR" altLang="en-US" sz="1400">
                <a:latin typeface="Arial" panose="020B0604020202020204" pitchFamily="34" charset="0"/>
              </a:rPr>
              <a:t>현금흐름에 대한 </a:t>
            </a:r>
            <a:r>
              <a:rPr lang="en-US" altLang="ko-KR" sz="1400">
                <a:latin typeface="Arial" panose="020B0604020202020204" pitchFamily="34" charset="0"/>
              </a:rPr>
              <a:t>Monitoring, </a:t>
            </a:r>
            <a:r>
              <a:rPr lang="ko-KR" altLang="en-US" sz="1400">
                <a:latin typeface="Arial" panose="020B0604020202020204" pitchFamily="34" charset="0"/>
              </a:rPr>
              <a:t>적정 포지션의 설정 등이 중요함</a:t>
            </a:r>
            <a:r>
              <a:rPr lang="en-US" altLang="ko-KR" sz="1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84167" name="Text Box 39">
            <a:extLst>
              <a:ext uri="{FF2B5EF4-FFF2-40B4-BE49-F238E27FC236}">
                <a16:creationId xmlns:a16="http://schemas.microsoft.com/office/drawing/2014/main" id="{657CD7A4-59AA-4171-BF8A-80C30F6B5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4868863"/>
            <a:ext cx="51308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☞ </a:t>
            </a:r>
            <a:r>
              <a:rPr lang="ko-KR" altLang="en-US" sz="1400">
                <a:latin typeface="Arial" panose="020B0604020202020204" pitchFamily="34" charset="0"/>
              </a:rPr>
              <a:t>계량적인 수치로 목표를 제시함</a:t>
            </a:r>
            <a:r>
              <a:rPr lang="en-US" altLang="ko-KR" sz="1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84168" name="Text Box 40">
            <a:extLst>
              <a:ext uri="{FF2B5EF4-FFF2-40B4-BE49-F238E27FC236}">
                <a16:creationId xmlns:a16="http://schemas.microsoft.com/office/drawing/2014/main" id="{09EA6A7A-C816-48F9-96D4-52299CFFC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5368925"/>
            <a:ext cx="5130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☞ </a:t>
            </a:r>
            <a:r>
              <a:rPr lang="ko-KR" altLang="en-US" sz="1400">
                <a:latin typeface="Arial" panose="020B0604020202020204" pitchFamily="34" charset="0"/>
              </a:rPr>
              <a:t>성과평가와 인센티브를 연계함</a:t>
            </a:r>
            <a:r>
              <a:rPr lang="en-US" altLang="ko-KR" sz="1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84169" name="Text Box 41">
            <a:extLst>
              <a:ext uri="{FF2B5EF4-FFF2-40B4-BE49-F238E27FC236}">
                <a16:creationId xmlns:a16="http://schemas.microsoft.com/office/drawing/2014/main" id="{6D9469AC-094D-42C0-B00C-A891EACEE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5821363"/>
            <a:ext cx="51308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☞ </a:t>
            </a:r>
            <a:r>
              <a:rPr lang="ko-KR" altLang="en-US" sz="1400">
                <a:latin typeface="Arial" panose="020B0604020202020204" pitchFamily="34" charset="0"/>
              </a:rPr>
              <a:t>독립적인 리스크 관리 기능과 감사위원회의 설치</a:t>
            </a:r>
            <a:r>
              <a:rPr lang="en-US" altLang="ko-KR" sz="1400">
                <a:latin typeface="Arial" panose="020B0604020202020204" pitchFamily="34" charset="0"/>
              </a:rPr>
              <a:t>, </a:t>
            </a:r>
            <a:r>
              <a:rPr lang="ko-KR" altLang="en-US" sz="1400">
                <a:latin typeface="Arial" panose="020B0604020202020204" pitchFamily="34" charset="0"/>
              </a:rPr>
              <a:t>리스크 정책 및 절차</a:t>
            </a:r>
            <a:r>
              <a:rPr lang="en-US" altLang="ko-KR" sz="1400">
                <a:latin typeface="Arial" panose="020B0604020202020204" pitchFamily="34" charset="0"/>
              </a:rPr>
              <a:t>, </a:t>
            </a:r>
            <a:r>
              <a:rPr lang="ko-KR" altLang="en-US" sz="1400">
                <a:latin typeface="Arial" panose="020B0604020202020204" pitchFamily="34" charset="0"/>
              </a:rPr>
              <a:t>시스템과 모델의 설치 등이 중요함</a:t>
            </a:r>
            <a:r>
              <a:rPr lang="en-US" altLang="ko-KR" sz="14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226" name="AutoShape 2">
            <a:extLst>
              <a:ext uri="{FF2B5EF4-FFF2-40B4-BE49-F238E27FC236}">
                <a16:creationId xmlns:a16="http://schemas.microsoft.com/office/drawing/2014/main" id="{DFB582E6-F03B-437E-A10C-EF12876D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3937000"/>
            <a:ext cx="8272462" cy="5127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100000">
                <a:schemeClr val="bg1">
                  <a:alpha val="60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16227" name="Rectangle 3">
            <a:extLst>
              <a:ext uri="{FF2B5EF4-FFF2-40B4-BE49-F238E27FC236}">
                <a16:creationId xmlns:a16="http://schemas.microsoft.com/office/drawing/2014/main" id="{4CAD2698-EC96-4212-AE9B-9AD5D50C50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00" y="1116013"/>
            <a:ext cx="9906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/>
          <a:lstStyle/>
          <a:p>
            <a:endParaRPr lang="ko-KR" altLang="en-US"/>
          </a:p>
        </p:txBody>
      </p:sp>
      <p:sp>
        <p:nvSpPr>
          <p:cNvPr id="1716228" name="AutoShape 4">
            <a:extLst>
              <a:ext uri="{FF2B5EF4-FFF2-40B4-BE49-F238E27FC236}">
                <a16:creationId xmlns:a16="http://schemas.microsoft.com/office/drawing/2014/main" id="{14B7E81B-7E5B-444E-BBFF-E5237119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196975"/>
            <a:ext cx="3632200" cy="339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latinLnBrk="0" hangingPunct="0"/>
            <a:r>
              <a:rPr kumimoji="0" lang="en-US" altLang="ko-KR" sz="2000" b="1" i="1" u="sng">
                <a:latin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1716229" name="AutoShape 5">
            <a:extLst>
              <a:ext uri="{FF2B5EF4-FFF2-40B4-BE49-F238E27FC236}">
                <a16:creationId xmlns:a16="http://schemas.microsoft.com/office/drawing/2014/main" id="{D879CC5E-D0B2-4A95-B726-583CF79AF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1800225"/>
            <a:ext cx="5976938" cy="393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C5A6A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/>
          <a:lstStyle/>
          <a:p>
            <a:endParaRPr lang="ko-KR" altLang="en-US"/>
          </a:p>
        </p:txBody>
      </p:sp>
      <p:sp>
        <p:nvSpPr>
          <p:cNvPr id="1716230" name="Text Box 6">
            <a:extLst>
              <a:ext uri="{FF2B5EF4-FFF2-40B4-BE49-F238E27FC236}">
                <a16:creationId xmlns:a16="http://schemas.microsoft.com/office/drawing/2014/main" id="{2BCC9DB7-C7CF-44E0-8EA5-987F5C9C17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89138" y="1730375"/>
            <a:ext cx="5411787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 marL="6096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331913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21209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909888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3698875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1560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46132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50704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55276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전략적 리스크 관리의 이해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Capital Market ERM 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의 개요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‘리스크</a:t>
            </a: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수익’ 관리 전략의 개요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전략적 리스크 관리 방법론</a:t>
            </a:r>
          </a:p>
          <a:p>
            <a:pPr eaLnBrk="0" latinLnBrk="0" hangingPunct="0">
              <a:lnSpc>
                <a:spcPct val="210000"/>
              </a:lnSpc>
              <a:buFontTx/>
              <a:buAutoNum type="romanUcPeriod"/>
            </a:pPr>
            <a:r>
              <a:rPr kumimoji="0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COSO ERM Framework </a:t>
            </a:r>
            <a:r>
              <a:rPr kumimoji="0" lang="ko-KR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의 개요 및 도입 방안</a:t>
            </a:r>
          </a:p>
        </p:txBody>
      </p:sp>
      <p:sp>
        <p:nvSpPr>
          <p:cNvPr id="1716231" name="Text Box 7">
            <a:extLst>
              <a:ext uri="{FF2B5EF4-FFF2-40B4-BE49-F238E27FC236}">
                <a16:creationId xmlns:a16="http://schemas.microsoft.com/office/drawing/2014/main" id="{CAA11358-0529-4093-9EFE-C9ABAC0573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0250" y="4568825"/>
            <a:ext cx="511333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>
            <a:lvl1pPr marL="457200" indent="-4572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173163" indent="-4572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955800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744788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3533775" indent="-609600"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39909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44481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49053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5362575" indent="-609600" fontAlgn="base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150000"/>
              </a:lnSpc>
            </a:pPr>
            <a:r>
              <a:rPr kumimoji="0" lang="en-US" altLang="ko-KR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Appendix</a:t>
            </a: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_ </a:t>
            </a:r>
            <a:r>
              <a:rPr lang="en-US" altLang="ko-KR" sz="1400" b="1" i="1">
                <a:latin typeface="Arial" panose="020B0604020202020204" pitchFamily="34" charset="0"/>
              </a:rPr>
              <a:t>Benchmarking &amp; Sample deliverables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Text Box 2">
            <a:extLst>
              <a:ext uri="{FF2B5EF4-FFF2-40B4-BE49-F238E27FC236}">
                <a16:creationId xmlns:a16="http://schemas.microsoft.com/office/drawing/2014/main" id="{19E0BB1D-E47C-44E4-A085-78E526E7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1. COSO ERM Definition</a:t>
            </a:r>
          </a:p>
        </p:txBody>
      </p:sp>
      <p:sp>
        <p:nvSpPr>
          <p:cNvPr id="1487875" name="Text Box 3">
            <a:extLst>
              <a:ext uri="{FF2B5EF4-FFF2-40B4-BE49-F238E27FC236}">
                <a16:creationId xmlns:a16="http://schemas.microsoft.com/office/drawing/2014/main" id="{069CE560-6377-4A01-861E-3CE321D96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  <p:sp>
        <p:nvSpPr>
          <p:cNvPr id="1487876" name="Text Box 4">
            <a:extLst>
              <a:ext uri="{FF2B5EF4-FFF2-40B4-BE49-F238E27FC236}">
                <a16:creationId xmlns:a16="http://schemas.microsoft.com/office/drawing/2014/main" id="{AD7B4E4E-144B-4C7D-A20B-75518F66E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6975"/>
            <a:ext cx="91170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1300">
                <a:latin typeface="Arial" panose="020B0604020202020204" pitchFamily="34" charset="0"/>
              </a:rPr>
              <a:t>COSO </a:t>
            </a:r>
            <a:r>
              <a:rPr lang="ko-KR" altLang="en-US" sz="1300">
                <a:latin typeface="Arial" panose="020B0604020202020204" pitchFamily="34" charset="0"/>
              </a:rPr>
              <a:t>의 정의에 따르면 </a:t>
            </a: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은 기업의 전체적인 시각에서 기업에 영향을 미칠 수 있는 잠재적인 위험 및 사건 등을 파악하고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일정한 위험 취향 내에서 위험을 적절하게 관리하며 기업의 목적을 달성하기 위해 합리적인 대응 방안을 강구하는 프로세스라고 정의하면서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이는 전사적인 기업 전략에 적용되어 명확한 책임 주체에 의해 실전되어야 한다고 정의하고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1487910" name="Group 38">
            <a:extLst>
              <a:ext uri="{FF2B5EF4-FFF2-40B4-BE49-F238E27FC236}">
                <a16:creationId xmlns:a16="http://schemas.microsoft.com/office/drawing/2014/main" id="{34ACC071-FCA4-40A9-9ADA-889D508E3C1E}"/>
              </a:ext>
            </a:extLst>
          </p:cNvPr>
          <p:cNvGraphicFramePr>
            <a:graphicFrameLocks noGrp="1"/>
          </p:cNvGraphicFramePr>
          <p:nvPr/>
        </p:nvGraphicFramePr>
        <p:xfrm>
          <a:off x="633413" y="2205038"/>
          <a:ext cx="8640762" cy="3632200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4269484285"/>
                    </a:ext>
                  </a:extLst>
                </a:gridCol>
                <a:gridCol w="6408737">
                  <a:extLst>
                    <a:ext uri="{9D8B030D-6E8A-4147-A177-3AD203B41FA5}">
                      <a16:colId xmlns:a16="http://schemas.microsoft.com/office/drawing/2014/main" val="1037556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정 의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상세 내용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37539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프로세스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은 기업의 목표를 달성하기 위해 지속되는 경영 활동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즉 프로세스이며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모든 구성 요소들이 기업의 인프라 및 전략에 융합되어 운영될 때 가장 효과적임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630534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명확한 책임 주체에 의한 실천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은 성문화된 정책이나 규범에 그치는 것이 아니라 이사회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경영자 및 종업원 등 모든 구성원들에 의해 실천되는 구체적인 활동으로 이어져야 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411537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 전략에의 적용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궁극적인 목표는 기업의 경영 목적을 달성하는 것이며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이를 위해서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구성 요소들은 기업 전략 및 사업 전략 등에 반영되어 일관성을 가지고 추진되어야 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947751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 전체적인 시각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은 대내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외적인 모든 영역에서 발생 가능한 위험들을 전사 차원의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Portfolio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적인 시각에서 인식함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260876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잠재적인 위험의 파악과 일정한 위험 허용 수준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은 잠재적인 위험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특히 기업의 경영 성과나 가치에 심각한 부정적인 영향을 초래하는 위험들을 인식하고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기업이 감당할 수 있는 수준 및 범위 내에 존재하도록 효과적으로 관리함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592687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합리적인 대응 방안 강구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은 단순히 위험을 인식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측정만 하는 수동적인 활동이 아니라 위험을 적절한 수준으로 관리하기 위한 구체적인 대응 및 통제 활동까지를 포함하고 있음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8495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기업의 목적 달성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궁극적인 목표는 개별 위험을 감소시키는 정도의 소극적인 수준이 아니라 기업가치 극대화 등과 같은 고차원적인 경영 목적을 달성하는 것임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69404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6" name="Text Box 2">
            <a:extLst>
              <a:ext uri="{FF2B5EF4-FFF2-40B4-BE49-F238E27FC236}">
                <a16:creationId xmlns:a16="http://schemas.microsoft.com/office/drawing/2014/main" id="{6B713955-BA37-4F07-B937-6F96BE9C4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2. COSO ERM </a:t>
            </a:r>
            <a:r>
              <a:rPr lang="ko-KR" altLang="en-US" sz="1600" b="1">
                <a:latin typeface="Arial" panose="020B0604020202020204" pitchFamily="34" charset="0"/>
              </a:rPr>
              <a:t>구성 요소</a:t>
            </a:r>
          </a:p>
        </p:txBody>
      </p:sp>
      <p:sp>
        <p:nvSpPr>
          <p:cNvPr id="1588228" name="Text Box 4">
            <a:extLst>
              <a:ext uri="{FF2B5EF4-FFF2-40B4-BE49-F238E27FC236}">
                <a16:creationId xmlns:a16="http://schemas.microsoft.com/office/drawing/2014/main" id="{8BA31CAB-8E1C-4654-B3E4-BD586964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5388"/>
            <a:ext cx="8972550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1300">
                <a:latin typeface="Arial" panose="020B0604020202020204" pitchFamily="34" charset="0"/>
              </a:rPr>
              <a:t>COSO </a:t>
            </a:r>
            <a:r>
              <a:rPr lang="ko-KR" altLang="en-US" sz="1300">
                <a:latin typeface="Arial" panose="020B0604020202020204" pitchFamily="34" charset="0"/>
              </a:rPr>
              <a:t>는 </a:t>
            </a:r>
            <a:r>
              <a:rPr lang="en-US" altLang="ko-KR" sz="1300">
                <a:latin typeface="Arial" panose="020B0604020202020204" pitchFamily="34" charset="0"/>
              </a:rPr>
              <a:t>ERM Framework </a:t>
            </a:r>
            <a:r>
              <a:rPr lang="ko-KR" altLang="en-US" sz="1300">
                <a:latin typeface="Arial" panose="020B0604020202020204" pitchFamily="34" charset="0"/>
              </a:rPr>
              <a:t>을 구성하는 </a:t>
            </a:r>
            <a:r>
              <a:rPr lang="en-US" altLang="ko-KR" sz="1300">
                <a:latin typeface="Arial" panose="020B0604020202020204" pitchFamily="34" charset="0"/>
              </a:rPr>
              <a:t>8</a:t>
            </a:r>
            <a:r>
              <a:rPr lang="ko-KR" altLang="en-US" sz="1300">
                <a:latin typeface="Arial" panose="020B0604020202020204" pitchFamily="34" charset="0"/>
              </a:rPr>
              <a:t>가지 구성 요소들로 체계적인 </a:t>
            </a:r>
            <a:r>
              <a:rPr lang="en-US" altLang="ko-KR" sz="1300">
                <a:latin typeface="Arial" panose="020B0604020202020204" pitchFamily="34" charset="0"/>
              </a:rPr>
              <a:t>ERM Framework </a:t>
            </a:r>
            <a:r>
              <a:rPr lang="ko-KR" altLang="en-US" sz="1300">
                <a:latin typeface="Arial" panose="020B0604020202020204" pitchFamily="34" charset="0"/>
              </a:rPr>
              <a:t>를 구성해야 한다고 설명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불확실성에 따른 기회와 위험을 효과적으로 관리하고 궁극적으로 기업 가치를 증대시키기 위해서는 구체화된 위험관리 </a:t>
            </a:r>
            <a:r>
              <a:rPr lang="en-US" altLang="ko-KR" sz="1300">
                <a:latin typeface="Arial" panose="020B0604020202020204" pitchFamily="34" charset="0"/>
              </a:rPr>
              <a:t>Framework </a:t>
            </a:r>
            <a:r>
              <a:rPr lang="ko-KR" altLang="en-US" sz="1300">
                <a:latin typeface="Arial" panose="020B0604020202020204" pitchFamily="34" charset="0"/>
              </a:rPr>
              <a:t>이 반드시 필요하다고 설명하고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88229" name="Rectangle 5">
            <a:extLst>
              <a:ext uri="{FF2B5EF4-FFF2-40B4-BE49-F238E27FC236}">
                <a16:creationId xmlns:a16="http://schemas.microsoft.com/office/drawing/2014/main" id="{5B8AF9E5-7E37-450E-9FBF-CF1F453A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3573463"/>
            <a:ext cx="1871663" cy="576262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ERM Benefits</a:t>
            </a:r>
          </a:p>
        </p:txBody>
      </p:sp>
      <p:sp>
        <p:nvSpPr>
          <p:cNvPr id="1588230" name="Rectangle 6">
            <a:extLst>
              <a:ext uri="{FF2B5EF4-FFF2-40B4-BE49-F238E27FC236}">
                <a16:creationId xmlns:a16="http://schemas.microsoft.com/office/drawing/2014/main" id="{C512F26A-2D1A-44EB-82B1-1C6F1108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3573463"/>
            <a:ext cx="1871662" cy="576262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ERM Definition</a:t>
            </a:r>
          </a:p>
        </p:txBody>
      </p:sp>
      <p:sp>
        <p:nvSpPr>
          <p:cNvPr id="1588231" name="AutoShape 7">
            <a:extLst>
              <a:ext uri="{FF2B5EF4-FFF2-40B4-BE49-F238E27FC236}">
                <a16:creationId xmlns:a16="http://schemas.microsoft.com/office/drawing/2014/main" id="{28FB473A-1904-4E60-A101-EAEB3E74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276475"/>
            <a:ext cx="3025775" cy="576263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COSO ERM Framework</a:t>
            </a:r>
          </a:p>
        </p:txBody>
      </p:sp>
      <p:cxnSp>
        <p:nvCxnSpPr>
          <p:cNvPr id="1588232" name="AutoShape 8">
            <a:extLst>
              <a:ext uri="{FF2B5EF4-FFF2-40B4-BE49-F238E27FC236}">
                <a16:creationId xmlns:a16="http://schemas.microsoft.com/office/drawing/2014/main" id="{61591A7D-936B-481A-A2F2-D1B72FC52950}"/>
              </a:ext>
            </a:extLst>
          </p:cNvPr>
          <p:cNvCxnSpPr>
            <a:cxnSpLocks noChangeShapeType="1"/>
            <a:stCxn id="1588231" idx="2"/>
            <a:endCxn id="1588229" idx="0"/>
          </p:cNvCxnSpPr>
          <p:nvPr/>
        </p:nvCxnSpPr>
        <p:spPr bwMode="auto">
          <a:xfrm rot="5400000">
            <a:off x="3057525" y="1665288"/>
            <a:ext cx="695325" cy="3095625"/>
          </a:xfrm>
          <a:prstGeom prst="bentConnector3">
            <a:avLst>
              <a:gd name="adj1" fmla="val 49773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8233" name="AutoShape 9">
            <a:extLst>
              <a:ext uri="{FF2B5EF4-FFF2-40B4-BE49-F238E27FC236}">
                <a16:creationId xmlns:a16="http://schemas.microsoft.com/office/drawing/2014/main" id="{E9EF92F9-3611-4AC1-810B-4C3541FB6B40}"/>
              </a:ext>
            </a:extLst>
          </p:cNvPr>
          <p:cNvCxnSpPr>
            <a:cxnSpLocks noChangeShapeType="1"/>
            <a:stCxn id="1588231" idx="2"/>
            <a:endCxn id="1588230" idx="0"/>
          </p:cNvCxnSpPr>
          <p:nvPr/>
        </p:nvCxnSpPr>
        <p:spPr bwMode="auto">
          <a:xfrm rot="5400000">
            <a:off x="4137819" y="2745582"/>
            <a:ext cx="695325" cy="935037"/>
          </a:xfrm>
          <a:prstGeom prst="bentConnector3">
            <a:avLst>
              <a:gd name="adj1" fmla="val 49773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8234" name="Rectangle 10">
            <a:extLst>
              <a:ext uri="{FF2B5EF4-FFF2-40B4-BE49-F238E27FC236}">
                <a16:creationId xmlns:a16="http://schemas.microsoft.com/office/drawing/2014/main" id="{8DC50E9C-97D6-4F42-8B20-EADC6121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3573463"/>
            <a:ext cx="1871663" cy="576262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ERM Components</a:t>
            </a:r>
          </a:p>
        </p:txBody>
      </p:sp>
      <p:sp>
        <p:nvSpPr>
          <p:cNvPr id="1588235" name="Rectangle 11">
            <a:extLst>
              <a:ext uri="{FF2B5EF4-FFF2-40B4-BE49-F238E27FC236}">
                <a16:creationId xmlns:a16="http://schemas.microsoft.com/office/drawing/2014/main" id="{B9C99F73-7536-47F9-9C76-24FBBC1D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3573463"/>
            <a:ext cx="1871663" cy="576262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명확한 책임과 역할</a:t>
            </a:r>
          </a:p>
        </p:txBody>
      </p:sp>
      <p:cxnSp>
        <p:nvCxnSpPr>
          <p:cNvPr id="1588236" name="AutoShape 12">
            <a:extLst>
              <a:ext uri="{FF2B5EF4-FFF2-40B4-BE49-F238E27FC236}">
                <a16:creationId xmlns:a16="http://schemas.microsoft.com/office/drawing/2014/main" id="{CAA6125C-DF5E-4EB1-B1FF-573C96F76868}"/>
              </a:ext>
            </a:extLst>
          </p:cNvPr>
          <p:cNvCxnSpPr>
            <a:cxnSpLocks noChangeShapeType="1"/>
            <a:stCxn id="1588231" idx="2"/>
            <a:endCxn id="1588234" idx="0"/>
          </p:cNvCxnSpPr>
          <p:nvPr/>
        </p:nvCxnSpPr>
        <p:spPr bwMode="auto">
          <a:xfrm rot="16200000" flipH="1">
            <a:off x="5218112" y="2600326"/>
            <a:ext cx="695325" cy="1225550"/>
          </a:xfrm>
          <a:prstGeom prst="bentConnector3">
            <a:avLst>
              <a:gd name="adj1" fmla="val 49773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8237" name="AutoShape 13">
            <a:extLst>
              <a:ext uri="{FF2B5EF4-FFF2-40B4-BE49-F238E27FC236}">
                <a16:creationId xmlns:a16="http://schemas.microsoft.com/office/drawing/2014/main" id="{E7218106-9E4F-489E-B84E-173EAF8FB9D6}"/>
              </a:ext>
            </a:extLst>
          </p:cNvPr>
          <p:cNvCxnSpPr>
            <a:cxnSpLocks noChangeShapeType="1"/>
            <a:stCxn id="1588231" idx="2"/>
            <a:endCxn id="1588235" idx="0"/>
          </p:cNvCxnSpPr>
          <p:nvPr/>
        </p:nvCxnSpPr>
        <p:spPr bwMode="auto">
          <a:xfrm rot="16200000" flipH="1">
            <a:off x="6297612" y="1520826"/>
            <a:ext cx="695325" cy="3384550"/>
          </a:xfrm>
          <a:prstGeom prst="bentConnector3">
            <a:avLst>
              <a:gd name="adj1" fmla="val 49773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8238" name="Rectangle 14">
            <a:extLst>
              <a:ext uri="{FF2B5EF4-FFF2-40B4-BE49-F238E27FC236}">
                <a16:creationId xmlns:a16="http://schemas.microsoft.com/office/drawing/2014/main" id="{ACC7C71F-E969-4743-BD1A-B6E963396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4868863"/>
            <a:ext cx="1654175" cy="50323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내부 위험관리</a:t>
            </a:r>
          </a:p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환경</a:t>
            </a:r>
          </a:p>
        </p:txBody>
      </p:sp>
      <p:sp>
        <p:nvSpPr>
          <p:cNvPr id="1588239" name="Rectangle 15">
            <a:extLst>
              <a:ext uri="{FF2B5EF4-FFF2-40B4-BE49-F238E27FC236}">
                <a16:creationId xmlns:a16="http://schemas.microsoft.com/office/drawing/2014/main" id="{A37E679F-43FB-4CA6-852C-C952A98A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5446713"/>
            <a:ext cx="1654175" cy="50323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위험 대응</a:t>
            </a:r>
          </a:p>
        </p:txBody>
      </p:sp>
      <p:sp>
        <p:nvSpPr>
          <p:cNvPr id="1588240" name="Rectangle 16">
            <a:extLst>
              <a:ext uri="{FF2B5EF4-FFF2-40B4-BE49-F238E27FC236}">
                <a16:creationId xmlns:a16="http://schemas.microsoft.com/office/drawing/2014/main" id="{F4629A5B-62F3-4336-B18C-BC3EBC90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4868863"/>
            <a:ext cx="1657350" cy="50323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목표 설정</a:t>
            </a:r>
          </a:p>
        </p:txBody>
      </p:sp>
      <p:sp>
        <p:nvSpPr>
          <p:cNvPr id="1588241" name="Rectangle 17">
            <a:extLst>
              <a:ext uri="{FF2B5EF4-FFF2-40B4-BE49-F238E27FC236}">
                <a16:creationId xmlns:a16="http://schemas.microsoft.com/office/drawing/2014/main" id="{BF8A0B33-4BFF-4410-A7C8-8011BA2E6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5446713"/>
            <a:ext cx="1657350" cy="50323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통제 활동</a:t>
            </a:r>
          </a:p>
        </p:txBody>
      </p:sp>
      <p:sp>
        <p:nvSpPr>
          <p:cNvPr id="1588242" name="Rectangle 18">
            <a:extLst>
              <a:ext uri="{FF2B5EF4-FFF2-40B4-BE49-F238E27FC236}">
                <a16:creationId xmlns:a16="http://schemas.microsoft.com/office/drawing/2014/main" id="{BBC68419-AE58-40C9-8911-F9E2A3FF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4868863"/>
            <a:ext cx="1655762" cy="50323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위험요인 인식</a:t>
            </a:r>
          </a:p>
        </p:txBody>
      </p:sp>
      <p:sp>
        <p:nvSpPr>
          <p:cNvPr id="1588243" name="Rectangle 19">
            <a:extLst>
              <a:ext uri="{FF2B5EF4-FFF2-40B4-BE49-F238E27FC236}">
                <a16:creationId xmlns:a16="http://schemas.microsoft.com/office/drawing/2014/main" id="{B0A227D4-EFF3-467C-A7DC-671195856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5446713"/>
            <a:ext cx="1655762" cy="50323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정보 및 의사소통</a:t>
            </a:r>
          </a:p>
        </p:txBody>
      </p:sp>
      <p:sp>
        <p:nvSpPr>
          <p:cNvPr id="1588244" name="Rectangle 20">
            <a:extLst>
              <a:ext uri="{FF2B5EF4-FFF2-40B4-BE49-F238E27FC236}">
                <a16:creationId xmlns:a16="http://schemas.microsoft.com/office/drawing/2014/main" id="{8566C70E-0159-45C5-A5A1-A6EE2445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868863"/>
            <a:ext cx="1655763" cy="50323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위험 평가</a:t>
            </a:r>
          </a:p>
        </p:txBody>
      </p:sp>
      <p:sp>
        <p:nvSpPr>
          <p:cNvPr id="1588245" name="Rectangle 21">
            <a:extLst>
              <a:ext uri="{FF2B5EF4-FFF2-40B4-BE49-F238E27FC236}">
                <a16:creationId xmlns:a16="http://schemas.microsoft.com/office/drawing/2014/main" id="{830DF169-368C-45DE-A42D-3FDBDE5A0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5446713"/>
            <a:ext cx="1655763" cy="50323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400" b="1">
                <a:latin typeface="Arial" panose="020B0604020202020204" pitchFamily="34" charset="0"/>
              </a:rPr>
              <a:t>Monitoring</a:t>
            </a:r>
          </a:p>
        </p:txBody>
      </p:sp>
      <p:cxnSp>
        <p:nvCxnSpPr>
          <p:cNvPr id="1588246" name="AutoShape 22">
            <a:extLst>
              <a:ext uri="{FF2B5EF4-FFF2-40B4-BE49-F238E27FC236}">
                <a16:creationId xmlns:a16="http://schemas.microsoft.com/office/drawing/2014/main" id="{82E11869-CF6A-479C-A292-DAC8658E2E4D}"/>
              </a:ext>
            </a:extLst>
          </p:cNvPr>
          <p:cNvCxnSpPr>
            <a:cxnSpLocks noChangeShapeType="1"/>
            <a:stCxn id="1588234" idx="2"/>
            <a:endCxn id="1588238" idx="0"/>
          </p:cNvCxnSpPr>
          <p:nvPr/>
        </p:nvCxnSpPr>
        <p:spPr bwMode="auto">
          <a:xfrm rot="5400000">
            <a:off x="4048919" y="2726531"/>
            <a:ext cx="693738" cy="3565525"/>
          </a:xfrm>
          <a:prstGeom prst="bentConnector3">
            <a:avLst>
              <a:gd name="adj1" fmla="val 4988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8247" name="AutoShape 23">
            <a:extLst>
              <a:ext uri="{FF2B5EF4-FFF2-40B4-BE49-F238E27FC236}">
                <a16:creationId xmlns:a16="http://schemas.microsoft.com/office/drawing/2014/main" id="{F101085E-FF1F-4C72-9AAE-25369605B04E}"/>
              </a:ext>
            </a:extLst>
          </p:cNvPr>
          <p:cNvCxnSpPr>
            <a:cxnSpLocks noChangeShapeType="1"/>
            <a:stCxn id="1588234" idx="2"/>
            <a:endCxn id="1588244" idx="0"/>
          </p:cNvCxnSpPr>
          <p:nvPr/>
        </p:nvCxnSpPr>
        <p:spPr bwMode="auto">
          <a:xfrm rot="16200000" flipH="1">
            <a:off x="6641306" y="3699669"/>
            <a:ext cx="693738" cy="1619250"/>
          </a:xfrm>
          <a:prstGeom prst="bentConnector3">
            <a:avLst>
              <a:gd name="adj1" fmla="val 4988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8248" name="AutoShape 24">
            <a:extLst>
              <a:ext uri="{FF2B5EF4-FFF2-40B4-BE49-F238E27FC236}">
                <a16:creationId xmlns:a16="http://schemas.microsoft.com/office/drawing/2014/main" id="{049B335E-E69B-4BC8-B65E-9059B236E877}"/>
              </a:ext>
            </a:extLst>
          </p:cNvPr>
          <p:cNvCxnSpPr>
            <a:cxnSpLocks noChangeShapeType="1"/>
            <a:stCxn id="1588234" idx="2"/>
            <a:endCxn id="1588242" idx="0"/>
          </p:cNvCxnSpPr>
          <p:nvPr/>
        </p:nvCxnSpPr>
        <p:spPr bwMode="auto">
          <a:xfrm rot="5400000">
            <a:off x="5776913" y="4454525"/>
            <a:ext cx="693738" cy="109537"/>
          </a:xfrm>
          <a:prstGeom prst="bentConnector3">
            <a:avLst>
              <a:gd name="adj1" fmla="val 4988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8249" name="AutoShape 25">
            <a:extLst>
              <a:ext uri="{FF2B5EF4-FFF2-40B4-BE49-F238E27FC236}">
                <a16:creationId xmlns:a16="http://schemas.microsoft.com/office/drawing/2014/main" id="{3204D6E1-3F32-47D1-B4DE-D8426E3EBA71}"/>
              </a:ext>
            </a:extLst>
          </p:cNvPr>
          <p:cNvCxnSpPr>
            <a:cxnSpLocks noChangeShapeType="1"/>
            <a:stCxn id="1588234" idx="2"/>
            <a:endCxn id="1588240" idx="0"/>
          </p:cNvCxnSpPr>
          <p:nvPr/>
        </p:nvCxnSpPr>
        <p:spPr bwMode="auto">
          <a:xfrm rot="5400000">
            <a:off x="4913313" y="3590925"/>
            <a:ext cx="693738" cy="1836737"/>
          </a:xfrm>
          <a:prstGeom prst="bentConnector3">
            <a:avLst>
              <a:gd name="adj1" fmla="val 4988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8250" name="Text Box 26">
            <a:extLst>
              <a:ext uri="{FF2B5EF4-FFF2-40B4-BE49-F238E27FC236}">
                <a16:creationId xmlns:a16="http://schemas.microsoft.com/office/drawing/2014/main" id="{CB0DBE9C-E8AC-4217-B322-9899FB656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Text Box 2">
            <a:extLst>
              <a:ext uri="{FF2B5EF4-FFF2-40B4-BE49-F238E27FC236}">
                <a16:creationId xmlns:a16="http://schemas.microsoft.com/office/drawing/2014/main" id="{8CECB144-3BFF-4868-A146-D39BEB794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1. </a:t>
            </a:r>
            <a:r>
              <a:rPr lang="ko-KR" altLang="en-US" sz="1600" b="1">
                <a:latin typeface="Arial" panose="020B0604020202020204" pitchFamily="34" charset="0"/>
              </a:rPr>
              <a:t>자본시장 지향적 </a:t>
            </a:r>
            <a:r>
              <a:rPr lang="en-US" altLang="ko-KR" sz="1600" b="1">
                <a:latin typeface="Arial" panose="020B0604020202020204" pitchFamily="34" charset="0"/>
              </a:rPr>
              <a:t>Value Chain</a:t>
            </a:r>
          </a:p>
        </p:txBody>
      </p:sp>
      <p:sp>
        <p:nvSpPr>
          <p:cNvPr id="1453059" name="Text Box 3">
            <a:extLst>
              <a:ext uri="{FF2B5EF4-FFF2-40B4-BE49-F238E27FC236}">
                <a16:creationId xmlns:a16="http://schemas.microsoft.com/office/drawing/2014/main" id="{6E16D651-CDFE-4407-82CE-A0D4E77D8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8913"/>
            <a:ext cx="261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2. Capital Market ERM </a:t>
            </a:r>
            <a:r>
              <a:rPr lang="ko-KR" altLang="en-US" sz="1400" b="1">
                <a:latin typeface="Times New Roman" panose="02020603050405020304" pitchFamily="18" charset="0"/>
              </a:rPr>
              <a:t>의 개요</a:t>
            </a:r>
          </a:p>
        </p:txBody>
      </p:sp>
      <p:sp>
        <p:nvSpPr>
          <p:cNvPr id="1453060" name="AutoShape 4">
            <a:extLst>
              <a:ext uri="{FF2B5EF4-FFF2-40B4-BE49-F238E27FC236}">
                <a16:creationId xmlns:a16="http://schemas.microsoft.com/office/drawing/2014/main" id="{7F610B9E-4CB3-403C-8DB3-6CFF65643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2997200"/>
            <a:ext cx="1800225" cy="809625"/>
          </a:xfrm>
          <a:prstGeom prst="homePlate">
            <a:avLst>
              <a:gd name="adj" fmla="val 55588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Creation</a:t>
            </a:r>
          </a:p>
        </p:txBody>
      </p:sp>
      <p:sp>
        <p:nvSpPr>
          <p:cNvPr id="1453061" name="AutoShape 5">
            <a:extLst>
              <a:ext uri="{FF2B5EF4-FFF2-40B4-BE49-F238E27FC236}">
                <a16:creationId xmlns:a16="http://schemas.microsoft.com/office/drawing/2014/main" id="{9C4DD47F-59A2-477B-9665-AE6367E0F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2997200"/>
            <a:ext cx="1800225" cy="809625"/>
          </a:xfrm>
          <a:prstGeom prst="homePlate">
            <a:avLst>
              <a:gd name="adj" fmla="val 55588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1453062" name="AutoShape 6">
            <a:extLst>
              <a:ext uri="{FF2B5EF4-FFF2-40B4-BE49-F238E27FC236}">
                <a16:creationId xmlns:a16="http://schemas.microsoft.com/office/drawing/2014/main" id="{5B8213BF-7185-47BA-A49E-AA5055F22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2997200"/>
            <a:ext cx="1798637" cy="809625"/>
          </a:xfrm>
          <a:prstGeom prst="homePlate">
            <a:avLst>
              <a:gd name="adj" fmla="val 55539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Realization</a:t>
            </a:r>
          </a:p>
        </p:txBody>
      </p:sp>
      <p:sp>
        <p:nvSpPr>
          <p:cNvPr id="1453063" name="AutoShape 7">
            <a:extLst>
              <a:ext uri="{FF2B5EF4-FFF2-40B4-BE49-F238E27FC236}">
                <a16:creationId xmlns:a16="http://schemas.microsoft.com/office/drawing/2014/main" id="{0B9A8A03-B18C-4F47-A981-7A85B624B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2690813"/>
            <a:ext cx="2016125" cy="1243012"/>
          </a:xfrm>
          <a:prstGeom prst="irregularSeal2">
            <a:avLst/>
          </a:prstGeom>
          <a:gradFill rotWithShape="1">
            <a:gsLst>
              <a:gs pos="0">
                <a:srgbClr val="DDDDDD"/>
              </a:gs>
              <a:gs pos="50000">
                <a:srgbClr val="99CC00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600" b="1">
                <a:latin typeface="Arial" panose="020B0604020202020204" pitchFamily="34" charset="0"/>
              </a:rPr>
              <a:t>Capital Market</a:t>
            </a:r>
          </a:p>
        </p:txBody>
      </p:sp>
      <p:sp>
        <p:nvSpPr>
          <p:cNvPr id="1453064" name="Rectangle 8">
            <a:extLst>
              <a:ext uri="{FF2B5EF4-FFF2-40B4-BE49-F238E27FC236}">
                <a16:creationId xmlns:a16="http://schemas.microsoft.com/office/drawing/2014/main" id="{6F4E44E0-6C94-4ED2-94D9-ECF3A9090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420938"/>
            <a:ext cx="5110162" cy="503237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Arial" panose="020B0604020202020204" pitchFamily="34" charset="0"/>
              </a:rPr>
              <a:t>Value</a:t>
            </a:r>
          </a:p>
        </p:txBody>
      </p:sp>
      <p:sp>
        <p:nvSpPr>
          <p:cNvPr id="1453065" name="Line 9">
            <a:extLst>
              <a:ext uri="{FF2B5EF4-FFF2-40B4-BE49-F238E27FC236}">
                <a16:creationId xmlns:a16="http://schemas.microsoft.com/office/drawing/2014/main" id="{FF0F5794-273A-4EA4-BC38-BA6E2F205D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575" y="2060575"/>
            <a:ext cx="7200900" cy="0"/>
          </a:xfrm>
          <a:prstGeom prst="line">
            <a:avLst/>
          </a:prstGeom>
          <a:noFill/>
          <a:ln w="1270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3066" name="Text Box 10">
            <a:extLst>
              <a:ext uri="{FF2B5EF4-FFF2-40B4-BE49-F238E27FC236}">
                <a16:creationId xmlns:a16="http://schemas.microsoft.com/office/drawing/2014/main" id="{AC306F91-30C4-47FD-8487-FA381E986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628775"/>
            <a:ext cx="676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주주가치 중시 경영 </a:t>
            </a:r>
            <a:r>
              <a:rPr lang="en-US" altLang="ko-KR" sz="1600" b="1">
                <a:latin typeface="Arial" panose="020B0604020202020204" pitchFamily="34" charset="0"/>
              </a:rPr>
              <a:t>– </a:t>
            </a:r>
            <a:r>
              <a:rPr lang="ko-KR" altLang="en-US" sz="1600" b="1">
                <a:latin typeface="Arial" panose="020B0604020202020204" pitchFamily="34" charset="0"/>
              </a:rPr>
              <a:t>관점의 역류</a:t>
            </a:r>
          </a:p>
        </p:txBody>
      </p:sp>
      <p:sp>
        <p:nvSpPr>
          <p:cNvPr id="1453067" name="Rectangle 11">
            <a:extLst>
              <a:ext uri="{FF2B5EF4-FFF2-40B4-BE49-F238E27FC236}">
                <a16:creationId xmlns:a16="http://schemas.microsoft.com/office/drawing/2014/main" id="{E10AF769-8A19-49D4-A151-10B33F4B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4652963"/>
            <a:ext cx="1944688" cy="14398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사업 전략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구매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물류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생산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판매활동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기술개발</a:t>
            </a:r>
          </a:p>
        </p:txBody>
      </p:sp>
      <p:sp>
        <p:nvSpPr>
          <p:cNvPr id="1453068" name="Rectangle 12">
            <a:extLst>
              <a:ext uri="{FF2B5EF4-FFF2-40B4-BE49-F238E27FC236}">
                <a16:creationId xmlns:a16="http://schemas.microsoft.com/office/drawing/2014/main" id="{4EB51104-D99D-451C-BEDD-D45827A64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4652963"/>
            <a:ext cx="2160588" cy="14398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회계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세무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원가관리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,ABC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성과관리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,BSC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인사관리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,HRM/HRD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내부통제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리스크관리</a:t>
            </a:r>
          </a:p>
        </p:txBody>
      </p:sp>
      <p:sp>
        <p:nvSpPr>
          <p:cNvPr id="1453069" name="Rectangle 13">
            <a:extLst>
              <a:ext uri="{FF2B5EF4-FFF2-40B4-BE49-F238E27FC236}">
                <a16:creationId xmlns:a16="http://schemas.microsoft.com/office/drawing/2014/main" id="{18EA6481-C54B-4030-ABB4-99E51A860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4652963"/>
            <a:ext cx="2160587" cy="14398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IR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External Reporting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IPO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M&amp;A</a:t>
            </a:r>
          </a:p>
        </p:txBody>
      </p:sp>
      <p:cxnSp>
        <p:nvCxnSpPr>
          <p:cNvPr id="1453070" name="AutoShape 14">
            <a:extLst>
              <a:ext uri="{FF2B5EF4-FFF2-40B4-BE49-F238E27FC236}">
                <a16:creationId xmlns:a16="http://schemas.microsoft.com/office/drawing/2014/main" id="{F80362C1-B4C1-4E2C-870F-C3D3813C784E}"/>
              </a:ext>
            </a:extLst>
          </p:cNvPr>
          <p:cNvCxnSpPr>
            <a:cxnSpLocks noChangeShapeType="1"/>
            <a:stCxn id="1453061" idx="2"/>
            <a:endCxn id="1453068" idx="0"/>
          </p:cNvCxnSpPr>
          <p:nvPr/>
        </p:nvCxnSpPr>
        <p:spPr bwMode="auto">
          <a:xfrm>
            <a:off x="3971925" y="3806825"/>
            <a:ext cx="119063" cy="846138"/>
          </a:xfrm>
          <a:prstGeom prst="straightConnector1">
            <a:avLst/>
          </a:prstGeom>
          <a:noFill/>
          <a:ln w="44450">
            <a:solidFill>
              <a:srgbClr val="96969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1" name="AutoShape 15">
            <a:extLst>
              <a:ext uri="{FF2B5EF4-FFF2-40B4-BE49-F238E27FC236}">
                <a16:creationId xmlns:a16="http://schemas.microsoft.com/office/drawing/2014/main" id="{1716E9CC-D211-49EE-BAFB-83A702977C40}"/>
              </a:ext>
            </a:extLst>
          </p:cNvPr>
          <p:cNvCxnSpPr>
            <a:cxnSpLocks noChangeShapeType="1"/>
            <a:stCxn id="1453060" idx="2"/>
            <a:endCxn id="1453067" idx="0"/>
          </p:cNvCxnSpPr>
          <p:nvPr/>
        </p:nvCxnSpPr>
        <p:spPr bwMode="auto">
          <a:xfrm flipH="1">
            <a:off x="1677988" y="3806825"/>
            <a:ext cx="422275" cy="846138"/>
          </a:xfrm>
          <a:prstGeom prst="straightConnector1">
            <a:avLst/>
          </a:prstGeom>
          <a:noFill/>
          <a:ln w="44450">
            <a:solidFill>
              <a:srgbClr val="96969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2" name="AutoShape 16">
            <a:extLst>
              <a:ext uri="{FF2B5EF4-FFF2-40B4-BE49-F238E27FC236}">
                <a16:creationId xmlns:a16="http://schemas.microsoft.com/office/drawing/2014/main" id="{894CEA0E-AAC2-4D97-8EC9-A3BE11A5A441}"/>
              </a:ext>
            </a:extLst>
          </p:cNvPr>
          <p:cNvCxnSpPr>
            <a:cxnSpLocks noChangeShapeType="1"/>
            <a:stCxn id="1453062" idx="2"/>
            <a:endCxn id="1453069" idx="0"/>
          </p:cNvCxnSpPr>
          <p:nvPr/>
        </p:nvCxnSpPr>
        <p:spPr bwMode="auto">
          <a:xfrm>
            <a:off x="5845175" y="3806825"/>
            <a:ext cx="765175" cy="846138"/>
          </a:xfrm>
          <a:prstGeom prst="straightConnector1">
            <a:avLst/>
          </a:prstGeom>
          <a:noFill/>
          <a:ln w="44450">
            <a:solidFill>
              <a:srgbClr val="96969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Text Box 2">
            <a:extLst>
              <a:ext uri="{FF2B5EF4-FFF2-40B4-BE49-F238E27FC236}">
                <a16:creationId xmlns:a16="http://schemas.microsoft.com/office/drawing/2014/main" id="{2837081B-8CBF-4BC8-AC7C-8F1BE3E97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3. </a:t>
            </a:r>
            <a:r>
              <a:rPr lang="ko-KR" altLang="en-US" sz="1600" b="1">
                <a:latin typeface="Arial" panose="020B0604020202020204" pitchFamily="34" charset="0"/>
              </a:rPr>
              <a:t>내부 위험관리 환경</a:t>
            </a:r>
          </a:p>
        </p:txBody>
      </p:sp>
      <p:sp>
        <p:nvSpPr>
          <p:cNvPr id="1590276" name="Text Box 4">
            <a:extLst>
              <a:ext uri="{FF2B5EF4-FFF2-40B4-BE49-F238E27FC236}">
                <a16:creationId xmlns:a16="http://schemas.microsoft.com/office/drawing/2014/main" id="{D5EB6DB3-744B-4C21-9F31-4E22DC3E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5388"/>
            <a:ext cx="897255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내부 위험관리 환경 </a:t>
            </a:r>
            <a:r>
              <a:rPr lang="en-US" altLang="ko-KR" sz="1300">
                <a:latin typeface="Arial" panose="020B0604020202020204" pitchFamily="34" charset="0"/>
              </a:rPr>
              <a:t>(Internal Environment) </a:t>
            </a:r>
            <a:r>
              <a:rPr lang="ko-KR" altLang="en-US" sz="1300">
                <a:latin typeface="Arial" panose="020B0604020202020204" pitchFamily="34" charset="0"/>
              </a:rPr>
              <a:t>은 구성원들의 위협 인지 및 대응 방식에 영향을 주는 조직 내의 분위기 및 제도 등을 의미하며</a:t>
            </a:r>
            <a:r>
              <a:rPr lang="en-US" altLang="ko-KR" sz="1300">
                <a:latin typeface="Arial" panose="020B0604020202020204" pitchFamily="34" charset="0"/>
              </a:rPr>
              <a:t>, ERM </a:t>
            </a:r>
            <a:r>
              <a:rPr lang="ko-KR" altLang="en-US" sz="1300">
                <a:latin typeface="Arial" panose="020B0604020202020204" pitchFamily="34" charset="0"/>
              </a:rPr>
              <a:t>의 원리와 구조를 제공하여 다른 구성요소들의 근간이 되며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구체적인 내용은 다음과 같습니다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1590308" name="Group 36">
            <a:extLst>
              <a:ext uri="{FF2B5EF4-FFF2-40B4-BE49-F238E27FC236}">
                <a16:creationId xmlns:a16="http://schemas.microsoft.com/office/drawing/2014/main" id="{349E5887-974E-46FB-ACA4-CC78EF4C45BD}"/>
              </a:ext>
            </a:extLst>
          </p:cNvPr>
          <p:cNvGraphicFramePr>
            <a:graphicFrameLocks noGrp="1"/>
          </p:cNvGraphicFramePr>
          <p:nvPr/>
        </p:nvGraphicFramePr>
        <p:xfrm>
          <a:off x="560388" y="2060575"/>
          <a:ext cx="8713787" cy="39592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1327961789"/>
                    </a:ext>
                  </a:extLst>
                </a:gridCol>
                <a:gridCol w="7273925">
                  <a:extLst>
                    <a:ext uri="{9D8B030D-6E8A-4147-A177-3AD203B41FA5}">
                      <a16:colId xmlns:a16="http://schemas.microsoft.com/office/drawing/2014/main" val="500100797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구 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내 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93144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위험관리 철학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기업이 위험을 보는 시각과 위험을 관리하기 위해 어떻게 행동할 것인가에 대한 실천적인 믿음을 의미하며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대내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외적인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Communication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기반으로 사용되어 모든 이해관계자들과 공유됨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869496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 취향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기업이 가치 제고를 추구함에 있어 부담할 수 있는 위험의 규모 및 수준을 의미하며 경영 전략 수립 및 의사결정의 기준이 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49891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 문화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위험관리에 대하여 조직 내에서 공유되어지는 태도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가치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관행 등을 의미함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대부분의 기업에 있어 위험 문화는 위험 철학과 위험 취향으로부터 형성됨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031548"/>
                  </a:ext>
                </a:extLst>
              </a:tr>
              <a:tr h="779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이사회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최고 경영자와 함께 전사적인 위험관리를 이끌어가는 핵심 주체이며 다른 모든 요소들에 영향을 줌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이사회의 독립성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개개인의 경험과 역량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사외 이사의 비중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경영 전략에의 참여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감사 활동 등은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성공적인 추진에 있어 매우 중요한 역할을 수행함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063886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윤리적인 가치와 무결성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 내부의 부정 및 비리를 사전에 예방한다는 측면에서 매우 중요하며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ERM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이 효과적으로 운영될 수 있는 기반을 제공함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077840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조직 구조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모든 경영 활동들을 계획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수행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통제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모니터링 하기 위한 기본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Framework.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조직 구조에 따라 위험관리의 권한과 책임 배분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감사 및 보고 체계 등이 수립됨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062448"/>
                  </a:ext>
                </a:extLst>
              </a:tr>
            </a:tbl>
          </a:graphicData>
        </a:graphic>
      </p:graphicFrame>
      <p:sp>
        <p:nvSpPr>
          <p:cNvPr id="1590309" name="Text Box 37">
            <a:extLst>
              <a:ext uri="{FF2B5EF4-FFF2-40B4-BE49-F238E27FC236}">
                <a16:creationId xmlns:a16="http://schemas.microsoft.com/office/drawing/2014/main" id="{E46715A0-E08A-468F-92BD-F7A9CD30E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4" name="Text Box 4">
            <a:extLst>
              <a:ext uri="{FF2B5EF4-FFF2-40B4-BE49-F238E27FC236}">
                <a16:creationId xmlns:a16="http://schemas.microsoft.com/office/drawing/2014/main" id="{038DFD97-9B2A-4695-8314-7B90D6EB1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3.1 </a:t>
            </a:r>
            <a:r>
              <a:rPr lang="ko-KR" altLang="en-US" sz="1600" b="1">
                <a:latin typeface="Arial" panose="020B0604020202020204" pitchFamily="34" charset="0"/>
              </a:rPr>
              <a:t>내부 위험관리 환경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92325" name="Text Box 5">
            <a:extLst>
              <a:ext uri="{FF2B5EF4-FFF2-40B4-BE49-F238E27FC236}">
                <a16:creationId xmlns:a16="http://schemas.microsoft.com/office/drawing/2014/main" id="{807BECF1-E2AD-487D-83BF-DCAE1AAE9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266825"/>
            <a:ext cx="89725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최근에는 전사적인 위험관리 활동을 계획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관리 및 통제하는 최고 책임자인 </a:t>
            </a:r>
            <a:r>
              <a:rPr lang="en-US" altLang="ko-KR" sz="1300">
                <a:latin typeface="Arial" panose="020B0604020202020204" pitchFamily="34" charset="0"/>
              </a:rPr>
              <a:t>CRO (Chief Risk Officer) </a:t>
            </a:r>
            <a:r>
              <a:rPr lang="ko-KR" altLang="en-US" sz="1300">
                <a:latin typeface="Arial" panose="020B0604020202020204" pitchFamily="34" charset="0"/>
              </a:rPr>
              <a:t>를 도입하는 기업들이 늘어나고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92326" name="Text Box 6">
            <a:extLst>
              <a:ext uri="{FF2B5EF4-FFF2-40B4-BE49-F238E27FC236}">
                <a16:creationId xmlns:a16="http://schemas.microsoft.com/office/drawing/2014/main" id="{BC85788C-F5EB-4BB1-8C1B-0BF082F66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2203450"/>
            <a:ext cx="7775575" cy="331311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1990</a:t>
            </a:r>
            <a:r>
              <a:rPr lang="ko-KR" altLang="en-US" sz="1400" b="1">
                <a:latin typeface="Arial" panose="020B0604020202020204" pitchFamily="34" charset="0"/>
              </a:rPr>
              <a:t>년대 초반까지만 해도 </a:t>
            </a:r>
            <a:r>
              <a:rPr lang="en-US" altLang="ko-KR" sz="1400" b="1">
                <a:latin typeface="Arial" panose="020B0604020202020204" pitchFamily="34" charset="0"/>
              </a:rPr>
              <a:t>GE Capital, Fidelity Investment, First Union Bank </a:t>
            </a:r>
            <a:r>
              <a:rPr lang="ko-KR" altLang="en-US" sz="1400" b="1">
                <a:latin typeface="Arial" panose="020B0604020202020204" pitchFamily="34" charset="0"/>
              </a:rPr>
              <a:t>등과 같은 대형 금융기관들만이 </a:t>
            </a:r>
            <a:r>
              <a:rPr lang="en-US" altLang="ko-KR" sz="1400" b="1">
                <a:latin typeface="Arial" panose="020B0604020202020204" pitchFamily="34" charset="0"/>
              </a:rPr>
              <a:t>CRO </a:t>
            </a:r>
            <a:r>
              <a:rPr lang="ko-KR" altLang="en-US" sz="1400" b="1">
                <a:latin typeface="Arial" panose="020B0604020202020204" pitchFamily="34" charset="0"/>
              </a:rPr>
              <a:t>를 보유하였으나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최근에는 시장 위험에 대한 노출 정도가 큰 에너지 및 설비 산업 뿐만 아니라 제조 및 서비스 산업에서도 </a:t>
            </a:r>
            <a:r>
              <a:rPr lang="en-US" altLang="ko-KR" sz="1400" b="1">
                <a:latin typeface="Arial" panose="020B0604020202020204" pitchFamily="34" charset="0"/>
              </a:rPr>
              <a:t>CRO </a:t>
            </a:r>
            <a:r>
              <a:rPr lang="ko-KR" altLang="en-US" sz="1400" b="1">
                <a:latin typeface="Arial" panose="020B0604020202020204" pitchFamily="34" charset="0"/>
              </a:rPr>
              <a:t>를 도입하는 경우가 증가하고 있음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>
                <a:latin typeface="Arial" panose="020B0604020202020204" pitchFamily="34" charset="0"/>
              </a:rPr>
              <a:t> 미국의 </a:t>
            </a:r>
            <a:r>
              <a:rPr lang="en-US" altLang="ko-KR" sz="1400" b="1">
                <a:latin typeface="Arial" panose="020B0604020202020204" pitchFamily="34" charset="0"/>
              </a:rPr>
              <a:t>USA Today </a:t>
            </a:r>
            <a:r>
              <a:rPr lang="ko-KR" altLang="en-US" sz="1400" b="1">
                <a:latin typeface="Arial" panose="020B0604020202020204" pitchFamily="34" charset="0"/>
              </a:rPr>
              <a:t>는 “</a:t>
            </a:r>
            <a:r>
              <a:rPr lang="en-US" altLang="ko-KR" sz="1400" b="1">
                <a:latin typeface="Arial" panose="020B0604020202020204" pitchFamily="34" charset="0"/>
              </a:rPr>
              <a:t>CRO </a:t>
            </a:r>
            <a:r>
              <a:rPr lang="ko-KR" altLang="en-US" sz="1400" b="1">
                <a:latin typeface="Arial" panose="020B0604020202020204" pitchFamily="34" charset="0"/>
              </a:rPr>
              <a:t>는 잠재적인 경영 위험을 파악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측정하고 이에 대한 계획을 세워 관리하는 기업의 임원이다</a:t>
            </a:r>
            <a:r>
              <a:rPr lang="en-US" altLang="ko-KR" sz="1400" b="1">
                <a:latin typeface="Arial" panose="020B0604020202020204" pitchFamily="34" charset="0"/>
              </a:rPr>
              <a:t>. 1980</a:t>
            </a:r>
            <a:r>
              <a:rPr lang="ko-KR" altLang="en-US" sz="1400" b="1">
                <a:latin typeface="Arial" panose="020B0604020202020204" pitchFamily="34" charset="0"/>
              </a:rPr>
              <a:t>년대에는 </a:t>
            </a:r>
            <a:r>
              <a:rPr lang="en-US" altLang="ko-KR" sz="1400" b="1">
                <a:latin typeface="Arial" panose="020B0604020202020204" pitchFamily="34" charset="0"/>
              </a:rPr>
              <a:t>CFO </a:t>
            </a:r>
            <a:r>
              <a:rPr lang="ko-KR" altLang="en-US" sz="1400" b="1">
                <a:latin typeface="Arial" panose="020B0604020202020204" pitchFamily="34" charset="0"/>
              </a:rPr>
              <a:t>의 시대</a:t>
            </a:r>
            <a:r>
              <a:rPr lang="en-US" altLang="ko-KR" sz="1400" b="1">
                <a:latin typeface="Arial" panose="020B0604020202020204" pitchFamily="34" charset="0"/>
              </a:rPr>
              <a:t>, 1990</a:t>
            </a:r>
            <a:r>
              <a:rPr lang="ko-KR" altLang="en-US" sz="1400" b="1">
                <a:latin typeface="Arial" panose="020B0604020202020204" pitchFamily="34" charset="0"/>
              </a:rPr>
              <a:t>년대에는 </a:t>
            </a:r>
            <a:r>
              <a:rPr lang="en-US" altLang="ko-KR" sz="1400" b="1">
                <a:latin typeface="Arial" panose="020B0604020202020204" pitchFamily="34" charset="0"/>
              </a:rPr>
              <a:t>CIO </a:t>
            </a:r>
            <a:r>
              <a:rPr lang="ko-KR" altLang="en-US" sz="1400" b="1">
                <a:latin typeface="Arial" panose="020B0604020202020204" pitchFamily="34" charset="0"/>
              </a:rPr>
              <a:t>의 시대</a:t>
            </a:r>
            <a:r>
              <a:rPr lang="en-US" altLang="ko-KR" sz="1400" b="1">
                <a:latin typeface="Arial" panose="020B0604020202020204" pitchFamily="34" charset="0"/>
              </a:rPr>
              <a:t>, 2000</a:t>
            </a:r>
            <a:r>
              <a:rPr lang="ko-KR" altLang="en-US" sz="1400" b="1">
                <a:latin typeface="Arial" panose="020B0604020202020204" pitchFamily="34" charset="0"/>
              </a:rPr>
              <a:t>년대에는 </a:t>
            </a:r>
            <a:r>
              <a:rPr lang="en-US" altLang="ko-KR" sz="1400" b="1">
                <a:latin typeface="Arial" panose="020B0604020202020204" pitchFamily="34" charset="0"/>
              </a:rPr>
              <a:t>CRO </a:t>
            </a:r>
            <a:r>
              <a:rPr lang="ko-KR" altLang="en-US" sz="1400" b="1">
                <a:latin typeface="Arial" panose="020B0604020202020204" pitchFamily="34" charset="0"/>
              </a:rPr>
              <a:t>의 시대가 될 것이다</a:t>
            </a:r>
            <a:r>
              <a:rPr lang="en-US" altLang="ko-KR" sz="1400" b="1">
                <a:latin typeface="Arial" panose="020B0604020202020204" pitchFamily="34" charset="0"/>
              </a:rPr>
              <a:t>.” </a:t>
            </a:r>
            <a:r>
              <a:rPr lang="ko-KR" altLang="en-US" sz="1400" b="1">
                <a:latin typeface="Arial" panose="020B0604020202020204" pitchFamily="34" charset="0"/>
              </a:rPr>
              <a:t>라고 하며 </a:t>
            </a:r>
            <a:r>
              <a:rPr lang="en-US" altLang="ko-KR" sz="1400" b="1">
                <a:latin typeface="Arial" panose="020B0604020202020204" pitchFamily="34" charset="0"/>
              </a:rPr>
              <a:t>21</a:t>
            </a:r>
            <a:r>
              <a:rPr lang="ko-KR" altLang="en-US" sz="1400" b="1">
                <a:latin typeface="Arial" panose="020B0604020202020204" pitchFamily="34" charset="0"/>
              </a:rPr>
              <a:t>세기 경영 환경에서 </a:t>
            </a:r>
            <a:r>
              <a:rPr lang="en-US" altLang="ko-KR" sz="1400" b="1">
                <a:latin typeface="Arial" panose="020B0604020202020204" pitchFamily="34" charset="0"/>
              </a:rPr>
              <a:t>CRO </a:t>
            </a:r>
            <a:r>
              <a:rPr lang="ko-KR" altLang="en-US" sz="1400" b="1">
                <a:latin typeface="Arial" panose="020B0604020202020204" pitchFamily="34" charset="0"/>
              </a:rPr>
              <a:t>역할의 중요성을 지적하고 있음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기업에 따라서는 </a:t>
            </a:r>
            <a:r>
              <a:rPr lang="en-US" altLang="ko-KR" sz="1400" b="1">
                <a:latin typeface="Arial" panose="020B0604020202020204" pitchFamily="34" charset="0"/>
              </a:rPr>
              <a:t>CRO </a:t>
            </a:r>
            <a:r>
              <a:rPr lang="ko-KR" altLang="en-US" sz="1400" b="1">
                <a:latin typeface="Arial" panose="020B0604020202020204" pitchFamily="34" charset="0"/>
              </a:rPr>
              <a:t>가 위험관리 업무까지 총괄하는 경우도 있으며</a:t>
            </a:r>
            <a:r>
              <a:rPr lang="en-US" altLang="ko-KR" sz="1400" b="1">
                <a:latin typeface="Arial" panose="020B0604020202020204" pitchFamily="34" charset="0"/>
              </a:rPr>
              <a:t>, CRO </a:t>
            </a:r>
            <a:r>
              <a:rPr lang="ko-KR" altLang="en-US" sz="1400" b="1">
                <a:latin typeface="Arial" panose="020B0604020202020204" pitchFamily="34" charset="0"/>
              </a:rPr>
              <a:t>를 임명하는 대신 위험관리 위원회 </a:t>
            </a:r>
            <a:r>
              <a:rPr lang="en-US" altLang="ko-KR" sz="1400" b="1">
                <a:latin typeface="Arial" panose="020B0604020202020204" pitchFamily="34" charset="0"/>
              </a:rPr>
              <a:t>(Risk Management Committee) </a:t>
            </a:r>
            <a:r>
              <a:rPr lang="ko-KR" altLang="en-US" sz="1400" b="1">
                <a:latin typeface="Arial" panose="020B0604020202020204" pitchFamily="34" charset="0"/>
              </a:rPr>
              <a:t>등을 두어 그 역할을 수행하는 경우도 있음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1592327" name="Text Box 7">
            <a:extLst>
              <a:ext uri="{FF2B5EF4-FFF2-40B4-BE49-F238E27FC236}">
                <a16:creationId xmlns:a16="http://schemas.microsoft.com/office/drawing/2014/main" id="{41CDE0F2-1993-4884-9064-EFD7664ED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7" name="Text Box 3">
            <a:extLst>
              <a:ext uri="{FF2B5EF4-FFF2-40B4-BE49-F238E27FC236}">
                <a16:creationId xmlns:a16="http://schemas.microsoft.com/office/drawing/2014/main" id="{70AE7F72-CF12-4A15-93E6-1CB193694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4. </a:t>
            </a:r>
            <a:r>
              <a:rPr lang="ko-KR" altLang="en-US" sz="1600" b="1">
                <a:latin typeface="Arial" panose="020B0604020202020204" pitchFamily="34" charset="0"/>
              </a:rPr>
              <a:t>목표 설정</a:t>
            </a:r>
          </a:p>
        </p:txBody>
      </p:sp>
      <p:sp>
        <p:nvSpPr>
          <p:cNvPr id="1608708" name="Text Box 4">
            <a:extLst>
              <a:ext uri="{FF2B5EF4-FFF2-40B4-BE49-F238E27FC236}">
                <a16:creationId xmlns:a16="http://schemas.microsoft.com/office/drawing/2014/main" id="{E0AD8F82-2771-4506-8A92-1FDCCF74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5388"/>
            <a:ext cx="897255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목표 설정 </a:t>
            </a:r>
            <a:r>
              <a:rPr lang="en-US" altLang="ko-KR" sz="1300">
                <a:latin typeface="Arial" panose="020B0604020202020204" pitchFamily="34" charset="0"/>
              </a:rPr>
              <a:t>(Objective Settings) </a:t>
            </a:r>
            <a:r>
              <a:rPr lang="ko-KR" altLang="en-US" sz="1300">
                <a:latin typeface="Arial" panose="020B0604020202020204" pitchFamily="34" charset="0"/>
              </a:rPr>
              <a:t>은 기업 비전을 추구하기 위한 고차원적인 전략 목표 및 세부관련 목표들을 설정하는 것을 의미하며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이는 </a:t>
            </a: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의 출발점이며 각각의 목표들은 기업의 위험 취향 및 허용 한도와 일관성을 지니도록 결정되어야 함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08709" name="Text Box 5">
            <a:extLst>
              <a:ext uri="{FF2B5EF4-FFF2-40B4-BE49-F238E27FC236}">
                <a16:creationId xmlns:a16="http://schemas.microsoft.com/office/drawing/2014/main" id="{28138582-A2CA-4FF1-B79D-379862EDC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2205038"/>
            <a:ext cx="8351838" cy="3600450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기업의 비전에 따라 전략적인 목표와 이를 달성하기 위한 전략이 수립되며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전략의 구체적인 실천과 관련하여 운영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보고 및 </a:t>
            </a:r>
            <a:r>
              <a:rPr lang="en-US" altLang="ko-KR" sz="1400" b="1">
                <a:latin typeface="Arial" panose="020B0604020202020204" pitchFamily="34" charset="0"/>
              </a:rPr>
              <a:t>Compliance </a:t>
            </a:r>
            <a:r>
              <a:rPr lang="ko-KR" altLang="en-US" sz="1400" b="1">
                <a:latin typeface="Arial" panose="020B0604020202020204" pitchFamily="34" charset="0"/>
              </a:rPr>
              <a:t>측면의 관련 목표들이 결정됨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기업의 목표 설정은 위험</a:t>
            </a:r>
            <a:r>
              <a:rPr lang="en-US" altLang="ko-KR" sz="1400" b="1">
                <a:latin typeface="Arial" panose="020B0604020202020204" pitchFamily="34" charset="0"/>
              </a:rPr>
              <a:t>-</a:t>
            </a:r>
            <a:r>
              <a:rPr lang="ko-KR" altLang="en-US" sz="1400" b="1">
                <a:latin typeface="Arial" panose="020B0604020202020204" pitchFamily="34" charset="0"/>
              </a:rPr>
              <a:t>성과 </a:t>
            </a:r>
            <a:r>
              <a:rPr lang="en-US" altLang="ko-KR" sz="1400" b="1">
                <a:latin typeface="Arial" panose="020B0604020202020204" pitchFamily="34" charset="0"/>
              </a:rPr>
              <a:t>(Risk-Return) </a:t>
            </a:r>
            <a:r>
              <a:rPr lang="ko-KR" altLang="en-US" sz="1400" b="1">
                <a:latin typeface="Arial" panose="020B0604020202020204" pitchFamily="34" charset="0"/>
              </a:rPr>
              <a:t>의 상관 관계를 바탕으로 이루어져야 하며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성과 목표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실행 전략 및 평가 기준 등은 기업의 위험 취향 및 허용 한도를 충분히 고려하여 결정되어야 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ERM </a:t>
            </a:r>
            <a:r>
              <a:rPr lang="ko-KR" altLang="en-US" sz="1400" b="1">
                <a:latin typeface="Arial" panose="020B0604020202020204" pitchFamily="34" charset="0"/>
              </a:rPr>
              <a:t>의 본질은 기업의 목표 달성을 지원하는 것이며</a:t>
            </a:r>
            <a:r>
              <a:rPr lang="en-US" altLang="ko-KR" sz="1400" b="1">
                <a:latin typeface="Arial" panose="020B0604020202020204" pitchFamily="34" charset="0"/>
              </a:rPr>
              <a:t>, ERM </a:t>
            </a:r>
            <a:r>
              <a:rPr lang="ko-KR" altLang="en-US" sz="1400" b="1">
                <a:latin typeface="Arial" panose="020B0604020202020204" pitchFamily="34" charset="0"/>
              </a:rPr>
              <a:t>을 통해 목표 달성에 대한 합리적인 수준의 보장을 기대할 수 있음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ERM </a:t>
            </a:r>
            <a:r>
              <a:rPr lang="ko-KR" altLang="en-US" sz="1400" b="1">
                <a:latin typeface="Arial" panose="020B0604020202020204" pitchFamily="34" charset="0"/>
              </a:rPr>
              <a:t>의 관점에서는 목표 달성을 저해하는 모든 것을 위험으로 정의하고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이를 체계적으로 인식하고 효과적으로 대응하며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기업의 목표 달성을 지원함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ERM </a:t>
            </a:r>
            <a:r>
              <a:rPr lang="ko-KR" altLang="en-US" sz="1400" b="1">
                <a:latin typeface="Arial" panose="020B0604020202020204" pitchFamily="34" charset="0"/>
              </a:rPr>
              <a:t>이 위험 없는 경영 </a:t>
            </a:r>
            <a:r>
              <a:rPr lang="en-US" altLang="ko-KR" sz="1400" b="1">
                <a:latin typeface="Arial" panose="020B0604020202020204" pitchFamily="34" charset="0"/>
              </a:rPr>
              <a:t>(Risk-free Business) </a:t>
            </a:r>
            <a:r>
              <a:rPr lang="ko-KR" altLang="en-US" sz="1400" b="1">
                <a:latin typeface="Arial" panose="020B0604020202020204" pitchFamily="34" charset="0"/>
              </a:rPr>
              <a:t>을 의미하는 것은 아니고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실제로는 성과 및 운영 목표 등에 있어서는 경쟁 관계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규제 변화 등 기업이 통제할 수 없는 외부 요인의 영향이 크게 작용하기 때문임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1608710" name="Text Box 6">
            <a:extLst>
              <a:ext uri="{FF2B5EF4-FFF2-40B4-BE49-F238E27FC236}">
                <a16:creationId xmlns:a16="http://schemas.microsoft.com/office/drawing/2014/main" id="{2936E2D2-D843-45E4-A8D1-6A9BCED4B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60" name="Text Box 4">
            <a:extLst>
              <a:ext uri="{FF2B5EF4-FFF2-40B4-BE49-F238E27FC236}">
                <a16:creationId xmlns:a16="http://schemas.microsoft.com/office/drawing/2014/main" id="{DB360076-6C02-4EBB-8ED5-E425D3171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4.1 </a:t>
            </a:r>
            <a:r>
              <a:rPr lang="ko-KR" altLang="en-US" sz="1600" b="1">
                <a:latin typeface="Arial" panose="020B0604020202020204" pitchFamily="34" charset="0"/>
              </a:rPr>
              <a:t>목표 설정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06661" name="Text Box 5">
            <a:extLst>
              <a:ext uri="{FF2B5EF4-FFF2-40B4-BE49-F238E27FC236}">
                <a16:creationId xmlns:a16="http://schemas.microsoft.com/office/drawing/2014/main" id="{D578B2BB-5647-4AB7-8C8E-17890A1B4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266825"/>
            <a:ext cx="89725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기업 목표의 유형과 관계와 관련된 예시는 다음과 같습니다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06662" name="Rectangle 6">
            <a:extLst>
              <a:ext uri="{FF2B5EF4-FFF2-40B4-BE49-F238E27FC236}">
                <a16:creationId xmlns:a16="http://schemas.microsoft.com/office/drawing/2014/main" id="{0FBF8793-B436-4506-A192-DB05D2D2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3500438"/>
            <a:ext cx="1079500" cy="9366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비 전</a:t>
            </a:r>
          </a:p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미 션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06663" name="Rectangle 7">
            <a:extLst>
              <a:ext uri="{FF2B5EF4-FFF2-40B4-BE49-F238E27FC236}">
                <a16:creationId xmlns:a16="http://schemas.microsoft.com/office/drawing/2014/main" id="{83979A6A-A62C-43F0-BF77-8F646FD3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3500438"/>
            <a:ext cx="1079500" cy="936625"/>
          </a:xfrm>
          <a:prstGeom prst="rect">
            <a:avLst/>
          </a:prstGeom>
          <a:solidFill>
            <a:schemeClr val="hlink"/>
          </a:solidFill>
          <a:ln w="25400" algn="ctr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전략적인</a:t>
            </a:r>
          </a:p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목표</a:t>
            </a:r>
          </a:p>
        </p:txBody>
      </p:sp>
      <p:sp>
        <p:nvSpPr>
          <p:cNvPr id="1606664" name="Rectangle 8">
            <a:extLst>
              <a:ext uri="{FF2B5EF4-FFF2-40B4-BE49-F238E27FC236}">
                <a16:creationId xmlns:a16="http://schemas.microsoft.com/office/drawing/2014/main" id="{D39EF1F9-D3D3-432A-BDB4-3EC9DA307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3500438"/>
            <a:ext cx="1079500" cy="93662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전 략</a:t>
            </a:r>
          </a:p>
        </p:txBody>
      </p:sp>
      <p:sp>
        <p:nvSpPr>
          <p:cNvPr id="1606665" name="Rectangle 9">
            <a:extLst>
              <a:ext uri="{FF2B5EF4-FFF2-40B4-BE49-F238E27FC236}">
                <a16:creationId xmlns:a16="http://schemas.microsoft.com/office/drawing/2014/main" id="{E0FD93A2-599D-40F5-B7D0-6BD27E60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2132013"/>
            <a:ext cx="1079500" cy="936625"/>
          </a:xfrm>
          <a:prstGeom prst="rect">
            <a:avLst/>
          </a:prstGeom>
          <a:solidFill>
            <a:schemeClr val="hlink"/>
          </a:solidFill>
          <a:ln w="25400" algn="ctr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600" b="1">
                <a:latin typeface="Arial" panose="020B0604020202020204" pitchFamily="34" charset="0"/>
              </a:rPr>
              <a:t>운영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>
                <a:latin typeface="Arial" panose="020B0604020202020204" pitchFamily="34" charset="0"/>
              </a:rPr>
              <a:t>목표</a:t>
            </a:r>
          </a:p>
        </p:txBody>
      </p:sp>
      <p:sp>
        <p:nvSpPr>
          <p:cNvPr id="1606666" name="Rectangle 10">
            <a:extLst>
              <a:ext uri="{FF2B5EF4-FFF2-40B4-BE49-F238E27FC236}">
                <a16:creationId xmlns:a16="http://schemas.microsoft.com/office/drawing/2014/main" id="{113E65C1-8A93-49BD-A8B9-F2A5EB5A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3500438"/>
            <a:ext cx="1079500" cy="936625"/>
          </a:xfrm>
          <a:prstGeom prst="rect">
            <a:avLst/>
          </a:prstGeom>
          <a:solidFill>
            <a:schemeClr val="hlink"/>
          </a:solidFill>
          <a:ln w="25400" algn="ctr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600" b="1">
                <a:latin typeface="Arial" panose="020B0604020202020204" pitchFamily="34" charset="0"/>
              </a:rPr>
              <a:t>보고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>
                <a:latin typeface="Arial" panose="020B0604020202020204" pitchFamily="34" charset="0"/>
              </a:rPr>
              <a:t>목표</a:t>
            </a:r>
          </a:p>
        </p:txBody>
      </p:sp>
      <p:sp>
        <p:nvSpPr>
          <p:cNvPr id="1606667" name="Rectangle 11">
            <a:extLst>
              <a:ext uri="{FF2B5EF4-FFF2-40B4-BE49-F238E27FC236}">
                <a16:creationId xmlns:a16="http://schemas.microsoft.com/office/drawing/2014/main" id="{306131E8-ADFB-4277-B699-B05DE6F2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4940300"/>
            <a:ext cx="1079500" cy="936625"/>
          </a:xfrm>
          <a:prstGeom prst="rect">
            <a:avLst/>
          </a:prstGeom>
          <a:solidFill>
            <a:schemeClr val="hlink"/>
          </a:solidFill>
          <a:ln w="25400" algn="ctr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ko-KR" altLang="en-US" sz="1600" b="1">
                <a:latin typeface="Arial" panose="020B0604020202020204" pitchFamily="34" charset="0"/>
              </a:rPr>
              <a:t>준수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1">
                <a:latin typeface="Arial" panose="020B0604020202020204" pitchFamily="34" charset="0"/>
              </a:rPr>
              <a:t>목표</a:t>
            </a:r>
          </a:p>
        </p:txBody>
      </p:sp>
      <p:sp>
        <p:nvSpPr>
          <p:cNvPr id="1606668" name="Text Box 12">
            <a:extLst>
              <a:ext uri="{FF2B5EF4-FFF2-40B4-BE49-F238E27FC236}">
                <a16:creationId xmlns:a16="http://schemas.microsoft.com/office/drawing/2014/main" id="{B7E446FF-3C53-473D-B9B6-FD5A00022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2203450"/>
            <a:ext cx="22256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ko-KR" altLang="en-US" sz="1300">
                <a:latin typeface="Arial" panose="020B0604020202020204" pitchFamily="34" charset="0"/>
              </a:rPr>
              <a:t>사업 성과 및 운영 성과 등 경영 효율성에 대한 정량적인 목표</a:t>
            </a:r>
          </a:p>
        </p:txBody>
      </p:sp>
      <p:sp>
        <p:nvSpPr>
          <p:cNvPr id="1606669" name="Text Box 13">
            <a:extLst>
              <a:ext uri="{FF2B5EF4-FFF2-40B4-BE49-F238E27FC236}">
                <a16:creationId xmlns:a16="http://schemas.microsoft.com/office/drawing/2014/main" id="{B55843DC-E100-4DFD-9F42-33244C83A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5013325"/>
            <a:ext cx="22256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ko-KR" altLang="en-US" sz="1300">
                <a:latin typeface="Arial" panose="020B0604020202020204" pitchFamily="34" charset="0"/>
              </a:rPr>
              <a:t>정책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법규 및 규범에 대한 준수 여부에 관련된 목표</a:t>
            </a:r>
          </a:p>
        </p:txBody>
      </p:sp>
      <p:sp>
        <p:nvSpPr>
          <p:cNvPr id="1606670" name="Text Box 14">
            <a:extLst>
              <a:ext uri="{FF2B5EF4-FFF2-40B4-BE49-F238E27FC236}">
                <a16:creationId xmlns:a16="http://schemas.microsoft.com/office/drawing/2014/main" id="{2B51FCD3-5E37-4ABE-AF76-16D862E67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3571875"/>
            <a:ext cx="22256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ko-KR" altLang="en-US" sz="1300">
                <a:latin typeface="Arial" panose="020B0604020202020204" pitchFamily="34" charset="0"/>
              </a:rPr>
              <a:t>대내</a:t>
            </a:r>
            <a:r>
              <a:rPr lang="en-US" altLang="ko-KR" sz="1300">
                <a:latin typeface="Arial" panose="020B0604020202020204" pitchFamily="34" charset="0"/>
              </a:rPr>
              <a:t>/</a:t>
            </a:r>
            <a:r>
              <a:rPr lang="ko-KR" altLang="en-US" sz="1300">
                <a:latin typeface="Arial" panose="020B0604020202020204" pitchFamily="34" charset="0"/>
              </a:rPr>
              <a:t>외적인 공시와 관련된 보고 활동의 충실성에 대한 목표</a:t>
            </a:r>
          </a:p>
        </p:txBody>
      </p:sp>
      <p:sp>
        <p:nvSpPr>
          <p:cNvPr id="1606671" name="Text Box 15">
            <a:extLst>
              <a:ext uri="{FF2B5EF4-FFF2-40B4-BE49-F238E27FC236}">
                <a16:creationId xmlns:a16="http://schemas.microsoft.com/office/drawing/2014/main" id="{D6ED4D99-F64F-4AAB-B509-ECA1241B3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1628775"/>
            <a:ext cx="10810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 u="sng">
                <a:solidFill>
                  <a:srgbClr val="FF3300"/>
                </a:solidFill>
                <a:latin typeface="Arial" panose="020B0604020202020204" pitchFamily="34" charset="0"/>
              </a:rPr>
              <a:t>관련 목표</a:t>
            </a:r>
          </a:p>
        </p:txBody>
      </p:sp>
      <p:cxnSp>
        <p:nvCxnSpPr>
          <p:cNvPr id="1606672" name="AutoShape 16">
            <a:extLst>
              <a:ext uri="{FF2B5EF4-FFF2-40B4-BE49-F238E27FC236}">
                <a16:creationId xmlns:a16="http://schemas.microsoft.com/office/drawing/2014/main" id="{B7C0F39C-8A90-4ADB-8032-AADC027215DB}"/>
              </a:ext>
            </a:extLst>
          </p:cNvPr>
          <p:cNvCxnSpPr>
            <a:cxnSpLocks noChangeShapeType="1"/>
            <a:stCxn id="1606662" idx="3"/>
            <a:endCxn id="1606663" idx="1"/>
          </p:cNvCxnSpPr>
          <p:nvPr/>
        </p:nvCxnSpPr>
        <p:spPr bwMode="auto">
          <a:xfrm>
            <a:off x="1870075" y="3968750"/>
            <a:ext cx="477838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6673" name="AutoShape 17">
            <a:extLst>
              <a:ext uri="{FF2B5EF4-FFF2-40B4-BE49-F238E27FC236}">
                <a16:creationId xmlns:a16="http://schemas.microsoft.com/office/drawing/2014/main" id="{E0DD4F2F-BB63-4D5E-98C6-FAAC0022E46C}"/>
              </a:ext>
            </a:extLst>
          </p:cNvPr>
          <p:cNvCxnSpPr>
            <a:cxnSpLocks noChangeShapeType="1"/>
            <a:stCxn id="1606663" idx="3"/>
            <a:endCxn id="1606664" idx="1"/>
          </p:cNvCxnSpPr>
          <p:nvPr/>
        </p:nvCxnSpPr>
        <p:spPr bwMode="auto">
          <a:xfrm>
            <a:off x="3452813" y="3968750"/>
            <a:ext cx="550862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6674" name="AutoShape 18">
            <a:extLst>
              <a:ext uri="{FF2B5EF4-FFF2-40B4-BE49-F238E27FC236}">
                <a16:creationId xmlns:a16="http://schemas.microsoft.com/office/drawing/2014/main" id="{58601BBB-8B6F-46D0-8B9B-5C3015DA946F}"/>
              </a:ext>
            </a:extLst>
          </p:cNvPr>
          <p:cNvCxnSpPr>
            <a:cxnSpLocks noChangeShapeType="1"/>
            <a:stCxn id="1606664" idx="3"/>
            <a:endCxn id="1606665" idx="1"/>
          </p:cNvCxnSpPr>
          <p:nvPr/>
        </p:nvCxnSpPr>
        <p:spPr bwMode="auto">
          <a:xfrm flipV="1">
            <a:off x="5108575" y="2600325"/>
            <a:ext cx="696913" cy="1368425"/>
          </a:xfrm>
          <a:prstGeom prst="bentConnector3">
            <a:avLst>
              <a:gd name="adj1" fmla="val 49884"/>
            </a:avLst>
          </a:prstGeom>
          <a:noFill/>
          <a:ln w="44450">
            <a:solidFill>
              <a:srgbClr val="FF66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6675" name="AutoShape 19">
            <a:extLst>
              <a:ext uri="{FF2B5EF4-FFF2-40B4-BE49-F238E27FC236}">
                <a16:creationId xmlns:a16="http://schemas.microsoft.com/office/drawing/2014/main" id="{66F5B6FC-F896-4AA8-8B45-D9F4546E6C6F}"/>
              </a:ext>
            </a:extLst>
          </p:cNvPr>
          <p:cNvCxnSpPr>
            <a:cxnSpLocks noChangeShapeType="1"/>
            <a:stCxn id="1606664" idx="3"/>
            <a:endCxn id="1606667" idx="1"/>
          </p:cNvCxnSpPr>
          <p:nvPr/>
        </p:nvCxnSpPr>
        <p:spPr bwMode="auto">
          <a:xfrm>
            <a:off x="5108575" y="3968750"/>
            <a:ext cx="695325" cy="1439863"/>
          </a:xfrm>
          <a:prstGeom prst="bentConnector3">
            <a:avLst>
              <a:gd name="adj1" fmla="val 50000"/>
            </a:avLst>
          </a:prstGeom>
          <a:noFill/>
          <a:ln w="44450">
            <a:solidFill>
              <a:srgbClr val="FF660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6676" name="AutoShape 20">
            <a:extLst>
              <a:ext uri="{FF2B5EF4-FFF2-40B4-BE49-F238E27FC236}">
                <a16:creationId xmlns:a16="http://schemas.microsoft.com/office/drawing/2014/main" id="{16262826-9B7A-4274-A83A-E40E630111A1}"/>
              </a:ext>
            </a:extLst>
          </p:cNvPr>
          <p:cNvCxnSpPr>
            <a:cxnSpLocks noChangeShapeType="1"/>
            <a:stCxn id="1606664" idx="3"/>
            <a:endCxn id="1606666" idx="1"/>
          </p:cNvCxnSpPr>
          <p:nvPr/>
        </p:nvCxnSpPr>
        <p:spPr bwMode="auto">
          <a:xfrm>
            <a:off x="5108575" y="3968750"/>
            <a:ext cx="695325" cy="0"/>
          </a:xfrm>
          <a:prstGeom prst="straightConnector1">
            <a:avLst/>
          </a:prstGeom>
          <a:noFill/>
          <a:ln w="44450">
            <a:solidFill>
              <a:srgbClr val="FF6600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6677" name="Text Box 21">
            <a:extLst>
              <a:ext uri="{FF2B5EF4-FFF2-40B4-BE49-F238E27FC236}">
                <a16:creationId xmlns:a16="http://schemas.microsoft.com/office/drawing/2014/main" id="{44689522-AE1B-4C49-8F60-3D33B009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Text Box 2">
            <a:extLst>
              <a:ext uri="{FF2B5EF4-FFF2-40B4-BE49-F238E27FC236}">
                <a16:creationId xmlns:a16="http://schemas.microsoft.com/office/drawing/2014/main" id="{72095BC0-2931-4916-B1E8-AB8A484E4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5. </a:t>
            </a:r>
            <a:r>
              <a:rPr lang="ko-KR" altLang="en-US" sz="1600" b="1">
                <a:latin typeface="Arial" panose="020B0604020202020204" pitchFamily="34" charset="0"/>
              </a:rPr>
              <a:t>위험 요인 인식</a:t>
            </a:r>
          </a:p>
        </p:txBody>
      </p:sp>
      <p:sp>
        <p:nvSpPr>
          <p:cNvPr id="1594372" name="Text Box 4">
            <a:extLst>
              <a:ext uri="{FF2B5EF4-FFF2-40B4-BE49-F238E27FC236}">
                <a16:creationId xmlns:a16="http://schemas.microsoft.com/office/drawing/2014/main" id="{C512ED38-65E7-42EB-AF74-C2394085B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6975"/>
            <a:ext cx="89725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위험요인 인식 </a:t>
            </a:r>
            <a:r>
              <a:rPr lang="en-US" altLang="ko-KR" sz="1300">
                <a:latin typeface="Arial" panose="020B0604020202020204" pitchFamily="34" charset="0"/>
              </a:rPr>
              <a:t>(Event Identification) </a:t>
            </a:r>
            <a:r>
              <a:rPr lang="ko-KR" altLang="en-US" sz="1300">
                <a:latin typeface="Arial" panose="020B0604020202020204" pitchFamily="34" charset="0"/>
              </a:rPr>
              <a:t>은 위험을 발생시킬 수 있는 대내</a:t>
            </a:r>
            <a:r>
              <a:rPr lang="en-US" altLang="ko-KR" sz="1300">
                <a:latin typeface="Arial" panose="020B0604020202020204" pitchFamily="34" charset="0"/>
              </a:rPr>
              <a:t>/</a:t>
            </a:r>
            <a:r>
              <a:rPr lang="ko-KR" altLang="en-US" sz="1300">
                <a:latin typeface="Arial" panose="020B0604020202020204" pitchFamily="34" charset="0"/>
              </a:rPr>
              <a:t>외적인 요인들을 체계적으로 파악하는 것임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94373" name="Text Box 5">
            <a:extLst>
              <a:ext uri="{FF2B5EF4-FFF2-40B4-BE49-F238E27FC236}">
                <a16:creationId xmlns:a16="http://schemas.microsoft.com/office/drawing/2014/main" id="{320C3D53-F32E-46D0-8241-B12D812AE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1773238"/>
            <a:ext cx="8713787" cy="1511300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외부적인 요인은 경제적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정치적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사회적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기술적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경쟁 관계 및 자연 환경적 요인 등을 의미하며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내부적인 요인은 경영자의 의사결정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임직원의 행동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운영 프로세스의 지속성 및 정보기술 관련 요인 등을 포함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ko-KR" altLang="en-US" sz="1200" b="1">
                <a:latin typeface="Arial" panose="020B0604020202020204" pitchFamily="34" charset="0"/>
              </a:rPr>
              <a:t> 위험 요인 간의 상호 관련성 및 위험 측정에 대한 구체적인 자료를 확보하기 위해 그 발생 원천의 유사성에 따라 위험을 몇 가지 카테고리로 분류하여 인식하는 방법이 일반화되어 있음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200" b="1">
                <a:latin typeface="Arial" panose="020B0604020202020204" pitchFamily="34" charset="0"/>
              </a:rPr>
              <a:t> </a:t>
            </a:r>
            <a:r>
              <a:rPr lang="ko-KR" altLang="en-US" sz="1200" b="1">
                <a:latin typeface="Arial" panose="020B0604020202020204" pitchFamily="34" charset="0"/>
              </a:rPr>
              <a:t>위험 요인 인식에 있어서는 실제 기업이 처한 현실과 중대한 위험들을 직시할 수 있도록 다양한 원천으로부터 객관적인 시각을 확보하는 것이 중요함</a:t>
            </a:r>
            <a:r>
              <a:rPr lang="en-US" altLang="ko-KR" sz="1200" b="1">
                <a:latin typeface="Arial" panose="020B0604020202020204" pitchFamily="34" charset="0"/>
              </a:rPr>
              <a:t>.</a:t>
            </a:r>
            <a:endParaRPr lang="en-US" altLang="ko-KR" sz="1200">
              <a:latin typeface="Arial" panose="020B0604020202020204" pitchFamily="34" charset="0"/>
            </a:endParaRPr>
          </a:p>
        </p:txBody>
      </p:sp>
      <p:graphicFrame>
        <p:nvGraphicFramePr>
          <p:cNvPr id="1594406" name="Group 38">
            <a:extLst>
              <a:ext uri="{FF2B5EF4-FFF2-40B4-BE49-F238E27FC236}">
                <a16:creationId xmlns:a16="http://schemas.microsoft.com/office/drawing/2014/main" id="{4407820D-0075-4949-A7FA-29EACE97C486}"/>
              </a:ext>
            </a:extLst>
          </p:cNvPr>
          <p:cNvGraphicFramePr>
            <a:graphicFrameLocks noGrp="1"/>
          </p:cNvGraphicFramePr>
          <p:nvPr/>
        </p:nvGraphicFramePr>
        <p:xfrm>
          <a:off x="585788" y="3595688"/>
          <a:ext cx="8713787" cy="2570162"/>
        </p:xfrm>
        <a:graphic>
          <a:graphicData uri="http://schemas.openxmlformats.org/drawingml/2006/table">
            <a:tbl>
              <a:tblPr/>
              <a:tblGrid>
                <a:gridCol w="2135187">
                  <a:extLst>
                    <a:ext uri="{9D8B030D-6E8A-4147-A177-3AD203B41FA5}">
                      <a16:colId xmlns:a16="http://schemas.microsoft.com/office/drawing/2014/main" val="1450157963"/>
                    </a:ext>
                  </a:extLst>
                </a:gridCol>
                <a:gridCol w="6578600">
                  <a:extLst>
                    <a:ext uri="{9D8B030D-6E8A-4147-A177-3AD203B41FA5}">
                      <a16:colId xmlns:a16="http://schemas.microsoft.com/office/drawing/2014/main" val="2549216097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 인식 방법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내 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5251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 목록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특정 산업 내 기업들에게 빈번하게 발생하는 위험 목록을 활용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3671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3C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분석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사업계획 수립과 관련하여 시장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경쟁사 및 자사의 현상을 분석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92319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임계점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생산량 및 가격 등에 대해서 일정 수준의 임계점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(Threshold)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를 설정하여 위험 발생을 인식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72891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Workshop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및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Interview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다양한 이해관계자들의 경험과 의견을 종합하여 위험 요인을 인식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375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선행 지표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 발생을 예측하는 사전 지표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(e.g.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유동성 비율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)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등을 통해서 위험을 인식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705137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손실정보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DB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특정 사건들의 발생 및 손실 규모와 관련된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DB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를 구축하여 위험을 인식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066408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프로세스 분석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각 프로세스에 대한 투입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업무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책임 및 산출 등을 단계적으로 분석하여 위험 요인을 인식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789847"/>
                  </a:ext>
                </a:extLst>
              </a:tr>
            </a:tbl>
          </a:graphicData>
        </a:graphic>
      </p:graphicFrame>
      <p:sp>
        <p:nvSpPr>
          <p:cNvPr id="1594407" name="Text Box 39">
            <a:extLst>
              <a:ext uri="{FF2B5EF4-FFF2-40B4-BE49-F238E27FC236}">
                <a16:creationId xmlns:a16="http://schemas.microsoft.com/office/drawing/2014/main" id="{1477016D-035A-4B19-A36C-5A9732AC1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Text Box 2">
            <a:extLst>
              <a:ext uri="{FF2B5EF4-FFF2-40B4-BE49-F238E27FC236}">
                <a16:creationId xmlns:a16="http://schemas.microsoft.com/office/drawing/2014/main" id="{7B7B06C7-7CAC-4344-B2D5-BECA4FA3A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6. </a:t>
            </a:r>
            <a:r>
              <a:rPr lang="ko-KR" altLang="en-US" sz="1600" b="1">
                <a:latin typeface="Arial" panose="020B0604020202020204" pitchFamily="34" charset="0"/>
              </a:rPr>
              <a:t>위험 평가</a:t>
            </a:r>
          </a:p>
        </p:txBody>
      </p:sp>
      <p:sp>
        <p:nvSpPr>
          <p:cNvPr id="1596420" name="Text Box 4">
            <a:extLst>
              <a:ext uri="{FF2B5EF4-FFF2-40B4-BE49-F238E27FC236}">
                <a16:creationId xmlns:a16="http://schemas.microsoft.com/office/drawing/2014/main" id="{EB8EF375-BF28-4E84-955E-02E5EC45F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6975"/>
            <a:ext cx="911701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위험 평가 </a:t>
            </a:r>
            <a:r>
              <a:rPr lang="en-US" altLang="ko-KR" sz="1300">
                <a:latin typeface="Arial" panose="020B0604020202020204" pitchFamily="34" charset="0"/>
              </a:rPr>
              <a:t>(Risk Assessment) </a:t>
            </a:r>
            <a:r>
              <a:rPr lang="ko-KR" altLang="en-US" sz="1300">
                <a:latin typeface="Arial" panose="020B0604020202020204" pitchFamily="34" charset="0"/>
              </a:rPr>
              <a:t>는 잠재적인 위험이 기업의 목표 달성에 어느 정도 영향을 미치게 될 것인가를 예상하는 것임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96421" name="Text Box 5">
            <a:extLst>
              <a:ext uri="{FF2B5EF4-FFF2-40B4-BE49-F238E27FC236}">
                <a16:creationId xmlns:a16="http://schemas.microsoft.com/office/drawing/2014/main" id="{B0B8F8A5-8AD1-4683-94EB-A6A440DD4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846263"/>
            <a:ext cx="7488237" cy="1511300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위험의 발생 가능성과 심각성을 평가하기 위해서는 과거 발생했던 위험에 대한 여러 가지 정보에 의존하게 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이를 위해서는 기업 외부와 내부에서 제공되는 다양한 정보가 필요함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위험평가 방법은 일반적으로 정량적인 기법과 정성적인 기법으로 구분되며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위험 요인별 특성과 기업의 위험 취향 등에 따라 다양한 방식들이 선택적으로 활용됨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  <p:sp>
        <p:nvSpPr>
          <p:cNvPr id="1596422" name="Rectangle 6">
            <a:extLst>
              <a:ext uri="{FF2B5EF4-FFF2-40B4-BE49-F238E27FC236}">
                <a16:creationId xmlns:a16="http://schemas.microsoft.com/office/drawing/2014/main" id="{860F6827-8B6A-4067-93BC-89C01AD66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846263"/>
            <a:ext cx="1081087" cy="15113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위험 평가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방법 개요</a:t>
            </a:r>
          </a:p>
        </p:txBody>
      </p:sp>
      <p:sp>
        <p:nvSpPr>
          <p:cNvPr id="1596423" name="Text Box 7">
            <a:extLst>
              <a:ext uri="{FF2B5EF4-FFF2-40B4-BE49-F238E27FC236}">
                <a16:creationId xmlns:a16="http://schemas.microsoft.com/office/drawing/2014/main" id="{EA03BF21-F1BF-4CAF-8EDE-77FC5122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3717925"/>
            <a:ext cx="7488237" cy="230346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주로 환율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금리 등에 대한 시장 위험 </a:t>
            </a:r>
            <a:r>
              <a:rPr lang="en-US" altLang="ko-KR" sz="1300" b="1">
                <a:latin typeface="Arial" panose="020B0604020202020204" pitchFamily="34" charset="0"/>
              </a:rPr>
              <a:t>(Market Risk) </a:t>
            </a:r>
            <a:r>
              <a:rPr lang="ko-KR" altLang="en-US" sz="1300" b="1">
                <a:latin typeface="Arial" panose="020B0604020202020204" pitchFamily="34" charset="0"/>
              </a:rPr>
              <a:t>을 측정하게 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위험으로 인한 잠재적인 손실 규모나 성과변동 수준 등을 계량적으로 나타냄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시장 위험의 경우는 그 발생 빈도 및 파급 효과가 매우 크기 때문에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정량적인 위험 측정 지표 </a:t>
            </a:r>
            <a:r>
              <a:rPr lang="en-US" altLang="ko-KR" sz="1300" b="1">
                <a:latin typeface="Arial" panose="020B0604020202020204" pitchFamily="34" charset="0"/>
              </a:rPr>
              <a:t>(Risk Metrics) </a:t>
            </a:r>
            <a:r>
              <a:rPr lang="ko-KR" altLang="en-US" sz="1300" b="1">
                <a:latin typeface="Arial" panose="020B0604020202020204" pitchFamily="34" charset="0"/>
              </a:rPr>
              <a:t>를 통해 지속적으로 관리해야 할 필요가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2001</a:t>
            </a:r>
            <a:r>
              <a:rPr lang="ko-KR" altLang="en-US" sz="1300" b="1">
                <a:latin typeface="Arial" panose="020B0604020202020204" pitchFamily="34" charset="0"/>
              </a:rPr>
              <a:t>년 </a:t>
            </a:r>
            <a:r>
              <a:rPr lang="en-US" altLang="ko-KR" sz="1300" b="1">
                <a:latin typeface="Arial" panose="020B0604020202020204" pitchFamily="34" charset="0"/>
              </a:rPr>
              <a:t>EIU (Economist Intelligence Unit) </a:t>
            </a:r>
            <a:r>
              <a:rPr lang="ko-KR" altLang="en-US" sz="1300" b="1">
                <a:latin typeface="Arial" panose="020B0604020202020204" pitchFamily="34" charset="0"/>
              </a:rPr>
              <a:t>의 조사 결과에 따르면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선진 기업들은 </a:t>
            </a:r>
            <a:r>
              <a:rPr lang="en-US" altLang="ko-KR" sz="1300" b="1">
                <a:latin typeface="Arial" panose="020B0604020202020204" pitchFamily="34" charset="0"/>
              </a:rPr>
              <a:t>EAR (Earning at Risk), VAR (Value at Risk), </a:t>
            </a:r>
            <a:r>
              <a:rPr lang="ko-KR" altLang="en-US" sz="1300" b="1">
                <a:latin typeface="Arial" panose="020B0604020202020204" pitchFamily="34" charset="0"/>
              </a:rPr>
              <a:t>현금흐름 변동성 </a:t>
            </a:r>
            <a:r>
              <a:rPr lang="en-US" altLang="ko-KR" sz="1300" b="1">
                <a:latin typeface="Arial" panose="020B0604020202020204" pitchFamily="34" charset="0"/>
              </a:rPr>
              <a:t>(Cash Flow Volatility) </a:t>
            </a:r>
            <a:r>
              <a:rPr lang="ko-KR" altLang="en-US" sz="1300" b="1">
                <a:latin typeface="Arial" panose="020B0604020202020204" pitchFamily="34" charset="0"/>
              </a:rPr>
              <a:t>등 정량적인 위험 지표를 통해 자사의 위험 수준을 측정하는 한편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내부적인 관리 및 평가 활동에도 적극적으로 활용하고 있는 것으로 나타남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  <p:sp>
        <p:nvSpPr>
          <p:cNvPr id="1596424" name="Rectangle 8">
            <a:extLst>
              <a:ext uri="{FF2B5EF4-FFF2-40B4-BE49-F238E27FC236}">
                <a16:creationId xmlns:a16="http://schemas.microsoft.com/office/drawing/2014/main" id="{1C744ADA-7F0C-4D1B-98B9-988CED80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3717925"/>
            <a:ext cx="1081087" cy="2303463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정량적인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위험 평가</a:t>
            </a:r>
          </a:p>
        </p:txBody>
      </p:sp>
      <p:sp>
        <p:nvSpPr>
          <p:cNvPr id="1596425" name="Text Box 9">
            <a:extLst>
              <a:ext uri="{FF2B5EF4-FFF2-40B4-BE49-F238E27FC236}">
                <a16:creationId xmlns:a16="http://schemas.microsoft.com/office/drawing/2014/main" id="{FAAACE82-EB3F-4119-A368-3F0AC2CA4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8" name="Text Box 4">
            <a:extLst>
              <a:ext uri="{FF2B5EF4-FFF2-40B4-BE49-F238E27FC236}">
                <a16:creationId xmlns:a16="http://schemas.microsoft.com/office/drawing/2014/main" id="{E56D5E36-102E-4F12-BF7F-9917352A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6975"/>
            <a:ext cx="89725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1300">
                <a:latin typeface="Arial" panose="020B0604020202020204" pitchFamily="34" charset="0"/>
              </a:rPr>
              <a:t>EAR </a:t>
            </a:r>
            <a:r>
              <a:rPr lang="ko-KR" altLang="en-US" sz="1300">
                <a:latin typeface="Arial" panose="020B0604020202020204" pitchFamily="34" charset="0"/>
              </a:rPr>
              <a:t>은 </a:t>
            </a:r>
            <a:r>
              <a:rPr lang="en-US" altLang="ko-KR" sz="1300">
                <a:latin typeface="Arial" panose="020B0604020202020204" pitchFamily="34" charset="0"/>
              </a:rPr>
              <a:t>VAR </a:t>
            </a:r>
            <a:r>
              <a:rPr lang="ko-KR" altLang="en-US" sz="1300">
                <a:latin typeface="Arial" panose="020B0604020202020204" pitchFamily="34" charset="0"/>
              </a:rPr>
              <a:t>의 개념을 일반적인 기업에서 주로 관리하는 이익 지표에 연관되도록 개발한 것임</a:t>
            </a:r>
            <a:r>
              <a:rPr lang="en-US" altLang="ko-KR" sz="1300">
                <a:latin typeface="Arial" panose="020B0604020202020204" pitchFamily="34" charset="0"/>
              </a:rPr>
              <a:t>. </a:t>
            </a:r>
            <a:r>
              <a:rPr lang="ko-KR" altLang="en-US" sz="1300">
                <a:latin typeface="Arial" panose="020B0604020202020204" pitchFamily="34" charset="0"/>
              </a:rPr>
              <a:t>일정 기간 동안 시장 지표의 변화에 의해 기업의 성과 지표가 예상보다 하락할 수 있는 최대 크기를 의미하며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일정한 기간 </a:t>
            </a:r>
            <a:r>
              <a:rPr lang="en-US" altLang="ko-KR" sz="1300">
                <a:latin typeface="Arial" panose="020B0604020202020204" pitchFamily="34" charset="0"/>
              </a:rPr>
              <a:t>(Time Horizon) </a:t>
            </a:r>
            <a:r>
              <a:rPr lang="ko-KR" altLang="en-US" sz="1300">
                <a:latin typeface="Arial" panose="020B0604020202020204" pitchFamily="34" charset="0"/>
              </a:rPr>
              <a:t>과 신뢰 수준 </a:t>
            </a:r>
            <a:r>
              <a:rPr lang="en-US" altLang="ko-KR" sz="1300">
                <a:latin typeface="Arial" panose="020B0604020202020204" pitchFamily="34" charset="0"/>
              </a:rPr>
              <a:t>(Significance Level) </a:t>
            </a:r>
            <a:r>
              <a:rPr lang="ko-KR" altLang="en-US" sz="1300">
                <a:latin typeface="Arial" panose="020B0604020202020204" pitchFamily="34" charset="0"/>
              </a:rPr>
              <a:t>하에서 설명되는 것임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1598508" name="Group 44">
            <a:extLst>
              <a:ext uri="{FF2B5EF4-FFF2-40B4-BE49-F238E27FC236}">
                <a16:creationId xmlns:a16="http://schemas.microsoft.com/office/drawing/2014/main" id="{A956F358-440F-456F-810C-9B56258742BF}"/>
              </a:ext>
            </a:extLst>
          </p:cNvPr>
          <p:cNvGraphicFramePr>
            <a:graphicFrameLocks noGrp="1"/>
          </p:cNvGraphicFramePr>
          <p:nvPr/>
        </p:nvGraphicFramePr>
        <p:xfrm>
          <a:off x="631825" y="2708275"/>
          <a:ext cx="8569325" cy="3019425"/>
        </p:xfrm>
        <a:graphic>
          <a:graphicData uri="http://schemas.openxmlformats.org/drawingml/2006/table">
            <a:tbl>
              <a:tblPr/>
              <a:tblGrid>
                <a:gridCol w="1443038">
                  <a:extLst>
                    <a:ext uri="{9D8B030D-6E8A-4147-A177-3AD203B41FA5}">
                      <a16:colId xmlns:a16="http://schemas.microsoft.com/office/drawing/2014/main" val="1039282326"/>
                    </a:ext>
                  </a:extLst>
                </a:gridCol>
                <a:gridCol w="3598862">
                  <a:extLst>
                    <a:ext uri="{9D8B030D-6E8A-4147-A177-3AD203B41FA5}">
                      <a16:colId xmlns:a16="http://schemas.microsoft.com/office/drawing/2014/main" val="1154432810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3932186511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구 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EAR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VAR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98914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개 념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일정기간 동안 시장 지표의 변화에 의해 기업의 성과 지표가 예상보다 하락할 수 있는 최대 크기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일정기간 동안 재무적인 자산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Portfolio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 가치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(Value)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가 예상보다 하락할 수 있는 최대 크기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98345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측정 대상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이익이나 현금 흐름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주식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채권 및 선물 등 재무적인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Portfolio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가치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98341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측정 주기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분기별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연도별 등 비교적으로 장기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일별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월별 등 비교적으로 단기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11503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Benchmarking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예산 기획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기대 성과 등 구체적인 사업 목표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주가 지수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시장 수익률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250077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특 징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시장 지표와 기업 이익간의 관계 설명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시장 지표와 기업 및 자산 가치와의 관계 설명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975206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적용 기업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제조업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서비스업 등 일반적인 기업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금융기관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재무 및 투자 활동의 비중이 큰 기업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509705"/>
                  </a:ext>
                </a:extLst>
              </a:tr>
            </a:tbl>
          </a:graphicData>
        </a:graphic>
      </p:graphicFrame>
      <p:sp>
        <p:nvSpPr>
          <p:cNvPr id="1598503" name="Text Box 39">
            <a:extLst>
              <a:ext uri="{FF2B5EF4-FFF2-40B4-BE49-F238E27FC236}">
                <a16:creationId xmlns:a16="http://schemas.microsoft.com/office/drawing/2014/main" id="{29E1D14F-F77E-4526-B033-FAC0A05BA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133600"/>
            <a:ext cx="84248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 b="1" u="sng">
                <a:solidFill>
                  <a:srgbClr val="FF3300"/>
                </a:solidFill>
                <a:latin typeface="Arial" panose="020B0604020202020204" pitchFamily="34" charset="0"/>
              </a:rPr>
              <a:t>EAR </a:t>
            </a:r>
            <a:r>
              <a:rPr lang="ko-KR" altLang="en-US" sz="1600" b="1" u="sng">
                <a:solidFill>
                  <a:srgbClr val="FF33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sz="1600" b="1" u="sng">
                <a:solidFill>
                  <a:srgbClr val="FF3300"/>
                </a:solidFill>
                <a:latin typeface="Arial" panose="020B0604020202020204" pitchFamily="34" charset="0"/>
              </a:rPr>
              <a:t>VAR </a:t>
            </a:r>
            <a:r>
              <a:rPr lang="ko-KR" altLang="en-US" sz="1600" b="1" u="sng">
                <a:solidFill>
                  <a:srgbClr val="FF3300"/>
                </a:solidFill>
                <a:latin typeface="Arial" panose="020B0604020202020204" pitchFamily="34" charset="0"/>
              </a:rPr>
              <a:t>의 비교</a:t>
            </a:r>
          </a:p>
        </p:txBody>
      </p:sp>
      <p:sp>
        <p:nvSpPr>
          <p:cNvPr id="1598507" name="Text Box 43">
            <a:extLst>
              <a:ext uri="{FF2B5EF4-FFF2-40B4-BE49-F238E27FC236}">
                <a16:creationId xmlns:a16="http://schemas.microsoft.com/office/drawing/2014/main" id="{7D03B3D8-D136-4938-95F1-FFFDB9D7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6.1 </a:t>
            </a:r>
            <a:r>
              <a:rPr lang="ko-KR" altLang="en-US" sz="1600" b="1">
                <a:latin typeface="Arial" panose="020B0604020202020204" pitchFamily="34" charset="0"/>
              </a:rPr>
              <a:t>위험 평가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598509" name="Text Box 45">
            <a:extLst>
              <a:ext uri="{FF2B5EF4-FFF2-40B4-BE49-F238E27FC236}">
                <a16:creationId xmlns:a16="http://schemas.microsoft.com/office/drawing/2014/main" id="{307CA1FE-A972-4E82-916F-73A903749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6" name="Text Box 4">
            <a:extLst>
              <a:ext uri="{FF2B5EF4-FFF2-40B4-BE49-F238E27FC236}">
                <a16:creationId xmlns:a16="http://schemas.microsoft.com/office/drawing/2014/main" id="{2AF01271-0F16-47E8-8D47-1DDFD0D2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6.2 </a:t>
            </a:r>
            <a:r>
              <a:rPr lang="ko-KR" altLang="en-US" sz="1600" b="1">
                <a:latin typeface="Arial" panose="020B0604020202020204" pitchFamily="34" charset="0"/>
              </a:rPr>
              <a:t>위험 평가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00517" name="Text Box 5">
            <a:extLst>
              <a:ext uri="{FF2B5EF4-FFF2-40B4-BE49-F238E27FC236}">
                <a16:creationId xmlns:a16="http://schemas.microsoft.com/office/drawing/2014/main" id="{42416876-4C18-4F19-9B56-7A1BF47A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6975"/>
            <a:ext cx="89725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정성적인 위험 평가는 위험의 발생 가능성과 파급 효과의 심각성 등의 측면에서 위험의 영향력을 평가하는 것이며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위험의 현재 가치나 위험 지도 등의 방식이 개발 및 활용되고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00518" name="Text Box 6">
            <a:extLst>
              <a:ext uri="{FF2B5EF4-FFF2-40B4-BE49-F238E27FC236}">
                <a16:creationId xmlns:a16="http://schemas.microsoft.com/office/drawing/2014/main" id="{9C7267D3-9996-4EF4-889F-54F37CB69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2205038"/>
            <a:ext cx="8208962" cy="324008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정성적인 위험의 경우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개별 위험 요인들의 발생 가능성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발생 빈도와 시기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예측 가능성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성과 지표에의 잠재적인 영향력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관리 과정의 난이도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관련 시스템의 구축에 필요한 자원 등의 요소들을 종합적으로 고려하여 그 중요성을 평가함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위험의 현재가치 </a:t>
            </a:r>
            <a:r>
              <a:rPr lang="en-US" altLang="ko-KR" sz="1400" b="1">
                <a:latin typeface="Arial" panose="020B0604020202020204" pitchFamily="34" charset="0"/>
              </a:rPr>
              <a:t>(NPV of Risk) </a:t>
            </a:r>
            <a:r>
              <a:rPr lang="ko-KR" altLang="en-US" sz="1400" b="1">
                <a:latin typeface="Arial" panose="020B0604020202020204" pitchFamily="34" charset="0"/>
              </a:rPr>
              <a:t>는 일련의 위험 요인들에 대해 발생 빈도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심각성 및 통제 가능성 등을 종합적으로 평가하여 점수화하는 방법</a:t>
            </a:r>
            <a:r>
              <a:rPr lang="en-US" altLang="ko-KR" sz="1400" b="1">
                <a:latin typeface="Arial" panose="020B0604020202020204" pitchFamily="34" charset="0"/>
              </a:rPr>
              <a:t>. </a:t>
            </a:r>
            <a:r>
              <a:rPr lang="ko-KR" altLang="en-US" sz="1400" b="1">
                <a:latin typeface="Arial" panose="020B0604020202020204" pitchFamily="34" charset="0"/>
              </a:rPr>
              <a:t>이는 개별 위험의 중요성을 계량화된 단일 지표로 표현하여 비재무적인 위험 관리에 있어 경영자의 이해와 의사결정을 용이하게 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위험 지도 </a:t>
            </a:r>
            <a:r>
              <a:rPr lang="en-US" altLang="ko-KR" sz="1400" b="1">
                <a:latin typeface="Arial" panose="020B0604020202020204" pitchFamily="34" charset="0"/>
              </a:rPr>
              <a:t>(Risk Map) </a:t>
            </a:r>
            <a:r>
              <a:rPr lang="ko-KR" altLang="en-US" sz="1400" b="1">
                <a:latin typeface="Arial" panose="020B0604020202020204" pitchFamily="34" charset="0"/>
              </a:rPr>
              <a:t>는 위험의 심각성과 발생 빈도를 각각의 축으로 설정하고 개별 위험 요인들을 그 속성에 따라 이차원 평면성에 배치하는 방법으로써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우 상단에 있는 위험들은 중요한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주의 깊은 관리가 요구되는 위험들인 반면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좌 하단에 위치한 것들은 비교적으로 순위가 낮은 것들로 간주할 수 있음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1600519" name="Text Box 7">
            <a:extLst>
              <a:ext uri="{FF2B5EF4-FFF2-40B4-BE49-F238E27FC236}">
                <a16:creationId xmlns:a16="http://schemas.microsoft.com/office/drawing/2014/main" id="{A30D3E39-84B9-4625-8955-4516BBDCA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4" name="Text Box 4">
            <a:extLst>
              <a:ext uri="{FF2B5EF4-FFF2-40B4-BE49-F238E27FC236}">
                <a16:creationId xmlns:a16="http://schemas.microsoft.com/office/drawing/2014/main" id="{82D269A0-7BBE-4336-9A76-148AD9DF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6975"/>
            <a:ext cx="89725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위험의 현재가치 </a:t>
            </a:r>
            <a:r>
              <a:rPr lang="en-US" altLang="ko-KR" sz="1300">
                <a:latin typeface="Arial" panose="020B0604020202020204" pitchFamily="34" charset="0"/>
              </a:rPr>
              <a:t>(NPV of Risk) </a:t>
            </a:r>
            <a:r>
              <a:rPr lang="ko-KR" altLang="en-US" sz="1300">
                <a:latin typeface="Arial" panose="020B0604020202020204" pitchFamily="34" charset="0"/>
              </a:rPr>
              <a:t>측정 사례는 다음과 같습니다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1602616" name="Group 56">
            <a:extLst>
              <a:ext uri="{FF2B5EF4-FFF2-40B4-BE49-F238E27FC236}">
                <a16:creationId xmlns:a16="http://schemas.microsoft.com/office/drawing/2014/main" id="{0DAC732B-4A1A-4F7F-B8F4-3537E5F3B81E}"/>
              </a:ext>
            </a:extLst>
          </p:cNvPr>
          <p:cNvGraphicFramePr>
            <a:graphicFrameLocks noGrp="1"/>
          </p:cNvGraphicFramePr>
          <p:nvPr/>
        </p:nvGraphicFramePr>
        <p:xfrm>
          <a:off x="1209675" y="1868488"/>
          <a:ext cx="7489825" cy="3549650"/>
        </p:xfrm>
        <a:graphic>
          <a:graphicData uri="http://schemas.openxmlformats.org/drawingml/2006/table">
            <a:tbl>
              <a:tblPr/>
              <a:tblGrid>
                <a:gridCol w="3240088">
                  <a:extLst>
                    <a:ext uri="{9D8B030D-6E8A-4147-A177-3AD203B41FA5}">
                      <a16:colId xmlns:a16="http://schemas.microsoft.com/office/drawing/2014/main" val="147674708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85831542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40345783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4925392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158424011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구 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발생 빈도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심각성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통제 가능성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NPV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점수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(1~5)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25341"/>
                  </a:ext>
                </a:extLst>
              </a:tr>
              <a:tr h="615950"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04850" indent="-22860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811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전 략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위험을 고려치 않은 전략 수립 및 실행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시장 점유율 및 수익성 등 목표간 일관성 부족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Low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Low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4.5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3.0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26591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성 장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(Growth)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 성장에 따른 문화 및 가치 소실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 규모 증대에 따른 관리 소홀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Middle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Low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Middle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4.5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2.0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983411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기업 평판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(Reputation)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부정으로 인한 시장의 신뢰 소실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브랜드의 이미지 실추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Middle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Low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3.5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2.5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97501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D.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인적 자원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10851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J.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시스템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844462"/>
                  </a:ext>
                </a:extLst>
              </a:tr>
            </a:tbl>
          </a:graphicData>
        </a:graphic>
      </p:graphicFrame>
      <p:sp>
        <p:nvSpPr>
          <p:cNvPr id="1602609" name="Text Box 49">
            <a:extLst>
              <a:ext uri="{FF2B5EF4-FFF2-40B4-BE49-F238E27FC236}">
                <a16:creationId xmlns:a16="http://schemas.microsoft.com/office/drawing/2014/main" id="{2A3C3611-D057-486A-B003-C19B188F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5805488"/>
            <a:ext cx="74374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200">
                <a:latin typeface="Arial" panose="020B0604020202020204" pitchFamily="34" charset="0"/>
              </a:rPr>
              <a:t>* Source : Tillinghast-Towers Perrin, “Enterprise Risk Management ; An Analytic Approach”, Monograph, 2000</a:t>
            </a:r>
          </a:p>
        </p:txBody>
      </p:sp>
      <p:sp>
        <p:nvSpPr>
          <p:cNvPr id="1602615" name="Text Box 55">
            <a:extLst>
              <a:ext uri="{FF2B5EF4-FFF2-40B4-BE49-F238E27FC236}">
                <a16:creationId xmlns:a16="http://schemas.microsoft.com/office/drawing/2014/main" id="{D486AFFF-5E3B-4D43-A64E-854D8FF3C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6.3 </a:t>
            </a:r>
            <a:r>
              <a:rPr lang="ko-KR" altLang="en-US" sz="1600" b="1">
                <a:latin typeface="Arial" panose="020B0604020202020204" pitchFamily="34" charset="0"/>
              </a:rPr>
              <a:t>위험 평가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02617" name="Text Box 57">
            <a:extLst>
              <a:ext uri="{FF2B5EF4-FFF2-40B4-BE49-F238E27FC236}">
                <a16:creationId xmlns:a16="http://schemas.microsoft.com/office/drawing/2014/main" id="{5D85E270-8D1F-4558-9D4E-D1ED852F2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Text Box 2">
            <a:extLst>
              <a:ext uri="{FF2B5EF4-FFF2-40B4-BE49-F238E27FC236}">
                <a16:creationId xmlns:a16="http://schemas.microsoft.com/office/drawing/2014/main" id="{46E4BF2F-BC32-4EAD-81C9-6C817237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7. </a:t>
            </a:r>
            <a:r>
              <a:rPr lang="ko-KR" altLang="en-US" sz="1600" b="1">
                <a:latin typeface="Arial" panose="020B0604020202020204" pitchFamily="34" charset="0"/>
              </a:rPr>
              <a:t>위험 대응</a:t>
            </a:r>
          </a:p>
        </p:txBody>
      </p:sp>
      <p:sp>
        <p:nvSpPr>
          <p:cNvPr id="1604653" name="Text Box 45">
            <a:extLst>
              <a:ext uri="{FF2B5EF4-FFF2-40B4-BE49-F238E27FC236}">
                <a16:creationId xmlns:a16="http://schemas.microsoft.com/office/drawing/2014/main" id="{450CD927-9A50-4400-A44A-6587AD873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5388"/>
            <a:ext cx="89725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위험 대응 </a:t>
            </a:r>
            <a:r>
              <a:rPr lang="en-US" altLang="ko-KR" sz="1300">
                <a:latin typeface="Arial" panose="020B0604020202020204" pitchFamily="34" charset="0"/>
              </a:rPr>
              <a:t>(Risk Response) </a:t>
            </a:r>
            <a:r>
              <a:rPr lang="ko-KR" altLang="en-US" sz="1300">
                <a:latin typeface="Arial" panose="020B0604020202020204" pitchFamily="34" charset="0"/>
              </a:rPr>
              <a:t>은 </a:t>
            </a: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의 가장 핵심적인 활동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크게 감수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회피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감소 및 공유의 </a:t>
            </a:r>
            <a:r>
              <a:rPr lang="en-US" altLang="ko-KR" sz="1300">
                <a:latin typeface="Arial" panose="020B0604020202020204" pitchFamily="34" charset="0"/>
              </a:rPr>
              <a:t>4</a:t>
            </a:r>
            <a:r>
              <a:rPr lang="ko-KR" altLang="en-US" sz="1300">
                <a:latin typeface="Arial" panose="020B0604020202020204" pitchFamily="34" charset="0"/>
              </a:rPr>
              <a:t>가지 방식으로 이루어짐</a:t>
            </a:r>
            <a:r>
              <a:rPr lang="en-US" altLang="ko-KR" sz="1300">
                <a:latin typeface="Arial" panose="020B0604020202020204" pitchFamily="34" charset="0"/>
              </a:rPr>
              <a:t>. </a:t>
            </a:r>
            <a:r>
              <a:rPr lang="ko-KR" altLang="en-US" sz="1300">
                <a:latin typeface="Arial" panose="020B0604020202020204" pitchFamily="34" charset="0"/>
              </a:rPr>
              <a:t>구체적인 대응 활동은 조직적인 대응과 재무적인 대응을 통해 실행되며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위험의 성격이 복잡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다양해짐에 따라 새로운 대응 방법을 만들어 내는 기업 스스로의 노력이 더욱 중시되고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1604693" name="Group 85">
            <a:extLst>
              <a:ext uri="{FF2B5EF4-FFF2-40B4-BE49-F238E27FC236}">
                <a16:creationId xmlns:a16="http://schemas.microsoft.com/office/drawing/2014/main" id="{056D9A76-CF04-4712-B6FD-BB6615EB809E}"/>
              </a:ext>
            </a:extLst>
          </p:cNvPr>
          <p:cNvGraphicFramePr>
            <a:graphicFrameLocks noGrp="1"/>
          </p:cNvGraphicFramePr>
          <p:nvPr/>
        </p:nvGraphicFramePr>
        <p:xfrm>
          <a:off x="560388" y="2252663"/>
          <a:ext cx="8713787" cy="2047875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1075772030"/>
                    </a:ext>
                  </a:extLst>
                </a:gridCol>
                <a:gridCol w="7416800">
                  <a:extLst>
                    <a:ext uri="{9D8B030D-6E8A-4147-A177-3AD203B41FA5}">
                      <a16:colId xmlns:a16="http://schemas.microsoft.com/office/drawing/2014/main" val="2371727391"/>
                    </a:ext>
                  </a:extLst>
                </a:gridCol>
              </a:tblGrid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구 분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내 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69467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 감수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Risk Acceptance.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위험에 대해 아무런 대응도 하지 않고 위험의 영향을 그대로 수용하는 것임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60275"/>
                  </a:ext>
                </a:extLst>
              </a:tr>
              <a:tr h="11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 회피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Risk Avoidance.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위험에 노출된 사업 영역에서 철수하거나 위험 자산을 처분하는 등 전략적인 의사결정을 하는 것임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46685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 감소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Risk Reduction.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대부분 조직적인 대응을 통해 수행되며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이는 경영 및 관리 방식을 개선하여 위험관리 역량을 강화하는 것을 의미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전략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/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사람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/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/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시스템 차원에서 개선을 추구하게 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552976"/>
                  </a:ext>
                </a:extLst>
              </a:tr>
              <a:tr h="120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위험 공유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762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525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Risk Sharing.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재무적인 대응을 통해 수행되며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파생금융 상품 및 보험 상품 등을 이용하여 위험을 재무적으로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Hedge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또는 이전하는 방식을 의미함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18971"/>
                  </a:ext>
                </a:extLst>
              </a:tr>
            </a:tbl>
          </a:graphicData>
        </a:graphic>
      </p:graphicFrame>
      <p:sp>
        <p:nvSpPr>
          <p:cNvPr id="1604674" name="Rectangle 66">
            <a:extLst>
              <a:ext uri="{FF2B5EF4-FFF2-40B4-BE49-F238E27FC236}">
                <a16:creationId xmlns:a16="http://schemas.microsoft.com/office/drawing/2014/main" id="{3125F52F-890C-4E4C-81AF-620ADA6C1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5084763"/>
            <a:ext cx="1871663" cy="4318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위험 감수</a:t>
            </a:r>
          </a:p>
        </p:txBody>
      </p:sp>
      <p:sp>
        <p:nvSpPr>
          <p:cNvPr id="1604675" name="Rectangle 67">
            <a:extLst>
              <a:ext uri="{FF2B5EF4-FFF2-40B4-BE49-F238E27FC236}">
                <a16:creationId xmlns:a16="http://schemas.microsoft.com/office/drawing/2014/main" id="{CE46E8C9-B5FB-49C4-AC57-51A1D2C5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5084763"/>
            <a:ext cx="1871662" cy="4318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위험 회피</a:t>
            </a:r>
          </a:p>
        </p:txBody>
      </p:sp>
      <p:sp>
        <p:nvSpPr>
          <p:cNvPr id="1604676" name="AutoShape 68">
            <a:extLst>
              <a:ext uri="{FF2B5EF4-FFF2-40B4-BE49-F238E27FC236}">
                <a16:creationId xmlns:a16="http://schemas.microsoft.com/office/drawing/2014/main" id="{80BBA43B-52D3-4C70-9D7E-7059061B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4364038"/>
            <a:ext cx="3025775" cy="360362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위험 대응 방식</a:t>
            </a:r>
          </a:p>
        </p:txBody>
      </p:sp>
      <p:cxnSp>
        <p:nvCxnSpPr>
          <p:cNvPr id="1604677" name="AutoShape 69">
            <a:extLst>
              <a:ext uri="{FF2B5EF4-FFF2-40B4-BE49-F238E27FC236}">
                <a16:creationId xmlns:a16="http://schemas.microsoft.com/office/drawing/2014/main" id="{1F1A71EB-77A6-4813-A416-7C8BA51FB0C4}"/>
              </a:ext>
            </a:extLst>
          </p:cNvPr>
          <p:cNvCxnSpPr>
            <a:cxnSpLocks noChangeShapeType="1"/>
            <a:stCxn id="1604676" idx="2"/>
            <a:endCxn id="1604674" idx="0"/>
          </p:cNvCxnSpPr>
          <p:nvPr/>
        </p:nvCxnSpPr>
        <p:spPr bwMode="auto">
          <a:xfrm rot="5400000">
            <a:off x="3237706" y="3356769"/>
            <a:ext cx="334963" cy="3095625"/>
          </a:xfrm>
          <a:prstGeom prst="bentConnector3">
            <a:avLst>
              <a:gd name="adj1" fmla="val 4976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4678" name="AutoShape 70">
            <a:extLst>
              <a:ext uri="{FF2B5EF4-FFF2-40B4-BE49-F238E27FC236}">
                <a16:creationId xmlns:a16="http://schemas.microsoft.com/office/drawing/2014/main" id="{96FCBF25-81CA-41CA-8EDE-D6207F394024}"/>
              </a:ext>
            </a:extLst>
          </p:cNvPr>
          <p:cNvCxnSpPr>
            <a:cxnSpLocks noChangeShapeType="1"/>
            <a:stCxn id="1604676" idx="2"/>
            <a:endCxn id="1604675" idx="0"/>
          </p:cNvCxnSpPr>
          <p:nvPr/>
        </p:nvCxnSpPr>
        <p:spPr bwMode="auto">
          <a:xfrm rot="5400000">
            <a:off x="4318000" y="4437063"/>
            <a:ext cx="334963" cy="935037"/>
          </a:xfrm>
          <a:prstGeom prst="bentConnector3">
            <a:avLst>
              <a:gd name="adj1" fmla="val 4976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4679" name="Rectangle 71">
            <a:extLst>
              <a:ext uri="{FF2B5EF4-FFF2-40B4-BE49-F238E27FC236}">
                <a16:creationId xmlns:a16="http://schemas.microsoft.com/office/drawing/2014/main" id="{9F39AAC6-D855-4AF8-B11B-F04DD8E6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5084763"/>
            <a:ext cx="1871663" cy="4318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위험 감소</a:t>
            </a:r>
          </a:p>
        </p:txBody>
      </p:sp>
      <p:sp>
        <p:nvSpPr>
          <p:cNvPr id="1604680" name="Rectangle 72">
            <a:extLst>
              <a:ext uri="{FF2B5EF4-FFF2-40B4-BE49-F238E27FC236}">
                <a16:creationId xmlns:a16="http://schemas.microsoft.com/office/drawing/2014/main" id="{37A13F54-B53B-487E-A949-AAE2203C0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5084763"/>
            <a:ext cx="1871663" cy="4318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위험 공유</a:t>
            </a:r>
          </a:p>
        </p:txBody>
      </p:sp>
      <p:cxnSp>
        <p:nvCxnSpPr>
          <p:cNvPr id="1604681" name="AutoShape 73">
            <a:extLst>
              <a:ext uri="{FF2B5EF4-FFF2-40B4-BE49-F238E27FC236}">
                <a16:creationId xmlns:a16="http://schemas.microsoft.com/office/drawing/2014/main" id="{08C8DDF0-A46C-4B8B-9D43-C4CF172C2766}"/>
              </a:ext>
            </a:extLst>
          </p:cNvPr>
          <p:cNvCxnSpPr>
            <a:cxnSpLocks noChangeShapeType="1"/>
            <a:stCxn id="1604676" idx="2"/>
            <a:endCxn id="1604679" idx="0"/>
          </p:cNvCxnSpPr>
          <p:nvPr/>
        </p:nvCxnSpPr>
        <p:spPr bwMode="auto">
          <a:xfrm rot="16200000" flipH="1">
            <a:off x="5398293" y="4291807"/>
            <a:ext cx="334963" cy="1225550"/>
          </a:xfrm>
          <a:prstGeom prst="bentConnector3">
            <a:avLst>
              <a:gd name="adj1" fmla="val 4976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4682" name="AutoShape 74">
            <a:extLst>
              <a:ext uri="{FF2B5EF4-FFF2-40B4-BE49-F238E27FC236}">
                <a16:creationId xmlns:a16="http://schemas.microsoft.com/office/drawing/2014/main" id="{707D1304-F4D1-4957-9697-4ECD999176E0}"/>
              </a:ext>
            </a:extLst>
          </p:cNvPr>
          <p:cNvCxnSpPr>
            <a:cxnSpLocks noChangeShapeType="1"/>
            <a:stCxn id="1604676" idx="2"/>
            <a:endCxn id="1604680" idx="0"/>
          </p:cNvCxnSpPr>
          <p:nvPr/>
        </p:nvCxnSpPr>
        <p:spPr bwMode="auto">
          <a:xfrm rot="16200000" flipH="1">
            <a:off x="6477793" y="3212307"/>
            <a:ext cx="334963" cy="3384550"/>
          </a:xfrm>
          <a:prstGeom prst="bentConnector3">
            <a:avLst>
              <a:gd name="adj1" fmla="val 49764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4683" name="Rectangle 75">
            <a:extLst>
              <a:ext uri="{FF2B5EF4-FFF2-40B4-BE49-F238E27FC236}">
                <a16:creationId xmlns:a16="http://schemas.microsoft.com/office/drawing/2014/main" id="{D8C5A53A-267D-4A88-BCD9-E715ABA50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5807075"/>
            <a:ext cx="1871663" cy="35877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대응 방식 없음</a:t>
            </a:r>
          </a:p>
        </p:txBody>
      </p:sp>
      <p:sp>
        <p:nvSpPr>
          <p:cNvPr id="1604684" name="Rectangle 76">
            <a:extLst>
              <a:ext uri="{FF2B5EF4-FFF2-40B4-BE49-F238E27FC236}">
                <a16:creationId xmlns:a16="http://schemas.microsoft.com/office/drawing/2014/main" id="{205CE38C-DB65-452C-B4EA-DA80D059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5807075"/>
            <a:ext cx="1871662" cy="35877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사업 정리 및 철수</a:t>
            </a:r>
          </a:p>
        </p:txBody>
      </p:sp>
      <p:sp>
        <p:nvSpPr>
          <p:cNvPr id="1604685" name="Rectangle 77">
            <a:extLst>
              <a:ext uri="{FF2B5EF4-FFF2-40B4-BE49-F238E27FC236}">
                <a16:creationId xmlns:a16="http://schemas.microsoft.com/office/drawing/2014/main" id="{EC5B3696-744C-4C0B-8DFA-71DD3505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5807075"/>
            <a:ext cx="1871663" cy="35877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조직적인 해결</a:t>
            </a:r>
          </a:p>
        </p:txBody>
      </p:sp>
      <p:sp>
        <p:nvSpPr>
          <p:cNvPr id="1604686" name="Rectangle 78">
            <a:extLst>
              <a:ext uri="{FF2B5EF4-FFF2-40B4-BE49-F238E27FC236}">
                <a16:creationId xmlns:a16="http://schemas.microsoft.com/office/drawing/2014/main" id="{6CF7410A-2497-456E-848F-5C5406A0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5807075"/>
            <a:ext cx="1871663" cy="35877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latin typeface="Arial" panose="020B0604020202020204" pitchFamily="34" charset="0"/>
              </a:rPr>
              <a:t>재무적인 해결</a:t>
            </a:r>
          </a:p>
        </p:txBody>
      </p:sp>
      <p:cxnSp>
        <p:nvCxnSpPr>
          <p:cNvPr id="1604687" name="AutoShape 79">
            <a:extLst>
              <a:ext uri="{FF2B5EF4-FFF2-40B4-BE49-F238E27FC236}">
                <a16:creationId xmlns:a16="http://schemas.microsoft.com/office/drawing/2014/main" id="{0FF05AF4-8472-4C8E-8232-75E9F2C9CCF3}"/>
              </a:ext>
            </a:extLst>
          </p:cNvPr>
          <p:cNvCxnSpPr>
            <a:cxnSpLocks noChangeShapeType="1"/>
            <a:stCxn id="1604674" idx="2"/>
            <a:endCxn id="1604683" idx="0"/>
          </p:cNvCxnSpPr>
          <p:nvPr/>
        </p:nvCxnSpPr>
        <p:spPr bwMode="auto">
          <a:xfrm rot="5400000">
            <a:off x="1724819" y="5661819"/>
            <a:ext cx="265112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4688" name="AutoShape 80">
            <a:extLst>
              <a:ext uri="{FF2B5EF4-FFF2-40B4-BE49-F238E27FC236}">
                <a16:creationId xmlns:a16="http://schemas.microsoft.com/office/drawing/2014/main" id="{8E0A583B-B98C-4D5C-930E-2FA7351BF23D}"/>
              </a:ext>
            </a:extLst>
          </p:cNvPr>
          <p:cNvCxnSpPr>
            <a:cxnSpLocks noChangeShapeType="1"/>
            <a:stCxn id="1604675" idx="2"/>
            <a:endCxn id="1604684" idx="0"/>
          </p:cNvCxnSpPr>
          <p:nvPr/>
        </p:nvCxnSpPr>
        <p:spPr bwMode="auto">
          <a:xfrm rot="5400000">
            <a:off x="3885407" y="5661819"/>
            <a:ext cx="265112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4689" name="AutoShape 81">
            <a:extLst>
              <a:ext uri="{FF2B5EF4-FFF2-40B4-BE49-F238E27FC236}">
                <a16:creationId xmlns:a16="http://schemas.microsoft.com/office/drawing/2014/main" id="{57068DCC-CBCD-4D20-A555-C66F876EF09F}"/>
              </a:ext>
            </a:extLst>
          </p:cNvPr>
          <p:cNvCxnSpPr>
            <a:cxnSpLocks noChangeShapeType="1"/>
            <a:stCxn id="1604679" idx="2"/>
            <a:endCxn id="1604685" idx="0"/>
          </p:cNvCxnSpPr>
          <p:nvPr/>
        </p:nvCxnSpPr>
        <p:spPr bwMode="auto">
          <a:xfrm rot="5400000">
            <a:off x="6045994" y="5661819"/>
            <a:ext cx="265112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4690" name="AutoShape 82">
            <a:extLst>
              <a:ext uri="{FF2B5EF4-FFF2-40B4-BE49-F238E27FC236}">
                <a16:creationId xmlns:a16="http://schemas.microsoft.com/office/drawing/2014/main" id="{0DBD4FE3-018F-4528-9D33-19D94320DDCA}"/>
              </a:ext>
            </a:extLst>
          </p:cNvPr>
          <p:cNvCxnSpPr>
            <a:cxnSpLocks noChangeShapeType="1"/>
            <a:stCxn id="1604680" idx="2"/>
            <a:endCxn id="1604686" idx="0"/>
          </p:cNvCxnSpPr>
          <p:nvPr/>
        </p:nvCxnSpPr>
        <p:spPr bwMode="auto">
          <a:xfrm rot="5400000">
            <a:off x="8204994" y="5661819"/>
            <a:ext cx="265112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4694" name="Text Box 86">
            <a:extLst>
              <a:ext uri="{FF2B5EF4-FFF2-40B4-BE49-F238E27FC236}">
                <a16:creationId xmlns:a16="http://schemas.microsoft.com/office/drawing/2014/main" id="{A13434A8-FDEC-406E-8D1F-66FD4DCF3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Text Box 2">
            <a:extLst>
              <a:ext uri="{FF2B5EF4-FFF2-40B4-BE49-F238E27FC236}">
                <a16:creationId xmlns:a16="http://schemas.microsoft.com/office/drawing/2014/main" id="{7D7EA380-F564-4CF1-9906-01820B1DB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2. </a:t>
            </a:r>
            <a:r>
              <a:rPr lang="ko-KR" altLang="en-US" sz="1600" b="1">
                <a:latin typeface="Arial" panose="020B0604020202020204" pitchFamily="34" charset="0"/>
              </a:rPr>
              <a:t>주주가치 극대화 경영 모델</a:t>
            </a:r>
          </a:p>
        </p:txBody>
      </p:sp>
      <p:sp>
        <p:nvSpPr>
          <p:cNvPr id="1457155" name="Text Box 3">
            <a:extLst>
              <a:ext uri="{FF2B5EF4-FFF2-40B4-BE49-F238E27FC236}">
                <a16:creationId xmlns:a16="http://schemas.microsoft.com/office/drawing/2014/main" id="{5F6B975A-7E0C-4349-BD96-08C822908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8913"/>
            <a:ext cx="261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2. Capital Market ERM </a:t>
            </a:r>
            <a:r>
              <a:rPr lang="ko-KR" altLang="en-US" sz="1400" b="1">
                <a:latin typeface="Times New Roman" panose="02020603050405020304" pitchFamily="18" charset="0"/>
              </a:rPr>
              <a:t>의 개요</a:t>
            </a:r>
          </a:p>
        </p:txBody>
      </p:sp>
      <p:sp>
        <p:nvSpPr>
          <p:cNvPr id="1457156" name="AutoShape 4">
            <a:extLst>
              <a:ext uri="{FF2B5EF4-FFF2-40B4-BE49-F238E27FC236}">
                <a16:creationId xmlns:a16="http://schemas.microsoft.com/office/drawing/2014/main" id="{3FC9567F-EF29-4A02-B98A-AB2099503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3" y="1412875"/>
            <a:ext cx="1728787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주주가치 극대화</a:t>
            </a:r>
          </a:p>
        </p:txBody>
      </p:sp>
      <p:sp>
        <p:nvSpPr>
          <p:cNvPr id="1457157" name="AutoShape 5">
            <a:extLst>
              <a:ext uri="{FF2B5EF4-FFF2-40B4-BE49-F238E27FC236}">
                <a16:creationId xmlns:a16="http://schemas.microsoft.com/office/drawing/2014/main" id="{3770C883-7CCE-48E3-BE14-04326BFF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2635250"/>
            <a:ext cx="2159000" cy="57626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905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latin typeface="Arial" panose="020B0604020202020204" pitchFamily="34" charset="0"/>
              </a:rPr>
              <a:t>성과관리 </a:t>
            </a:r>
            <a:r>
              <a:rPr lang="en-US" altLang="ko-KR" sz="1600" b="1">
                <a:latin typeface="Arial" panose="020B0604020202020204" pitchFamily="34" charset="0"/>
              </a:rPr>
              <a:t>(BSC)</a:t>
            </a:r>
          </a:p>
        </p:txBody>
      </p:sp>
      <p:sp>
        <p:nvSpPr>
          <p:cNvPr id="1457158" name="AutoShape 6">
            <a:extLst>
              <a:ext uri="{FF2B5EF4-FFF2-40B4-BE49-F238E27FC236}">
                <a16:creationId xmlns:a16="http://schemas.microsoft.com/office/drawing/2014/main" id="{C8043389-AB52-4CE6-901B-B8A579371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2635250"/>
            <a:ext cx="2157412" cy="57626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905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Risk Management</a:t>
            </a:r>
          </a:p>
        </p:txBody>
      </p:sp>
      <p:sp>
        <p:nvSpPr>
          <p:cNvPr id="1457159" name="Rectangle 7">
            <a:extLst>
              <a:ext uri="{FF2B5EF4-FFF2-40B4-BE49-F238E27FC236}">
                <a16:creationId xmlns:a16="http://schemas.microsoft.com/office/drawing/2014/main" id="{C3674104-E7A8-41EF-842E-01DA3FD2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789363"/>
            <a:ext cx="4679950" cy="576262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전략 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/ 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조직 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/ 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인사 제도 및 정책</a:t>
            </a:r>
          </a:p>
        </p:txBody>
      </p:sp>
      <p:sp>
        <p:nvSpPr>
          <p:cNvPr id="1457160" name="Rectangle 8">
            <a:extLst>
              <a:ext uri="{FF2B5EF4-FFF2-40B4-BE49-F238E27FC236}">
                <a16:creationId xmlns:a16="http://schemas.microsoft.com/office/drawing/2014/main" id="{5E9E00E9-ABAD-49DA-8364-B9B9DB21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4579938"/>
            <a:ext cx="4681538" cy="576262"/>
          </a:xfrm>
          <a:prstGeom prst="rect">
            <a:avLst/>
          </a:prstGeom>
          <a:solidFill>
            <a:srgbClr val="FF9900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Arial" panose="020B0604020202020204" pitchFamily="34" charset="0"/>
              </a:rPr>
              <a:t>Internal Controls</a:t>
            </a:r>
          </a:p>
        </p:txBody>
      </p:sp>
      <p:sp>
        <p:nvSpPr>
          <p:cNvPr id="1457161" name="Rectangle 9">
            <a:extLst>
              <a:ext uri="{FF2B5EF4-FFF2-40B4-BE49-F238E27FC236}">
                <a16:creationId xmlns:a16="http://schemas.microsoft.com/office/drawing/2014/main" id="{3FBEA185-9665-4E87-97DA-4A95CB05A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5373688"/>
            <a:ext cx="4681538" cy="576262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Process &amp; System</a:t>
            </a:r>
          </a:p>
        </p:txBody>
      </p:sp>
      <p:cxnSp>
        <p:nvCxnSpPr>
          <p:cNvPr id="1457162" name="AutoShape 10">
            <a:extLst>
              <a:ext uri="{FF2B5EF4-FFF2-40B4-BE49-F238E27FC236}">
                <a16:creationId xmlns:a16="http://schemas.microsoft.com/office/drawing/2014/main" id="{8E5166FA-515A-4868-B3CC-90A4262A6F46}"/>
              </a:ext>
            </a:extLst>
          </p:cNvPr>
          <p:cNvCxnSpPr>
            <a:cxnSpLocks noChangeShapeType="1"/>
            <a:stCxn id="1457157" idx="0"/>
            <a:endCxn id="1457156" idx="2"/>
          </p:cNvCxnSpPr>
          <p:nvPr/>
        </p:nvCxnSpPr>
        <p:spPr bwMode="auto">
          <a:xfrm rot="16200000">
            <a:off x="3229769" y="1334294"/>
            <a:ext cx="565150" cy="2017712"/>
          </a:xfrm>
          <a:prstGeom prst="bentConnector3">
            <a:avLst>
              <a:gd name="adj1" fmla="val 49157"/>
            </a:avLst>
          </a:prstGeom>
          <a:noFill/>
          <a:ln w="44450">
            <a:solidFill>
              <a:srgbClr val="969696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7163" name="AutoShape 11">
            <a:extLst>
              <a:ext uri="{FF2B5EF4-FFF2-40B4-BE49-F238E27FC236}">
                <a16:creationId xmlns:a16="http://schemas.microsoft.com/office/drawing/2014/main" id="{EA6C3FB6-0615-45ED-B9F9-3FA472CB3AF1}"/>
              </a:ext>
            </a:extLst>
          </p:cNvPr>
          <p:cNvCxnSpPr>
            <a:cxnSpLocks noChangeShapeType="1"/>
            <a:stCxn id="1457158" idx="0"/>
            <a:endCxn id="1457156" idx="2"/>
          </p:cNvCxnSpPr>
          <p:nvPr/>
        </p:nvCxnSpPr>
        <p:spPr bwMode="auto">
          <a:xfrm rot="5400000" flipH="1">
            <a:off x="5247482" y="1334293"/>
            <a:ext cx="565150" cy="2017713"/>
          </a:xfrm>
          <a:prstGeom prst="bentConnector3">
            <a:avLst>
              <a:gd name="adj1" fmla="val 49157"/>
            </a:avLst>
          </a:prstGeom>
          <a:noFill/>
          <a:ln w="44450">
            <a:solidFill>
              <a:srgbClr val="969696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7164" name="AutoShape 12">
            <a:extLst>
              <a:ext uri="{FF2B5EF4-FFF2-40B4-BE49-F238E27FC236}">
                <a16:creationId xmlns:a16="http://schemas.microsoft.com/office/drawing/2014/main" id="{F8732E99-B7F0-477B-B579-4C65217EEBD0}"/>
              </a:ext>
            </a:extLst>
          </p:cNvPr>
          <p:cNvCxnSpPr>
            <a:cxnSpLocks noChangeShapeType="1"/>
            <a:stCxn id="1457159" idx="0"/>
            <a:endCxn id="1457158" idx="2"/>
          </p:cNvCxnSpPr>
          <p:nvPr/>
        </p:nvCxnSpPr>
        <p:spPr bwMode="auto">
          <a:xfrm rot="16200000">
            <a:off x="5271294" y="2509044"/>
            <a:ext cx="555625" cy="1979613"/>
          </a:xfrm>
          <a:prstGeom prst="bentConnector3">
            <a:avLst>
              <a:gd name="adj1" fmla="val 49713"/>
            </a:avLst>
          </a:prstGeom>
          <a:noFill/>
          <a:ln w="44450">
            <a:solidFill>
              <a:srgbClr val="969696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7165" name="AutoShape 13">
            <a:extLst>
              <a:ext uri="{FF2B5EF4-FFF2-40B4-BE49-F238E27FC236}">
                <a16:creationId xmlns:a16="http://schemas.microsoft.com/office/drawing/2014/main" id="{AA8DDE91-5C8C-436B-B6C8-43E3394CF336}"/>
              </a:ext>
            </a:extLst>
          </p:cNvPr>
          <p:cNvCxnSpPr>
            <a:cxnSpLocks noChangeShapeType="1"/>
            <a:stCxn id="1457159" idx="0"/>
            <a:endCxn id="1457157" idx="2"/>
          </p:cNvCxnSpPr>
          <p:nvPr/>
        </p:nvCxnSpPr>
        <p:spPr bwMode="auto">
          <a:xfrm rot="5400000" flipH="1">
            <a:off x="3253581" y="2470945"/>
            <a:ext cx="555625" cy="2055812"/>
          </a:xfrm>
          <a:prstGeom prst="bentConnector3">
            <a:avLst>
              <a:gd name="adj1" fmla="val 49713"/>
            </a:avLst>
          </a:prstGeom>
          <a:noFill/>
          <a:ln w="44450">
            <a:solidFill>
              <a:srgbClr val="969696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7166" name="AutoShape 14">
            <a:extLst>
              <a:ext uri="{FF2B5EF4-FFF2-40B4-BE49-F238E27FC236}">
                <a16:creationId xmlns:a16="http://schemas.microsoft.com/office/drawing/2014/main" id="{C8E7A2AD-86FE-4408-808C-9B750318F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1681163"/>
            <a:ext cx="2014537" cy="595312"/>
          </a:xfrm>
          <a:prstGeom prst="irregularSeal2">
            <a:avLst/>
          </a:prstGeom>
          <a:gradFill rotWithShape="1">
            <a:gsLst>
              <a:gs pos="0">
                <a:srgbClr val="DDDDDD"/>
              </a:gs>
              <a:gs pos="50000">
                <a:srgbClr val="99CC00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600" b="1">
                <a:latin typeface="Arial" panose="020B0604020202020204" pitchFamily="34" charset="0"/>
              </a:rPr>
              <a:t>RAPM</a:t>
            </a:r>
          </a:p>
        </p:txBody>
      </p:sp>
      <p:sp>
        <p:nvSpPr>
          <p:cNvPr id="1457167" name="Text Box 15">
            <a:extLst>
              <a:ext uri="{FF2B5EF4-FFF2-40B4-BE49-F238E27FC236}">
                <a16:creationId xmlns:a16="http://schemas.microsoft.com/office/drawing/2014/main" id="{CA522398-E67F-4B94-98B2-CBF8D0397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1268413"/>
            <a:ext cx="20161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ko-KR" altLang="en-US" sz="1200" b="1">
                <a:latin typeface="Arial" panose="020B0604020202020204" pitchFamily="34" charset="0"/>
              </a:rPr>
              <a:t>중요한 리스크별로 주주가치에 재무적 영향을 측정하는 기준을 정립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성과 측정시에 반영함</a:t>
            </a:r>
            <a:r>
              <a:rPr lang="en-US" altLang="ko-KR" sz="1200" b="1">
                <a:latin typeface="Arial" panose="020B0604020202020204" pitchFamily="34" charset="0"/>
              </a:rPr>
              <a:t>. (Risk-Adjusted Performance Measure)</a:t>
            </a:r>
          </a:p>
        </p:txBody>
      </p:sp>
      <p:sp>
        <p:nvSpPr>
          <p:cNvPr id="1457168" name="Text Box 16">
            <a:extLst>
              <a:ext uri="{FF2B5EF4-FFF2-40B4-BE49-F238E27FC236}">
                <a16:creationId xmlns:a16="http://schemas.microsoft.com/office/drawing/2014/main" id="{DB3DFEAE-ABB8-45DE-96AC-F02153BF5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4652963"/>
            <a:ext cx="20161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ko-KR" altLang="en-US" sz="1200" b="1">
                <a:latin typeface="Arial" panose="020B0604020202020204" pitchFamily="34" charset="0"/>
              </a:rPr>
              <a:t>리스크를 주기적 </a:t>
            </a:r>
            <a:r>
              <a:rPr lang="en-US" altLang="ko-KR" sz="1200" b="1">
                <a:latin typeface="Arial" panose="020B0604020202020204" pitchFamily="34" charset="0"/>
              </a:rPr>
              <a:t>(</a:t>
            </a:r>
            <a:r>
              <a:rPr lang="ko-KR" altLang="en-US" sz="1200" b="1">
                <a:latin typeface="Arial" panose="020B0604020202020204" pitchFamily="34" charset="0"/>
              </a:rPr>
              <a:t>주별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월별</a:t>
            </a:r>
            <a:r>
              <a:rPr lang="en-US" altLang="ko-KR" sz="1200" b="1">
                <a:latin typeface="Arial" panose="020B0604020202020204" pitchFamily="34" charset="0"/>
              </a:rPr>
              <a:t>, </a:t>
            </a:r>
            <a:r>
              <a:rPr lang="ko-KR" altLang="en-US" sz="1200" b="1">
                <a:latin typeface="Arial" panose="020B0604020202020204" pitchFamily="34" charset="0"/>
              </a:rPr>
              <a:t>분기별 등</a:t>
            </a:r>
            <a:r>
              <a:rPr lang="en-US" altLang="ko-KR" sz="1200" b="1">
                <a:latin typeface="Arial" panose="020B0604020202020204" pitchFamily="34" charset="0"/>
              </a:rPr>
              <a:t>) </a:t>
            </a:r>
            <a:r>
              <a:rPr lang="ko-KR" altLang="en-US" sz="1200" b="1">
                <a:latin typeface="Arial" panose="020B0604020202020204" pitchFamily="34" charset="0"/>
              </a:rPr>
              <a:t>으로 측정하여 보고하는 업무 </a:t>
            </a:r>
            <a:r>
              <a:rPr lang="en-US" altLang="ko-KR" sz="1200" b="1">
                <a:latin typeface="Arial" panose="020B0604020202020204" pitchFamily="34" charset="0"/>
              </a:rPr>
              <a:t>Process </a:t>
            </a:r>
            <a:r>
              <a:rPr lang="ko-KR" altLang="en-US" sz="1200" b="1">
                <a:latin typeface="Arial" panose="020B0604020202020204" pitchFamily="34" charset="0"/>
              </a:rPr>
              <a:t>가 정립 </a:t>
            </a:r>
            <a:r>
              <a:rPr lang="en-US" altLang="ko-KR" sz="1200" b="1">
                <a:latin typeface="Arial" panose="020B0604020202020204" pitchFamily="34" charset="0"/>
              </a:rPr>
              <a:t>(Risk Reporting)</a:t>
            </a:r>
          </a:p>
        </p:txBody>
      </p:sp>
      <p:sp>
        <p:nvSpPr>
          <p:cNvPr id="1457169" name="Text Box 17">
            <a:extLst>
              <a:ext uri="{FF2B5EF4-FFF2-40B4-BE49-F238E27FC236}">
                <a16:creationId xmlns:a16="http://schemas.microsoft.com/office/drawing/2014/main" id="{94FAB6B2-FA53-4EFC-B453-EF077D54B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3286125"/>
            <a:ext cx="20161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ko-KR" altLang="en-US" sz="1200" b="1">
                <a:latin typeface="Arial" panose="020B0604020202020204" pitchFamily="34" charset="0"/>
              </a:rPr>
              <a:t>리스크 관리는 경영전략과 연계되어 경영목표 달성에 장애 요인이 되는 중요한 리스크가 무엇인지를 파악하는 것부터 출발</a:t>
            </a:r>
          </a:p>
        </p:txBody>
      </p:sp>
      <p:sp>
        <p:nvSpPr>
          <p:cNvPr id="1457170" name="AutoShape 18">
            <a:extLst>
              <a:ext uri="{FF2B5EF4-FFF2-40B4-BE49-F238E27FC236}">
                <a16:creationId xmlns:a16="http://schemas.microsoft.com/office/drawing/2014/main" id="{DD06C4A2-5363-40D1-8B0E-85D5A0CA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4318000"/>
            <a:ext cx="936625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57171" name="Text Box 19">
            <a:extLst>
              <a:ext uri="{FF2B5EF4-FFF2-40B4-BE49-F238E27FC236}">
                <a16:creationId xmlns:a16="http://schemas.microsoft.com/office/drawing/2014/main" id="{C4CEDBAD-D25B-4178-9500-A96E1B4A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25" y="4298950"/>
            <a:ext cx="506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</a:rPr>
              <a:t>Risk</a:t>
            </a:r>
          </a:p>
        </p:txBody>
      </p:sp>
    </p:spTree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Text Box 2">
            <a:extLst>
              <a:ext uri="{FF2B5EF4-FFF2-40B4-BE49-F238E27FC236}">
                <a16:creationId xmlns:a16="http://schemas.microsoft.com/office/drawing/2014/main" id="{5B4946B2-0C16-469F-BE1A-D074BD1A5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8. </a:t>
            </a:r>
            <a:r>
              <a:rPr lang="ko-KR" altLang="en-US" sz="1600" b="1">
                <a:latin typeface="Arial" panose="020B0604020202020204" pitchFamily="34" charset="0"/>
              </a:rPr>
              <a:t>통제 활동</a:t>
            </a:r>
          </a:p>
        </p:txBody>
      </p:sp>
      <p:sp>
        <p:nvSpPr>
          <p:cNvPr id="1631273" name="Text Box 41">
            <a:extLst>
              <a:ext uri="{FF2B5EF4-FFF2-40B4-BE49-F238E27FC236}">
                <a16:creationId xmlns:a16="http://schemas.microsoft.com/office/drawing/2014/main" id="{036B12C3-ACF6-4952-9AF5-DF981F7FC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5388"/>
            <a:ext cx="89725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통제 활동 </a:t>
            </a:r>
            <a:r>
              <a:rPr lang="en-US" altLang="ko-KR" sz="1300">
                <a:latin typeface="Arial" panose="020B0604020202020204" pitchFamily="34" charset="0"/>
              </a:rPr>
              <a:t>(Control Activities) </a:t>
            </a:r>
            <a:r>
              <a:rPr lang="ko-KR" altLang="en-US" sz="1300">
                <a:latin typeface="Arial" panose="020B0604020202020204" pitchFamily="34" charset="0"/>
              </a:rPr>
              <a:t>은 위험 대응이 효과적으로 수행되도록 하기 위한 정책과 절차를 의미하며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기업 내 모든 조직과 수준에서 이루어짐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31274" name="Text Box 42">
            <a:extLst>
              <a:ext uri="{FF2B5EF4-FFF2-40B4-BE49-F238E27FC236}">
                <a16:creationId xmlns:a16="http://schemas.microsoft.com/office/drawing/2014/main" id="{210EE62B-04E4-47D2-B89F-FC102E514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133600"/>
            <a:ext cx="7488237" cy="122396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기업이 목적을 달성하기 위해 추진하는 다양한 프로세스의 일부이며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기업 목적의 유형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전략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운영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보고 및 </a:t>
            </a:r>
            <a:r>
              <a:rPr lang="en-US" altLang="ko-KR" sz="1300" b="1">
                <a:latin typeface="Arial" panose="020B0604020202020204" pitchFamily="34" charset="0"/>
              </a:rPr>
              <a:t>Compliance - </a:t>
            </a:r>
            <a:r>
              <a:rPr lang="ko-KR" altLang="en-US" sz="1300" b="1">
                <a:latin typeface="Arial" panose="020B0604020202020204" pitchFamily="34" charset="0"/>
              </a:rPr>
              <a:t>에 따라 상이하게 추진됨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그 목적에 따라 예방적인 통제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탐색적인 통제 및 경영 통제 등으로 구분할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  <p:sp>
        <p:nvSpPr>
          <p:cNvPr id="1631275" name="Rectangle 43">
            <a:extLst>
              <a:ext uri="{FF2B5EF4-FFF2-40B4-BE49-F238E27FC236}">
                <a16:creationId xmlns:a16="http://schemas.microsoft.com/office/drawing/2014/main" id="{FDA39F90-8601-4846-B9BE-0DC06748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2133600"/>
            <a:ext cx="1081087" cy="1223963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통제 활동</a:t>
            </a:r>
          </a:p>
        </p:txBody>
      </p:sp>
      <p:sp>
        <p:nvSpPr>
          <p:cNvPr id="1631276" name="Text Box 44">
            <a:extLst>
              <a:ext uri="{FF2B5EF4-FFF2-40B4-BE49-F238E27FC236}">
                <a16:creationId xmlns:a16="http://schemas.microsoft.com/office/drawing/2014/main" id="{B833558E-719F-49D6-8C08-50CF25C68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3789363"/>
            <a:ext cx="7488237" cy="1655762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승인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권한 부여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조정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성과 검토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자산 보호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업무 분장 등이 있으며 경영진의 각각의 활동들이 어떻게 상호 연관되어 있는지 인지하고 있어야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기업의 모든 구성원들은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의 추진과 평가 등 구체적인 활동에 있어 각각의 책임과 역할을 가지게 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특히 이사회와 경영진은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을 추진하는 주도적인 역할을 담당해야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  <p:sp>
        <p:nvSpPr>
          <p:cNvPr id="1631277" name="Rectangle 45">
            <a:extLst>
              <a:ext uri="{FF2B5EF4-FFF2-40B4-BE49-F238E27FC236}">
                <a16:creationId xmlns:a16="http://schemas.microsoft.com/office/drawing/2014/main" id="{A6A49401-9ADF-43B8-9799-AE54AFCB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3789363"/>
            <a:ext cx="1081087" cy="1655762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구체적인</a:t>
            </a:r>
          </a:p>
          <a:p>
            <a:pPr algn="ctr"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활동</a:t>
            </a:r>
          </a:p>
        </p:txBody>
      </p:sp>
      <p:sp>
        <p:nvSpPr>
          <p:cNvPr id="1631278" name="Text Box 46">
            <a:extLst>
              <a:ext uri="{FF2B5EF4-FFF2-40B4-BE49-F238E27FC236}">
                <a16:creationId xmlns:a16="http://schemas.microsoft.com/office/drawing/2014/main" id="{201CFF82-2234-4F49-B2B8-3CD2A4ABD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Text Box 2">
            <a:extLst>
              <a:ext uri="{FF2B5EF4-FFF2-40B4-BE49-F238E27FC236}">
                <a16:creationId xmlns:a16="http://schemas.microsoft.com/office/drawing/2014/main" id="{BE3D4E17-A902-43BC-B05E-81D1040F8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9. </a:t>
            </a:r>
            <a:r>
              <a:rPr lang="ko-KR" altLang="en-US" sz="1600" b="1">
                <a:latin typeface="Arial" panose="020B0604020202020204" pitchFamily="34" charset="0"/>
              </a:rPr>
              <a:t>정보 및 의사소통</a:t>
            </a:r>
          </a:p>
        </p:txBody>
      </p:sp>
      <p:sp>
        <p:nvSpPr>
          <p:cNvPr id="1645571" name="Text Box 3">
            <a:extLst>
              <a:ext uri="{FF2B5EF4-FFF2-40B4-BE49-F238E27FC236}">
                <a16:creationId xmlns:a16="http://schemas.microsoft.com/office/drawing/2014/main" id="{AEE818BA-2277-49A2-9369-D02C82E10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5388"/>
            <a:ext cx="89725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정보 및 의사소통 </a:t>
            </a:r>
            <a:r>
              <a:rPr lang="en-US" altLang="ko-KR" sz="1300">
                <a:latin typeface="Arial" panose="020B0604020202020204" pitchFamily="34" charset="0"/>
              </a:rPr>
              <a:t>(Information &amp; Communication) </a:t>
            </a:r>
            <a:r>
              <a:rPr lang="ko-KR" altLang="en-US" sz="1300">
                <a:latin typeface="Arial" panose="020B0604020202020204" pitchFamily="34" charset="0"/>
              </a:rPr>
              <a:t>은 기업의 외부 및 내부에서 위험 관리에 관련된 정보를 인지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획득 및 공유하는 과정을 의미함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45572" name="Text Box 4">
            <a:extLst>
              <a:ext uri="{FF2B5EF4-FFF2-40B4-BE49-F238E27FC236}">
                <a16:creationId xmlns:a16="http://schemas.microsoft.com/office/drawing/2014/main" id="{460393D7-A072-4068-B05C-7B675F2F6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2205038"/>
            <a:ext cx="8208962" cy="324008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위험을 인지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평가 및 대응하기 위해서는 기업의 모든 수준에서 정보가 필요하며 방대한 정보를 해석하고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실행 가능한 대응 전략으로 발전시킬 수 있어야 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이를 위해서는 위험관리 정보시스템의 개발이 필요하며 이를 통해 과거 위험 발생의 빈도와 심각성 등과 같은 시계열 정보를 처리할 수 있어야 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위험관리 관련 정보의 효과적인 </a:t>
            </a:r>
            <a:r>
              <a:rPr lang="en-US" altLang="ko-KR" sz="1400" b="1">
                <a:latin typeface="Arial" panose="020B0604020202020204" pitchFamily="34" charset="0"/>
              </a:rPr>
              <a:t>Communication </a:t>
            </a:r>
            <a:r>
              <a:rPr lang="ko-KR" altLang="en-US" sz="1400" b="1">
                <a:latin typeface="Arial" panose="020B0604020202020204" pitchFamily="34" charset="0"/>
              </a:rPr>
              <a:t>을 통해 </a:t>
            </a:r>
            <a:r>
              <a:rPr lang="en-US" altLang="ko-KR" sz="1400" b="1">
                <a:latin typeface="Arial" panose="020B0604020202020204" pitchFamily="34" charset="0"/>
              </a:rPr>
              <a:t>CEO </a:t>
            </a:r>
            <a:r>
              <a:rPr lang="ko-KR" altLang="en-US" sz="1400" b="1">
                <a:latin typeface="Arial" panose="020B0604020202020204" pitchFamily="34" charset="0"/>
              </a:rPr>
              <a:t>및 이사회를 중심으로 기업 전체가 위험에 대한 경각심을 높이고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주요 위험관련 정보들을 숙지하여야 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위험 관리에 대한 대외적인 </a:t>
            </a:r>
            <a:r>
              <a:rPr lang="en-US" altLang="ko-KR" sz="1400" b="1">
                <a:latin typeface="Arial" panose="020B0604020202020204" pitchFamily="34" charset="0"/>
              </a:rPr>
              <a:t>Communication </a:t>
            </a:r>
            <a:r>
              <a:rPr lang="ko-KR" altLang="en-US" sz="1400" b="1">
                <a:latin typeface="Arial" panose="020B0604020202020204" pitchFamily="34" charset="0"/>
              </a:rPr>
              <a:t>은 공시 정보의 투명성 및 시장의 신뢰를 강화하여 기업가치 제고에 이바지함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1645573" name="Text Box 5">
            <a:extLst>
              <a:ext uri="{FF2B5EF4-FFF2-40B4-BE49-F238E27FC236}">
                <a16:creationId xmlns:a16="http://schemas.microsoft.com/office/drawing/2014/main" id="{EE411A3E-C1E1-4306-A2CB-9D3CFAA0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Text Box 2">
            <a:extLst>
              <a:ext uri="{FF2B5EF4-FFF2-40B4-BE49-F238E27FC236}">
                <a16:creationId xmlns:a16="http://schemas.microsoft.com/office/drawing/2014/main" id="{8A77B3C3-BD64-4D9E-B688-7789ED85E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10. </a:t>
            </a:r>
            <a:r>
              <a:rPr lang="ko-KR" altLang="en-US" sz="1600" b="1">
                <a:latin typeface="Arial" panose="020B0604020202020204" pitchFamily="34" charset="0"/>
              </a:rPr>
              <a:t>모니터링</a:t>
            </a:r>
          </a:p>
        </p:txBody>
      </p:sp>
      <p:sp>
        <p:nvSpPr>
          <p:cNvPr id="1643523" name="Text Box 3">
            <a:extLst>
              <a:ext uri="{FF2B5EF4-FFF2-40B4-BE49-F238E27FC236}">
                <a16:creationId xmlns:a16="http://schemas.microsoft.com/office/drawing/2014/main" id="{C64B4A0A-28E2-4C1F-AAF0-1AB0637BA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195388"/>
            <a:ext cx="897255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1300">
                <a:latin typeface="Arial" panose="020B0604020202020204" pitchFamily="34" charset="0"/>
              </a:rPr>
              <a:t>모니터링 </a:t>
            </a:r>
            <a:r>
              <a:rPr lang="en-US" altLang="ko-KR" sz="1300">
                <a:latin typeface="Arial" panose="020B0604020202020204" pitchFamily="34" charset="0"/>
              </a:rPr>
              <a:t>(Monitoring) </a:t>
            </a:r>
            <a:r>
              <a:rPr lang="ko-KR" altLang="en-US" sz="1300">
                <a:latin typeface="Arial" panose="020B0604020202020204" pitchFamily="34" charset="0"/>
              </a:rPr>
              <a:t>은 </a:t>
            </a: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의 각 요소들이 효과적으로 수행되는가를 관찰 및 평가하는 것이며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지속적인 평가 또는 개별 평가의 형태로 수행될 수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43524" name="Text Box 4">
            <a:extLst>
              <a:ext uri="{FF2B5EF4-FFF2-40B4-BE49-F238E27FC236}">
                <a16:creationId xmlns:a16="http://schemas.microsoft.com/office/drawing/2014/main" id="{8E34B83C-D086-4F04-B0F7-BF3E40929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2205038"/>
            <a:ext cx="8208962" cy="11525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지속적인 활동으로서 모니터링은 실시간 관찰 및 평가 활동이 일상적인 경영 활동으로 정착되는 것을 의미함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개별 평가의 실시 주기는 대내</a:t>
            </a:r>
            <a:r>
              <a:rPr lang="en-US" altLang="ko-KR" sz="1400" b="1">
                <a:latin typeface="Arial" panose="020B0604020202020204" pitchFamily="34" charset="0"/>
              </a:rPr>
              <a:t>/</a:t>
            </a:r>
            <a:r>
              <a:rPr lang="ko-KR" altLang="en-US" sz="1400" b="1">
                <a:latin typeface="Arial" panose="020B0604020202020204" pitchFamily="34" charset="0"/>
              </a:rPr>
              <a:t>외적인 경영 환경의 변화 속도 등을 고려하여 결정됨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1643525" name="Text Box 5">
            <a:extLst>
              <a:ext uri="{FF2B5EF4-FFF2-40B4-BE49-F238E27FC236}">
                <a16:creationId xmlns:a16="http://schemas.microsoft.com/office/drawing/2014/main" id="{67079612-8ED1-4ABC-9F96-8DDD4A6A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Text Box 2">
            <a:extLst>
              <a:ext uri="{FF2B5EF4-FFF2-40B4-BE49-F238E27FC236}">
                <a16:creationId xmlns:a16="http://schemas.microsoft.com/office/drawing/2014/main" id="{590212DE-C204-4A88-953D-D17C5182A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11. ERM </a:t>
            </a:r>
            <a:r>
              <a:rPr lang="ko-KR" altLang="en-US" sz="1600" b="1">
                <a:latin typeface="Arial" panose="020B0604020202020204" pitchFamily="34" charset="0"/>
              </a:rPr>
              <a:t>조직의 필수 기능</a:t>
            </a:r>
          </a:p>
        </p:txBody>
      </p:sp>
      <p:sp>
        <p:nvSpPr>
          <p:cNvPr id="1641475" name="Text Box 3">
            <a:extLst>
              <a:ext uri="{FF2B5EF4-FFF2-40B4-BE49-F238E27FC236}">
                <a16:creationId xmlns:a16="http://schemas.microsoft.com/office/drawing/2014/main" id="{F786ADE4-3E4E-4EEB-B1C6-3C3E6765E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조직을 구축하는 목적은 상시적이고 통합적인 리스크 관리를 통해 리스크의 현실화 가능성을 줄이는 것이고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아래와 같이 크게 두 가지 목적으로 설명할 수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41476" name="Text Box 4">
            <a:extLst>
              <a:ext uri="{FF2B5EF4-FFF2-40B4-BE49-F238E27FC236}">
                <a16:creationId xmlns:a16="http://schemas.microsoft.com/office/drawing/2014/main" id="{F017979B-D085-40C8-9C34-C6EF26C65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2132013"/>
            <a:ext cx="7993062" cy="237648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주로 사후 대응 수준에 머물러 있던 지금까지의 리스크 관리를 사전 예방과 사후 대응의 상시 관리 체제로 전환하는 것임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나머지 하나는 리스크의 통합 관리로서 부서별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사업부별로 관리하던 리스크를 전사 차원에서 통합 관리하여 </a:t>
            </a:r>
            <a:r>
              <a:rPr lang="en-US" altLang="ko-KR" sz="1400" b="1">
                <a:latin typeface="Arial" panose="020B0604020202020204" pitchFamily="34" charset="0"/>
              </a:rPr>
              <a:t>Portfolio </a:t>
            </a:r>
            <a:r>
              <a:rPr lang="ko-KR" altLang="en-US" sz="1400" b="1">
                <a:latin typeface="Arial" panose="020B0604020202020204" pitchFamily="34" charset="0"/>
              </a:rPr>
              <a:t>효과를 추구하는 것임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ERM </a:t>
            </a:r>
            <a:r>
              <a:rPr lang="ko-KR" altLang="en-US" sz="1400" b="1">
                <a:latin typeface="Arial" panose="020B0604020202020204" pitchFamily="34" charset="0"/>
              </a:rPr>
              <a:t>조직이 반드시 수행해야 할 기능도 리스크의 상시 관리와 통합 관리의 두 가지가 되어야 한다는 것임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1641477" name="Text Box 5">
            <a:extLst>
              <a:ext uri="{FF2B5EF4-FFF2-40B4-BE49-F238E27FC236}">
                <a16:creationId xmlns:a16="http://schemas.microsoft.com/office/drawing/2014/main" id="{7E0B8E5A-CB24-41AF-8A36-7FBE5B269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Text Box 2">
            <a:extLst>
              <a:ext uri="{FF2B5EF4-FFF2-40B4-BE49-F238E27FC236}">
                <a16:creationId xmlns:a16="http://schemas.microsoft.com/office/drawing/2014/main" id="{D3A9E067-6A61-4AC8-842A-B5CE7A494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545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12. </a:t>
            </a:r>
            <a:r>
              <a:rPr lang="ko-KR" altLang="en-US" sz="1600" b="1">
                <a:latin typeface="Arial" panose="020B0604020202020204" pitchFamily="34" charset="0"/>
              </a:rPr>
              <a:t>사전 예방과 사후 대응의 상시관리 수행</a:t>
            </a:r>
          </a:p>
        </p:txBody>
      </p:sp>
      <p:sp>
        <p:nvSpPr>
          <p:cNvPr id="1639427" name="Text Box 3">
            <a:extLst>
              <a:ext uri="{FF2B5EF4-FFF2-40B4-BE49-F238E27FC236}">
                <a16:creationId xmlns:a16="http://schemas.microsoft.com/office/drawing/2014/main" id="{9C036106-3210-46A4-87D8-70DC7B1A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이전의 리스크 관리는 기업에서 필요할 때마다 수행하는 경우가 대부분이었음</a:t>
            </a:r>
            <a:r>
              <a:rPr lang="en-US" altLang="ko-KR" sz="1300">
                <a:latin typeface="Arial" panose="020B0604020202020204" pitchFamily="34" charset="0"/>
              </a:rPr>
              <a:t>. </a:t>
            </a:r>
            <a:r>
              <a:rPr lang="ko-KR" altLang="en-US" sz="1300">
                <a:latin typeface="Arial" panose="020B0604020202020204" pitchFamily="34" charset="0"/>
              </a:rPr>
              <a:t>기업이 필요할 때라는 것은 리스크가 이미 현실화되어 손실이 발생했거나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이미 손실 발생이 거의 확실시되어 사후적인 대응 차원에서 실시한다는 의미이고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그나마 최근 들어 많은 기업들이 환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이자율 등 재무 리스크에 대해서는 그 중요성을 어느 정도 인식하고 연중 상시관리 체제를 도입하는 기업들도 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39428" name="Text Box 4">
            <a:extLst>
              <a:ext uri="{FF2B5EF4-FFF2-40B4-BE49-F238E27FC236}">
                <a16:creationId xmlns:a16="http://schemas.microsoft.com/office/drawing/2014/main" id="{DF0AB803-C5A5-4899-9069-CC5ACECA5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565400"/>
            <a:ext cx="8208963" cy="2592388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사전 예방 차원의 리스크 관리는 여전히 부족한 것이 우리 기업의 현실임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사전 예방이란 경영 환경의 변화에 대한 지속적인 </a:t>
            </a:r>
            <a:r>
              <a:rPr lang="en-US" altLang="ko-KR" sz="1400" b="1">
                <a:latin typeface="Arial" panose="020B0604020202020204" pitchFamily="34" charset="0"/>
              </a:rPr>
              <a:t>Monitoring </a:t>
            </a:r>
            <a:r>
              <a:rPr lang="ko-KR" altLang="en-US" sz="1400" b="1">
                <a:latin typeface="Arial" panose="020B0604020202020204" pitchFamily="34" charset="0"/>
              </a:rPr>
              <a:t>을 통해 자사 전략의 적합성을 검증하고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이상 징후를 감지할 때에는 전략 방향의 수정을 논의한다는 의미임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ERM </a:t>
            </a:r>
            <a:r>
              <a:rPr lang="ko-KR" altLang="en-US" sz="1400" b="1">
                <a:latin typeface="Arial" panose="020B0604020202020204" pitchFamily="34" charset="0"/>
              </a:rPr>
              <a:t>을 도입한 뒤에는 관련 조직이 리스크의 현실화 가능성을 사전에 차단하는 것은 물론이고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사후 대응 차원에서도 </a:t>
            </a:r>
            <a:r>
              <a:rPr lang="en-US" altLang="ko-KR" sz="1400" b="1">
                <a:latin typeface="Arial" panose="020B0604020202020204" pitchFamily="34" charset="0"/>
              </a:rPr>
              <a:t>Scenario Plan </a:t>
            </a:r>
            <a:r>
              <a:rPr lang="ko-KR" altLang="en-US" sz="1400" b="1">
                <a:latin typeface="Arial" panose="020B0604020202020204" pitchFamily="34" charset="0"/>
              </a:rPr>
              <a:t>등을 통해 손실을 최소화시켜야 할 것임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  <a:endParaRPr lang="en-US" altLang="ko-KR" sz="1400">
              <a:latin typeface="Arial" panose="020B0604020202020204" pitchFamily="34" charset="0"/>
            </a:endParaRPr>
          </a:p>
        </p:txBody>
      </p:sp>
      <p:sp>
        <p:nvSpPr>
          <p:cNvPr id="1639429" name="Text Box 5">
            <a:extLst>
              <a:ext uri="{FF2B5EF4-FFF2-40B4-BE49-F238E27FC236}">
                <a16:creationId xmlns:a16="http://schemas.microsoft.com/office/drawing/2014/main" id="{3164A0B3-88B1-423C-80C5-95402F58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Text Box 2">
            <a:extLst>
              <a:ext uri="{FF2B5EF4-FFF2-40B4-BE49-F238E27FC236}">
                <a16:creationId xmlns:a16="http://schemas.microsoft.com/office/drawing/2014/main" id="{61D01123-21F7-4B6E-AB9F-BD78EFD59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13. BASF </a:t>
            </a:r>
            <a:r>
              <a:rPr lang="ko-KR" altLang="en-US" sz="1600" b="1">
                <a:latin typeface="Arial" panose="020B0604020202020204" pitchFamily="34" charset="0"/>
              </a:rPr>
              <a:t>사례</a:t>
            </a:r>
          </a:p>
        </p:txBody>
      </p:sp>
      <p:sp>
        <p:nvSpPr>
          <p:cNvPr id="1637379" name="Text Box 3">
            <a:extLst>
              <a:ext uri="{FF2B5EF4-FFF2-40B4-BE49-F238E27FC236}">
                <a16:creationId xmlns:a16="http://schemas.microsoft.com/office/drawing/2014/main" id="{4F3ACF17-70D6-44A6-805A-DAE909600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ko-KR" altLang="en-US" sz="1300">
                <a:latin typeface="Arial" panose="020B0604020202020204" pitchFamily="34" charset="0"/>
              </a:rPr>
              <a:t>독일의 화학 기업 </a:t>
            </a:r>
            <a:r>
              <a:rPr lang="en-US" altLang="ko-KR" sz="1300">
                <a:latin typeface="Arial" panose="020B0604020202020204" pitchFamily="34" charset="0"/>
              </a:rPr>
              <a:t>BASF </a:t>
            </a:r>
            <a:r>
              <a:rPr lang="ko-KR" altLang="en-US" sz="1300">
                <a:latin typeface="Arial" panose="020B0604020202020204" pitchFamily="34" charset="0"/>
              </a:rPr>
              <a:t>는 기업 내의 모든 리스크를 과거</a:t>
            </a:r>
            <a:r>
              <a:rPr lang="en-US" altLang="ko-KR" sz="1300">
                <a:latin typeface="Arial" panose="020B0604020202020204" pitchFamily="34" charset="0"/>
              </a:rPr>
              <a:t>-</a:t>
            </a:r>
            <a:r>
              <a:rPr lang="ko-KR" altLang="en-US" sz="1300">
                <a:latin typeface="Arial" panose="020B0604020202020204" pitchFamily="34" charset="0"/>
              </a:rPr>
              <a:t>현재</a:t>
            </a:r>
            <a:r>
              <a:rPr lang="en-US" altLang="ko-KR" sz="1300">
                <a:latin typeface="Arial" panose="020B0604020202020204" pitchFamily="34" charset="0"/>
              </a:rPr>
              <a:t>-</a:t>
            </a:r>
            <a:r>
              <a:rPr lang="ko-KR" altLang="en-US" sz="1300">
                <a:latin typeface="Arial" panose="020B0604020202020204" pitchFamily="34" charset="0"/>
              </a:rPr>
              <a:t>미래의 </a:t>
            </a:r>
            <a:r>
              <a:rPr lang="en-US" altLang="ko-KR" sz="1300">
                <a:latin typeface="Arial" panose="020B0604020202020204" pitchFamily="34" charset="0"/>
              </a:rPr>
              <a:t>3</a:t>
            </a:r>
            <a:r>
              <a:rPr lang="ko-KR" altLang="en-US" sz="1300">
                <a:latin typeface="Arial" panose="020B0604020202020204" pitchFamily="34" charset="0"/>
              </a:rPr>
              <a:t>차원으로 관리하고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37380" name="Text Box 4">
            <a:extLst>
              <a:ext uri="{FF2B5EF4-FFF2-40B4-BE49-F238E27FC236}">
                <a16:creationId xmlns:a16="http://schemas.microsoft.com/office/drawing/2014/main" id="{5B06C808-BAA1-43D5-BF48-369C52B03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060575"/>
            <a:ext cx="8208963" cy="3384550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리스크가 현실화되기 이전의 선행 관리는 </a:t>
            </a:r>
            <a:r>
              <a:rPr lang="en-US" altLang="ko-KR" sz="1300" b="1">
                <a:latin typeface="Arial" panose="020B0604020202020204" pitchFamily="34" charset="0"/>
              </a:rPr>
              <a:t>KRI (Key Risk Indicator) </a:t>
            </a:r>
            <a:r>
              <a:rPr lang="ko-KR" altLang="en-US" sz="1300" b="1">
                <a:latin typeface="Arial" panose="020B0604020202020204" pitchFamily="34" charset="0"/>
              </a:rPr>
              <a:t>를 통해 이루어지고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이를 위해 </a:t>
            </a:r>
            <a:r>
              <a:rPr lang="en-US" altLang="ko-KR" sz="1300" b="1">
                <a:latin typeface="Arial" panose="020B0604020202020204" pitchFamily="34" charset="0"/>
              </a:rPr>
              <a:t>BASIKS (BASF Information &amp; Communication System) </a:t>
            </a:r>
            <a:r>
              <a:rPr lang="ko-KR" altLang="en-US" sz="1300" b="1">
                <a:latin typeface="Arial" panose="020B0604020202020204" pitchFamily="34" charset="0"/>
              </a:rPr>
              <a:t>라는 조기경보시스템을 구축하고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사전에 등록된 </a:t>
            </a:r>
            <a:r>
              <a:rPr lang="en-US" altLang="ko-KR" sz="1300" b="1">
                <a:latin typeface="Arial" panose="020B0604020202020204" pitchFamily="34" charset="0"/>
              </a:rPr>
              <a:t>KRI </a:t>
            </a:r>
            <a:r>
              <a:rPr lang="ko-KR" altLang="en-US" sz="1300" b="1">
                <a:latin typeface="Arial" panose="020B0604020202020204" pitchFamily="34" charset="0"/>
              </a:rPr>
              <a:t>가 리스크 수준으로 상승하면 리스크 담당자 </a:t>
            </a:r>
            <a:r>
              <a:rPr lang="en-US" altLang="ko-KR" sz="1300" b="1">
                <a:latin typeface="Arial" panose="020B0604020202020204" pitchFamily="34" charset="0"/>
              </a:rPr>
              <a:t>(Risk Owner) </a:t>
            </a:r>
            <a:r>
              <a:rPr lang="ko-KR" altLang="en-US" sz="1300" b="1">
                <a:latin typeface="Arial" panose="020B0604020202020204" pitchFamily="34" charset="0"/>
              </a:rPr>
              <a:t>에게 시스템 상에서 즉시 통보함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리스크의 동행 관리로서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리스크괸리 최고 임원의 주재 하에 분기별로 </a:t>
            </a:r>
            <a:r>
              <a:rPr lang="en-US" altLang="ko-KR" sz="1300" b="1">
                <a:latin typeface="Arial" panose="020B0604020202020204" pitchFamily="34" charset="0"/>
              </a:rPr>
              <a:t>12</a:t>
            </a:r>
            <a:r>
              <a:rPr lang="ko-KR" altLang="en-US" sz="1300" b="1">
                <a:latin typeface="Arial" panose="020B0604020202020204" pitchFamily="34" charset="0"/>
              </a:rPr>
              <a:t>개 사업부의 리스크를 평가하여 필요한 경우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즉시 통제 활동을 수행함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리스크가 현실화 될 경우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사전에 준비된 프로그램에 따라 관련 부서가 손실을 최소화하기 위한 대응 활동을 실시함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리스크의 후행 관리로서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감사팀과 특별 위원회가 중심이 되어 사후 </a:t>
            </a:r>
            <a:r>
              <a:rPr lang="en-US" altLang="ko-KR" sz="1300" b="1">
                <a:latin typeface="Arial" panose="020B0604020202020204" pitchFamily="34" charset="0"/>
              </a:rPr>
              <a:t>Monitoring </a:t>
            </a:r>
            <a:r>
              <a:rPr lang="ko-KR" altLang="en-US" sz="1300" b="1">
                <a:latin typeface="Arial" panose="020B0604020202020204" pitchFamily="34" charset="0"/>
              </a:rPr>
              <a:t>을 실시하여 리스크관리 활동의 적시성과 효과성 등을 검증함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  <p:sp>
        <p:nvSpPr>
          <p:cNvPr id="1637381" name="Text Box 5">
            <a:extLst>
              <a:ext uri="{FF2B5EF4-FFF2-40B4-BE49-F238E27FC236}">
                <a16:creationId xmlns:a16="http://schemas.microsoft.com/office/drawing/2014/main" id="{D142B0A1-CEE8-464C-8545-05D681D08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Text Box 2">
            <a:extLst>
              <a:ext uri="{FF2B5EF4-FFF2-40B4-BE49-F238E27FC236}">
                <a16:creationId xmlns:a16="http://schemas.microsoft.com/office/drawing/2014/main" id="{A104D479-E722-420F-BC3C-0B9C69FD1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440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14. </a:t>
            </a:r>
            <a:r>
              <a:rPr lang="ko-KR" altLang="en-US" sz="1600" b="1">
                <a:latin typeface="Arial" panose="020B0604020202020204" pitchFamily="34" charset="0"/>
              </a:rPr>
              <a:t>통합 관리를 통한 </a:t>
            </a:r>
            <a:r>
              <a:rPr lang="en-US" altLang="ko-KR" sz="1600" b="1">
                <a:latin typeface="Arial" panose="020B0604020202020204" pitchFamily="34" charset="0"/>
              </a:rPr>
              <a:t>Portfolio </a:t>
            </a:r>
            <a:r>
              <a:rPr lang="ko-KR" altLang="en-US" sz="1600" b="1">
                <a:latin typeface="Arial" panose="020B0604020202020204" pitchFamily="34" charset="0"/>
              </a:rPr>
              <a:t>효과 추구</a:t>
            </a:r>
          </a:p>
        </p:txBody>
      </p:sp>
      <p:sp>
        <p:nvSpPr>
          <p:cNvPr id="1635331" name="Text Box 3">
            <a:extLst>
              <a:ext uri="{FF2B5EF4-FFF2-40B4-BE49-F238E27FC236}">
                <a16:creationId xmlns:a16="http://schemas.microsoft.com/office/drawing/2014/main" id="{50AF23C2-34D5-47F3-95CA-366E793E8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이전의 리스크 관리는 주로 리스크를 생산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영업</a:t>
            </a:r>
            <a:r>
              <a:rPr lang="en-US" altLang="ko-KR" sz="1300">
                <a:latin typeface="Arial" panose="020B0604020202020204" pitchFamily="34" charset="0"/>
              </a:rPr>
              <a:t>, R&amp;D, </a:t>
            </a:r>
            <a:r>
              <a:rPr lang="ko-KR" altLang="en-US" sz="1300">
                <a:latin typeface="Arial" panose="020B0604020202020204" pitchFamily="34" charset="0"/>
              </a:rPr>
              <a:t>구매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재무 등 부서 내에서 개별적으로 관리하거나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주로 제품 단위로 분할된 사업부별로 관리하는 방식이었음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35332" name="Text Box 4">
            <a:extLst>
              <a:ext uri="{FF2B5EF4-FFF2-40B4-BE49-F238E27FC236}">
                <a16:creationId xmlns:a16="http://schemas.microsoft.com/office/drawing/2014/main" id="{A1728DA7-D6A6-4418-9D03-4C2B1DA3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205038"/>
            <a:ext cx="8208963" cy="3384550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개별 리스크관리 </a:t>
            </a:r>
            <a:r>
              <a:rPr lang="en-US" altLang="ko-KR" sz="1300" b="1">
                <a:latin typeface="Arial" panose="020B0604020202020204" pitchFamily="34" charset="0"/>
              </a:rPr>
              <a:t>(Silo-based Approach) </a:t>
            </a:r>
            <a:r>
              <a:rPr lang="ko-KR" altLang="en-US" sz="1300" b="1">
                <a:latin typeface="Arial" panose="020B0604020202020204" pitchFamily="34" charset="0"/>
              </a:rPr>
              <a:t>로는 기업 내</a:t>
            </a:r>
            <a:r>
              <a:rPr lang="en-US" altLang="ko-KR" sz="1300" b="1">
                <a:latin typeface="Arial" panose="020B0604020202020204" pitchFamily="34" charset="0"/>
              </a:rPr>
              <a:t>/</a:t>
            </a:r>
            <a:r>
              <a:rPr lang="ko-KR" altLang="en-US" sz="1300" b="1">
                <a:latin typeface="Arial" panose="020B0604020202020204" pitchFamily="34" charset="0"/>
              </a:rPr>
              <a:t>외부에서 발생하는 다양한 리스크들을 효과적으로 식별하고 대응할 수 없어 리스크 관리의 사각 지대가 발생하게 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부서 간의 리스크관리 업무가 일관성을 갖지 못하는 등 리스크 관리의 부문 최적화 문제가 발생하고 전사적인 </a:t>
            </a:r>
            <a:r>
              <a:rPr lang="en-US" altLang="ko-KR" sz="1300" b="1">
                <a:latin typeface="Arial" panose="020B0604020202020204" pitchFamily="34" charset="0"/>
              </a:rPr>
              <a:t>Communication </a:t>
            </a:r>
            <a:r>
              <a:rPr lang="ko-KR" altLang="en-US" sz="1300" b="1">
                <a:latin typeface="Arial" panose="020B0604020202020204" pitchFamily="34" charset="0"/>
              </a:rPr>
              <a:t>이 원활하게 이루어지지 못해 리스크 관리의 비효율성을 초래하게 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상기한 한계를 극복하기 위하여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에서는 기업이 직면하는 다양한 리스크들을 전사적인 관점에서 통합하여 리스크 </a:t>
            </a:r>
            <a:r>
              <a:rPr lang="en-US" altLang="ko-KR" sz="1300" b="1">
                <a:latin typeface="Arial" panose="020B0604020202020204" pitchFamily="34" charset="0"/>
              </a:rPr>
              <a:t>Portfolio </a:t>
            </a:r>
            <a:r>
              <a:rPr lang="ko-KR" altLang="en-US" sz="1300" b="1">
                <a:latin typeface="Arial" panose="020B0604020202020204" pitchFamily="34" charset="0"/>
              </a:rPr>
              <a:t>로 인식하고 관리 </a:t>
            </a:r>
            <a:r>
              <a:rPr lang="en-US" altLang="ko-KR" sz="1300" b="1">
                <a:latin typeface="Arial" panose="020B0604020202020204" pitchFamily="34" charset="0"/>
              </a:rPr>
              <a:t>(Integrated Approach) </a:t>
            </a:r>
            <a:r>
              <a:rPr lang="ko-KR" altLang="en-US" sz="1300" b="1">
                <a:latin typeface="Arial" panose="020B0604020202020204" pitchFamily="34" charset="0"/>
              </a:rPr>
              <a:t>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원래 </a:t>
            </a:r>
            <a:r>
              <a:rPr lang="en-US" altLang="ko-KR" sz="1300" b="1">
                <a:latin typeface="Arial" panose="020B0604020202020204" pitchFamily="34" charset="0"/>
              </a:rPr>
              <a:t>Portfolio </a:t>
            </a:r>
            <a:r>
              <a:rPr lang="ko-KR" altLang="en-US" sz="1300" b="1">
                <a:latin typeface="Arial" panose="020B0604020202020204" pitchFamily="34" charset="0"/>
              </a:rPr>
              <a:t>효과란 투자 전략의 하나로서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분산 투자를 통해 개별 투자의 리스크가 일부 상쇄되고 전체 투자의 리스크가 감소되는 것을 의미하며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같은 원리로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에서는 모든 리스크를 하나의 </a:t>
            </a:r>
            <a:r>
              <a:rPr lang="en-US" altLang="ko-KR" sz="1300" b="1">
                <a:latin typeface="Arial" panose="020B0604020202020204" pitchFamily="34" charset="0"/>
              </a:rPr>
              <a:t>Portfolio </a:t>
            </a:r>
            <a:r>
              <a:rPr lang="ko-KR" altLang="en-US" sz="1300" b="1">
                <a:latin typeface="Arial" panose="020B0604020202020204" pitchFamily="34" charset="0"/>
              </a:rPr>
              <a:t>로 관리하며 리스크 요인 간의 상쇄 효과를 통해 전체 리스크를 감소시킬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  <p:sp>
        <p:nvSpPr>
          <p:cNvPr id="1635333" name="Text Box 5">
            <a:extLst>
              <a:ext uri="{FF2B5EF4-FFF2-40B4-BE49-F238E27FC236}">
                <a16:creationId xmlns:a16="http://schemas.microsoft.com/office/drawing/2014/main" id="{B7ADA3E3-A121-4428-BC04-A25810AE3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Text Box 3">
            <a:extLst>
              <a:ext uri="{FF2B5EF4-FFF2-40B4-BE49-F238E27FC236}">
                <a16:creationId xmlns:a16="http://schemas.microsoft.com/office/drawing/2014/main" id="{9B8CCEC6-C047-47A5-8047-2CC8A79EF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519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14.1 </a:t>
            </a:r>
            <a:r>
              <a:rPr lang="ko-KR" altLang="en-US" sz="1600" b="1">
                <a:latin typeface="Arial" panose="020B0604020202020204" pitchFamily="34" charset="0"/>
              </a:rPr>
              <a:t>통합 관리를 통한 </a:t>
            </a:r>
            <a:r>
              <a:rPr lang="en-US" altLang="ko-KR" sz="1600" b="1">
                <a:latin typeface="Arial" panose="020B0604020202020204" pitchFamily="34" charset="0"/>
              </a:rPr>
              <a:t>Portfolio </a:t>
            </a:r>
            <a:r>
              <a:rPr lang="ko-KR" altLang="en-US" sz="1600" b="1">
                <a:latin typeface="Arial" panose="020B0604020202020204" pitchFamily="34" charset="0"/>
              </a:rPr>
              <a:t>효과 추구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33284" name="Text Box 4">
            <a:extLst>
              <a:ext uri="{FF2B5EF4-FFF2-40B4-BE49-F238E27FC236}">
                <a16:creationId xmlns:a16="http://schemas.microsoft.com/office/drawing/2014/main" id="{87720011-600D-4BFF-954C-400636A43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ko-KR" altLang="en-US" sz="1300">
                <a:latin typeface="Arial" panose="020B0604020202020204" pitchFamily="34" charset="0"/>
              </a:rPr>
              <a:t>통합관리를 통한 </a:t>
            </a:r>
            <a:r>
              <a:rPr lang="en-US" altLang="ko-KR" sz="1300">
                <a:latin typeface="Arial" panose="020B0604020202020204" pitchFamily="34" charset="0"/>
              </a:rPr>
              <a:t>Portfolio </a:t>
            </a:r>
            <a:r>
              <a:rPr lang="ko-KR" altLang="en-US" sz="1300">
                <a:latin typeface="Arial" panose="020B0604020202020204" pitchFamily="34" charset="0"/>
              </a:rPr>
              <a:t>효과에 대한 구체적인 사례는 다음과 같음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33285" name="Text Box 5">
            <a:extLst>
              <a:ext uri="{FF2B5EF4-FFF2-40B4-BE49-F238E27FC236}">
                <a16:creationId xmlns:a16="http://schemas.microsoft.com/office/drawing/2014/main" id="{3B4FB25F-843D-4655-9C1B-01751E645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989138"/>
            <a:ext cx="8858250" cy="3816350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환율이 떨어지는 상황에서는 수출 비중이 높은 기업의 영업 부서에서 손실을 입을 수 있지만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반대로 원부자재의 대부분을 해외에서 수입해야 한다면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구매 과정에서 보는 이익으로 환 손실을 상쇄할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특허 확보 실적이 부족한 사업부의 </a:t>
            </a:r>
            <a:r>
              <a:rPr lang="en-US" altLang="ko-KR" sz="1300" b="1">
                <a:latin typeface="Arial" panose="020B0604020202020204" pitchFamily="34" charset="0"/>
              </a:rPr>
              <a:t>R&amp;D </a:t>
            </a:r>
            <a:r>
              <a:rPr lang="ko-KR" altLang="en-US" sz="1300" b="1">
                <a:latin typeface="Arial" panose="020B0604020202020204" pitchFamily="34" charset="0"/>
              </a:rPr>
              <a:t>부문에서는 경쟁 기업의 특허를 침해할 수 있는 리스크를 안고 있지만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경쟁 기업에 비해 특허를 많이 확보하고 있는 사업부에서는 반대로 경쟁 기업이 자사의 특허를 침해할 수 있는 가능성을 가지고 있어 전사 차원에서는 </a:t>
            </a:r>
            <a:r>
              <a:rPr lang="en-US" altLang="ko-KR" sz="1300" b="1">
                <a:latin typeface="Arial" panose="020B0604020202020204" pitchFamily="34" charset="0"/>
              </a:rPr>
              <a:t>Cross-licensing </a:t>
            </a:r>
            <a:r>
              <a:rPr lang="ko-KR" altLang="en-US" sz="1300" b="1">
                <a:latin typeface="Arial" panose="020B0604020202020204" pitchFamily="34" charset="0"/>
              </a:rPr>
              <a:t>등으로 리스크를 상쇄할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만일 특정 사업부가 한 공급업체로부터 중요 원자재를 전량 공급 받는 경우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 사업부는 해당 공급업체의 문제로 인해 생산에 차질을 빚을 수 있는 리스크를 가지고 있으나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다른 사업부의 경우에도 같은 공급업체가 전체 공급 물량의 대부분을 차지하고 있다면 전사 관점에서의 리스크는 개별 사업부 관점의 리스크의 합보다 더욱 커질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전사적인 관점에서의 리스크 </a:t>
            </a:r>
            <a:r>
              <a:rPr lang="en-US" altLang="ko-KR" sz="1300" b="1">
                <a:latin typeface="Arial" panose="020B0604020202020204" pitchFamily="34" charset="0"/>
              </a:rPr>
              <a:t>Portfolio </a:t>
            </a:r>
            <a:r>
              <a:rPr lang="ko-KR" altLang="en-US" sz="1300" b="1">
                <a:latin typeface="Arial" panose="020B0604020202020204" pitchFamily="34" charset="0"/>
              </a:rPr>
              <a:t>는 개별 부서나 사업부 관점에서의 리스크의 합보다 더 크거나 작아질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  <p:sp>
        <p:nvSpPr>
          <p:cNvPr id="1633286" name="Text Box 6">
            <a:extLst>
              <a:ext uri="{FF2B5EF4-FFF2-40B4-BE49-F238E27FC236}">
                <a16:creationId xmlns:a16="http://schemas.microsoft.com/office/drawing/2014/main" id="{5E0FB2BB-1CBC-4F4A-A4D4-812DCCDC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Text Box 2">
            <a:extLst>
              <a:ext uri="{FF2B5EF4-FFF2-40B4-BE49-F238E27FC236}">
                <a16:creationId xmlns:a16="http://schemas.microsoft.com/office/drawing/2014/main" id="{1A61809D-BC47-44FF-935F-0F4AD13A0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15. ERM </a:t>
            </a:r>
            <a:r>
              <a:rPr lang="ko-KR" altLang="en-US" sz="1600" b="1">
                <a:latin typeface="Arial" panose="020B0604020202020204" pitchFamily="34" charset="0"/>
              </a:rPr>
              <a:t>구축을 위한 필요 조직</a:t>
            </a:r>
          </a:p>
        </p:txBody>
      </p:sp>
      <p:sp>
        <p:nvSpPr>
          <p:cNvPr id="1705987" name="Text Box 3">
            <a:extLst>
              <a:ext uri="{FF2B5EF4-FFF2-40B4-BE49-F238E27FC236}">
                <a16:creationId xmlns:a16="http://schemas.microsoft.com/office/drawing/2014/main" id="{CEAF8CEB-DCA5-4AF0-A82B-B04BF8212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에서는 리스크를 ‘기업의 목표 달성을 저해할 수 있는 사건이 발생할 가능성’ 이라고 정의하고 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05988" name="Text Box 4">
            <a:extLst>
              <a:ext uri="{FF2B5EF4-FFF2-40B4-BE49-F238E27FC236}">
                <a16:creationId xmlns:a16="http://schemas.microsoft.com/office/drawing/2014/main" id="{C8305623-1952-4BFF-9532-48792F28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1989138"/>
            <a:ext cx="8640762" cy="3960812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ERM </a:t>
            </a:r>
            <a:r>
              <a:rPr lang="ko-KR" altLang="en-US" sz="1300" b="1">
                <a:latin typeface="Arial" panose="020B0604020202020204" pitchFamily="34" charset="0"/>
              </a:rPr>
              <a:t>이 궁극적으로 추구하는 바는 기업 목표의 달성인 셈이고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이는 </a:t>
            </a:r>
            <a:r>
              <a:rPr lang="en-US" altLang="ko-KR" sz="1300" b="1">
                <a:latin typeface="Arial" panose="020B0604020202020204" pitchFamily="34" charset="0"/>
              </a:rPr>
              <a:t>CEO </a:t>
            </a:r>
            <a:r>
              <a:rPr lang="ko-KR" altLang="en-US" sz="1300" b="1">
                <a:latin typeface="Arial" panose="020B0604020202020204" pitchFamily="34" charset="0"/>
              </a:rPr>
              <a:t>의 임무와 동일하며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결국 리스크 관리의 최고 책임자는 </a:t>
            </a:r>
            <a:r>
              <a:rPr lang="en-US" altLang="ko-KR" sz="1300" b="1">
                <a:latin typeface="Arial" panose="020B0604020202020204" pitchFamily="34" charset="0"/>
              </a:rPr>
              <a:t>CEO </a:t>
            </a:r>
            <a:r>
              <a:rPr lang="ko-KR" altLang="en-US" sz="1300" b="1">
                <a:latin typeface="Arial" panose="020B0604020202020204" pitchFamily="34" charset="0"/>
              </a:rPr>
              <a:t>이고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조직의 정점은 </a:t>
            </a:r>
            <a:r>
              <a:rPr lang="en-US" altLang="ko-KR" sz="1300" b="1">
                <a:latin typeface="Arial" panose="020B0604020202020204" pitchFamily="34" charset="0"/>
              </a:rPr>
              <a:t>CEO </a:t>
            </a:r>
            <a:r>
              <a:rPr lang="ko-KR" altLang="en-US" sz="1300" b="1">
                <a:latin typeface="Arial" panose="020B0604020202020204" pitchFamily="34" charset="0"/>
              </a:rPr>
              <a:t>가 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ERM </a:t>
            </a:r>
            <a:r>
              <a:rPr lang="ko-KR" altLang="en-US" sz="1300" b="1">
                <a:latin typeface="Arial" panose="020B0604020202020204" pitchFamily="34" charset="0"/>
              </a:rPr>
              <a:t>이 어디 </a:t>
            </a:r>
            <a:r>
              <a:rPr lang="en-US" altLang="ko-KR" sz="1300" b="1">
                <a:latin typeface="Arial" panose="020B0604020202020204" pitchFamily="34" charset="0"/>
              </a:rPr>
              <a:t>CEO </a:t>
            </a:r>
            <a:r>
              <a:rPr lang="ko-KR" altLang="en-US" sz="1300" b="1">
                <a:latin typeface="Arial" panose="020B0604020202020204" pitchFamily="34" charset="0"/>
              </a:rPr>
              <a:t>한 사람의 힘 만으로 될 일인가</a:t>
            </a:r>
            <a:r>
              <a:rPr lang="en-US" altLang="ko-KR" sz="1300" b="1">
                <a:latin typeface="Arial" panose="020B0604020202020204" pitchFamily="34" charset="0"/>
              </a:rPr>
              <a:t>? </a:t>
            </a:r>
            <a:r>
              <a:rPr lang="ko-KR" altLang="en-US" sz="1300" b="1">
                <a:latin typeface="Arial" panose="020B0604020202020204" pitchFamily="34" charset="0"/>
              </a:rPr>
              <a:t>기업 내에는 </a:t>
            </a:r>
            <a:r>
              <a:rPr lang="en-US" altLang="ko-KR" sz="1300" b="1">
                <a:latin typeface="Arial" panose="020B0604020202020204" pitchFamily="34" charset="0"/>
              </a:rPr>
              <a:t>CEO </a:t>
            </a:r>
            <a:r>
              <a:rPr lang="ko-KR" altLang="en-US" sz="1300" b="1">
                <a:latin typeface="Arial" panose="020B0604020202020204" pitchFamily="34" charset="0"/>
              </a:rPr>
              <a:t>를 보좌해서 리스크 관리를 수행할 </a:t>
            </a:r>
            <a:r>
              <a:rPr lang="en-US" altLang="ko-KR" sz="1300" b="1">
                <a:latin typeface="Arial" panose="020B0604020202020204" pitchFamily="34" charset="0"/>
              </a:rPr>
              <a:t>Staff </a:t>
            </a:r>
            <a:r>
              <a:rPr lang="ko-KR" altLang="en-US" sz="1300" b="1">
                <a:latin typeface="Arial" panose="020B0604020202020204" pitchFamily="34" charset="0"/>
              </a:rPr>
              <a:t>역시 여럿 필요함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RMC (Risk Management Committee)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RMC </a:t>
            </a:r>
            <a:r>
              <a:rPr lang="ko-KR" altLang="en-US" sz="1300" b="1">
                <a:latin typeface="Arial" panose="020B0604020202020204" pitchFamily="34" charset="0"/>
              </a:rPr>
              <a:t>는 리스크 관련 이슈에 대한 최종 의결기구로서 정기적으로 또는 </a:t>
            </a:r>
            <a:r>
              <a:rPr lang="en-US" altLang="ko-KR" sz="1300" b="1">
                <a:latin typeface="Arial" panose="020B0604020202020204" pitchFamily="34" charset="0"/>
              </a:rPr>
              <a:t>CRO </a:t>
            </a:r>
            <a:r>
              <a:rPr lang="ko-KR" altLang="en-US" sz="1300" b="1">
                <a:latin typeface="Arial" panose="020B0604020202020204" pitchFamily="34" charset="0"/>
              </a:rPr>
              <a:t>의 요청으로 개최함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전사에 미치는 영향이 작은 경우</a:t>
            </a:r>
            <a:r>
              <a:rPr lang="en-US" altLang="ko-KR" sz="1300" b="1">
                <a:latin typeface="Arial" panose="020B0604020202020204" pitchFamily="34" charset="0"/>
              </a:rPr>
              <a:t>, CRO (Chief Risk Officer) </a:t>
            </a:r>
            <a:r>
              <a:rPr lang="ko-KR" altLang="en-US" sz="1300" b="1">
                <a:latin typeface="Arial" panose="020B0604020202020204" pitchFamily="34" charset="0"/>
              </a:rPr>
              <a:t>가 </a:t>
            </a:r>
            <a:r>
              <a:rPr lang="en-US" altLang="ko-KR" sz="1300" b="1">
                <a:latin typeface="Arial" panose="020B0604020202020204" pitchFamily="34" charset="0"/>
              </a:rPr>
              <a:t>RMC </a:t>
            </a:r>
            <a:r>
              <a:rPr lang="ko-KR" altLang="en-US" sz="1300" b="1">
                <a:latin typeface="Arial" panose="020B0604020202020204" pitchFamily="34" charset="0"/>
              </a:rPr>
              <a:t>의 소집과 결정을 기다리기 힘들 만큼 급박한 사안인 경우에는 </a:t>
            </a:r>
            <a:r>
              <a:rPr lang="en-US" altLang="ko-KR" sz="1300" b="1">
                <a:latin typeface="Arial" panose="020B0604020202020204" pitchFamily="34" charset="0"/>
              </a:rPr>
              <a:t>CEO </a:t>
            </a:r>
            <a:r>
              <a:rPr lang="ko-KR" altLang="en-US" sz="1300" b="1">
                <a:latin typeface="Arial" panose="020B0604020202020204" pitchFamily="34" charset="0"/>
              </a:rPr>
              <a:t>에 의사결정을 위임할 수도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의사결정 대상으로는 전사 리스크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중점관리 대상 리스크</a:t>
            </a:r>
            <a:r>
              <a:rPr lang="en-US" altLang="ko-KR" sz="1300" b="1">
                <a:latin typeface="Arial" panose="020B0604020202020204" pitchFamily="34" charset="0"/>
              </a:rPr>
              <a:t>, KRI, </a:t>
            </a:r>
            <a:r>
              <a:rPr lang="ko-KR" altLang="en-US" sz="1300" b="1">
                <a:latin typeface="Arial" panose="020B0604020202020204" pitchFamily="34" charset="0"/>
              </a:rPr>
              <a:t>조기경보시스템의 운영 방안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리스크별 관리 방안 등이 포함될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05989" name="Text Box 5">
            <a:extLst>
              <a:ext uri="{FF2B5EF4-FFF2-40B4-BE49-F238E27FC236}">
                <a16:creationId xmlns:a16="http://schemas.microsoft.com/office/drawing/2014/main" id="{66A7B85C-71D7-4C59-87F6-94A1DC36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9" name="Text Box 3">
            <a:extLst>
              <a:ext uri="{FF2B5EF4-FFF2-40B4-BE49-F238E27FC236}">
                <a16:creationId xmlns:a16="http://schemas.microsoft.com/office/drawing/2014/main" id="{C17CBF29-3F48-4461-ABC6-8BFF80DEB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15.1 ERM </a:t>
            </a:r>
            <a:r>
              <a:rPr lang="ko-KR" altLang="en-US" sz="1600" b="1">
                <a:latin typeface="Arial" panose="020B0604020202020204" pitchFamily="34" charset="0"/>
              </a:rPr>
              <a:t>구축을 위한 필요 조직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703940" name="Text Box 4">
            <a:extLst>
              <a:ext uri="{FF2B5EF4-FFF2-40B4-BE49-F238E27FC236}">
                <a16:creationId xmlns:a16="http://schemas.microsoft.com/office/drawing/2014/main" id="{DE4C1CE0-E2CA-40BA-88E7-88BD7E784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구축을 위한 필요 조직과 관련된 내용은 다음과 같음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03941" name="Text Box 5">
            <a:extLst>
              <a:ext uri="{FF2B5EF4-FFF2-40B4-BE49-F238E27FC236}">
                <a16:creationId xmlns:a16="http://schemas.microsoft.com/office/drawing/2014/main" id="{AA21B74C-F2B6-4126-AF60-F2E68108B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916113"/>
            <a:ext cx="9217025" cy="410527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CRO (Chief Risk Officer)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CRO </a:t>
            </a:r>
            <a:r>
              <a:rPr lang="ko-KR" altLang="en-US" sz="1300" b="1">
                <a:latin typeface="Arial" panose="020B0604020202020204" pitchFamily="34" charset="0"/>
              </a:rPr>
              <a:t>는 리스크관리 전반에 대한 전사 총괄 책임자로서</a:t>
            </a:r>
            <a:r>
              <a:rPr lang="en-US" altLang="ko-KR" sz="1300" b="1">
                <a:latin typeface="Arial" panose="020B0604020202020204" pitchFamily="34" charset="0"/>
              </a:rPr>
              <a:t>, ERM </a:t>
            </a:r>
            <a:r>
              <a:rPr lang="ko-KR" altLang="en-US" sz="1300" b="1">
                <a:latin typeface="Arial" panose="020B0604020202020204" pitchFamily="34" charset="0"/>
              </a:rPr>
              <a:t>조직에서 중추적인 역할을 수행함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CRO </a:t>
            </a:r>
            <a:r>
              <a:rPr lang="ko-KR" altLang="en-US" sz="1300" b="1">
                <a:latin typeface="Arial" panose="020B0604020202020204" pitchFamily="34" charset="0"/>
              </a:rPr>
              <a:t>기능이 반드시 조직 내에서 독립적으로 수행되어야 하는 것은 아니며</a:t>
            </a:r>
            <a:r>
              <a:rPr lang="en-US" altLang="ko-KR" sz="1300" b="1">
                <a:latin typeface="Arial" panose="020B0604020202020204" pitchFamily="34" charset="0"/>
              </a:rPr>
              <a:t>, CFO </a:t>
            </a:r>
            <a:r>
              <a:rPr lang="ko-KR" altLang="en-US" sz="1300" b="1">
                <a:latin typeface="Arial" panose="020B0604020202020204" pitchFamily="34" charset="0"/>
              </a:rPr>
              <a:t>나 감사담당 임원에 의해서 </a:t>
            </a:r>
            <a:r>
              <a:rPr lang="en-US" altLang="ko-KR" sz="1300" b="1">
                <a:latin typeface="Arial" panose="020B0604020202020204" pitchFamily="34" charset="0"/>
              </a:rPr>
              <a:t>CRO </a:t>
            </a:r>
            <a:r>
              <a:rPr lang="ko-KR" altLang="en-US" sz="1300" b="1">
                <a:latin typeface="Arial" panose="020B0604020202020204" pitchFamily="34" charset="0"/>
              </a:rPr>
              <a:t>의 기능이 수행되기도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CRO </a:t>
            </a:r>
            <a:r>
              <a:rPr lang="ko-KR" altLang="en-US" sz="1300" b="1">
                <a:latin typeface="Arial" panose="020B0604020202020204" pitchFamily="34" charset="0"/>
              </a:rPr>
              <a:t>는 먼저 각 부문별로 리스크를 식별하고 평가하는 데 있어 방법과 기준을 제시하고 식별된 리스크를 관리할 주체인 </a:t>
            </a:r>
            <a:r>
              <a:rPr lang="en-US" altLang="ko-KR" sz="1300" b="1">
                <a:latin typeface="Arial" panose="020B0604020202020204" pitchFamily="34" charset="0"/>
              </a:rPr>
              <a:t>Risk Owner </a:t>
            </a:r>
            <a:r>
              <a:rPr lang="ko-KR" altLang="en-US" sz="1300" b="1">
                <a:latin typeface="Arial" panose="020B0604020202020204" pitchFamily="34" charset="0"/>
              </a:rPr>
              <a:t>를 지정함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부문별로 식별한 리스크를 종합하여 전사 차원의 중점관리 대상 리스크를 선정하고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이를 측정할 수 있는 </a:t>
            </a:r>
            <a:r>
              <a:rPr lang="en-US" altLang="ko-KR" sz="1300" b="1">
                <a:latin typeface="Arial" panose="020B0604020202020204" pitchFamily="34" charset="0"/>
              </a:rPr>
              <a:t>KRI </a:t>
            </a:r>
            <a:r>
              <a:rPr lang="ko-KR" altLang="en-US" sz="1300" b="1">
                <a:latin typeface="Arial" panose="020B0604020202020204" pitchFamily="34" charset="0"/>
              </a:rPr>
              <a:t>를 도출함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조기경보시스템을 운영하고 리스크관리 운영 체제를 수립하고 검토하며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리스크관리 교육 등 변화 관리를 주도함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Risk Owner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Risk Owner </a:t>
            </a:r>
            <a:r>
              <a:rPr lang="ko-KR" altLang="en-US" sz="1300" b="1">
                <a:latin typeface="Arial" panose="020B0604020202020204" pitchFamily="34" charset="0"/>
              </a:rPr>
              <a:t>는 특정 리스크의 실질적인 관리 담당자를 말하며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여기서 말하는 리스크 관리란 해당 리스크의 정기적인 측정과 보고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통제 활동의 강화를 통한 리스크의 현실화 가능성 축소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손실 최소화를 위한 </a:t>
            </a:r>
            <a:r>
              <a:rPr lang="en-US" altLang="ko-KR" sz="1300" b="1">
                <a:latin typeface="Arial" panose="020B0604020202020204" pitchFamily="34" charset="0"/>
              </a:rPr>
              <a:t>Scenario Plan </a:t>
            </a:r>
            <a:r>
              <a:rPr lang="ko-KR" altLang="en-US" sz="1300" b="1">
                <a:latin typeface="Arial" panose="020B0604020202020204" pitchFamily="34" charset="0"/>
              </a:rPr>
              <a:t>의 수립 등을 포함함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03942" name="Text Box 6">
            <a:extLst>
              <a:ext uri="{FF2B5EF4-FFF2-40B4-BE49-F238E27FC236}">
                <a16:creationId xmlns:a16="http://schemas.microsoft.com/office/drawing/2014/main" id="{97E84AAC-D3C1-49D0-825C-23ACBCFB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2" name="Text Box 2">
            <a:extLst>
              <a:ext uri="{FF2B5EF4-FFF2-40B4-BE49-F238E27FC236}">
                <a16:creationId xmlns:a16="http://schemas.microsoft.com/office/drawing/2014/main" id="{7A283F21-B5C9-4ED2-940B-3E95EEB7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3. </a:t>
            </a:r>
            <a:r>
              <a:rPr lang="ko-KR" altLang="en-US" sz="1600" b="1">
                <a:latin typeface="Arial" panose="020B0604020202020204" pitchFamily="34" charset="0"/>
              </a:rPr>
              <a:t>전사적 성과관리</a:t>
            </a:r>
            <a:r>
              <a:rPr lang="en-US" altLang="ko-KR" sz="1600" b="1">
                <a:latin typeface="Arial" panose="020B0604020202020204" pitchFamily="34" charset="0"/>
              </a:rPr>
              <a:t>-EPM</a:t>
            </a:r>
          </a:p>
        </p:txBody>
      </p:sp>
      <p:sp>
        <p:nvSpPr>
          <p:cNvPr id="1459203" name="Text Box 3">
            <a:extLst>
              <a:ext uri="{FF2B5EF4-FFF2-40B4-BE49-F238E27FC236}">
                <a16:creationId xmlns:a16="http://schemas.microsoft.com/office/drawing/2014/main" id="{9477336D-71EB-4032-82B2-E40A77EBF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8913"/>
            <a:ext cx="261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2. Capital Market ERM </a:t>
            </a:r>
            <a:r>
              <a:rPr lang="ko-KR" altLang="en-US" sz="1400" b="1">
                <a:latin typeface="Times New Roman" panose="02020603050405020304" pitchFamily="18" charset="0"/>
              </a:rPr>
              <a:t>의 개요</a:t>
            </a:r>
          </a:p>
        </p:txBody>
      </p:sp>
      <p:sp>
        <p:nvSpPr>
          <p:cNvPr id="1459204" name="Rectangle 4">
            <a:extLst>
              <a:ext uri="{FF2B5EF4-FFF2-40B4-BE49-F238E27FC236}">
                <a16:creationId xmlns:a16="http://schemas.microsoft.com/office/drawing/2014/main" id="{316592F3-22F9-4F82-919C-FD7C5E240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844675"/>
            <a:ext cx="2376487" cy="576263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재무적 성과관리</a:t>
            </a:r>
          </a:p>
        </p:txBody>
      </p:sp>
      <p:sp>
        <p:nvSpPr>
          <p:cNvPr id="1459205" name="Rectangle 5">
            <a:extLst>
              <a:ext uri="{FF2B5EF4-FFF2-40B4-BE49-F238E27FC236}">
                <a16:creationId xmlns:a16="http://schemas.microsoft.com/office/drawing/2014/main" id="{ABFF49BE-D618-49C4-90F1-2691C68B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2420938"/>
            <a:ext cx="2366962" cy="14398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전사 및 사업부 차원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재무적 지표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EVA,ABC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Budget Planning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심사 분석</a:t>
            </a:r>
          </a:p>
        </p:txBody>
      </p:sp>
      <p:sp>
        <p:nvSpPr>
          <p:cNvPr id="1459206" name="Rectangle 6">
            <a:extLst>
              <a:ext uri="{FF2B5EF4-FFF2-40B4-BE49-F238E27FC236}">
                <a16:creationId xmlns:a16="http://schemas.microsoft.com/office/drawing/2014/main" id="{ABD4E3AB-49C0-4BB4-8B6B-2C7D7104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1844675"/>
            <a:ext cx="2376488" cy="576263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HRM 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성과관리</a:t>
            </a:r>
          </a:p>
        </p:txBody>
      </p:sp>
      <p:sp>
        <p:nvSpPr>
          <p:cNvPr id="1459207" name="Rectangle 7">
            <a:extLst>
              <a:ext uri="{FF2B5EF4-FFF2-40B4-BE49-F238E27FC236}">
                <a16:creationId xmlns:a16="http://schemas.microsoft.com/office/drawing/2014/main" id="{B56A36C0-727A-46F6-8050-0E32086F9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2420938"/>
            <a:ext cx="2366963" cy="14398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Team/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부서 및 개인 차원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재무적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비재무적 지표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HR Scorecard</a:t>
            </a:r>
          </a:p>
        </p:txBody>
      </p:sp>
      <p:sp>
        <p:nvSpPr>
          <p:cNvPr id="1459208" name="Rectangle 8">
            <a:extLst>
              <a:ext uri="{FF2B5EF4-FFF2-40B4-BE49-F238E27FC236}">
                <a16:creationId xmlns:a16="http://schemas.microsoft.com/office/drawing/2014/main" id="{A54398D5-F6D7-4AA4-ADAC-FC0BCD156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63" y="1844675"/>
            <a:ext cx="2376487" cy="576263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KPI 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성과관리</a:t>
            </a:r>
          </a:p>
        </p:txBody>
      </p:sp>
      <p:sp>
        <p:nvSpPr>
          <p:cNvPr id="1459209" name="Rectangle 9">
            <a:extLst>
              <a:ext uri="{FF2B5EF4-FFF2-40B4-BE49-F238E27FC236}">
                <a16:creationId xmlns:a16="http://schemas.microsoft.com/office/drawing/2014/main" id="{9B7D2026-CF06-465B-9BAA-E7B736D9A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2420938"/>
            <a:ext cx="2366962" cy="14398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현업 및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Process </a:t>
            </a: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차원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비재무적 지표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</a:rPr>
              <a:t>BSC</a:t>
            </a:r>
          </a:p>
        </p:txBody>
      </p:sp>
      <p:sp>
        <p:nvSpPr>
          <p:cNvPr id="1459210" name="AutoShape 10">
            <a:extLst>
              <a:ext uri="{FF2B5EF4-FFF2-40B4-BE49-F238E27FC236}">
                <a16:creationId xmlns:a16="http://schemas.microsoft.com/office/drawing/2014/main" id="{DAAC7CAC-1628-42E6-8D03-054CB807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5300663"/>
            <a:ext cx="8497888" cy="649287"/>
          </a:xfrm>
          <a:prstGeom prst="roundRect">
            <a:avLst>
              <a:gd name="adj" fmla="val 16667"/>
            </a:avLst>
          </a:prstGeom>
          <a:solidFill>
            <a:srgbClr val="666699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전사적 성과관리 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(EPM : Enterprise Performance Management)</a:t>
            </a:r>
          </a:p>
        </p:txBody>
      </p:sp>
      <p:cxnSp>
        <p:nvCxnSpPr>
          <p:cNvPr id="1459211" name="AutoShape 11">
            <a:extLst>
              <a:ext uri="{FF2B5EF4-FFF2-40B4-BE49-F238E27FC236}">
                <a16:creationId xmlns:a16="http://schemas.microsoft.com/office/drawing/2014/main" id="{AD5B9224-D482-4094-8A13-8F1CAC535F69}"/>
              </a:ext>
            </a:extLst>
          </p:cNvPr>
          <p:cNvCxnSpPr>
            <a:cxnSpLocks noChangeShapeType="1"/>
            <a:stCxn id="1459205" idx="2"/>
            <a:endCxn id="1459210" idx="0"/>
          </p:cNvCxnSpPr>
          <p:nvPr/>
        </p:nvCxnSpPr>
        <p:spPr bwMode="auto">
          <a:xfrm rot="16200000" flipH="1">
            <a:off x="2640807" y="3050381"/>
            <a:ext cx="1430338" cy="3051175"/>
          </a:xfrm>
          <a:prstGeom prst="bentConnector3">
            <a:avLst>
              <a:gd name="adj1" fmla="val 50278"/>
            </a:avLst>
          </a:prstGeom>
          <a:noFill/>
          <a:ln w="44450">
            <a:solidFill>
              <a:srgbClr val="969696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9212" name="AutoShape 12">
            <a:extLst>
              <a:ext uri="{FF2B5EF4-FFF2-40B4-BE49-F238E27FC236}">
                <a16:creationId xmlns:a16="http://schemas.microsoft.com/office/drawing/2014/main" id="{844EB34C-D9FD-4FD3-BDEB-79171E26BDB8}"/>
              </a:ext>
            </a:extLst>
          </p:cNvPr>
          <p:cNvCxnSpPr>
            <a:cxnSpLocks noChangeShapeType="1"/>
            <a:stCxn id="1459207" idx="2"/>
            <a:endCxn id="1459210" idx="0"/>
          </p:cNvCxnSpPr>
          <p:nvPr/>
        </p:nvCxnSpPr>
        <p:spPr bwMode="auto">
          <a:xfrm rot="5400000">
            <a:off x="5699125" y="3043238"/>
            <a:ext cx="1430338" cy="3065462"/>
          </a:xfrm>
          <a:prstGeom prst="bentConnector3">
            <a:avLst>
              <a:gd name="adj1" fmla="val 50278"/>
            </a:avLst>
          </a:prstGeom>
          <a:noFill/>
          <a:ln w="44450">
            <a:solidFill>
              <a:srgbClr val="969696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9213" name="AutoShape 13">
            <a:extLst>
              <a:ext uri="{FF2B5EF4-FFF2-40B4-BE49-F238E27FC236}">
                <a16:creationId xmlns:a16="http://schemas.microsoft.com/office/drawing/2014/main" id="{7FC4811B-FFBF-4C32-A24C-BD270F73AFB1}"/>
              </a:ext>
            </a:extLst>
          </p:cNvPr>
          <p:cNvCxnSpPr>
            <a:cxnSpLocks noChangeShapeType="1"/>
            <a:stCxn id="1459209" idx="2"/>
            <a:endCxn id="1459210" idx="0"/>
          </p:cNvCxnSpPr>
          <p:nvPr/>
        </p:nvCxnSpPr>
        <p:spPr bwMode="auto">
          <a:xfrm rot="5400000">
            <a:off x="4187032" y="4555331"/>
            <a:ext cx="1430338" cy="41275"/>
          </a:xfrm>
          <a:prstGeom prst="bentConnector3">
            <a:avLst>
              <a:gd name="adj1" fmla="val 50278"/>
            </a:avLst>
          </a:prstGeom>
          <a:noFill/>
          <a:ln w="44450">
            <a:solidFill>
              <a:srgbClr val="969696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9214" name="AutoShape 14">
            <a:extLst>
              <a:ext uri="{FF2B5EF4-FFF2-40B4-BE49-F238E27FC236}">
                <a16:creationId xmlns:a16="http://schemas.microsoft.com/office/drawing/2014/main" id="{E6ECB748-AA11-4820-8E1D-083044F8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4652963"/>
            <a:ext cx="3022600" cy="595312"/>
          </a:xfrm>
          <a:prstGeom prst="irregularSeal2">
            <a:avLst/>
          </a:prstGeom>
          <a:gradFill rotWithShape="1">
            <a:gsLst>
              <a:gs pos="0">
                <a:srgbClr val="DDDDDD"/>
              </a:gs>
              <a:gs pos="50000">
                <a:srgbClr val="99CC00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4293903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1600" b="1">
                <a:latin typeface="Arial" panose="020B0604020202020204" pitchFamily="34" charset="0"/>
              </a:rPr>
              <a:t>Integration</a:t>
            </a:r>
          </a:p>
        </p:txBody>
      </p:sp>
    </p:spTree>
  </p:cSld>
  <p:clrMapOvr>
    <a:masterClrMapping/>
  </p:clrMapOvr>
  <p:transition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91" name="Text Box 3">
            <a:extLst>
              <a:ext uri="{FF2B5EF4-FFF2-40B4-BE49-F238E27FC236}">
                <a16:creationId xmlns:a16="http://schemas.microsoft.com/office/drawing/2014/main" id="{8D26F6BE-4BFC-490D-A3E7-55D950B80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15.2 ERM </a:t>
            </a:r>
            <a:r>
              <a:rPr lang="ko-KR" altLang="en-US" sz="1600" b="1">
                <a:latin typeface="Arial" panose="020B0604020202020204" pitchFamily="34" charset="0"/>
              </a:rPr>
              <a:t>구축을 위한 필요 조직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701892" name="Text Box 4">
            <a:extLst>
              <a:ext uri="{FF2B5EF4-FFF2-40B4-BE49-F238E27FC236}">
                <a16:creationId xmlns:a16="http://schemas.microsoft.com/office/drawing/2014/main" id="{5C49D35B-7937-4635-B6FE-5D2914A8A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구축을 위한 필요 조직과 관련된 내용은 다음과 같음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01893" name="Text Box 5">
            <a:extLst>
              <a:ext uri="{FF2B5EF4-FFF2-40B4-BE49-F238E27FC236}">
                <a16:creationId xmlns:a16="http://schemas.microsoft.com/office/drawing/2014/main" id="{04B8AA28-D28D-4B63-89C4-14CAF12AF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987550"/>
            <a:ext cx="8208963" cy="2305050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내부 감사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   </a:t>
            </a:r>
            <a:r>
              <a:rPr lang="en-US" altLang="ko-KR" sz="1400" b="1">
                <a:latin typeface="Arial" panose="020B0604020202020204" pitchFamily="34" charset="0"/>
              </a:rPr>
              <a:t>- ERM </a:t>
            </a:r>
            <a:r>
              <a:rPr lang="ko-KR" altLang="en-US" sz="1400" b="1">
                <a:latin typeface="Arial" panose="020B0604020202020204" pitchFamily="34" charset="0"/>
              </a:rPr>
              <a:t>에서 내부 감사의 주된 기능은 사후 </a:t>
            </a:r>
            <a:r>
              <a:rPr lang="en-US" altLang="ko-KR" sz="1400" b="1">
                <a:latin typeface="Arial" panose="020B0604020202020204" pitchFamily="34" charset="0"/>
              </a:rPr>
              <a:t>Monitoring </a:t>
            </a:r>
            <a:r>
              <a:rPr lang="ko-KR" altLang="en-US" sz="1400" b="1">
                <a:latin typeface="Arial" panose="020B0604020202020204" pitchFamily="34" charset="0"/>
              </a:rPr>
              <a:t>역할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ko-KR" altLang="en-US" sz="1400" b="1">
                <a:latin typeface="Arial" panose="020B0604020202020204" pitchFamily="34" charset="0"/>
              </a:rPr>
              <a:t>   </a:t>
            </a:r>
            <a:r>
              <a:rPr lang="en-US" altLang="ko-KR" sz="1400" b="1">
                <a:latin typeface="Arial" panose="020B0604020202020204" pitchFamily="34" charset="0"/>
              </a:rPr>
              <a:t>- Risk Owner </a:t>
            </a:r>
            <a:r>
              <a:rPr lang="ko-KR" altLang="en-US" sz="1400" b="1">
                <a:latin typeface="Arial" panose="020B0604020202020204" pitchFamily="34" charset="0"/>
              </a:rPr>
              <a:t>별로 리스크 통제 활동의 적정성을 평가하고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손실 및 사고 발생시에는 경과 및 사후관리 활동에 대한 진단을 실시함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400" b="1">
                <a:latin typeface="Arial" panose="020B0604020202020204" pitchFamily="34" charset="0"/>
              </a:rPr>
              <a:t>   - </a:t>
            </a:r>
            <a:r>
              <a:rPr lang="ko-KR" altLang="en-US" sz="1400" b="1">
                <a:latin typeface="Arial" panose="020B0604020202020204" pitchFamily="34" charset="0"/>
              </a:rPr>
              <a:t>상기한 결과를 감사 위원회에 보고하는 역할을 수행함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01894" name="Text Box 6">
            <a:extLst>
              <a:ext uri="{FF2B5EF4-FFF2-40B4-BE49-F238E27FC236}">
                <a16:creationId xmlns:a16="http://schemas.microsoft.com/office/drawing/2014/main" id="{E14BFD9C-41AD-49A1-BA3D-07C6996A2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42" name="Text Box 2">
            <a:extLst>
              <a:ext uri="{FF2B5EF4-FFF2-40B4-BE49-F238E27FC236}">
                <a16:creationId xmlns:a16="http://schemas.microsoft.com/office/drawing/2014/main" id="{AB2B1D39-5ED0-4F39-9175-2190B128B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16. ERM </a:t>
            </a:r>
            <a:r>
              <a:rPr lang="ko-KR" altLang="en-US" sz="1600" b="1">
                <a:latin typeface="Arial" panose="020B0604020202020204" pitchFamily="34" charset="0"/>
              </a:rPr>
              <a:t>관련 조직 업무 프로세스</a:t>
            </a:r>
          </a:p>
        </p:txBody>
      </p:sp>
      <p:sp>
        <p:nvSpPr>
          <p:cNvPr id="1699843" name="Rectangle 3">
            <a:extLst>
              <a:ext uri="{FF2B5EF4-FFF2-40B4-BE49-F238E27FC236}">
                <a16:creationId xmlns:a16="http://schemas.microsoft.com/office/drawing/2014/main" id="{16EF56C0-B5D7-477F-91B0-1B6191748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1916113"/>
            <a:ext cx="792163" cy="86518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RMC</a:t>
            </a:r>
          </a:p>
        </p:txBody>
      </p:sp>
      <p:sp>
        <p:nvSpPr>
          <p:cNvPr id="1699844" name="Rectangle 4">
            <a:extLst>
              <a:ext uri="{FF2B5EF4-FFF2-40B4-BE49-F238E27FC236}">
                <a16:creationId xmlns:a16="http://schemas.microsoft.com/office/drawing/2014/main" id="{9078B392-0447-4C0B-AA95-F9DB7896B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1341438"/>
            <a:ext cx="1296988" cy="431800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리스크 식별</a:t>
            </a:r>
          </a:p>
        </p:txBody>
      </p:sp>
      <p:sp>
        <p:nvSpPr>
          <p:cNvPr id="1699845" name="Rectangle 5">
            <a:extLst>
              <a:ext uri="{FF2B5EF4-FFF2-40B4-BE49-F238E27FC236}">
                <a16:creationId xmlns:a16="http://schemas.microsoft.com/office/drawing/2014/main" id="{50F10575-49DF-4012-ACA2-648D6CCF7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1341438"/>
            <a:ext cx="1296987" cy="431800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리스크 평가</a:t>
            </a:r>
          </a:p>
        </p:txBody>
      </p:sp>
      <p:sp>
        <p:nvSpPr>
          <p:cNvPr id="1699846" name="Rectangle 6">
            <a:extLst>
              <a:ext uri="{FF2B5EF4-FFF2-40B4-BE49-F238E27FC236}">
                <a16:creationId xmlns:a16="http://schemas.microsoft.com/office/drawing/2014/main" id="{3A006DE5-0A12-4F9F-B91C-1C4E0E0B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1341438"/>
            <a:ext cx="1296988" cy="431800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Arial" panose="020B0604020202020204" pitchFamily="34" charset="0"/>
              </a:rPr>
              <a:t>KRI </a:t>
            </a:r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선정</a:t>
            </a:r>
          </a:p>
        </p:txBody>
      </p:sp>
      <p:sp>
        <p:nvSpPr>
          <p:cNvPr id="1699847" name="Rectangle 7">
            <a:extLst>
              <a:ext uri="{FF2B5EF4-FFF2-40B4-BE49-F238E27FC236}">
                <a16:creationId xmlns:a16="http://schemas.microsoft.com/office/drawing/2014/main" id="{8107CBD0-6B5B-4E95-9992-4B97B3E2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1341438"/>
            <a:ext cx="1296987" cy="431800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관리방안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수립</a:t>
            </a:r>
          </a:p>
        </p:txBody>
      </p:sp>
      <p:sp>
        <p:nvSpPr>
          <p:cNvPr id="1699848" name="Rectangle 8">
            <a:extLst>
              <a:ext uri="{FF2B5EF4-FFF2-40B4-BE49-F238E27FC236}">
                <a16:creationId xmlns:a16="http://schemas.microsoft.com/office/drawing/2014/main" id="{7635575C-1FED-4332-9F78-F9055154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25" y="1341438"/>
            <a:ext cx="1296988" cy="431800"/>
          </a:xfrm>
          <a:prstGeom prst="rect">
            <a:avLst/>
          </a:pr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지속적인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운영</a:t>
            </a:r>
          </a:p>
        </p:txBody>
      </p:sp>
      <p:sp>
        <p:nvSpPr>
          <p:cNvPr id="1699849" name="Rectangle 9">
            <a:extLst>
              <a:ext uri="{FF2B5EF4-FFF2-40B4-BE49-F238E27FC236}">
                <a16:creationId xmlns:a16="http://schemas.microsoft.com/office/drawing/2014/main" id="{83B20BF3-1C5D-4B0C-83E1-AFC98871E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2924175"/>
            <a:ext cx="792163" cy="5048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내부</a:t>
            </a:r>
          </a:p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감사</a:t>
            </a:r>
          </a:p>
        </p:txBody>
      </p:sp>
      <p:sp>
        <p:nvSpPr>
          <p:cNvPr id="1699850" name="Rectangle 10">
            <a:extLst>
              <a:ext uri="{FF2B5EF4-FFF2-40B4-BE49-F238E27FC236}">
                <a16:creationId xmlns:a16="http://schemas.microsoft.com/office/drawing/2014/main" id="{0EDFD4C9-99C3-4E34-BA62-96AEC1E0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3573463"/>
            <a:ext cx="792163" cy="1584325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CRO</a:t>
            </a:r>
          </a:p>
        </p:txBody>
      </p:sp>
      <p:sp>
        <p:nvSpPr>
          <p:cNvPr id="1699851" name="Rectangle 11">
            <a:extLst>
              <a:ext uri="{FF2B5EF4-FFF2-40B4-BE49-F238E27FC236}">
                <a16:creationId xmlns:a16="http://schemas.microsoft.com/office/drawing/2014/main" id="{1AEDA506-9961-4EE5-9A54-C06B440FE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5300663"/>
            <a:ext cx="792163" cy="792162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300" b="1">
                <a:latin typeface="Arial" panose="020B0604020202020204" pitchFamily="34" charset="0"/>
              </a:rPr>
              <a:t>Risk Owner</a:t>
            </a:r>
          </a:p>
        </p:txBody>
      </p:sp>
      <p:sp>
        <p:nvSpPr>
          <p:cNvPr id="1699852" name="Rectangle 12">
            <a:extLst>
              <a:ext uri="{FF2B5EF4-FFF2-40B4-BE49-F238E27FC236}">
                <a16:creationId xmlns:a16="http://schemas.microsoft.com/office/drawing/2014/main" id="{21E3A9BC-2FFC-4F2D-89B9-BD9724D1B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3573463"/>
            <a:ext cx="1296987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리스크 식별</a:t>
            </a: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단위 선정</a:t>
            </a:r>
          </a:p>
        </p:txBody>
      </p:sp>
      <p:sp>
        <p:nvSpPr>
          <p:cNvPr id="1699853" name="Rectangle 13">
            <a:extLst>
              <a:ext uri="{FF2B5EF4-FFF2-40B4-BE49-F238E27FC236}">
                <a16:creationId xmlns:a16="http://schemas.microsoft.com/office/drawing/2014/main" id="{5F76E467-E5D9-4914-A5C2-A184535C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4197350"/>
            <a:ext cx="1296987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리스크</a:t>
            </a: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프로파일 작성</a:t>
            </a:r>
          </a:p>
        </p:txBody>
      </p:sp>
      <p:sp>
        <p:nvSpPr>
          <p:cNvPr id="1699854" name="Rectangle 14">
            <a:extLst>
              <a:ext uri="{FF2B5EF4-FFF2-40B4-BE49-F238E27FC236}">
                <a16:creationId xmlns:a16="http://schemas.microsoft.com/office/drawing/2014/main" id="{03A11DA2-3D95-4CEA-A15B-80BC8B65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4799013"/>
            <a:ext cx="1296987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리스크간 </a:t>
            </a: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인과관계 분석</a:t>
            </a:r>
          </a:p>
        </p:txBody>
      </p:sp>
      <p:sp>
        <p:nvSpPr>
          <p:cNvPr id="1699855" name="Rectangle 15">
            <a:extLst>
              <a:ext uri="{FF2B5EF4-FFF2-40B4-BE49-F238E27FC236}">
                <a16:creationId xmlns:a16="http://schemas.microsoft.com/office/drawing/2014/main" id="{8B642DBF-8E6F-4608-9AE9-A06BE3A0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4221163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전략 부서 평가</a:t>
            </a:r>
          </a:p>
        </p:txBody>
      </p:sp>
      <p:sp>
        <p:nvSpPr>
          <p:cNvPr id="1699856" name="Rectangle 16">
            <a:extLst>
              <a:ext uri="{FF2B5EF4-FFF2-40B4-BE49-F238E27FC236}">
                <a16:creationId xmlns:a16="http://schemas.microsoft.com/office/drawing/2014/main" id="{AE65830F-C8FC-44F5-BB67-100B1202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5734050"/>
            <a:ext cx="1296987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실무자 평가</a:t>
            </a:r>
          </a:p>
        </p:txBody>
      </p:sp>
      <p:sp>
        <p:nvSpPr>
          <p:cNvPr id="1699857" name="Rectangle 17">
            <a:extLst>
              <a:ext uri="{FF2B5EF4-FFF2-40B4-BE49-F238E27FC236}">
                <a16:creationId xmlns:a16="http://schemas.microsoft.com/office/drawing/2014/main" id="{3786C893-E327-4FCD-8911-11D98C6A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5734050"/>
            <a:ext cx="1296987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자료 제공</a:t>
            </a: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및 패널 참여</a:t>
            </a:r>
          </a:p>
        </p:txBody>
      </p:sp>
      <p:sp>
        <p:nvSpPr>
          <p:cNvPr id="1699858" name="Rectangle 18">
            <a:extLst>
              <a:ext uri="{FF2B5EF4-FFF2-40B4-BE49-F238E27FC236}">
                <a16:creationId xmlns:a16="http://schemas.microsoft.com/office/drawing/2014/main" id="{EC38891D-56DD-404D-AD9E-5FF2AA97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1916113"/>
            <a:ext cx="1296987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Key Risk 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도출</a:t>
            </a:r>
          </a:p>
        </p:txBody>
      </p:sp>
      <p:sp>
        <p:nvSpPr>
          <p:cNvPr id="1699859" name="Rectangle 19">
            <a:extLst>
              <a:ext uri="{FF2B5EF4-FFF2-40B4-BE49-F238E27FC236}">
                <a16:creationId xmlns:a16="http://schemas.microsoft.com/office/drawing/2014/main" id="{BC9F56CA-C9CD-4D22-8E68-5C65EA612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2420938"/>
            <a:ext cx="1296987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경영진 평가</a:t>
            </a:r>
          </a:p>
        </p:txBody>
      </p:sp>
      <p:sp>
        <p:nvSpPr>
          <p:cNvPr id="1699860" name="Rectangle 20">
            <a:extLst>
              <a:ext uri="{FF2B5EF4-FFF2-40B4-BE49-F238E27FC236}">
                <a16:creationId xmlns:a16="http://schemas.microsoft.com/office/drawing/2014/main" id="{7438DC9B-C009-47B2-9EE6-D6674DAB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5734050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자료 제공</a:t>
            </a: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및 패널 참여</a:t>
            </a:r>
          </a:p>
        </p:txBody>
      </p:sp>
      <p:sp>
        <p:nvSpPr>
          <p:cNvPr id="1699861" name="Rectangle 21">
            <a:extLst>
              <a:ext uri="{FF2B5EF4-FFF2-40B4-BE49-F238E27FC236}">
                <a16:creationId xmlns:a16="http://schemas.microsoft.com/office/drawing/2014/main" id="{A90845CB-5674-4701-9C07-C548C8893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5300663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자료 제공</a:t>
            </a: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및 패널 참여</a:t>
            </a:r>
          </a:p>
        </p:txBody>
      </p:sp>
      <p:sp>
        <p:nvSpPr>
          <p:cNvPr id="1699862" name="Rectangle 22">
            <a:extLst>
              <a:ext uri="{FF2B5EF4-FFF2-40B4-BE49-F238E27FC236}">
                <a16:creationId xmlns:a16="http://schemas.microsoft.com/office/drawing/2014/main" id="{C2E2FA22-CC95-43F6-B4C5-9587DC25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25" y="5734050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KRI 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측정</a:t>
            </a:r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보고</a:t>
            </a:r>
          </a:p>
        </p:txBody>
      </p:sp>
      <p:cxnSp>
        <p:nvCxnSpPr>
          <p:cNvPr id="1699863" name="AutoShape 23">
            <a:extLst>
              <a:ext uri="{FF2B5EF4-FFF2-40B4-BE49-F238E27FC236}">
                <a16:creationId xmlns:a16="http://schemas.microsoft.com/office/drawing/2014/main" id="{915E2269-4E31-4E3B-BAC8-53C881227B2F}"/>
              </a:ext>
            </a:extLst>
          </p:cNvPr>
          <p:cNvCxnSpPr>
            <a:cxnSpLocks noChangeShapeType="1"/>
            <a:stCxn id="1699857" idx="1"/>
            <a:endCxn id="1699852" idx="1"/>
          </p:cNvCxnSpPr>
          <p:nvPr/>
        </p:nvCxnSpPr>
        <p:spPr bwMode="auto">
          <a:xfrm rot="10800000" flipH="1">
            <a:off x="1700213" y="3752850"/>
            <a:ext cx="1587" cy="2160588"/>
          </a:xfrm>
          <a:prstGeom prst="bentConnector3">
            <a:avLst>
              <a:gd name="adj1" fmla="val -13600000"/>
            </a:avLst>
          </a:prstGeom>
          <a:noFill/>
          <a:ln w="44450">
            <a:solidFill>
              <a:srgbClr val="80808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64" name="AutoShape 24">
            <a:extLst>
              <a:ext uri="{FF2B5EF4-FFF2-40B4-BE49-F238E27FC236}">
                <a16:creationId xmlns:a16="http://schemas.microsoft.com/office/drawing/2014/main" id="{71EE9840-71EF-474C-B118-3907EBFCFC53}"/>
              </a:ext>
            </a:extLst>
          </p:cNvPr>
          <p:cNvCxnSpPr>
            <a:cxnSpLocks noChangeShapeType="1"/>
            <a:stCxn id="1699857" idx="0"/>
            <a:endCxn id="1699854" idx="2"/>
          </p:cNvCxnSpPr>
          <p:nvPr/>
        </p:nvCxnSpPr>
        <p:spPr bwMode="auto">
          <a:xfrm rot="16200000">
            <a:off x="2086769" y="5445919"/>
            <a:ext cx="550862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65" name="AutoShape 25">
            <a:extLst>
              <a:ext uri="{FF2B5EF4-FFF2-40B4-BE49-F238E27FC236}">
                <a16:creationId xmlns:a16="http://schemas.microsoft.com/office/drawing/2014/main" id="{01B86299-E00E-43A1-BC37-7C3312DC9ED8}"/>
              </a:ext>
            </a:extLst>
          </p:cNvPr>
          <p:cNvCxnSpPr>
            <a:cxnSpLocks noChangeShapeType="1"/>
            <a:stCxn id="1699852" idx="2"/>
            <a:endCxn id="1699853" idx="0"/>
          </p:cNvCxnSpPr>
          <p:nvPr/>
        </p:nvCxnSpPr>
        <p:spPr bwMode="auto">
          <a:xfrm rot="5400000">
            <a:off x="2242344" y="4064794"/>
            <a:ext cx="239712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66" name="AutoShape 26">
            <a:extLst>
              <a:ext uri="{FF2B5EF4-FFF2-40B4-BE49-F238E27FC236}">
                <a16:creationId xmlns:a16="http://schemas.microsoft.com/office/drawing/2014/main" id="{3A384F58-2B0E-4047-9E86-FFFA772023F9}"/>
              </a:ext>
            </a:extLst>
          </p:cNvPr>
          <p:cNvCxnSpPr>
            <a:cxnSpLocks noChangeShapeType="1"/>
            <a:stCxn id="1699853" idx="2"/>
            <a:endCxn id="1699854" idx="0"/>
          </p:cNvCxnSpPr>
          <p:nvPr/>
        </p:nvCxnSpPr>
        <p:spPr bwMode="auto">
          <a:xfrm rot="5400000">
            <a:off x="2253456" y="4677569"/>
            <a:ext cx="217488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67" name="AutoShape 27">
            <a:extLst>
              <a:ext uri="{FF2B5EF4-FFF2-40B4-BE49-F238E27FC236}">
                <a16:creationId xmlns:a16="http://schemas.microsoft.com/office/drawing/2014/main" id="{C0D7338E-0FF3-4F46-9B20-BC2024F3E1FB}"/>
              </a:ext>
            </a:extLst>
          </p:cNvPr>
          <p:cNvCxnSpPr>
            <a:cxnSpLocks noChangeShapeType="1"/>
            <a:stCxn id="1699856" idx="0"/>
            <a:endCxn id="1699855" idx="2"/>
          </p:cNvCxnSpPr>
          <p:nvPr/>
        </p:nvCxnSpPr>
        <p:spPr bwMode="auto">
          <a:xfrm rot="5400000" flipH="1">
            <a:off x="3381376" y="5156200"/>
            <a:ext cx="1128712" cy="1587"/>
          </a:xfrm>
          <a:prstGeom prst="bentConnector3">
            <a:avLst>
              <a:gd name="adj1" fmla="val 49931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68" name="AutoShape 28">
            <a:extLst>
              <a:ext uri="{FF2B5EF4-FFF2-40B4-BE49-F238E27FC236}">
                <a16:creationId xmlns:a16="http://schemas.microsoft.com/office/drawing/2014/main" id="{F17BB7A3-A596-41EB-B829-BCD0DBB97164}"/>
              </a:ext>
            </a:extLst>
          </p:cNvPr>
          <p:cNvCxnSpPr>
            <a:cxnSpLocks noChangeShapeType="1"/>
            <a:stCxn id="1699855" idx="0"/>
            <a:endCxn id="1699859" idx="2"/>
          </p:cNvCxnSpPr>
          <p:nvPr/>
        </p:nvCxnSpPr>
        <p:spPr bwMode="auto">
          <a:xfrm rot="16200000">
            <a:off x="3237707" y="3499644"/>
            <a:ext cx="1416050" cy="1587"/>
          </a:xfrm>
          <a:prstGeom prst="bentConnector3">
            <a:avLst>
              <a:gd name="adj1" fmla="val 50000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69" name="AutoShape 29">
            <a:extLst>
              <a:ext uri="{FF2B5EF4-FFF2-40B4-BE49-F238E27FC236}">
                <a16:creationId xmlns:a16="http://schemas.microsoft.com/office/drawing/2014/main" id="{7E5490B9-14E1-409F-98B3-3DD0E25FBE93}"/>
              </a:ext>
            </a:extLst>
          </p:cNvPr>
          <p:cNvCxnSpPr>
            <a:cxnSpLocks noChangeShapeType="1"/>
            <a:stCxn id="1699859" idx="0"/>
            <a:endCxn id="1699858" idx="2"/>
          </p:cNvCxnSpPr>
          <p:nvPr/>
        </p:nvCxnSpPr>
        <p:spPr bwMode="auto">
          <a:xfrm rot="16200000">
            <a:off x="3886200" y="2347913"/>
            <a:ext cx="120650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870" name="Rectangle 30">
            <a:extLst>
              <a:ext uri="{FF2B5EF4-FFF2-40B4-BE49-F238E27FC236}">
                <a16:creationId xmlns:a16="http://schemas.microsoft.com/office/drawing/2014/main" id="{DC7F80CD-1316-4496-80B3-2E80CE7EB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2132013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KRI 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심의</a:t>
            </a:r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확정</a:t>
            </a:r>
          </a:p>
        </p:txBody>
      </p:sp>
      <p:sp>
        <p:nvSpPr>
          <p:cNvPr id="1699871" name="Rectangle 31">
            <a:extLst>
              <a:ext uri="{FF2B5EF4-FFF2-40B4-BE49-F238E27FC236}">
                <a16:creationId xmlns:a16="http://schemas.microsoft.com/office/drawing/2014/main" id="{9DBCD820-D0D4-42C6-B9DC-7739A8A84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3933825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Key Risk 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별</a:t>
            </a: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발생원인 파악</a:t>
            </a:r>
          </a:p>
        </p:txBody>
      </p:sp>
      <p:sp>
        <p:nvSpPr>
          <p:cNvPr id="1699872" name="Rectangle 32">
            <a:extLst>
              <a:ext uri="{FF2B5EF4-FFF2-40B4-BE49-F238E27FC236}">
                <a16:creationId xmlns:a16="http://schemas.microsoft.com/office/drawing/2014/main" id="{FAF98D35-DB60-409A-A7C3-D523A8B29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4583113"/>
            <a:ext cx="1296987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KRI 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선정</a:t>
            </a:r>
          </a:p>
        </p:txBody>
      </p:sp>
      <p:cxnSp>
        <p:nvCxnSpPr>
          <p:cNvPr id="1699873" name="AutoShape 33">
            <a:extLst>
              <a:ext uri="{FF2B5EF4-FFF2-40B4-BE49-F238E27FC236}">
                <a16:creationId xmlns:a16="http://schemas.microsoft.com/office/drawing/2014/main" id="{07C56156-1AF3-4051-B985-121AE0B426A8}"/>
              </a:ext>
            </a:extLst>
          </p:cNvPr>
          <p:cNvCxnSpPr>
            <a:cxnSpLocks noChangeShapeType="1"/>
            <a:stCxn id="1699858" idx="3"/>
            <a:endCxn id="1699871" idx="1"/>
          </p:cNvCxnSpPr>
          <p:nvPr/>
        </p:nvCxnSpPr>
        <p:spPr bwMode="auto">
          <a:xfrm>
            <a:off x="4606925" y="2095500"/>
            <a:ext cx="260350" cy="2017713"/>
          </a:xfrm>
          <a:prstGeom prst="bentConnector3">
            <a:avLst>
              <a:gd name="adj1" fmla="val 49389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74" name="AutoShape 34">
            <a:extLst>
              <a:ext uri="{FF2B5EF4-FFF2-40B4-BE49-F238E27FC236}">
                <a16:creationId xmlns:a16="http://schemas.microsoft.com/office/drawing/2014/main" id="{F5F358B4-7E99-4F55-8007-EC8B693200C6}"/>
              </a:ext>
            </a:extLst>
          </p:cNvPr>
          <p:cNvCxnSpPr>
            <a:cxnSpLocks noChangeShapeType="1"/>
            <a:stCxn id="1699872" idx="3"/>
            <a:endCxn id="1699870" idx="2"/>
          </p:cNvCxnSpPr>
          <p:nvPr/>
        </p:nvCxnSpPr>
        <p:spPr bwMode="auto">
          <a:xfrm flipH="1" flipV="1">
            <a:off x="5529263" y="2503488"/>
            <a:ext cx="661987" cy="2259012"/>
          </a:xfrm>
          <a:prstGeom prst="bentConnector4">
            <a:avLst>
              <a:gd name="adj1" fmla="val -32375"/>
              <a:gd name="adj2" fmla="val 54250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75" name="AutoShape 35">
            <a:extLst>
              <a:ext uri="{FF2B5EF4-FFF2-40B4-BE49-F238E27FC236}">
                <a16:creationId xmlns:a16="http://schemas.microsoft.com/office/drawing/2014/main" id="{E879E0B4-5522-46F8-8F11-C6B4AB7D5628}"/>
              </a:ext>
            </a:extLst>
          </p:cNvPr>
          <p:cNvCxnSpPr>
            <a:cxnSpLocks noChangeShapeType="1"/>
            <a:stCxn id="1699871" idx="2"/>
            <a:endCxn id="1699872" idx="0"/>
          </p:cNvCxnSpPr>
          <p:nvPr/>
        </p:nvCxnSpPr>
        <p:spPr bwMode="auto">
          <a:xfrm rot="16200000" flipH="1">
            <a:off x="5397500" y="4437063"/>
            <a:ext cx="265113" cy="1587"/>
          </a:xfrm>
          <a:prstGeom prst="bentConnector3">
            <a:avLst>
              <a:gd name="adj1" fmla="val 49699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76" name="AutoShape 36">
            <a:extLst>
              <a:ext uri="{FF2B5EF4-FFF2-40B4-BE49-F238E27FC236}">
                <a16:creationId xmlns:a16="http://schemas.microsoft.com/office/drawing/2014/main" id="{F3C19122-C2EA-43E1-AFFE-DDAD362A351C}"/>
              </a:ext>
            </a:extLst>
          </p:cNvPr>
          <p:cNvCxnSpPr>
            <a:cxnSpLocks noChangeShapeType="1"/>
            <a:stCxn id="1699860" idx="0"/>
            <a:endCxn id="1699872" idx="2"/>
          </p:cNvCxnSpPr>
          <p:nvPr/>
        </p:nvCxnSpPr>
        <p:spPr bwMode="auto">
          <a:xfrm rot="16200000">
            <a:off x="5146676" y="5337175"/>
            <a:ext cx="766762" cy="1587"/>
          </a:xfrm>
          <a:prstGeom prst="bentConnector3">
            <a:avLst>
              <a:gd name="adj1" fmla="val 49898"/>
            </a:avLst>
          </a:prstGeom>
          <a:noFill/>
          <a:ln w="44450">
            <a:solidFill>
              <a:srgbClr val="80808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77" name="AutoShape 37">
            <a:extLst>
              <a:ext uri="{FF2B5EF4-FFF2-40B4-BE49-F238E27FC236}">
                <a16:creationId xmlns:a16="http://schemas.microsoft.com/office/drawing/2014/main" id="{0E91EFD8-275B-40F2-9388-358693250508}"/>
              </a:ext>
            </a:extLst>
          </p:cNvPr>
          <p:cNvCxnSpPr>
            <a:cxnSpLocks noChangeShapeType="1"/>
            <a:stCxn id="1699858" idx="3"/>
            <a:endCxn id="1699872" idx="2"/>
          </p:cNvCxnSpPr>
          <p:nvPr/>
        </p:nvCxnSpPr>
        <p:spPr bwMode="auto">
          <a:xfrm>
            <a:off x="4606925" y="2095500"/>
            <a:ext cx="923925" cy="2859088"/>
          </a:xfrm>
          <a:prstGeom prst="bentConnector4">
            <a:avLst>
              <a:gd name="adj1" fmla="val 14088"/>
              <a:gd name="adj2" fmla="val 107551"/>
            </a:avLst>
          </a:prstGeom>
          <a:noFill/>
          <a:ln w="44450">
            <a:solidFill>
              <a:srgbClr val="808080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878" name="Rectangle 38">
            <a:extLst>
              <a:ext uri="{FF2B5EF4-FFF2-40B4-BE49-F238E27FC236}">
                <a16:creationId xmlns:a16="http://schemas.microsoft.com/office/drawing/2014/main" id="{90875619-260F-4F29-B95C-5CD13B68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2133600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EWS 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및 </a:t>
            </a:r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Risk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별</a:t>
            </a: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관리방안 심의</a:t>
            </a:r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확정</a:t>
            </a:r>
          </a:p>
        </p:txBody>
      </p:sp>
      <p:sp>
        <p:nvSpPr>
          <p:cNvPr id="1699879" name="Rectangle 39">
            <a:extLst>
              <a:ext uri="{FF2B5EF4-FFF2-40B4-BE49-F238E27FC236}">
                <a16:creationId xmlns:a16="http://schemas.microsoft.com/office/drawing/2014/main" id="{C43C78DE-8F7B-4663-B438-AB4E9016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3933825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EWS 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설계</a:t>
            </a:r>
          </a:p>
        </p:txBody>
      </p:sp>
      <p:sp>
        <p:nvSpPr>
          <p:cNvPr id="1699880" name="Rectangle 40">
            <a:extLst>
              <a:ext uri="{FF2B5EF4-FFF2-40B4-BE49-F238E27FC236}">
                <a16:creationId xmlns:a16="http://schemas.microsoft.com/office/drawing/2014/main" id="{DB4F9365-4EEF-42B5-B560-7E70B8D70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4583113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Risk 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별 관리방안</a:t>
            </a: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수립</a:t>
            </a:r>
          </a:p>
        </p:txBody>
      </p:sp>
      <p:sp>
        <p:nvSpPr>
          <p:cNvPr id="1699881" name="Rectangle 41">
            <a:extLst>
              <a:ext uri="{FF2B5EF4-FFF2-40B4-BE49-F238E27FC236}">
                <a16:creationId xmlns:a16="http://schemas.microsoft.com/office/drawing/2014/main" id="{7CBDE253-B527-4BC0-AB83-AC29E8A31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5746750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Risk 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별 관리방안</a:t>
            </a: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실행</a:t>
            </a:r>
          </a:p>
        </p:txBody>
      </p:sp>
      <p:sp>
        <p:nvSpPr>
          <p:cNvPr id="1699882" name="Rectangle 42">
            <a:extLst>
              <a:ext uri="{FF2B5EF4-FFF2-40B4-BE49-F238E27FC236}">
                <a16:creationId xmlns:a16="http://schemas.microsoft.com/office/drawing/2014/main" id="{F4CB1A79-44EA-4942-A7E5-53C29CD6B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25" y="3933825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KRI 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종합</a:t>
            </a:r>
          </a:p>
        </p:txBody>
      </p:sp>
      <p:cxnSp>
        <p:nvCxnSpPr>
          <p:cNvPr id="1699883" name="AutoShape 43">
            <a:extLst>
              <a:ext uri="{FF2B5EF4-FFF2-40B4-BE49-F238E27FC236}">
                <a16:creationId xmlns:a16="http://schemas.microsoft.com/office/drawing/2014/main" id="{7AA90A94-3FD0-4EBB-AA00-F99D0C5BF04B}"/>
              </a:ext>
            </a:extLst>
          </p:cNvPr>
          <p:cNvCxnSpPr>
            <a:cxnSpLocks noChangeShapeType="1"/>
            <a:stCxn id="1699862" idx="0"/>
            <a:endCxn id="1699882" idx="2"/>
          </p:cNvCxnSpPr>
          <p:nvPr/>
        </p:nvCxnSpPr>
        <p:spPr bwMode="auto">
          <a:xfrm rot="16200000">
            <a:off x="7989888" y="5013325"/>
            <a:ext cx="1416050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84" name="AutoShape 44">
            <a:extLst>
              <a:ext uri="{FF2B5EF4-FFF2-40B4-BE49-F238E27FC236}">
                <a16:creationId xmlns:a16="http://schemas.microsoft.com/office/drawing/2014/main" id="{14E976E4-E470-49B7-92A0-365A46CC58D5}"/>
              </a:ext>
            </a:extLst>
          </p:cNvPr>
          <p:cNvCxnSpPr>
            <a:cxnSpLocks noChangeShapeType="1"/>
            <a:stCxn id="1699882" idx="0"/>
            <a:endCxn id="1699878" idx="0"/>
          </p:cNvCxnSpPr>
          <p:nvPr/>
        </p:nvCxnSpPr>
        <p:spPr bwMode="auto">
          <a:xfrm rot="5400000" flipH="1">
            <a:off x="7005638" y="2228850"/>
            <a:ext cx="1800225" cy="1584325"/>
          </a:xfrm>
          <a:prstGeom prst="bentConnector3">
            <a:avLst>
              <a:gd name="adj1" fmla="val 111991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85" name="AutoShape 45">
            <a:extLst>
              <a:ext uri="{FF2B5EF4-FFF2-40B4-BE49-F238E27FC236}">
                <a16:creationId xmlns:a16="http://schemas.microsoft.com/office/drawing/2014/main" id="{F8ABBDAC-4039-4C12-90CA-F9736C674CEE}"/>
              </a:ext>
            </a:extLst>
          </p:cNvPr>
          <p:cNvCxnSpPr>
            <a:cxnSpLocks noChangeShapeType="1"/>
            <a:stCxn id="1699878" idx="3"/>
            <a:endCxn id="1699881" idx="3"/>
          </p:cNvCxnSpPr>
          <p:nvPr/>
        </p:nvCxnSpPr>
        <p:spPr bwMode="auto">
          <a:xfrm>
            <a:off x="7773988" y="2312988"/>
            <a:ext cx="1587" cy="3613150"/>
          </a:xfrm>
          <a:prstGeom prst="bentConnector3">
            <a:avLst>
              <a:gd name="adj1" fmla="val 13500000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86" name="AutoShape 46">
            <a:extLst>
              <a:ext uri="{FF2B5EF4-FFF2-40B4-BE49-F238E27FC236}">
                <a16:creationId xmlns:a16="http://schemas.microsoft.com/office/drawing/2014/main" id="{EAD625BF-328B-481F-8230-82B57BC26184}"/>
              </a:ext>
            </a:extLst>
          </p:cNvPr>
          <p:cNvCxnSpPr>
            <a:cxnSpLocks noChangeShapeType="1"/>
            <a:stCxn id="1699861" idx="0"/>
            <a:endCxn id="1699880" idx="2"/>
          </p:cNvCxnSpPr>
          <p:nvPr/>
        </p:nvCxnSpPr>
        <p:spPr bwMode="auto">
          <a:xfrm rot="16200000">
            <a:off x="6946900" y="5121276"/>
            <a:ext cx="333375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87" name="AutoShape 47">
            <a:extLst>
              <a:ext uri="{FF2B5EF4-FFF2-40B4-BE49-F238E27FC236}">
                <a16:creationId xmlns:a16="http://schemas.microsoft.com/office/drawing/2014/main" id="{FACB70CA-DB49-4EED-9065-6C4D224D1847}"/>
              </a:ext>
            </a:extLst>
          </p:cNvPr>
          <p:cNvCxnSpPr>
            <a:cxnSpLocks noChangeShapeType="1"/>
            <a:stCxn id="1699881" idx="1"/>
            <a:endCxn id="1699892" idx="1"/>
          </p:cNvCxnSpPr>
          <p:nvPr/>
        </p:nvCxnSpPr>
        <p:spPr bwMode="auto">
          <a:xfrm rot="10800000" flipH="1">
            <a:off x="6451600" y="3178175"/>
            <a:ext cx="1588" cy="2747963"/>
          </a:xfrm>
          <a:prstGeom prst="bentConnector3">
            <a:avLst>
              <a:gd name="adj1" fmla="val -13600000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88" name="AutoShape 48">
            <a:extLst>
              <a:ext uri="{FF2B5EF4-FFF2-40B4-BE49-F238E27FC236}">
                <a16:creationId xmlns:a16="http://schemas.microsoft.com/office/drawing/2014/main" id="{09FD3DCD-42A1-4FD3-B1CE-7D57BCB0BFD3}"/>
              </a:ext>
            </a:extLst>
          </p:cNvPr>
          <p:cNvCxnSpPr>
            <a:cxnSpLocks noChangeShapeType="1"/>
            <a:stCxn id="1699870" idx="3"/>
            <a:endCxn id="1699879" idx="1"/>
          </p:cNvCxnSpPr>
          <p:nvPr/>
        </p:nvCxnSpPr>
        <p:spPr bwMode="auto">
          <a:xfrm>
            <a:off x="6189663" y="2311400"/>
            <a:ext cx="261937" cy="1801813"/>
          </a:xfrm>
          <a:prstGeom prst="bentConnector3">
            <a:avLst>
              <a:gd name="adj1" fmla="val 49699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89" name="AutoShape 49">
            <a:extLst>
              <a:ext uri="{FF2B5EF4-FFF2-40B4-BE49-F238E27FC236}">
                <a16:creationId xmlns:a16="http://schemas.microsoft.com/office/drawing/2014/main" id="{DCD68E58-67EB-4FAD-89C5-ABB28E8DA95F}"/>
              </a:ext>
            </a:extLst>
          </p:cNvPr>
          <p:cNvCxnSpPr>
            <a:cxnSpLocks noChangeShapeType="1"/>
            <a:stCxn id="1699870" idx="3"/>
            <a:endCxn id="1699880" idx="1"/>
          </p:cNvCxnSpPr>
          <p:nvPr/>
        </p:nvCxnSpPr>
        <p:spPr bwMode="auto">
          <a:xfrm>
            <a:off x="6189663" y="2311400"/>
            <a:ext cx="261937" cy="2451100"/>
          </a:xfrm>
          <a:prstGeom prst="bentConnector3">
            <a:avLst>
              <a:gd name="adj1" fmla="val 49699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90" name="AutoShape 50">
            <a:extLst>
              <a:ext uri="{FF2B5EF4-FFF2-40B4-BE49-F238E27FC236}">
                <a16:creationId xmlns:a16="http://schemas.microsoft.com/office/drawing/2014/main" id="{1C156E8B-0B8A-427D-BF3C-4CE1BD11A67D}"/>
              </a:ext>
            </a:extLst>
          </p:cNvPr>
          <p:cNvCxnSpPr>
            <a:cxnSpLocks noChangeShapeType="1"/>
            <a:stCxn id="1699880" idx="3"/>
            <a:endCxn id="1699878" idx="2"/>
          </p:cNvCxnSpPr>
          <p:nvPr/>
        </p:nvCxnSpPr>
        <p:spPr bwMode="auto">
          <a:xfrm flipH="1" flipV="1">
            <a:off x="7113588" y="2505075"/>
            <a:ext cx="660400" cy="2257425"/>
          </a:xfrm>
          <a:prstGeom prst="bentConnector4">
            <a:avLst>
              <a:gd name="adj1" fmla="val -32454"/>
              <a:gd name="adj2" fmla="val 54292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891" name="AutoShape 51">
            <a:extLst>
              <a:ext uri="{FF2B5EF4-FFF2-40B4-BE49-F238E27FC236}">
                <a16:creationId xmlns:a16="http://schemas.microsoft.com/office/drawing/2014/main" id="{93DFE405-D869-40A9-82DE-03CBD2B4BEE0}"/>
              </a:ext>
            </a:extLst>
          </p:cNvPr>
          <p:cNvCxnSpPr>
            <a:cxnSpLocks noChangeShapeType="1"/>
            <a:stCxn id="1699879" idx="3"/>
            <a:endCxn id="1699878" idx="2"/>
          </p:cNvCxnSpPr>
          <p:nvPr/>
        </p:nvCxnSpPr>
        <p:spPr bwMode="auto">
          <a:xfrm flipH="1" flipV="1">
            <a:off x="7113588" y="2505075"/>
            <a:ext cx="660400" cy="1608138"/>
          </a:xfrm>
          <a:prstGeom prst="bentConnector4">
            <a:avLst>
              <a:gd name="adj1" fmla="val -32454"/>
              <a:gd name="adj2" fmla="val 55972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892" name="Rectangle 52">
            <a:extLst>
              <a:ext uri="{FF2B5EF4-FFF2-40B4-BE49-F238E27FC236}">
                <a16:creationId xmlns:a16="http://schemas.microsoft.com/office/drawing/2014/main" id="{AE18C8BE-4D3B-463C-9DF0-0437075BD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2998788"/>
            <a:ext cx="1296988" cy="35877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Risk </a:t>
            </a:r>
            <a:r>
              <a:rPr lang="ko-KR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관리 활동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  <a:latin typeface="Arial" panose="020B0604020202020204" pitchFamily="34" charset="0"/>
              </a:rPr>
              <a:t>Monitoring</a:t>
            </a:r>
          </a:p>
        </p:txBody>
      </p:sp>
      <p:sp>
        <p:nvSpPr>
          <p:cNvPr id="1699893" name="Text Box 53">
            <a:extLst>
              <a:ext uri="{FF2B5EF4-FFF2-40B4-BE49-F238E27FC236}">
                <a16:creationId xmlns:a16="http://schemas.microsoft.com/office/drawing/2014/main" id="{1987ADDD-1B57-40BB-827B-CDB3B7E72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4" name="Text Box 2">
            <a:extLst>
              <a:ext uri="{FF2B5EF4-FFF2-40B4-BE49-F238E27FC236}">
                <a16:creationId xmlns:a16="http://schemas.microsoft.com/office/drawing/2014/main" id="{CDB420D1-6209-4698-938E-ED9564681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5767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17. ERM </a:t>
            </a:r>
            <a:r>
              <a:rPr lang="ko-KR" altLang="en-US" sz="1600" b="1">
                <a:latin typeface="Arial" panose="020B0604020202020204" pitchFamily="34" charset="0"/>
              </a:rPr>
              <a:t>조직의 설계 포인트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관리 대상 리스크의 확정</a:t>
            </a:r>
          </a:p>
        </p:txBody>
      </p:sp>
      <p:sp>
        <p:nvSpPr>
          <p:cNvPr id="1697795" name="Text Box 3">
            <a:extLst>
              <a:ext uri="{FF2B5EF4-FFF2-40B4-BE49-F238E27FC236}">
                <a16:creationId xmlns:a16="http://schemas.microsoft.com/office/drawing/2014/main" id="{3D6E9640-4081-43BF-BE08-DCA22D623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조직이 기업마다 똑같은 모습으로 나타날 수는 없는데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그 이유는 기업별로 관리를 원하는 리스크의 대상과 범위에 따라 </a:t>
            </a: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의 조직 형태는 달라지기 때문임</a:t>
            </a:r>
            <a:r>
              <a:rPr lang="en-US" altLang="ko-KR" sz="1300">
                <a:latin typeface="Arial" panose="020B0604020202020204" pitchFamily="34" charset="0"/>
              </a:rPr>
              <a:t>. </a:t>
            </a:r>
            <a:r>
              <a:rPr lang="ko-KR" altLang="en-US" sz="1300">
                <a:latin typeface="Arial" panose="020B0604020202020204" pitchFamily="34" charset="0"/>
              </a:rPr>
              <a:t>따라서 먼저 관리대상 리스크를 확정하고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그 다음에 리스크 관리 </a:t>
            </a:r>
            <a:r>
              <a:rPr lang="en-US" altLang="ko-KR" sz="1300">
                <a:latin typeface="Arial" panose="020B0604020202020204" pitchFamily="34" charset="0"/>
              </a:rPr>
              <a:t>Process </a:t>
            </a:r>
            <a:r>
              <a:rPr lang="ko-KR" altLang="en-US" sz="1300">
                <a:latin typeface="Arial" panose="020B0604020202020204" pitchFamily="34" charset="0"/>
              </a:rPr>
              <a:t>를 조직별로 역할 분담하는 것이 바람직함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97796" name="Text Box 4">
            <a:extLst>
              <a:ext uri="{FF2B5EF4-FFF2-40B4-BE49-F238E27FC236}">
                <a16:creationId xmlns:a16="http://schemas.microsoft.com/office/drawing/2014/main" id="{4DC4E65F-65CF-42D7-9282-7E0B55B6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2276475"/>
            <a:ext cx="9217025" cy="374491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Phase 1 : </a:t>
            </a:r>
            <a:r>
              <a:rPr lang="ko-KR" altLang="en-US" sz="1300" b="1">
                <a:latin typeface="Arial" panose="020B0604020202020204" pitchFamily="34" charset="0"/>
              </a:rPr>
              <a:t>관리대상 리스크의 확정</a:t>
            </a:r>
            <a:r>
              <a:rPr lang="en-US" altLang="ko-KR" sz="1300" b="1">
                <a:latin typeface="Arial" panose="020B0604020202020204" pitchFamily="34" charset="0"/>
              </a:rPr>
              <a:t>-What </a:t>
            </a:r>
            <a:r>
              <a:rPr lang="ko-KR" altLang="en-US" sz="1300" b="1">
                <a:latin typeface="Arial" panose="020B0604020202020204" pitchFamily="34" charset="0"/>
              </a:rPr>
              <a:t>이 먼저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학자마다 기업마다 많은 방식으로 리스크를 분류하고 있지만</a:t>
            </a:r>
            <a:r>
              <a:rPr lang="en-US" altLang="ko-KR" sz="1300" b="1">
                <a:latin typeface="Arial" panose="020B0604020202020204" pitchFamily="34" charset="0"/>
              </a:rPr>
              <a:t>, ERM </a:t>
            </a:r>
            <a:r>
              <a:rPr lang="ko-KR" altLang="en-US" sz="1300" b="1">
                <a:latin typeface="Arial" panose="020B0604020202020204" pitchFamily="34" charset="0"/>
              </a:rPr>
              <a:t>에서 정의하는 리스크는 일반적으로 크게 </a:t>
            </a:r>
            <a:r>
              <a:rPr lang="en-US" altLang="ko-KR" sz="1300" b="1">
                <a:latin typeface="Arial" panose="020B0604020202020204" pitchFamily="34" charset="0"/>
              </a:rPr>
              <a:t>3</a:t>
            </a:r>
            <a:r>
              <a:rPr lang="ko-KR" altLang="en-US" sz="1300" b="1">
                <a:latin typeface="Arial" panose="020B0604020202020204" pitchFamily="34" charset="0"/>
              </a:rPr>
              <a:t>가지로 분류할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통제 가능성을 기준으로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기업이 통제 가능한 내부 경영관리 프로세스 상에서 발생하는 운영 </a:t>
            </a:r>
            <a:r>
              <a:rPr lang="en-US" altLang="ko-KR" sz="1300" b="1">
                <a:latin typeface="Arial" panose="020B0604020202020204" pitchFamily="34" charset="0"/>
              </a:rPr>
              <a:t>(Operational) </a:t>
            </a:r>
            <a:r>
              <a:rPr lang="ko-KR" altLang="en-US" sz="1300" b="1">
                <a:latin typeface="Arial" panose="020B0604020202020204" pitchFamily="34" charset="0"/>
              </a:rPr>
              <a:t>리스크와 기업이 통제 불가능한 외부적인 원인으로 인해 발생하는 비즈니스 </a:t>
            </a:r>
            <a:r>
              <a:rPr lang="en-US" altLang="ko-KR" sz="1300" b="1">
                <a:latin typeface="Arial" panose="020B0604020202020204" pitchFamily="34" charset="0"/>
              </a:rPr>
              <a:t>(Business) </a:t>
            </a:r>
            <a:r>
              <a:rPr lang="ko-KR" altLang="en-US" sz="1300" b="1">
                <a:latin typeface="Arial" panose="020B0604020202020204" pitchFamily="34" charset="0"/>
              </a:rPr>
              <a:t>리스크로 구분함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Business Risk </a:t>
            </a:r>
            <a:r>
              <a:rPr lang="ko-KR" altLang="en-US" sz="1300" b="1">
                <a:latin typeface="Arial" panose="020B0604020202020204" pitchFamily="34" charset="0"/>
              </a:rPr>
              <a:t>는 다시 예측 가능성을 기준으로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기업을 둘러싼 공급자 </a:t>
            </a:r>
            <a:r>
              <a:rPr lang="en-US" altLang="ko-KR" sz="1300" b="1">
                <a:latin typeface="Arial" panose="020B0604020202020204" pitchFamily="34" charset="0"/>
              </a:rPr>
              <a:t>/ </a:t>
            </a:r>
            <a:r>
              <a:rPr lang="ko-KR" altLang="en-US" sz="1300" b="1">
                <a:latin typeface="Arial" panose="020B0604020202020204" pitchFamily="34" charset="0"/>
              </a:rPr>
              <a:t>고객 </a:t>
            </a:r>
            <a:r>
              <a:rPr lang="en-US" altLang="ko-KR" sz="1300" b="1">
                <a:latin typeface="Arial" panose="020B0604020202020204" pitchFamily="34" charset="0"/>
              </a:rPr>
              <a:t>/ </a:t>
            </a:r>
            <a:r>
              <a:rPr lang="ko-KR" altLang="en-US" sz="1300" b="1">
                <a:latin typeface="Arial" panose="020B0604020202020204" pitchFamily="34" charset="0"/>
              </a:rPr>
              <a:t>경쟁자 </a:t>
            </a:r>
            <a:r>
              <a:rPr lang="en-US" altLang="ko-KR" sz="1300" b="1">
                <a:latin typeface="Arial" panose="020B0604020202020204" pitchFamily="34" charset="0"/>
              </a:rPr>
              <a:t>/ </a:t>
            </a:r>
            <a:r>
              <a:rPr lang="ko-KR" altLang="en-US" sz="1300" b="1">
                <a:latin typeface="Arial" panose="020B0604020202020204" pitchFamily="34" charset="0"/>
              </a:rPr>
              <a:t>법규 등 사전에 합리적으로 예측 가능한 경영 환경상의 문제로 인해 발생하는 리스크와 지진 </a:t>
            </a:r>
            <a:r>
              <a:rPr lang="en-US" altLang="ko-KR" sz="1300" b="1">
                <a:latin typeface="Arial" panose="020B0604020202020204" pitchFamily="34" charset="0"/>
              </a:rPr>
              <a:t>/ </a:t>
            </a:r>
            <a:r>
              <a:rPr lang="ko-KR" altLang="en-US" sz="1300" b="1">
                <a:latin typeface="Arial" panose="020B0604020202020204" pitchFamily="34" charset="0"/>
              </a:rPr>
              <a:t>테러 </a:t>
            </a:r>
            <a:r>
              <a:rPr lang="en-US" altLang="ko-KR" sz="1300" b="1">
                <a:latin typeface="Arial" panose="020B0604020202020204" pitchFamily="34" charset="0"/>
              </a:rPr>
              <a:t>/ </a:t>
            </a:r>
            <a:r>
              <a:rPr lang="ko-KR" altLang="en-US" sz="1300" b="1">
                <a:latin typeface="Arial" panose="020B0604020202020204" pitchFamily="34" charset="0"/>
              </a:rPr>
              <a:t>전쟁 등과 같이 사전에 발생 가능성을 예측하기 힘든 재난으로 인해 발생하는 리스크로 구분할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효과적이면서도 효율적인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조직을 설계하기 위해서는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먼저 다양한 리스크 중에서 어느 것을 관리의 중심에 놓을지 결정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모든 영역의 리스크를 관리하고자 한다면</a:t>
            </a:r>
            <a:r>
              <a:rPr lang="en-US" altLang="ko-KR" sz="1300" b="1">
                <a:latin typeface="Arial" panose="020B0604020202020204" pitchFamily="34" charset="0"/>
              </a:rPr>
              <a:t>, CRO </a:t>
            </a:r>
            <a:r>
              <a:rPr lang="ko-KR" altLang="en-US" sz="1300" b="1">
                <a:latin typeface="Arial" panose="020B0604020202020204" pitchFamily="34" charset="0"/>
              </a:rPr>
              <a:t>가 중심이 되어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을 추진할 수 있겠지만 재무 리스크나 재난 등 특정 리스크만을 관리 대상으로 삼는 경우에는 특정 부서를 중심으로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을 추진하는 것도 고려해 볼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97797" name="Text Box 5">
            <a:extLst>
              <a:ext uri="{FF2B5EF4-FFF2-40B4-BE49-F238E27FC236}">
                <a16:creationId xmlns:a16="http://schemas.microsoft.com/office/drawing/2014/main" id="{FAC5A4BA-6218-4FEF-8E26-23F7F6920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7" name="Text Box 3">
            <a:extLst>
              <a:ext uri="{FF2B5EF4-FFF2-40B4-BE49-F238E27FC236}">
                <a16:creationId xmlns:a16="http://schemas.microsoft.com/office/drawing/2014/main" id="{463760EF-886E-4692-8468-8CE4A52A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5767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17.1 ERM </a:t>
            </a:r>
            <a:r>
              <a:rPr lang="ko-KR" altLang="en-US" sz="1600" b="1">
                <a:latin typeface="Arial" panose="020B0604020202020204" pitchFamily="34" charset="0"/>
              </a:rPr>
              <a:t>조직의 설계 포인트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관리 대상 리스크의 확정</a:t>
            </a:r>
            <a:r>
              <a:rPr lang="en-US" altLang="ko-KR" sz="1600" b="1">
                <a:latin typeface="Arial" panose="020B0604020202020204" pitchFamily="34" charset="0"/>
              </a:rPr>
              <a:t>(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  <a:r>
              <a:rPr lang="en-US" altLang="ko-KR" sz="1600" b="1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95748" name="Text Box 4">
            <a:extLst>
              <a:ext uri="{FF2B5EF4-FFF2-40B4-BE49-F238E27FC236}">
                <a16:creationId xmlns:a16="http://schemas.microsoft.com/office/drawing/2014/main" id="{2534C683-309A-441D-B637-B1F1FBBE8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조직의 설계 포인트 중 관리대상 리스크의 확정과 관련된 내용은 다음과 같음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95749" name="Text Box 5">
            <a:extLst>
              <a:ext uri="{FF2B5EF4-FFF2-40B4-BE49-F238E27FC236}">
                <a16:creationId xmlns:a16="http://schemas.microsoft.com/office/drawing/2014/main" id="{789D1F68-9083-42CF-9390-32BC8A1DF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989138"/>
            <a:ext cx="9058275" cy="3960812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미국의 사무용 및 가구용 가구 생산업체 </a:t>
            </a:r>
            <a:r>
              <a:rPr lang="en-US" altLang="ko-KR" sz="1300" b="1">
                <a:latin typeface="Arial" panose="020B0604020202020204" pitchFamily="34" charset="0"/>
              </a:rPr>
              <a:t>HNI </a:t>
            </a:r>
            <a:r>
              <a:rPr lang="ko-KR" altLang="en-US" sz="1300" b="1">
                <a:latin typeface="Arial" panose="020B0604020202020204" pitchFamily="34" charset="0"/>
              </a:rPr>
              <a:t>사례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CEO </a:t>
            </a:r>
            <a:r>
              <a:rPr lang="ko-KR" altLang="en-US" sz="1300" b="1">
                <a:latin typeface="Arial" panose="020B0604020202020204" pitchFamily="34" charset="0"/>
              </a:rPr>
              <a:t>산하에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위원회와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담당 임원을 두고 전사 차원의 리스크를 관리하고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ERM </a:t>
            </a:r>
            <a:r>
              <a:rPr lang="ko-KR" altLang="en-US" sz="1300" b="1">
                <a:latin typeface="Arial" panose="020B0604020202020204" pitchFamily="34" charset="0"/>
              </a:rPr>
              <a:t>위원회는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전략 및 목표의 결정</a:t>
            </a:r>
            <a:r>
              <a:rPr lang="en-US" altLang="ko-KR" sz="1300" b="1">
                <a:latin typeface="Arial" panose="020B0604020202020204" pitchFamily="34" charset="0"/>
              </a:rPr>
              <a:t>, ERM </a:t>
            </a:r>
            <a:r>
              <a:rPr lang="ko-KR" altLang="en-US" sz="1300" b="1">
                <a:latin typeface="Arial" panose="020B0604020202020204" pitchFamily="34" charset="0"/>
              </a:rPr>
              <a:t>프로그램의 개발</a:t>
            </a:r>
            <a:r>
              <a:rPr lang="en-US" altLang="ko-KR" sz="1300" b="1">
                <a:latin typeface="Arial" panose="020B0604020202020204" pitchFamily="34" charset="0"/>
              </a:rPr>
              <a:t>, ERM </a:t>
            </a:r>
            <a:r>
              <a:rPr lang="ko-KR" altLang="en-US" sz="1300" b="1">
                <a:latin typeface="Arial" panose="020B0604020202020204" pitchFamily="34" charset="0"/>
              </a:rPr>
              <a:t>인프라의 평가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리스크의 식별 및 측정 방법론의 개발 및 평가</a:t>
            </a:r>
            <a:r>
              <a:rPr lang="en-US" altLang="ko-KR" sz="1300" b="1">
                <a:latin typeface="Arial" panose="020B0604020202020204" pitchFamily="34" charset="0"/>
              </a:rPr>
              <a:t>, Risk Owner </a:t>
            </a:r>
            <a:r>
              <a:rPr lang="ko-KR" altLang="en-US" sz="1300" b="1">
                <a:latin typeface="Arial" panose="020B0604020202020204" pitchFamily="34" charset="0"/>
              </a:rPr>
              <a:t>의 지정 및 책임 부여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리스크 관리 정책의 개발과 운영 등의 역할을 수행하고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Microsoft </a:t>
            </a:r>
            <a:r>
              <a:rPr lang="ko-KR" altLang="en-US" sz="1300" b="1">
                <a:latin typeface="Arial" panose="020B0604020202020204" pitchFamily="34" charset="0"/>
              </a:rPr>
              <a:t>사례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리스크관리 그룹 </a:t>
            </a:r>
            <a:r>
              <a:rPr lang="en-US" altLang="ko-KR" sz="1300" b="1">
                <a:latin typeface="Arial" panose="020B0604020202020204" pitchFamily="34" charset="0"/>
              </a:rPr>
              <a:t>(RMG) </a:t>
            </a:r>
            <a:r>
              <a:rPr lang="ko-KR" altLang="en-US" sz="1300" b="1">
                <a:latin typeface="Arial" panose="020B0604020202020204" pitchFamily="34" charset="0"/>
              </a:rPr>
              <a:t>이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의 핵심 역할을 수행하고 있는데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이들은 리스크를 사전에 인지하여 위로는 경영진에게 사전 경보를 하고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아래로는 부문 관리자들이 리스크 관리를 체계적으로 수행할 수 있도록 지원하고 독려함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RMG </a:t>
            </a:r>
            <a:r>
              <a:rPr lang="ko-KR" altLang="en-US" sz="1300" b="1">
                <a:latin typeface="Arial" panose="020B0604020202020204" pitchFamily="34" charset="0"/>
              </a:rPr>
              <a:t>의 업무 영역을 살펴보면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크게 재무 리스크 관리 </a:t>
            </a:r>
            <a:r>
              <a:rPr lang="en-US" altLang="ko-KR" sz="1300" b="1">
                <a:latin typeface="Arial" panose="020B0604020202020204" pitchFamily="34" charset="0"/>
              </a:rPr>
              <a:t>(FRM) </a:t>
            </a:r>
            <a:r>
              <a:rPr lang="ko-KR" altLang="en-US" sz="1300" b="1">
                <a:latin typeface="Arial" panose="020B0604020202020204" pitchFamily="34" charset="0"/>
              </a:rPr>
              <a:t>와 비즈니스 리스크 관리 </a:t>
            </a:r>
            <a:r>
              <a:rPr lang="en-US" altLang="ko-KR" sz="1300" b="1">
                <a:latin typeface="Arial" panose="020B0604020202020204" pitchFamily="34" charset="0"/>
              </a:rPr>
              <a:t>(BRM) </a:t>
            </a:r>
            <a:r>
              <a:rPr lang="ko-KR" altLang="en-US" sz="1300" b="1">
                <a:latin typeface="Arial" panose="020B0604020202020204" pitchFamily="34" charset="0"/>
              </a:rPr>
              <a:t>의 두 부문으로 구분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FRM </a:t>
            </a:r>
            <a:r>
              <a:rPr lang="ko-KR" altLang="en-US" sz="1300" b="1">
                <a:latin typeface="Arial" panose="020B0604020202020204" pitchFamily="34" charset="0"/>
              </a:rPr>
              <a:t>부문에서는 통합 재무정보 시스템을 통해 외환 및 금리 리스크를 측정하고 관리함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BRM </a:t>
            </a:r>
            <a:r>
              <a:rPr lang="ko-KR" altLang="en-US" sz="1300" b="1">
                <a:latin typeface="Arial" panose="020B0604020202020204" pitchFamily="34" charset="0"/>
              </a:rPr>
              <a:t>부문은 다시 </a:t>
            </a:r>
            <a:r>
              <a:rPr lang="en-US" altLang="ko-KR" sz="1300" b="1">
                <a:latin typeface="Arial" panose="020B0604020202020204" pitchFamily="34" charset="0"/>
              </a:rPr>
              <a:t>World-wide Products, Sales &amp; Support, Operations </a:t>
            </a:r>
            <a:r>
              <a:rPr lang="ko-KR" altLang="en-US" sz="1300" b="1">
                <a:latin typeface="Arial" panose="020B0604020202020204" pitchFamily="34" charset="0"/>
              </a:rPr>
              <a:t>의 세 영역으로 구분되는데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주요 비재무적인 리스크들을 인식 및 평가하고 체계적인 대응 시나리오를 마련하는 역할을 수행하고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95750" name="Text Box 6">
            <a:extLst>
              <a:ext uri="{FF2B5EF4-FFF2-40B4-BE49-F238E27FC236}">
                <a16:creationId xmlns:a16="http://schemas.microsoft.com/office/drawing/2014/main" id="{AD22EBF1-2F8B-4AB5-8CD6-1B00B8A0B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9" name="Text Box 3">
            <a:extLst>
              <a:ext uri="{FF2B5EF4-FFF2-40B4-BE49-F238E27FC236}">
                <a16:creationId xmlns:a16="http://schemas.microsoft.com/office/drawing/2014/main" id="{AD055981-94B1-42A4-B4E8-594B2774F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5767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17.2 ERM </a:t>
            </a:r>
            <a:r>
              <a:rPr lang="ko-KR" altLang="en-US" sz="1600" b="1">
                <a:latin typeface="Arial" panose="020B0604020202020204" pitchFamily="34" charset="0"/>
              </a:rPr>
              <a:t>조직의 설계 포인트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관리 대상 리스크의 확정</a:t>
            </a:r>
            <a:r>
              <a:rPr lang="en-US" altLang="ko-KR" sz="1600" b="1">
                <a:latin typeface="Arial" panose="020B0604020202020204" pitchFamily="34" charset="0"/>
              </a:rPr>
              <a:t>(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  <a:r>
              <a:rPr lang="en-US" altLang="ko-KR" sz="1600" b="1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93700" name="Text Box 4">
            <a:extLst>
              <a:ext uri="{FF2B5EF4-FFF2-40B4-BE49-F238E27FC236}">
                <a16:creationId xmlns:a16="http://schemas.microsoft.com/office/drawing/2014/main" id="{E9931ED1-4F18-4602-B9AB-B4E602BD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조직의 설계 포인트 중 관리대상 리스크의 확정과 관련된 내용은 다음과 같음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93701" name="Text Box 5">
            <a:extLst>
              <a:ext uri="{FF2B5EF4-FFF2-40B4-BE49-F238E27FC236}">
                <a16:creationId xmlns:a16="http://schemas.microsoft.com/office/drawing/2014/main" id="{29957B45-77BB-4FCD-86C4-AA0FD45C4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989138"/>
            <a:ext cx="8208963" cy="280828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일본의 화학 기업 </a:t>
            </a:r>
            <a:r>
              <a:rPr lang="en-US" altLang="ko-KR" sz="1300" b="1">
                <a:latin typeface="Arial" panose="020B0604020202020204" pitchFamily="34" charset="0"/>
              </a:rPr>
              <a:t>Shin-Etsu </a:t>
            </a:r>
            <a:r>
              <a:rPr lang="ko-KR" altLang="en-US" sz="1300" b="1">
                <a:latin typeface="Arial" panose="020B0604020202020204" pitchFamily="34" charset="0"/>
              </a:rPr>
              <a:t>사례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- 2003</a:t>
            </a:r>
            <a:r>
              <a:rPr lang="ko-KR" altLang="en-US" sz="1300" b="1">
                <a:latin typeface="Arial" panose="020B0604020202020204" pitchFamily="34" charset="0"/>
              </a:rPr>
              <a:t>년 리스크관리 위원회 </a:t>
            </a:r>
            <a:r>
              <a:rPr lang="en-US" altLang="ko-KR" sz="1300" b="1">
                <a:latin typeface="Arial" panose="020B0604020202020204" pitchFamily="34" charset="0"/>
              </a:rPr>
              <a:t>(Risk Management Committee) </a:t>
            </a:r>
            <a:r>
              <a:rPr lang="ko-KR" altLang="en-US" sz="1300" b="1">
                <a:latin typeface="Arial" panose="020B0604020202020204" pitchFamily="34" charset="0"/>
              </a:rPr>
              <a:t>와 준수 위원회 </a:t>
            </a:r>
            <a:r>
              <a:rPr lang="en-US" altLang="ko-KR" sz="1300" b="1">
                <a:latin typeface="Arial" panose="020B0604020202020204" pitchFamily="34" charset="0"/>
              </a:rPr>
              <a:t>(Compliance Committee) </a:t>
            </a:r>
            <a:r>
              <a:rPr lang="ko-KR" altLang="en-US" sz="1300" b="1">
                <a:latin typeface="Arial" panose="020B0604020202020204" pitchFamily="34" charset="0"/>
              </a:rPr>
              <a:t>를 설립하여 각각 관리 영역을 구분하고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리스크관리 위원회에서는 안전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환경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해외사업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지적 재산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재무 리스크 등에 대한 관리를 맡고 있는데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이를 위해 발생 징후를 사전에 감지할 수 있는 지표를 개발하고 시스템을 구축하여 지속적으로 모니터링하고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준수 위원회에서는 법률 및 윤리 강령의 준수 여부를 관리하고 있는데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매뉴얼을 만들어 교육을 실시하고 포럼을 통해 구성원들의 마인드를 제고하며 자문을 위한 </a:t>
            </a:r>
            <a:r>
              <a:rPr lang="en-US" altLang="ko-KR" sz="1300" b="1">
                <a:latin typeface="Arial" panose="020B0604020202020204" pitchFamily="34" charset="0"/>
              </a:rPr>
              <a:t>Hot-line </a:t>
            </a:r>
            <a:r>
              <a:rPr lang="ko-KR" altLang="en-US" sz="1300" b="1">
                <a:latin typeface="Arial" panose="020B0604020202020204" pitchFamily="34" charset="0"/>
              </a:rPr>
              <a:t>도 개설해 놓고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93702" name="Text Box 6">
            <a:extLst>
              <a:ext uri="{FF2B5EF4-FFF2-40B4-BE49-F238E27FC236}">
                <a16:creationId xmlns:a16="http://schemas.microsoft.com/office/drawing/2014/main" id="{A1BD6F27-89DA-48EF-A2A6-07666AAE9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1" name="Text Box 3">
            <a:extLst>
              <a:ext uri="{FF2B5EF4-FFF2-40B4-BE49-F238E27FC236}">
                <a16:creationId xmlns:a16="http://schemas.microsoft.com/office/drawing/2014/main" id="{E0820BFE-7D29-4C31-94FD-3979DE3DC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5767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18. ERM </a:t>
            </a:r>
            <a:r>
              <a:rPr lang="ko-KR" altLang="en-US" sz="1600" b="1">
                <a:latin typeface="Arial" panose="020B0604020202020204" pitchFamily="34" charset="0"/>
              </a:rPr>
              <a:t>조직의 설계 포인트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관리 조직별 역할 분담</a:t>
            </a:r>
          </a:p>
        </p:txBody>
      </p:sp>
      <p:sp>
        <p:nvSpPr>
          <p:cNvPr id="1691652" name="Text Box 4">
            <a:extLst>
              <a:ext uri="{FF2B5EF4-FFF2-40B4-BE49-F238E27FC236}">
                <a16:creationId xmlns:a16="http://schemas.microsoft.com/office/drawing/2014/main" id="{10C41FE8-82C6-4475-B1A5-1E83AC9F8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ko-KR" altLang="en-US" sz="1300">
                <a:latin typeface="Arial" panose="020B0604020202020204" pitchFamily="34" charset="0"/>
              </a:rPr>
              <a:t>관리 대상 리스크를 결정한 뒤에는 리스크 관리의 분권화 정도를 고려해야 함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91653" name="Text Box 5">
            <a:extLst>
              <a:ext uri="{FF2B5EF4-FFF2-40B4-BE49-F238E27FC236}">
                <a16:creationId xmlns:a16="http://schemas.microsoft.com/office/drawing/2014/main" id="{0A33EE61-CE9F-4CA8-9104-959F229B3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989138"/>
            <a:ext cx="9361487" cy="4032250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관리 조직별 역할 분담 </a:t>
            </a:r>
            <a:r>
              <a:rPr lang="en-US" altLang="ko-KR" sz="1300" b="1">
                <a:latin typeface="Arial" panose="020B0604020202020204" pitchFamily="34" charset="0"/>
              </a:rPr>
              <a:t>: Who </a:t>
            </a:r>
            <a:r>
              <a:rPr lang="ko-KR" altLang="en-US" sz="1300" b="1">
                <a:latin typeface="Arial" panose="020B0604020202020204" pitchFamily="34" charset="0"/>
              </a:rPr>
              <a:t>는 다음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리스크의 상시 관리 및 통합 관리를 위해 전사 리스크관리 조직은 필요하지만</a:t>
            </a:r>
            <a:r>
              <a:rPr lang="en-US" altLang="ko-KR" sz="1300" b="1">
                <a:latin typeface="Arial" panose="020B0604020202020204" pitchFamily="34" charset="0"/>
              </a:rPr>
              <a:t>, ‘</a:t>
            </a:r>
            <a:r>
              <a:rPr lang="ko-KR" altLang="en-US" sz="1300" b="1">
                <a:latin typeface="Arial" panose="020B0604020202020204" pitchFamily="34" charset="0"/>
              </a:rPr>
              <a:t>식별 → 평가 → 대응’ 으로 이어지는 </a:t>
            </a:r>
            <a:r>
              <a:rPr lang="en-US" altLang="ko-KR" sz="1300" b="1">
                <a:latin typeface="Arial" panose="020B0604020202020204" pitchFamily="34" charset="0"/>
              </a:rPr>
              <a:t>ERM Process </a:t>
            </a:r>
            <a:r>
              <a:rPr lang="ko-KR" altLang="en-US" sz="1300" b="1">
                <a:latin typeface="Arial" panose="020B0604020202020204" pitchFamily="34" charset="0"/>
              </a:rPr>
              <a:t>를 전사 리스크관리 조직에서 모두 부담하는 것은 현실적으로 불가능함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일부는 전사 리스크관리 조직이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나머지 일부는 각 기능 부서나 사업부에 배분하는 것이 필요함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2004.9</a:t>
            </a:r>
            <a:r>
              <a:rPr lang="ko-KR" altLang="en-US" sz="1300" b="1">
                <a:latin typeface="Arial" panose="020B0604020202020204" pitchFamily="34" charset="0"/>
              </a:rPr>
              <a:t>월 </a:t>
            </a:r>
            <a:r>
              <a:rPr lang="en-US" altLang="ko-KR" sz="1300" b="1">
                <a:latin typeface="Arial" panose="020B0604020202020204" pitchFamily="34" charset="0"/>
              </a:rPr>
              <a:t>COSO </a:t>
            </a:r>
            <a:r>
              <a:rPr lang="ko-KR" altLang="en-US" sz="1300" b="1">
                <a:latin typeface="Arial" panose="020B0604020202020204" pitchFamily="34" charset="0"/>
              </a:rPr>
              <a:t>는 “</a:t>
            </a:r>
            <a:r>
              <a:rPr lang="en-US" altLang="ko-KR" sz="1300" b="1">
                <a:latin typeface="Arial" panose="020B0604020202020204" pitchFamily="34" charset="0"/>
              </a:rPr>
              <a:t>Enterprise Risk Management-Integrated Framework” </a:t>
            </a:r>
            <a:r>
              <a:rPr lang="ko-KR" altLang="en-US" sz="1300" b="1">
                <a:latin typeface="Arial" panose="020B0604020202020204" pitchFamily="34" charset="0"/>
              </a:rPr>
              <a:t>을 발표했는데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여기에서 제시한 분권화 정도에 따른 </a:t>
            </a:r>
            <a:r>
              <a:rPr lang="en-US" altLang="ko-KR" sz="1300" b="1">
                <a:latin typeface="Arial" panose="020B0604020202020204" pitchFamily="34" charset="0"/>
              </a:rPr>
              <a:t>3</a:t>
            </a:r>
            <a:r>
              <a:rPr lang="ko-KR" altLang="en-US" sz="1300" b="1">
                <a:latin typeface="Arial" panose="020B0604020202020204" pitchFamily="34" charset="0"/>
              </a:rPr>
              <a:t>가지 형태의 </a:t>
            </a:r>
            <a:r>
              <a:rPr lang="en-US" altLang="ko-KR" sz="1300" b="1">
                <a:latin typeface="Arial" panose="020B0604020202020204" pitchFamily="34" charset="0"/>
              </a:rPr>
              <a:t>ERM </a:t>
            </a:r>
            <a:r>
              <a:rPr lang="ko-KR" altLang="en-US" sz="1300" b="1">
                <a:latin typeface="Arial" panose="020B0604020202020204" pitchFamily="34" charset="0"/>
              </a:rPr>
              <a:t>조직은 하나의 대안이 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첫째는 중앙 집중형 조직으로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리스크의 식별과 평가는 개별 사업부나 기능 부서에서 수행하고 각 리스크에 대한 통제 활동 등 대응 방안 수립과 보고 의무는 전사 통합관리 조직에서 수행함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장점 </a:t>
            </a:r>
            <a:r>
              <a:rPr lang="en-US" altLang="ko-KR" sz="1300" b="1">
                <a:latin typeface="Arial" panose="020B0604020202020204" pitchFamily="34" charset="0"/>
              </a:rPr>
              <a:t>: </a:t>
            </a:r>
            <a:r>
              <a:rPr lang="ko-KR" altLang="en-US" sz="1300" b="1">
                <a:latin typeface="Arial" panose="020B0604020202020204" pitchFamily="34" charset="0"/>
              </a:rPr>
              <a:t>리스크의 식별과 평가를 사업에 밀착해서 수행할 수 있고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상위 관리자에 의해 리스크별 대응 방안이 수행될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단점 </a:t>
            </a:r>
            <a:r>
              <a:rPr lang="en-US" altLang="ko-KR" sz="1300" b="1">
                <a:latin typeface="Arial" panose="020B0604020202020204" pitchFamily="34" charset="0"/>
              </a:rPr>
              <a:t>: </a:t>
            </a:r>
            <a:r>
              <a:rPr lang="ko-KR" altLang="en-US" sz="1300" b="1">
                <a:latin typeface="Arial" panose="020B0604020202020204" pitchFamily="34" charset="0"/>
              </a:rPr>
              <a:t>리스크의 평가와 대응 방안의 연계가 원활히 이루어지지 못할 수 있으며 사업 수행시 리스크를 부담하는 주체와 리스크의 대응 주체가 달라지므로 책임 의식이 결여될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91654" name="Text Box 6">
            <a:extLst>
              <a:ext uri="{FF2B5EF4-FFF2-40B4-BE49-F238E27FC236}">
                <a16:creationId xmlns:a16="http://schemas.microsoft.com/office/drawing/2014/main" id="{60C062D3-AEB0-49F4-A1B3-3DF78154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03" name="Text Box 3">
            <a:extLst>
              <a:ext uri="{FF2B5EF4-FFF2-40B4-BE49-F238E27FC236}">
                <a16:creationId xmlns:a16="http://schemas.microsoft.com/office/drawing/2014/main" id="{98A4DB2A-9A07-4D24-8D53-C3C4A71E5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조직의 설계 포인트 중 관리 조직별 역할 분담과 관련된 내용은 다음과 같음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89604" name="Text Box 4">
            <a:extLst>
              <a:ext uri="{FF2B5EF4-FFF2-40B4-BE49-F238E27FC236}">
                <a16:creationId xmlns:a16="http://schemas.microsoft.com/office/drawing/2014/main" id="{95E91BE4-793A-4005-88AE-4390295CE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1989138"/>
            <a:ext cx="8712200" cy="3960812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분권형 조직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리스크에 대한 식별 → 평가 → 대응 → 통제 활동 → 보고 등 리스크 관리 활동의 대부분을 개별 사업부나 기능 부서에서 수행하는 반면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전사 통합관리 조직은 리스크관리 프로세스를 모니터링 하는 역할을 수행함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장점 </a:t>
            </a:r>
            <a:r>
              <a:rPr lang="en-US" altLang="ko-KR" sz="1300" b="1">
                <a:latin typeface="Arial" panose="020B0604020202020204" pitchFamily="34" charset="0"/>
              </a:rPr>
              <a:t>: </a:t>
            </a:r>
            <a:r>
              <a:rPr lang="ko-KR" altLang="en-US" sz="1300" b="1">
                <a:latin typeface="Arial" panose="020B0604020202020204" pitchFamily="34" charset="0"/>
              </a:rPr>
              <a:t>리스크별 대응과 통제 활동에서의 강력한 책임 의식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보다 완전한 경영 정보를 산출할 수 있고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리스크를 감안한 경영 활동을 수행할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단점 </a:t>
            </a:r>
            <a:r>
              <a:rPr lang="en-US" altLang="ko-KR" sz="1300" b="1">
                <a:latin typeface="Arial" panose="020B0604020202020204" pitchFamily="34" charset="0"/>
              </a:rPr>
              <a:t>: </a:t>
            </a:r>
            <a:r>
              <a:rPr lang="ko-KR" altLang="en-US" sz="1300" b="1">
                <a:latin typeface="Arial" panose="020B0604020202020204" pitchFamily="34" charset="0"/>
              </a:rPr>
              <a:t>리스크 관리에 있어서 일관성이 결여될 수 있다는 문제를 지적할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중앙 집권형과 분권형의 중간 형태인 절충형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환율 변화와 전사 차원의 리스크에 대해서만 전사 통합관리 조직이 맡고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나머지 리스크는 사업부나 기능 부서에 위임하는 형태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ko-KR" altLang="en-US" sz="1300" b="1">
                <a:latin typeface="Arial" panose="020B0604020202020204" pitchFamily="34" charset="0"/>
              </a:rPr>
              <a:t>   </a:t>
            </a:r>
            <a:r>
              <a:rPr lang="en-US" altLang="ko-KR" sz="1300" b="1">
                <a:latin typeface="Arial" panose="020B0604020202020204" pitchFamily="34" charset="0"/>
              </a:rPr>
              <a:t>- </a:t>
            </a:r>
            <a:r>
              <a:rPr lang="ko-KR" altLang="en-US" sz="1300" b="1">
                <a:latin typeface="Arial" panose="020B0604020202020204" pitchFamily="34" charset="0"/>
              </a:rPr>
              <a:t>장점 </a:t>
            </a:r>
            <a:r>
              <a:rPr lang="en-US" altLang="ko-KR" sz="1300" b="1">
                <a:latin typeface="Arial" panose="020B0604020202020204" pitchFamily="34" charset="0"/>
              </a:rPr>
              <a:t>: </a:t>
            </a:r>
            <a:r>
              <a:rPr lang="ko-KR" altLang="en-US" sz="1300" b="1">
                <a:latin typeface="Arial" panose="020B0604020202020204" pitchFamily="34" charset="0"/>
              </a:rPr>
              <a:t>리스크의 중요성에 따라 상위 관리자들에 의해 선별적으로 리스크가 보고되고 전사 차원의 리스크에 대해 리스크관리 자원을 집중 투입하기 때문에 리스크 관리 측면에서 효율성을 확보할 수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1300" b="1">
                <a:latin typeface="Arial" panose="020B0604020202020204" pitchFamily="34" charset="0"/>
              </a:rPr>
              <a:t>   - </a:t>
            </a:r>
            <a:r>
              <a:rPr lang="ko-KR" altLang="en-US" sz="1300" b="1">
                <a:latin typeface="Arial" panose="020B0604020202020204" pitchFamily="34" charset="0"/>
              </a:rPr>
              <a:t>단점 </a:t>
            </a:r>
            <a:r>
              <a:rPr lang="en-US" altLang="ko-KR" sz="1300" b="1">
                <a:latin typeface="Arial" panose="020B0604020202020204" pitchFamily="34" charset="0"/>
              </a:rPr>
              <a:t>: </a:t>
            </a:r>
            <a:r>
              <a:rPr lang="ko-KR" altLang="en-US" sz="1300" b="1">
                <a:latin typeface="Arial" panose="020B0604020202020204" pitchFamily="34" charset="0"/>
              </a:rPr>
              <a:t>사업부 또는 기능 부서와 긴밀한 의사소통과 효과적인 조정이 필요하다는 문제가 있음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89605" name="Text Box 5">
            <a:extLst>
              <a:ext uri="{FF2B5EF4-FFF2-40B4-BE49-F238E27FC236}">
                <a16:creationId xmlns:a16="http://schemas.microsoft.com/office/drawing/2014/main" id="{2CBBEC0A-30B2-4371-9C1C-0280F5325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5767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18. ERM </a:t>
            </a:r>
            <a:r>
              <a:rPr lang="ko-KR" altLang="en-US" sz="1600" b="1">
                <a:latin typeface="Arial" panose="020B0604020202020204" pitchFamily="34" charset="0"/>
              </a:rPr>
              <a:t>조직의 설계 포인트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관리 조직별 역할 분담</a:t>
            </a:r>
            <a:r>
              <a:rPr lang="en-US" altLang="ko-KR" sz="1600" b="1">
                <a:latin typeface="Arial" panose="020B0604020202020204" pitchFamily="34" charset="0"/>
              </a:rPr>
              <a:t>(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  <a:r>
              <a:rPr lang="en-US" altLang="ko-KR" sz="1600" b="1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89606" name="Text Box 6">
            <a:extLst>
              <a:ext uri="{FF2B5EF4-FFF2-40B4-BE49-F238E27FC236}">
                <a16:creationId xmlns:a16="http://schemas.microsoft.com/office/drawing/2014/main" id="{552AF7DA-BC1E-4118-A703-8B1B875B1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55" name="Text Box 3">
            <a:extLst>
              <a:ext uri="{FF2B5EF4-FFF2-40B4-BE49-F238E27FC236}">
                <a16:creationId xmlns:a16="http://schemas.microsoft.com/office/drawing/2014/main" id="{5517550B-5850-4AFD-B91C-302723D3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88773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조직의 설계 포인트 중 분권화 정도에 따른 </a:t>
            </a: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조직 대안은 다음과 같음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87556" name="Rectangle 4">
            <a:extLst>
              <a:ext uri="{FF2B5EF4-FFF2-40B4-BE49-F238E27FC236}">
                <a16:creationId xmlns:a16="http://schemas.microsoft.com/office/drawing/2014/main" id="{FC5C5B9B-F300-419B-9B7D-D84E87C20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4797425"/>
            <a:ext cx="2159000" cy="503238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하부 조직</a:t>
            </a:r>
          </a:p>
        </p:txBody>
      </p:sp>
      <p:sp>
        <p:nvSpPr>
          <p:cNvPr id="1687557" name="Rectangle 5">
            <a:extLst>
              <a:ext uri="{FF2B5EF4-FFF2-40B4-BE49-F238E27FC236}">
                <a16:creationId xmlns:a16="http://schemas.microsoft.com/office/drawing/2014/main" id="{3361224D-F02B-444A-A818-CE291D8C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2132013"/>
            <a:ext cx="2159000" cy="4333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이사회</a:t>
            </a:r>
          </a:p>
        </p:txBody>
      </p:sp>
      <p:sp>
        <p:nvSpPr>
          <p:cNvPr id="1687558" name="Rectangle 6">
            <a:extLst>
              <a:ext uri="{FF2B5EF4-FFF2-40B4-BE49-F238E27FC236}">
                <a16:creationId xmlns:a16="http://schemas.microsoft.com/office/drawing/2014/main" id="{3D44A797-837F-4948-9C65-B8A0222C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2132013"/>
            <a:ext cx="2159000" cy="4333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이사회</a:t>
            </a:r>
          </a:p>
        </p:txBody>
      </p:sp>
      <p:sp>
        <p:nvSpPr>
          <p:cNvPr id="1687559" name="Rectangle 7">
            <a:extLst>
              <a:ext uri="{FF2B5EF4-FFF2-40B4-BE49-F238E27FC236}">
                <a16:creationId xmlns:a16="http://schemas.microsoft.com/office/drawing/2014/main" id="{55A672E5-AC80-4E58-A97F-00CE0608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2132013"/>
            <a:ext cx="2159000" cy="4333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이사회</a:t>
            </a:r>
          </a:p>
        </p:txBody>
      </p:sp>
      <p:sp>
        <p:nvSpPr>
          <p:cNvPr id="1687560" name="Text Box 8">
            <a:extLst>
              <a:ext uri="{FF2B5EF4-FFF2-40B4-BE49-F238E27FC236}">
                <a16:creationId xmlns:a16="http://schemas.microsoft.com/office/drawing/2014/main" id="{3D787434-2CA9-4F96-8F0B-94BA4DFE1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00213"/>
            <a:ext cx="2087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 u="sng">
                <a:latin typeface="Arial" panose="020B0604020202020204" pitchFamily="34" charset="0"/>
              </a:rPr>
              <a:t>중앙 집중형</a:t>
            </a:r>
          </a:p>
        </p:txBody>
      </p:sp>
      <p:sp>
        <p:nvSpPr>
          <p:cNvPr id="1687561" name="Text Box 9">
            <a:extLst>
              <a:ext uri="{FF2B5EF4-FFF2-40B4-BE49-F238E27FC236}">
                <a16:creationId xmlns:a16="http://schemas.microsoft.com/office/drawing/2014/main" id="{7E3690A4-8267-4900-BB3F-F6C1E7FB9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700213"/>
            <a:ext cx="2087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 u="sng">
                <a:latin typeface="Arial" panose="020B0604020202020204" pitchFamily="34" charset="0"/>
              </a:rPr>
              <a:t>절충형</a:t>
            </a:r>
          </a:p>
        </p:txBody>
      </p:sp>
      <p:sp>
        <p:nvSpPr>
          <p:cNvPr id="1687562" name="Text Box 10">
            <a:extLst>
              <a:ext uri="{FF2B5EF4-FFF2-40B4-BE49-F238E27FC236}">
                <a16:creationId xmlns:a16="http://schemas.microsoft.com/office/drawing/2014/main" id="{715A4946-A136-49DB-BC53-1204E7D52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1700213"/>
            <a:ext cx="208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b="1" u="sng">
                <a:latin typeface="Arial" panose="020B0604020202020204" pitchFamily="34" charset="0"/>
              </a:rPr>
              <a:t>분권형</a:t>
            </a:r>
          </a:p>
        </p:txBody>
      </p:sp>
      <p:sp>
        <p:nvSpPr>
          <p:cNvPr id="1687563" name="Rectangle 11">
            <a:extLst>
              <a:ext uri="{FF2B5EF4-FFF2-40B4-BE49-F238E27FC236}">
                <a16:creationId xmlns:a16="http://schemas.microsoft.com/office/drawing/2014/main" id="{CBCCA8BE-4034-431B-A534-78879A47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2852738"/>
            <a:ext cx="2159000" cy="4333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최고 경영진</a:t>
            </a:r>
          </a:p>
        </p:txBody>
      </p:sp>
      <p:sp>
        <p:nvSpPr>
          <p:cNvPr id="1687564" name="Rectangle 12">
            <a:extLst>
              <a:ext uri="{FF2B5EF4-FFF2-40B4-BE49-F238E27FC236}">
                <a16:creationId xmlns:a16="http://schemas.microsoft.com/office/drawing/2014/main" id="{2F2B537A-FB00-4AE3-9DDC-03F5B2BB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2852738"/>
            <a:ext cx="2159000" cy="4333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최고 경영진</a:t>
            </a:r>
          </a:p>
        </p:txBody>
      </p:sp>
      <p:sp>
        <p:nvSpPr>
          <p:cNvPr id="1687565" name="Rectangle 13">
            <a:extLst>
              <a:ext uri="{FF2B5EF4-FFF2-40B4-BE49-F238E27FC236}">
                <a16:creationId xmlns:a16="http://schemas.microsoft.com/office/drawing/2014/main" id="{D2131C66-C5AA-4744-98E0-7ACA2C2C9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2852738"/>
            <a:ext cx="2159000" cy="433387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최고 경영진</a:t>
            </a:r>
          </a:p>
        </p:txBody>
      </p:sp>
      <p:sp>
        <p:nvSpPr>
          <p:cNvPr id="1687566" name="Oval 14">
            <a:extLst>
              <a:ext uri="{FF2B5EF4-FFF2-40B4-BE49-F238E27FC236}">
                <a16:creationId xmlns:a16="http://schemas.microsoft.com/office/drawing/2014/main" id="{B94DF1AF-D3D2-4A6A-897B-5E45974A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3571875"/>
            <a:ext cx="1050925" cy="963613"/>
          </a:xfrm>
          <a:prstGeom prst="ellipse">
            <a:avLst/>
          </a:prstGeom>
          <a:gradFill rotWithShape="1">
            <a:gsLst>
              <a:gs pos="0">
                <a:srgbClr val="CCCCFF"/>
              </a:gs>
              <a:gs pos="100000">
                <a:srgbClr val="000080"/>
              </a:gs>
            </a:gsLst>
            <a:path path="shape">
              <a:fillToRect l="50000" t="50000" r="50000" b="50000"/>
            </a:path>
          </a:gradFill>
          <a:ln w="25400" algn="ctr">
            <a:solidFill>
              <a:srgbClr val="FFFFCC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solidFill>
                  <a:srgbClr val="FFFFCC"/>
                </a:solidFill>
                <a:latin typeface="Arial" panose="020B0604020202020204" pitchFamily="34" charset="0"/>
              </a:rPr>
              <a:t>전사 통합 리스크관리 조직</a:t>
            </a:r>
          </a:p>
        </p:txBody>
      </p:sp>
      <p:sp>
        <p:nvSpPr>
          <p:cNvPr id="1687567" name="Rectangle 15">
            <a:extLst>
              <a:ext uri="{FF2B5EF4-FFF2-40B4-BE49-F238E27FC236}">
                <a16:creationId xmlns:a16="http://schemas.microsoft.com/office/drawing/2014/main" id="{3874CAEE-FB3D-407B-9F29-B43FF71C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4797425"/>
            <a:ext cx="2159000" cy="503238"/>
          </a:xfrm>
          <a:prstGeom prst="rect">
            <a:avLst/>
          </a:prstGeom>
          <a:solidFill>
            <a:srgbClr val="99CC00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하부 조직</a:t>
            </a:r>
          </a:p>
        </p:txBody>
      </p:sp>
      <p:sp>
        <p:nvSpPr>
          <p:cNvPr id="1687568" name="Rectangle 16">
            <a:extLst>
              <a:ext uri="{FF2B5EF4-FFF2-40B4-BE49-F238E27FC236}">
                <a16:creationId xmlns:a16="http://schemas.microsoft.com/office/drawing/2014/main" id="{7098D2EE-5B46-435A-AA2B-DA1DFBF1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4797425"/>
            <a:ext cx="2159000" cy="503238"/>
          </a:xfrm>
          <a:prstGeom prst="rect">
            <a:avLst/>
          </a:prstGeom>
          <a:solidFill>
            <a:srgbClr val="99CC00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ko-KR" altLang="en-US" sz="1300" b="1">
                <a:latin typeface="Arial" panose="020B0604020202020204" pitchFamily="34" charset="0"/>
              </a:rPr>
              <a:t>하부 조직</a:t>
            </a:r>
          </a:p>
        </p:txBody>
      </p:sp>
      <p:sp>
        <p:nvSpPr>
          <p:cNvPr id="1687569" name="Oval 17">
            <a:extLst>
              <a:ext uri="{FF2B5EF4-FFF2-40B4-BE49-F238E27FC236}">
                <a16:creationId xmlns:a16="http://schemas.microsoft.com/office/drawing/2014/main" id="{7B45FB5C-978E-4EA4-B0B2-1EA28E2E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571875"/>
            <a:ext cx="1050925" cy="963613"/>
          </a:xfrm>
          <a:prstGeom prst="ellipse">
            <a:avLst/>
          </a:prstGeom>
          <a:solidFill>
            <a:srgbClr val="99CC00"/>
          </a:solidFill>
          <a:ln w="25400" algn="ctr">
            <a:solidFill>
              <a:srgbClr val="FFFFCC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전사 통합 리스크관리 조직</a:t>
            </a:r>
          </a:p>
        </p:txBody>
      </p:sp>
      <p:sp>
        <p:nvSpPr>
          <p:cNvPr id="1687570" name="Oval 18">
            <a:extLst>
              <a:ext uri="{FF2B5EF4-FFF2-40B4-BE49-F238E27FC236}">
                <a16:creationId xmlns:a16="http://schemas.microsoft.com/office/drawing/2014/main" id="{562001E5-6574-41C1-9F3B-CA0E364A2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3571875"/>
            <a:ext cx="1050925" cy="963613"/>
          </a:xfrm>
          <a:prstGeom prst="ellipse">
            <a:avLst/>
          </a:prstGeom>
          <a:solidFill>
            <a:srgbClr val="C0C0C0"/>
          </a:solidFill>
          <a:ln w="25400" algn="ctr">
            <a:solidFill>
              <a:srgbClr val="FFFFCC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200" b="1">
                <a:latin typeface="Arial" panose="020B0604020202020204" pitchFamily="34" charset="0"/>
              </a:rPr>
              <a:t>전사 통합 리스크관리 조직</a:t>
            </a:r>
          </a:p>
        </p:txBody>
      </p:sp>
      <p:sp>
        <p:nvSpPr>
          <p:cNvPr id="1687571" name="Oval 19">
            <a:extLst>
              <a:ext uri="{FF2B5EF4-FFF2-40B4-BE49-F238E27FC236}">
                <a16:creationId xmlns:a16="http://schemas.microsoft.com/office/drawing/2014/main" id="{8CC0F454-3D86-495F-AAB1-3C6BC5616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5445125"/>
            <a:ext cx="431800" cy="431800"/>
          </a:xfrm>
          <a:prstGeom prst="ellipse">
            <a:avLst/>
          </a:prstGeom>
          <a:solidFill>
            <a:schemeClr val="hlink"/>
          </a:solidFill>
          <a:ln w="25400" algn="ctr">
            <a:solidFill>
              <a:srgbClr val="FFFFCC"/>
            </a:solidFill>
            <a:round/>
            <a:headEnd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endParaRPr lang="ko-KR" altLang="ko-KR" sz="1300" b="1">
              <a:latin typeface="Arial" panose="020B0604020202020204" pitchFamily="34" charset="0"/>
            </a:endParaRPr>
          </a:p>
        </p:txBody>
      </p:sp>
      <p:sp>
        <p:nvSpPr>
          <p:cNvPr id="1687572" name="Text Box 20">
            <a:extLst>
              <a:ext uri="{FF2B5EF4-FFF2-40B4-BE49-F238E27FC236}">
                <a16:creationId xmlns:a16="http://schemas.microsoft.com/office/drawing/2014/main" id="{2922D5CD-3B80-465A-AA59-A8FB0B3C7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5470525"/>
            <a:ext cx="16557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ko-KR" altLang="en-US" sz="1200">
                <a:latin typeface="Arial" panose="020B0604020202020204" pitchFamily="34" charset="0"/>
              </a:rPr>
              <a:t>식별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평가</a:t>
            </a:r>
          </a:p>
        </p:txBody>
      </p:sp>
      <p:sp>
        <p:nvSpPr>
          <p:cNvPr id="1687573" name="Oval 21">
            <a:extLst>
              <a:ext uri="{FF2B5EF4-FFF2-40B4-BE49-F238E27FC236}">
                <a16:creationId xmlns:a16="http://schemas.microsoft.com/office/drawing/2014/main" id="{183890FB-DAA8-45BF-B03D-1BF722DA8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5445125"/>
            <a:ext cx="431800" cy="431800"/>
          </a:xfrm>
          <a:prstGeom prst="ellipse">
            <a:avLst/>
          </a:prstGeom>
          <a:solidFill>
            <a:srgbClr val="99CC00"/>
          </a:solidFill>
          <a:ln w="25400" algn="ctr">
            <a:solidFill>
              <a:srgbClr val="FFFFCC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ko-KR" altLang="ko-KR" sz="1200" b="1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687574" name="Text Box 22">
            <a:extLst>
              <a:ext uri="{FF2B5EF4-FFF2-40B4-BE49-F238E27FC236}">
                <a16:creationId xmlns:a16="http://schemas.microsoft.com/office/drawing/2014/main" id="{5E95A67F-6A10-40F9-9BDF-B6835B13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5470525"/>
            <a:ext cx="16557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ko-KR" altLang="en-US" sz="1200">
                <a:latin typeface="Arial" panose="020B0604020202020204" pitchFamily="34" charset="0"/>
              </a:rPr>
              <a:t>식별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평가</a:t>
            </a:r>
            <a:r>
              <a:rPr lang="en-US" altLang="ko-KR" sz="1200">
                <a:latin typeface="Arial" panose="020B0604020202020204" pitchFamily="34" charset="0"/>
              </a:rPr>
              <a:t>, </a:t>
            </a:r>
            <a:r>
              <a:rPr lang="ko-KR" altLang="en-US" sz="1200">
                <a:latin typeface="Arial" panose="020B0604020202020204" pitchFamily="34" charset="0"/>
              </a:rPr>
              <a:t>대응</a:t>
            </a:r>
          </a:p>
        </p:txBody>
      </p:sp>
      <p:sp>
        <p:nvSpPr>
          <p:cNvPr id="1687575" name="Oval 23">
            <a:extLst>
              <a:ext uri="{FF2B5EF4-FFF2-40B4-BE49-F238E27FC236}">
                <a16:creationId xmlns:a16="http://schemas.microsoft.com/office/drawing/2014/main" id="{140D8B19-0BD0-49B4-9E48-A728640E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5445125"/>
            <a:ext cx="431800" cy="431800"/>
          </a:xfrm>
          <a:prstGeom prst="ellipse">
            <a:avLst/>
          </a:prstGeom>
          <a:gradFill rotWithShape="1">
            <a:gsLst>
              <a:gs pos="0">
                <a:srgbClr val="CCCCFF"/>
              </a:gs>
              <a:gs pos="100000">
                <a:srgbClr val="000080"/>
              </a:gs>
            </a:gsLst>
            <a:path path="shape">
              <a:fillToRect l="50000" t="50000" r="50000" b="50000"/>
            </a:path>
          </a:gradFill>
          <a:ln w="25400" algn="ctr">
            <a:solidFill>
              <a:srgbClr val="FFFFCC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ko-KR" altLang="ko-KR" sz="1200" b="1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687576" name="Text Box 24">
            <a:extLst>
              <a:ext uri="{FF2B5EF4-FFF2-40B4-BE49-F238E27FC236}">
                <a16:creationId xmlns:a16="http://schemas.microsoft.com/office/drawing/2014/main" id="{695E40A4-B525-4749-AC99-E41E637CE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63" y="5470525"/>
            <a:ext cx="16557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ko-KR" altLang="en-US" sz="1200">
                <a:latin typeface="Arial" panose="020B0604020202020204" pitchFamily="34" charset="0"/>
              </a:rPr>
              <a:t>대 응</a:t>
            </a:r>
          </a:p>
        </p:txBody>
      </p:sp>
      <p:sp>
        <p:nvSpPr>
          <p:cNvPr id="1687577" name="Text Box 25">
            <a:extLst>
              <a:ext uri="{FF2B5EF4-FFF2-40B4-BE49-F238E27FC236}">
                <a16:creationId xmlns:a16="http://schemas.microsoft.com/office/drawing/2014/main" id="{5FA1AC06-0427-41A1-A520-A8384008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5948363"/>
            <a:ext cx="81359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200">
                <a:latin typeface="Arial" panose="020B0604020202020204" pitchFamily="34" charset="0"/>
              </a:rPr>
              <a:t>* Source : COSO, “Enterprise Risk Management-Integrated Framework”, 2004.9</a:t>
            </a:r>
          </a:p>
        </p:txBody>
      </p:sp>
      <p:cxnSp>
        <p:nvCxnSpPr>
          <p:cNvPr id="1687578" name="AutoShape 26">
            <a:extLst>
              <a:ext uri="{FF2B5EF4-FFF2-40B4-BE49-F238E27FC236}">
                <a16:creationId xmlns:a16="http://schemas.microsoft.com/office/drawing/2014/main" id="{FD6D23A6-27E7-4AFA-A8E3-56E3DBC1354E}"/>
              </a:ext>
            </a:extLst>
          </p:cNvPr>
          <p:cNvCxnSpPr>
            <a:cxnSpLocks noChangeShapeType="1"/>
            <a:stCxn id="1687563" idx="0"/>
            <a:endCxn id="1687557" idx="2"/>
          </p:cNvCxnSpPr>
          <p:nvPr/>
        </p:nvCxnSpPr>
        <p:spPr bwMode="auto">
          <a:xfrm rot="16200000">
            <a:off x="1797844" y="2709069"/>
            <a:ext cx="261938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7579" name="AutoShape 27">
            <a:extLst>
              <a:ext uri="{FF2B5EF4-FFF2-40B4-BE49-F238E27FC236}">
                <a16:creationId xmlns:a16="http://schemas.microsoft.com/office/drawing/2014/main" id="{2D03FA84-10E1-470D-B650-B7104D7233C8}"/>
              </a:ext>
            </a:extLst>
          </p:cNvPr>
          <p:cNvCxnSpPr>
            <a:cxnSpLocks noChangeShapeType="1"/>
            <a:stCxn id="1687565" idx="0"/>
            <a:endCxn id="1687559" idx="2"/>
          </p:cNvCxnSpPr>
          <p:nvPr/>
        </p:nvCxnSpPr>
        <p:spPr bwMode="auto">
          <a:xfrm rot="16200000">
            <a:off x="4822031" y="2709069"/>
            <a:ext cx="261938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7580" name="AutoShape 28">
            <a:extLst>
              <a:ext uri="{FF2B5EF4-FFF2-40B4-BE49-F238E27FC236}">
                <a16:creationId xmlns:a16="http://schemas.microsoft.com/office/drawing/2014/main" id="{1D55CC14-3882-4794-81A0-E220D07E3163}"/>
              </a:ext>
            </a:extLst>
          </p:cNvPr>
          <p:cNvCxnSpPr>
            <a:cxnSpLocks noChangeShapeType="1"/>
            <a:stCxn id="1687564" idx="0"/>
            <a:endCxn id="1687558" idx="2"/>
          </p:cNvCxnSpPr>
          <p:nvPr/>
        </p:nvCxnSpPr>
        <p:spPr bwMode="auto">
          <a:xfrm rot="16200000">
            <a:off x="7846219" y="2709069"/>
            <a:ext cx="261938" cy="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7581" name="AutoShape 29">
            <a:extLst>
              <a:ext uri="{FF2B5EF4-FFF2-40B4-BE49-F238E27FC236}">
                <a16:creationId xmlns:a16="http://schemas.microsoft.com/office/drawing/2014/main" id="{9FB56BE8-3A77-4521-89D1-072133613FE4}"/>
              </a:ext>
            </a:extLst>
          </p:cNvPr>
          <p:cNvCxnSpPr>
            <a:cxnSpLocks noChangeShapeType="1"/>
            <a:stCxn id="1687566" idx="0"/>
            <a:endCxn id="1687563" idx="2"/>
          </p:cNvCxnSpPr>
          <p:nvPr/>
        </p:nvCxnSpPr>
        <p:spPr bwMode="auto">
          <a:xfrm rot="16200000">
            <a:off x="1792288" y="3422650"/>
            <a:ext cx="260350" cy="12700"/>
          </a:xfrm>
          <a:prstGeom prst="bentConnector3">
            <a:avLst>
              <a:gd name="adj1" fmla="val 50000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7582" name="AutoShape 30">
            <a:extLst>
              <a:ext uri="{FF2B5EF4-FFF2-40B4-BE49-F238E27FC236}">
                <a16:creationId xmlns:a16="http://schemas.microsoft.com/office/drawing/2014/main" id="{64A5CA35-95A6-4AB7-A075-D4E0905B98D7}"/>
              </a:ext>
            </a:extLst>
          </p:cNvPr>
          <p:cNvCxnSpPr>
            <a:cxnSpLocks noChangeShapeType="1"/>
            <a:stCxn id="1687566" idx="4"/>
            <a:endCxn id="1687556" idx="0"/>
          </p:cNvCxnSpPr>
          <p:nvPr/>
        </p:nvCxnSpPr>
        <p:spPr bwMode="auto">
          <a:xfrm rot="16200000" flipH="1">
            <a:off x="1804194" y="4660107"/>
            <a:ext cx="236537" cy="12700"/>
          </a:xfrm>
          <a:prstGeom prst="bentConnector3">
            <a:avLst>
              <a:gd name="adj1" fmla="val 49667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7583" name="AutoShape 31">
            <a:extLst>
              <a:ext uri="{FF2B5EF4-FFF2-40B4-BE49-F238E27FC236}">
                <a16:creationId xmlns:a16="http://schemas.microsoft.com/office/drawing/2014/main" id="{67B1E9D9-94BF-4C9B-96CD-B858EF06A8E8}"/>
              </a:ext>
            </a:extLst>
          </p:cNvPr>
          <p:cNvCxnSpPr>
            <a:cxnSpLocks noChangeShapeType="1"/>
            <a:stCxn id="1687570" idx="0"/>
            <a:endCxn id="1687565" idx="2"/>
          </p:cNvCxnSpPr>
          <p:nvPr/>
        </p:nvCxnSpPr>
        <p:spPr bwMode="auto">
          <a:xfrm rot="5400000" flipH="1">
            <a:off x="4833144" y="3418681"/>
            <a:ext cx="260350" cy="20638"/>
          </a:xfrm>
          <a:prstGeom prst="bentConnector3">
            <a:avLst>
              <a:gd name="adj1" fmla="val 50000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7584" name="AutoShape 32">
            <a:extLst>
              <a:ext uri="{FF2B5EF4-FFF2-40B4-BE49-F238E27FC236}">
                <a16:creationId xmlns:a16="http://schemas.microsoft.com/office/drawing/2014/main" id="{77554215-8BB6-446E-A1AF-FE69BDE90932}"/>
              </a:ext>
            </a:extLst>
          </p:cNvPr>
          <p:cNvCxnSpPr>
            <a:cxnSpLocks noChangeShapeType="1"/>
            <a:stCxn id="1687567" idx="0"/>
            <a:endCxn id="1687570" idx="4"/>
          </p:cNvCxnSpPr>
          <p:nvPr/>
        </p:nvCxnSpPr>
        <p:spPr bwMode="auto">
          <a:xfrm rot="16200000">
            <a:off x="4845050" y="4656138"/>
            <a:ext cx="236537" cy="20638"/>
          </a:xfrm>
          <a:prstGeom prst="bentConnector3">
            <a:avLst>
              <a:gd name="adj1" fmla="val 50333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7585" name="AutoShape 33">
            <a:extLst>
              <a:ext uri="{FF2B5EF4-FFF2-40B4-BE49-F238E27FC236}">
                <a16:creationId xmlns:a16="http://schemas.microsoft.com/office/drawing/2014/main" id="{A6B1D61F-81C2-44F4-AB3C-470F9DECA376}"/>
              </a:ext>
            </a:extLst>
          </p:cNvPr>
          <p:cNvCxnSpPr>
            <a:cxnSpLocks noChangeShapeType="1"/>
            <a:stCxn id="1687569" idx="0"/>
            <a:endCxn id="1687564" idx="2"/>
          </p:cNvCxnSpPr>
          <p:nvPr/>
        </p:nvCxnSpPr>
        <p:spPr bwMode="auto">
          <a:xfrm rot="5400000" flipH="1">
            <a:off x="7858126" y="3417887"/>
            <a:ext cx="260350" cy="22225"/>
          </a:xfrm>
          <a:prstGeom prst="bentConnector3">
            <a:avLst>
              <a:gd name="adj1" fmla="val 50000"/>
            </a:avLst>
          </a:prstGeom>
          <a:noFill/>
          <a:ln w="44450">
            <a:solidFill>
              <a:srgbClr val="80808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7586" name="AutoShape 34">
            <a:extLst>
              <a:ext uri="{FF2B5EF4-FFF2-40B4-BE49-F238E27FC236}">
                <a16:creationId xmlns:a16="http://schemas.microsoft.com/office/drawing/2014/main" id="{2AE0FA2E-EA54-4AB2-88BC-8A09C3AABDFA}"/>
              </a:ext>
            </a:extLst>
          </p:cNvPr>
          <p:cNvCxnSpPr>
            <a:cxnSpLocks noChangeShapeType="1"/>
            <a:stCxn id="1687568" idx="0"/>
            <a:endCxn id="1687569" idx="4"/>
          </p:cNvCxnSpPr>
          <p:nvPr/>
        </p:nvCxnSpPr>
        <p:spPr bwMode="auto">
          <a:xfrm rot="16200000">
            <a:off x="7870032" y="4655344"/>
            <a:ext cx="236537" cy="22225"/>
          </a:xfrm>
          <a:prstGeom prst="bentConnector3">
            <a:avLst>
              <a:gd name="adj1" fmla="val 50333"/>
            </a:avLst>
          </a:prstGeom>
          <a:noFill/>
          <a:ln w="4445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7587" name="Text Box 35">
            <a:extLst>
              <a:ext uri="{FF2B5EF4-FFF2-40B4-BE49-F238E27FC236}">
                <a16:creationId xmlns:a16="http://schemas.microsoft.com/office/drawing/2014/main" id="{D0C86A77-3DE8-43F6-9D8C-A4F722B7E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6343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19. ERM </a:t>
            </a:r>
            <a:r>
              <a:rPr lang="ko-KR" altLang="en-US" sz="1600" b="1">
                <a:latin typeface="Arial" panose="020B0604020202020204" pitchFamily="34" charset="0"/>
              </a:rPr>
              <a:t>조직의 설계 포인트</a:t>
            </a:r>
            <a:r>
              <a:rPr lang="en-US" altLang="ko-KR" sz="1600" b="1">
                <a:latin typeface="Arial" panose="020B0604020202020204" pitchFamily="34" charset="0"/>
              </a:rPr>
              <a:t>-</a:t>
            </a:r>
            <a:r>
              <a:rPr lang="ko-KR" altLang="en-US" sz="1600" b="1">
                <a:latin typeface="Arial" panose="020B0604020202020204" pitchFamily="34" charset="0"/>
              </a:rPr>
              <a:t>분권화 정도에 따른 </a:t>
            </a:r>
            <a:r>
              <a:rPr lang="en-US" altLang="ko-KR" sz="1600" b="1">
                <a:latin typeface="Arial" panose="020B0604020202020204" pitchFamily="34" charset="0"/>
              </a:rPr>
              <a:t>ERM </a:t>
            </a:r>
            <a:r>
              <a:rPr lang="ko-KR" altLang="en-US" sz="1600" b="1">
                <a:latin typeface="Arial" panose="020B0604020202020204" pitchFamily="34" charset="0"/>
              </a:rPr>
              <a:t>조직 대안</a:t>
            </a:r>
          </a:p>
        </p:txBody>
      </p:sp>
      <p:sp>
        <p:nvSpPr>
          <p:cNvPr id="1687588" name="Text Box 36">
            <a:extLst>
              <a:ext uri="{FF2B5EF4-FFF2-40B4-BE49-F238E27FC236}">
                <a16:creationId xmlns:a16="http://schemas.microsoft.com/office/drawing/2014/main" id="{E95F1F64-0380-4D0C-8799-73996170D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88913"/>
            <a:ext cx="388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5. COSO ERM Framework </a:t>
            </a:r>
            <a:r>
              <a:rPr lang="ko-KR" altLang="en-US" sz="1400" b="1">
                <a:latin typeface="Times New Roman" panose="02020603050405020304" pitchFamily="18" charset="0"/>
              </a:rPr>
              <a:t>의 개요 및 도입 방안</a:t>
            </a:r>
          </a:p>
        </p:txBody>
      </p:sp>
    </p:spTree>
  </p:cSld>
  <p:clrMapOvr>
    <a:masterClrMapping/>
  </p:clrMapOvr>
  <p:transition>
    <p:rand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Text Box 2">
            <a:extLst>
              <a:ext uri="{FF2B5EF4-FFF2-40B4-BE49-F238E27FC236}">
                <a16:creationId xmlns:a16="http://schemas.microsoft.com/office/drawing/2014/main" id="{D0356EAA-D9B9-4A13-87FF-DC5CEE9B5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1. Wal-Mart</a:t>
            </a:r>
          </a:p>
        </p:txBody>
      </p:sp>
      <p:sp>
        <p:nvSpPr>
          <p:cNvPr id="1612803" name="Text Box 3">
            <a:extLst>
              <a:ext uri="{FF2B5EF4-FFF2-40B4-BE49-F238E27FC236}">
                <a16:creationId xmlns:a16="http://schemas.microsoft.com/office/drawing/2014/main" id="{CB7C5494-8AF4-4A8A-95C2-1D3C573E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12804" name="Text Box 4">
            <a:extLst>
              <a:ext uri="{FF2B5EF4-FFF2-40B4-BE49-F238E27FC236}">
                <a16:creationId xmlns:a16="http://schemas.microsoft.com/office/drawing/2014/main" id="{D632DEEE-03FD-4B77-B7EC-23B6C5E92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1300">
                <a:latin typeface="Arial" panose="020B0604020202020204" pitchFamily="34" charset="0"/>
              </a:rPr>
              <a:t>Wal-Mart </a:t>
            </a:r>
            <a:r>
              <a:rPr lang="ko-KR" altLang="en-US" sz="1300">
                <a:latin typeface="Arial" panose="020B0604020202020204" pitchFamily="34" charset="0"/>
              </a:rPr>
              <a:t>는 </a:t>
            </a:r>
            <a:r>
              <a:rPr lang="en-US" altLang="ko-KR" sz="1300">
                <a:latin typeface="Arial" panose="020B0604020202020204" pitchFamily="34" charset="0"/>
              </a:rPr>
              <a:t>1990</a:t>
            </a:r>
            <a:r>
              <a:rPr lang="ko-KR" altLang="en-US" sz="1300">
                <a:latin typeface="Arial" panose="020B0604020202020204" pitchFamily="34" charset="0"/>
              </a:rPr>
              <a:t>년대 후반에 들어 성장 및 세계화를 가속화 했으며</a:t>
            </a:r>
            <a:r>
              <a:rPr lang="en-US" altLang="ko-KR" sz="1300">
                <a:latin typeface="Arial" panose="020B0604020202020204" pitchFamily="34" charset="0"/>
              </a:rPr>
              <a:t>, </a:t>
            </a:r>
            <a:r>
              <a:rPr lang="ko-KR" altLang="en-US" sz="1300">
                <a:latin typeface="Arial" panose="020B0604020202020204" pitchFamily="34" charset="0"/>
              </a:rPr>
              <a:t>이 과정에서 발생하는 다양한 위험들을 효과적으로 관리하기 위해 </a:t>
            </a: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을 도입하였음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12805" name="Text Box 5">
            <a:extLst>
              <a:ext uri="{FF2B5EF4-FFF2-40B4-BE49-F238E27FC236}">
                <a16:creationId xmlns:a16="http://schemas.microsoft.com/office/drawing/2014/main" id="{BF67DBB3-C50F-4F26-8E21-8603703E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2205038"/>
            <a:ext cx="8208962" cy="3455987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Wal-Mart </a:t>
            </a:r>
            <a:r>
              <a:rPr lang="ko-KR" altLang="en-US" sz="1400" b="1">
                <a:latin typeface="Arial" panose="020B0604020202020204" pitchFamily="34" charset="0"/>
              </a:rPr>
              <a:t>는 </a:t>
            </a:r>
            <a:r>
              <a:rPr lang="en-US" altLang="ko-KR" sz="1400" b="1">
                <a:latin typeface="Arial" panose="020B0604020202020204" pitchFamily="34" charset="0"/>
              </a:rPr>
              <a:t>1996</a:t>
            </a:r>
            <a:r>
              <a:rPr lang="ko-KR" altLang="en-US" sz="1400" b="1">
                <a:latin typeface="Arial" panose="020B0604020202020204" pitchFamily="34" charset="0"/>
              </a:rPr>
              <a:t>년 중국 진출</a:t>
            </a:r>
            <a:r>
              <a:rPr lang="en-US" altLang="ko-KR" sz="1400" b="1">
                <a:latin typeface="Arial" panose="020B0604020202020204" pitchFamily="34" charset="0"/>
              </a:rPr>
              <a:t>, 1998</a:t>
            </a:r>
            <a:r>
              <a:rPr lang="ko-KR" altLang="en-US" sz="1400" b="1">
                <a:latin typeface="Arial" panose="020B0604020202020204" pitchFamily="34" charset="0"/>
              </a:rPr>
              <a:t>년 한국 진출</a:t>
            </a:r>
            <a:r>
              <a:rPr lang="en-US" altLang="ko-KR" sz="1400" b="1">
                <a:latin typeface="Arial" panose="020B0604020202020204" pitchFamily="34" charset="0"/>
              </a:rPr>
              <a:t>, 1999</a:t>
            </a:r>
            <a:r>
              <a:rPr lang="ko-KR" altLang="en-US" sz="1400" b="1">
                <a:latin typeface="Arial" panose="020B0604020202020204" pitchFamily="34" charset="0"/>
              </a:rPr>
              <a:t>년 독일 및 영국 사업 확대 등 </a:t>
            </a:r>
            <a:r>
              <a:rPr lang="en-US" altLang="ko-KR" sz="1400" b="1">
                <a:latin typeface="Arial" panose="020B0604020202020204" pitchFamily="34" charset="0"/>
              </a:rPr>
              <a:t>1990</a:t>
            </a:r>
            <a:r>
              <a:rPr lang="ko-KR" altLang="en-US" sz="1400" b="1">
                <a:latin typeface="Arial" panose="020B0604020202020204" pitchFamily="34" charset="0"/>
              </a:rPr>
              <a:t>년대 후반 세계화를 가속화하였으며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이 과정에서 매출 성장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인력 증대 및 시장 확대 등과 관련된 여러 가지 위험이 발생하게 되었음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위험 관리는 기능 및 조직별로 위험을 관리하는 개별 위험관리 방식 </a:t>
            </a:r>
            <a:r>
              <a:rPr lang="en-US" altLang="ko-KR" sz="1400" b="1">
                <a:latin typeface="Arial" panose="020B0604020202020204" pitchFamily="34" charset="0"/>
              </a:rPr>
              <a:t>(Silo-based Approach) </a:t>
            </a:r>
            <a:r>
              <a:rPr lang="ko-KR" altLang="en-US" sz="1400" b="1">
                <a:latin typeface="Arial" panose="020B0604020202020204" pitchFamily="34" charset="0"/>
              </a:rPr>
              <a:t>이었음</a:t>
            </a:r>
            <a:r>
              <a:rPr lang="en-US" altLang="ko-KR" sz="1400" b="1">
                <a:latin typeface="Arial" panose="020B0604020202020204" pitchFamily="34" charset="0"/>
              </a:rPr>
              <a:t>. </a:t>
            </a:r>
            <a:r>
              <a:rPr lang="ko-KR" altLang="en-US" sz="1400" b="1">
                <a:latin typeface="Arial" panose="020B0604020202020204" pitchFamily="34" charset="0"/>
              </a:rPr>
              <a:t>이는 위험의 한 단면만을 인식할 뿐 전체적인 모습과 기업 경영에 미치는 다각적인 영향을 고려하지 못한다는 한계가 있었으며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조직 및 기능별로 위험관리 정보가 쉽게 공유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전달되지 않는다는 문제점을 가지고 있음</a:t>
            </a:r>
            <a:r>
              <a:rPr lang="en-US" altLang="ko-KR" sz="1400" b="1">
                <a:latin typeface="Arial" panose="020B0604020202020204" pitchFamily="34" charset="0"/>
              </a:rPr>
              <a:t>. </a:t>
            </a:r>
            <a:r>
              <a:rPr lang="ko-KR" altLang="en-US" sz="1400" b="1">
                <a:latin typeface="Arial" panose="020B0604020202020204" pitchFamily="34" charset="0"/>
              </a:rPr>
              <a:t>위험 관리의 고비용 구조 및 저 효율화를 유발함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400" b="1">
                <a:latin typeface="Arial" panose="020B0604020202020204" pitchFamily="34" charset="0"/>
              </a:rPr>
              <a:t> </a:t>
            </a:r>
            <a:r>
              <a:rPr lang="ko-KR" altLang="en-US" sz="1400" b="1">
                <a:latin typeface="Arial" panose="020B0604020202020204" pitchFamily="34" charset="0"/>
              </a:rPr>
              <a:t>기존의 위험관리 방식으로는 세계화 및 성장에 따른 여러 가지 위험들에 효과적으로 대응하는데 한계가 있음을 인지</a:t>
            </a:r>
            <a:r>
              <a:rPr lang="en-US" altLang="ko-KR" sz="1400" b="1">
                <a:latin typeface="Arial" panose="020B0604020202020204" pitchFamily="34" charset="0"/>
              </a:rPr>
              <a:t>, </a:t>
            </a:r>
            <a:r>
              <a:rPr lang="ko-KR" altLang="en-US" sz="1400" b="1">
                <a:latin typeface="Arial" panose="020B0604020202020204" pitchFamily="34" charset="0"/>
              </a:rPr>
              <a:t>이를 극복하기 위해 </a:t>
            </a:r>
            <a:r>
              <a:rPr lang="en-US" altLang="ko-KR" sz="1400" b="1">
                <a:latin typeface="Arial" panose="020B0604020202020204" pitchFamily="34" charset="0"/>
              </a:rPr>
              <a:t>ERM </a:t>
            </a:r>
            <a:r>
              <a:rPr lang="ko-KR" altLang="en-US" sz="1400" b="1">
                <a:latin typeface="Arial" panose="020B0604020202020204" pitchFamily="34" charset="0"/>
              </a:rPr>
              <a:t>을 도입하게 되었음</a:t>
            </a:r>
            <a:r>
              <a:rPr lang="en-US" altLang="ko-KR" sz="1400" b="1">
                <a:latin typeface="Arial" panose="020B0604020202020204" pitchFamily="34" charset="0"/>
              </a:rPr>
              <a:t>.</a:t>
            </a:r>
            <a:endParaRPr lang="en-US" altLang="ko-KR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8" name="Text Box 2">
            <a:extLst>
              <a:ext uri="{FF2B5EF4-FFF2-40B4-BE49-F238E27FC236}">
                <a16:creationId xmlns:a16="http://schemas.microsoft.com/office/drawing/2014/main" id="{8277C395-38D4-4014-AF41-FC4DB47E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15963"/>
            <a:ext cx="3751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Arial" panose="020B0604020202020204" pitchFamily="34" charset="0"/>
              </a:rPr>
              <a:t>1.1 Wal-Mart-</a:t>
            </a:r>
            <a:r>
              <a:rPr lang="ko-KR" altLang="en-US" sz="1600" b="1">
                <a:latin typeface="Arial" panose="020B0604020202020204" pitchFamily="34" charset="0"/>
              </a:rPr>
              <a:t>계속</a:t>
            </a:r>
          </a:p>
        </p:txBody>
      </p:sp>
      <p:sp>
        <p:nvSpPr>
          <p:cNvPr id="1647619" name="Text Box 3">
            <a:extLst>
              <a:ext uri="{FF2B5EF4-FFF2-40B4-BE49-F238E27FC236}">
                <a16:creationId xmlns:a16="http://schemas.microsoft.com/office/drawing/2014/main" id="{460FEAE2-C9E7-424E-A08C-B07FE5704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188913"/>
            <a:ext cx="322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latin typeface="Times New Roman" panose="02020603050405020304" pitchFamily="18" charset="0"/>
              </a:rPr>
              <a:t>Appendix_ </a:t>
            </a:r>
            <a:r>
              <a:rPr lang="ko-KR" altLang="en-US" sz="1400" b="1">
                <a:latin typeface="Times New Roman" panose="02020603050405020304" pitchFamily="18" charset="0"/>
              </a:rPr>
              <a:t>선진 기업의 </a:t>
            </a:r>
            <a:r>
              <a:rPr lang="en-US" altLang="ko-KR" sz="1400" b="1">
                <a:latin typeface="Times New Roman" panose="02020603050405020304" pitchFamily="18" charset="0"/>
              </a:rPr>
              <a:t>ERM </a:t>
            </a:r>
            <a:r>
              <a:rPr lang="ko-KR" altLang="en-US" sz="1400" b="1">
                <a:latin typeface="Times New Roman" panose="02020603050405020304" pitchFamily="18" charset="0"/>
              </a:rPr>
              <a:t>도입 사례</a:t>
            </a:r>
          </a:p>
        </p:txBody>
      </p:sp>
      <p:sp>
        <p:nvSpPr>
          <p:cNvPr id="1647620" name="Text Box 4">
            <a:extLst>
              <a:ext uri="{FF2B5EF4-FFF2-40B4-BE49-F238E27FC236}">
                <a16:creationId xmlns:a16="http://schemas.microsoft.com/office/drawing/2014/main" id="{870B8FA0-1CAB-4DD8-A420-2CE1A43D6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8773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300">
                <a:latin typeface="Arial" panose="020B0604020202020204" pitchFamily="34" charset="0"/>
              </a:rPr>
              <a:t>Wal-Mart </a:t>
            </a:r>
            <a:r>
              <a:rPr lang="ko-KR" altLang="en-US" sz="1300">
                <a:latin typeface="Arial" panose="020B0604020202020204" pitchFamily="34" charset="0"/>
              </a:rPr>
              <a:t>의 </a:t>
            </a:r>
            <a:r>
              <a:rPr lang="en-US" altLang="ko-KR" sz="1300">
                <a:latin typeface="Arial" panose="020B0604020202020204" pitchFamily="34" charset="0"/>
              </a:rPr>
              <a:t>ERM </a:t>
            </a:r>
            <a:r>
              <a:rPr lang="ko-KR" altLang="en-US" sz="1300">
                <a:latin typeface="Arial" panose="020B0604020202020204" pitchFamily="34" charset="0"/>
              </a:rPr>
              <a:t>은 위험의 의미와 위험관리의 사명을 명확하게 정의하는 데에서 시작되었음</a:t>
            </a:r>
            <a:r>
              <a:rPr lang="en-US" altLang="ko-KR" sz="13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47621" name="Text Box 5">
            <a:extLst>
              <a:ext uri="{FF2B5EF4-FFF2-40B4-BE49-F238E27FC236}">
                <a16:creationId xmlns:a16="http://schemas.microsoft.com/office/drawing/2014/main" id="{A47CCD9D-7EC9-4E22-A7B2-E8AD483BC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844675"/>
            <a:ext cx="8208962" cy="1944688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위험을 “경영 목표 달성을 저해하는 모든 것” 이라고 정의하고 있으며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주요 위험에 대한 인식과 예방은 사전적인 전략 기획 </a:t>
            </a:r>
            <a:r>
              <a:rPr lang="en-US" altLang="ko-KR" sz="1300" b="1">
                <a:latin typeface="Arial" panose="020B0604020202020204" pitchFamily="34" charset="0"/>
              </a:rPr>
              <a:t>(Strategic Planning) </a:t>
            </a:r>
            <a:r>
              <a:rPr lang="ko-KR" altLang="en-US" sz="1300" b="1">
                <a:latin typeface="Arial" panose="020B0604020202020204" pitchFamily="34" charset="0"/>
              </a:rPr>
              <a:t>과 사후적인 위기관리 </a:t>
            </a:r>
            <a:r>
              <a:rPr lang="en-US" altLang="ko-KR" sz="1300" b="1">
                <a:latin typeface="Arial" panose="020B0604020202020204" pitchFamily="34" charset="0"/>
              </a:rPr>
              <a:t>(Crisis Management) </a:t>
            </a:r>
            <a:r>
              <a:rPr lang="ko-KR" altLang="en-US" sz="1300" b="1">
                <a:latin typeface="Arial" panose="020B0604020202020204" pitchFamily="34" charset="0"/>
              </a:rPr>
              <a:t>를 연결하는 역할을 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ERM </a:t>
            </a:r>
            <a:r>
              <a:rPr lang="ko-KR" altLang="en-US" sz="1300" b="1">
                <a:latin typeface="Arial" panose="020B0604020202020204" pitchFamily="34" charset="0"/>
              </a:rPr>
              <a:t>은 “위험은 이해되고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측정되고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통제된다 </a:t>
            </a:r>
            <a:r>
              <a:rPr lang="en-US" altLang="ko-KR" sz="1300" b="1">
                <a:latin typeface="Arial" panose="020B0604020202020204" pitchFamily="34" charset="0"/>
              </a:rPr>
              <a:t>(Risks are understood, measured, and controlled)” </a:t>
            </a:r>
            <a:r>
              <a:rPr lang="ko-KR" altLang="en-US" sz="1300" b="1">
                <a:latin typeface="Arial" panose="020B0604020202020204" pitchFamily="34" charset="0"/>
              </a:rPr>
              <a:t>라는 사명을 가지고 추진되는데</a:t>
            </a:r>
            <a:r>
              <a:rPr lang="en-US" altLang="ko-KR" sz="1300" b="1">
                <a:latin typeface="Arial" panose="020B0604020202020204" pitchFamily="34" charset="0"/>
              </a:rPr>
              <a:t>, </a:t>
            </a:r>
            <a:r>
              <a:rPr lang="ko-KR" altLang="en-US" sz="1300" b="1">
                <a:latin typeface="Arial" panose="020B0604020202020204" pitchFamily="34" charset="0"/>
              </a:rPr>
              <a:t>이는 경영 목표의 달성이 중대한 사건에 대한 예측과 최적 의사결정의 신속한 실천을 통해서 실현될 수 있다고 생각하고 있기 때문임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  <p:sp>
        <p:nvSpPr>
          <p:cNvPr id="1647622" name="Text Box 6">
            <a:extLst>
              <a:ext uri="{FF2B5EF4-FFF2-40B4-BE49-F238E27FC236}">
                <a16:creationId xmlns:a16="http://schemas.microsoft.com/office/drawing/2014/main" id="{A2D73FA7-4C05-4CD0-B5D2-BC8AB0E7A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48138"/>
            <a:ext cx="88773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ko-KR" sz="1300">
                <a:latin typeface="Arial" panose="020B0604020202020204" pitchFamily="34" charset="0"/>
              </a:rPr>
              <a:t>ERM Process </a:t>
            </a:r>
            <a:r>
              <a:rPr lang="ko-KR" altLang="en-US" sz="1300">
                <a:latin typeface="Arial" panose="020B0604020202020204" pitchFamily="34" charset="0"/>
              </a:rPr>
              <a:t>는 비전 수립 → 사업 목표 → 위험 체계 → 위험 인식 → 위험 </a:t>
            </a:r>
            <a:r>
              <a:rPr lang="en-US" altLang="ko-KR" sz="1300">
                <a:latin typeface="Arial" panose="020B0604020202020204" pitchFamily="34" charset="0"/>
              </a:rPr>
              <a:t>Workshop → </a:t>
            </a:r>
            <a:r>
              <a:rPr lang="ko-KR" altLang="en-US" sz="1300">
                <a:latin typeface="Arial" panose="020B0604020202020204" pitchFamily="34" charset="0"/>
              </a:rPr>
              <a:t>통제 및 실천 </a:t>
            </a:r>
            <a:r>
              <a:rPr lang="en-US" altLang="ko-KR" sz="1300">
                <a:latin typeface="Arial" panose="020B0604020202020204" pitchFamily="34" charset="0"/>
              </a:rPr>
              <a:t>Workshop → </a:t>
            </a:r>
            <a:r>
              <a:rPr lang="ko-KR" altLang="en-US" sz="1300">
                <a:latin typeface="Arial" panose="020B0604020202020204" pitchFamily="34" charset="0"/>
              </a:rPr>
              <a:t>관찰 및 평가의 </a:t>
            </a:r>
            <a:r>
              <a:rPr lang="en-US" altLang="ko-KR" sz="1300">
                <a:latin typeface="Arial" panose="020B0604020202020204" pitchFamily="34" charset="0"/>
              </a:rPr>
              <a:t>7</a:t>
            </a:r>
            <a:r>
              <a:rPr lang="ko-KR" altLang="en-US" sz="1300">
                <a:latin typeface="Arial" panose="020B0604020202020204" pitchFamily="34" charset="0"/>
              </a:rPr>
              <a:t>단계로 추진</a:t>
            </a:r>
          </a:p>
        </p:txBody>
      </p:sp>
      <p:sp>
        <p:nvSpPr>
          <p:cNvPr id="1647623" name="Text Box 7">
            <a:extLst>
              <a:ext uri="{FF2B5EF4-FFF2-40B4-BE49-F238E27FC236}">
                <a16:creationId xmlns:a16="http://schemas.microsoft.com/office/drawing/2014/main" id="{370E1F64-2F63-40ED-BC6F-EA12F25C3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5013325"/>
            <a:ext cx="8208962" cy="1008063"/>
          </a:xfrm>
          <a:prstGeom prst="rect">
            <a:avLst/>
          </a:prstGeom>
          <a:solidFill>
            <a:schemeClr val="hlink"/>
          </a:solidFill>
          <a:ln w="25400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300" b="1">
                <a:latin typeface="Arial" panose="020B0604020202020204" pitchFamily="34" charset="0"/>
              </a:rPr>
              <a:t> </a:t>
            </a:r>
            <a:r>
              <a:rPr lang="ko-KR" altLang="en-US" sz="1300" b="1">
                <a:latin typeface="Arial" panose="020B0604020202020204" pitchFamily="34" charset="0"/>
              </a:rPr>
              <a:t>전사적 위험관리 위원회 </a:t>
            </a:r>
            <a:r>
              <a:rPr lang="en-US" altLang="ko-KR" sz="1300" b="1">
                <a:latin typeface="Arial" panose="020B0604020202020204" pitchFamily="34" charset="0"/>
              </a:rPr>
              <a:t>(ERM Committee) </a:t>
            </a:r>
            <a:r>
              <a:rPr lang="ko-KR" altLang="en-US" sz="1300" b="1">
                <a:latin typeface="Arial" panose="020B0604020202020204" pitchFamily="34" charset="0"/>
              </a:rPr>
              <a:t>는 기업 내의 다양한 부문에서 모인 집단으로 내부감사 담당임원과 위험관리 책임자가 공동으로 리드함</a:t>
            </a:r>
            <a:r>
              <a:rPr lang="en-US" altLang="ko-KR" sz="1300" b="1">
                <a:latin typeface="Arial" panose="020B0604020202020204" pitchFamily="34" charset="0"/>
              </a:rPr>
              <a:t>.</a:t>
            </a:r>
            <a:endParaRPr lang="en-US" altLang="ko-K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1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6613</TotalTime>
  <Words>16375</Words>
  <Application>Microsoft Office PowerPoint</Application>
  <PresentationFormat>A4 용지(210x297mm)</PresentationFormat>
  <Paragraphs>2504</Paragraphs>
  <Slides>113</Slides>
  <Notes>113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113</vt:i4>
      </vt:variant>
    </vt:vector>
  </HeadingPairs>
  <TitlesOfParts>
    <vt:vector size="125" baseType="lpstr">
      <vt:lpstr>굴림</vt:lpstr>
      <vt:lpstr>Times New Roman</vt:lpstr>
      <vt:lpstr>Arial</vt:lpstr>
      <vt:lpstr>Tahoma</vt:lpstr>
      <vt:lpstr>Century Gothic</vt:lpstr>
      <vt:lpstr>Wingdings</vt:lpstr>
      <vt:lpstr>휴먼명조</vt:lpstr>
      <vt:lpstr>돋움</vt:lpstr>
      <vt:lpstr>Verdana</vt:lpstr>
      <vt:lpstr>Optima</vt:lpstr>
      <vt:lpstr>HY헤드라인M</vt:lpstr>
      <vt:lpstr>기본 디자인</vt:lpstr>
      <vt:lpstr>전략적 리스크 관리 방법론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삼성SDS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리스크관리 방법론</dc:title>
  <dc:creator>김상훈</dc:creator>
  <cp:lastModifiedBy>my office829</cp:lastModifiedBy>
  <cp:revision>987</cp:revision>
  <dcterms:created xsi:type="dcterms:W3CDTF">2002-08-01T07:15:08Z</dcterms:created>
  <dcterms:modified xsi:type="dcterms:W3CDTF">2019-06-25T11:10:35Z</dcterms:modified>
</cp:coreProperties>
</file>