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4"/>
  </p:notesMasterIdLst>
  <p:sldIdLst>
    <p:sldId id="521" r:id="rId2"/>
    <p:sldId id="522" r:id="rId3"/>
    <p:sldId id="523" r:id="rId4"/>
    <p:sldId id="397" r:id="rId5"/>
    <p:sldId id="549" r:id="rId6"/>
    <p:sldId id="551" r:id="rId7"/>
    <p:sldId id="506" r:id="rId8"/>
    <p:sldId id="552" r:id="rId9"/>
    <p:sldId id="508" r:id="rId10"/>
    <p:sldId id="414" r:id="rId11"/>
    <p:sldId id="536" r:id="rId12"/>
    <p:sldId id="550" r:id="rId13"/>
    <p:sldId id="545" r:id="rId14"/>
    <p:sldId id="543" r:id="rId15"/>
    <p:sldId id="512" r:id="rId16"/>
    <p:sldId id="538" r:id="rId17"/>
    <p:sldId id="526" r:id="rId18"/>
    <p:sldId id="527" r:id="rId19"/>
    <p:sldId id="528" r:id="rId20"/>
    <p:sldId id="529" r:id="rId21"/>
    <p:sldId id="553" r:id="rId22"/>
    <p:sldId id="546" r:id="rId23"/>
    <p:sldId id="547" r:id="rId24"/>
    <p:sldId id="548" r:id="rId25"/>
    <p:sldId id="554" r:id="rId26"/>
    <p:sldId id="539" r:id="rId27"/>
    <p:sldId id="531" r:id="rId28"/>
    <p:sldId id="532" r:id="rId29"/>
    <p:sldId id="533" r:id="rId30"/>
    <p:sldId id="534" r:id="rId31"/>
    <p:sldId id="540" r:id="rId32"/>
    <p:sldId id="32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 Eung Seon" initials="KES" lastIdx="4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F0"/>
    <a:srgbClr val="BCCBE0"/>
    <a:srgbClr val="3672B0"/>
    <a:srgbClr val="B0C2DA"/>
    <a:srgbClr val="92B0D2"/>
    <a:srgbClr val="C3C1C1"/>
    <a:srgbClr val="B4B4B4"/>
    <a:srgbClr val="E4E4E4"/>
    <a:srgbClr val="C8C8C8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9" autoAdjust="0"/>
    <p:restoredTop sz="83538" autoAdjust="0"/>
  </p:normalViewPr>
  <p:slideViewPr>
    <p:cSldViewPr snapToGrid="0">
      <p:cViewPr varScale="1">
        <p:scale>
          <a:sx n="34" d="100"/>
          <a:sy n="34" d="100"/>
        </p:scale>
        <p:origin x="2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onhwankang\Desktop\&#50644;&#46356;&#48708;-&#54028;&#51068;&#50577;&#49885;\&#54016;&#54540;\6.24\&#52572;&#49548;%20&#48708;&#50857;&#53580;&#51060;&#48660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RESULT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Sheet3!$A$2:$A$28</c:f>
              <c:strCache>
                <c:ptCount val="27"/>
                <c:pt idx="0">
                  <c:v>Banner</c:v>
                </c:pt>
                <c:pt idx="1">
                  <c:v>BlogReview</c:v>
                </c:pt>
                <c:pt idx="2">
                  <c:v>Cable channel ppl</c:v>
                </c:pt>
                <c:pt idx="3">
                  <c:v>Cable channel tv</c:v>
                </c:pt>
                <c:pt idx="4">
                  <c:v>Comprehensive organization channel ppl</c:v>
                </c:pt>
                <c:pt idx="5">
                  <c:v>Comprehensive organization channel tv</c:v>
                </c:pt>
                <c:pt idx="6">
                  <c:v>flyer</c:v>
                </c:pt>
                <c:pt idx="7">
                  <c:v>InStore</c:v>
                </c:pt>
                <c:pt idx="8">
                  <c:v>Internet_articles</c:v>
                </c:pt>
                <c:pt idx="9">
                  <c:v>Keyword</c:v>
                </c:pt>
                <c:pt idx="10">
                  <c:v>Magazine</c:v>
                </c:pt>
                <c:pt idx="11">
                  <c:v>Magazine_articles</c:v>
                </c:pt>
                <c:pt idx="12">
                  <c:v>mail</c:v>
                </c:pt>
                <c:pt idx="13">
                  <c:v>Newspaper</c:v>
                </c:pt>
                <c:pt idx="14">
                  <c:v>Newspaper_articles</c:v>
                </c:pt>
                <c:pt idx="15">
                  <c:v>outstore</c:v>
                </c:pt>
                <c:pt idx="16">
                  <c:v>PopUp</c:v>
                </c:pt>
                <c:pt idx="17">
                  <c:v>portalcommunity</c:v>
                </c:pt>
                <c:pt idx="18">
                  <c:v>PriceComparisonSite</c:v>
                </c:pt>
                <c:pt idx="19">
                  <c:v>publictrans</c:v>
                </c:pt>
                <c:pt idx="20">
                  <c:v>Radio</c:v>
                </c:pt>
                <c:pt idx="21">
                  <c:v>SNS</c:v>
                </c:pt>
                <c:pt idx="22">
                  <c:v>StoreWebsite</c:v>
                </c:pt>
                <c:pt idx="23">
                  <c:v>Terrestrial channel ppl</c:v>
                </c:pt>
                <c:pt idx="24">
                  <c:v>Terrestrial channel tv</c:v>
                </c:pt>
                <c:pt idx="25">
                  <c:v>theaters</c:v>
                </c:pt>
                <c:pt idx="26">
                  <c:v>Video</c:v>
                </c:pt>
              </c:strCache>
            </c:strRef>
          </c:cat>
          <c:val>
            <c:numRef>
              <c:f>Sheet3!$B$2:$B$28</c:f>
              <c:numCache>
                <c:formatCode>General</c:formatCode>
                <c:ptCount val="27"/>
                <c:pt idx="0">
                  <c:v>4172565.2055742098</c:v>
                </c:pt>
                <c:pt idx="1">
                  <c:v>5157793.7120874003</c:v>
                </c:pt>
                <c:pt idx="2">
                  <c:v>3270838.7405219502</c:v>
                </c:pt>
                <c:pt idx="3">
                  <c:v>4212644.0647767</c:v>
                </c:pt>
                <c:pt idx="4">
                  <c:v>4211653.3386838799</c:v>
                </c:pt>
                <c:pt idx="5">
                  <c:v>5379559.2809053501</c:v>
                </c:pt>
                <c:pt idx="6">
                  <c:v>2765760.1375862001</c:v>
                </c:pt>
                <c:pt idx="7">
                  <c:v>2680187.5876416801</c:v>
                </c:pt>
                <c:pt idx="8">
                  <c:v>4587256.8353289999</c:v>
                </c:pt>
                <c:pt idx="9">
                  <c:v>4217562.3494645804</c:v>
                </c:pt>
                <c:pt idx="10">
                  <c:v>7547.7440192023696</c:v>
                </c:pt>
                <c:pt idx="11">
                  <c:v>7349.0144401478101</c:v>
                </c:pt>
                <c:pt idx="12">
                  <c:v>4228904.7534912499</c:v>
                </c:pt>
                <c:pt idx="13">
                  <c:v>65680.574222977899</c:v>
                </c:pt>
                <c:pt idx="14">
                  <c:v>64835.1148618398</c:v>
                </c:pt>
                <c:pt idx="15">
                  <c:v>2658805.0582542601</c:v>
                </c:pt>
                <c:pt idx="16">
                  <c:v>2418921.1583572999</c:v>
                </c:pt>
                <c:pt idx="17">
                  <c:v>4868847.7888883501</c:v>
                </c:pt>
                <c:pt idx="18">
                  <c:v>4714108.4792956598</c:v>
                </c:pt>
                <c:pt idx="19">
                  <c:v>2635134.15294242</c:v>
                </c:pt>
                <c:pt idx="20">
                  <c:v>356584.35913905699</c:v>
                </c:pt>
                <c:pt idx="21">
                  <c:v>4585313.6456290605</c:v>
                </c:pt>
                <c:pt idx="22">
                  <c:v>4231896.9607340395</c:v>
                </c:pt>
                <c:pt idx="23">
                  <c:v>6867306.4744252097</c:v>
                </c:pt>
                <c:pt idx="24">
                  <c:v>8701828.5790468697</c:v>
                </c:pt>
                <c:pt idx="25">
                  <c:v>2638209.2664024802</c:v>
                </c:pt>
                <c:pt idx="26">
                  <c:v>4319992.0138408002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46-4CB2-A687-2CDB36BF6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0056288"/>
        <c:axId val="902341200"/>
      </c:lineChart>
      <c:catAx>
        <c:axId val="90005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341200"/>
        <c:crosses val="autoZero"/>
        <c:auto val="1"/>
        <c:lblAlgn val="ctr"/>
        <c:lblOffset val="100"/>
        <c:noMultiLvlLbl val="0"/>
      </c:catAx>
      <c:valAx>
        <c:axId val="902341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0005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701A538-C74C-41D1-8F4D-0C4154BBD9D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3092718"/>
          <a:ext cx="5578995" cy="363696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37D8F-C55F-40EE-BA66-DE2A7EC0672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C8A5-F736-47CC-B40D-E3B5AA46AE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1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7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남자 적합도다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0C8A5-F736-47CC-B40D-E3B5AA46AE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47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남자 적합도다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0C8A5-F736-47CC-B40D-E3B5AA46AE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4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Bqfit</a:t>
            </a:r>
            <a:r>
              <a:rPr lang="en-US" altLang="ko-KR" dirty="0"/>
              <a:t> = </a:t>
            </a:r>
            <a:r>
              <a:rPr lang="ko-KR" altLang="en-US" dirty="0"/>
              <a:t>연령대를 특정화 하지 않은 광고 매체 적합도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4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4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67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남자 적합도다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0C8A5-F736-47CC-B40D-E3B5AA46AE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TOP5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91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10,20</a:t>
            </a:r>
            <a:r>
              <a:rPr lang="ko-KR" altLang="en-US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대의 구매력은 비교적 낮지만 접촉 횟수가 </a:t>
            </a:r>
            <a:endParaRPr lang="en-US" altLang="ko-KR" sz="12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r>
              <a:rPr lang="ko-KR" altLang="en-US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많기에 인터넷 광고시에 좋은 효과가 나올 것이다</a:t>
            </a:r>
            <a:r>
              <a:rPr lang="en-US" altLang="ko-KR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.</a:t>
            </a:r>
            <a:endParaRPr lang="ko-KR" altLang="en-US" sz="12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34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21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50</a:t>
            </a:r>
            <a:r>
              <a:rPr lang="ko-KR" altLang="en-US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대 남성의 구매력과 높은 투자 가능 금액으로 가장</a:t>
            </a:r>
            <a:endParaRPr lang="en-US" altLang="ko-KR" sz="12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r>
              <a:rPr lang="ko-KR" altLang="en-US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좋은 광고 효과를 보이는 </a:t>
            </a:r>
            <a:r>
              <a:rPr lang="en-US" altLang="ko-KR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TV</a:t>
            </a:r>
            <a:r>
              <a:rPr lang="ko-KR" altLang="en-US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매체에 광고를 한다면</a:t>
            </a:r>
            <a:endParaRPr lang="en-US" altLang="ko-KR" sz="12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r>
              <a:rPr lang="ko-KR" altLang="en-US" sz="1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가장 좋은 효과를 볼 것으로 예상한다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여기 현배가 쓴데 서론 보고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0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0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b="1" u="sng" kern="10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sz="1800" b="1" u="sng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광고 최적 적합도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b="1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의뢰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하면 </a:t>
            </a:r>
            <a:r>
              <a:rPr lang="ko-KR" altLang="ko-KR" sz="1800" b="1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의뢰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</a:t>
            </a:r>
            <a:r>
              <a:rPr lang="ko-KR" altLang="ko-KR" sz="18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의뢰번호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제품명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품목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의뢰일자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정보를 유지해야 한다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회원의 요구에 따라 </a:t>
            </a:r>
            <a:r>
              <a:rPr lang="ko-KR" altLang="ko-KR" sz="18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광고 타겟을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특정하거나 </a:t>
            </a:r>
            <a:r>
              <a:rPr lang="ko-KR" altLang="ko-KR" sz="18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광고 예산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설정할 수 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3NF: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위의 테이블은 각 매체에서 광고를 하였을 때 사람들이 얼마나 이를 주목하고 관심을 가졌는지를 나타내므로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ad_interest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ad_attention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속성들은 모두 기본 키가 아닌 속성인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group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의하여 결정이 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ad_interest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ad_attention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속성들은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media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기본 키에 이행적으로 함수 종속되어 있어서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3NF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만족시키지 못해서 테이블을 분해하는 작업이 필요하다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3NF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만족하도록 테이블을 분해하면 다음과 같다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C8A5-F736-47CC-B40D-E3B5AA46AE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968A-E037-4A65-B024-C13B2DC04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A9924E-6CE3-4C97-920F-6FEC4981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C5345-D6C6-4293-9F4B-05DE63F5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F554-9F5C-491C-AA68-7D86A1F9DC2E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47AA2-0C14-4024-8987-1647EB15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39918-AEF4-4D43-8C7E-B7243C8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F4762-BB73-4033-853C-40BCFA2E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D551A-53E0-4654-86BC-2300134D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029E4-9FFF-4932-A81F-B7F4EFF1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79A3-F12F-4D63-9997-CA1E72D7242D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3A017-952E-47E0-8F1D-B21365E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394EB-3BC0-4D3D-9BC2-842E617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5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16C46F-D1A9-41C6-B9AC-929545F2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FA57D-68AD-4935-B0D8-4A70D3D9C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471A4-E6C8-48CC-970C-7A7ADA07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4D78-EF51-4E56-A2E3-9C185843324B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10BA0-F62D-4773-9A75-242DEBD5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EFEE4-2F90-4218-ACE1-AF1AC8F5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F23FE-3877-405C-A06C-05B95A46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3060A-1469-448C-945B-E4334647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EB261-C36A-416E-9651-A1124D0A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1B6-61A2-471C-A570-A0B6A1985B29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7AB9E-525F-4328-A5D2-704D4DF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135D-62E8-4946-8ADF-4E9BA88E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7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6041C-0D0C-4948-9B06-69D5983D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FA3CA-416B-4209-A9B1-AD3D2D07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5C2A1-98B7-4BAD-825B-71552C6F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BB94-25FC-43A0-BB2B-DF0AD78E8FFD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5D20A-F96C-4A1E-B7AF-70DBC1C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7923B-33F6-44F4-912B-CFAB6976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4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2EEF-0621-4D8B-8580-8E777986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BD3A3-50B0-4860-874D-F136FF1CC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598E0-E487-4CB8-BB8A-11E677E8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61ADD-F35D-4D96-8A67-9D147BBF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94C7-CBAC-4B75-8986-058BE17233FF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90C58-F26F-47BA-877E-E46CAAF5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54431-CA95-4CDF-8094-040B3D68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89ED6-7683-445E-AB15-1481AE04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09B58-2B07-4B07-868E-944A63D6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545CF-4780-42B8-9120-BC2A08D6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EBFCF-175D-4EFC-8940-E96C7B40F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FAF4B2-5748-4089-9B15-61BA3B32C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734B1A-BF6F-4E4D-904C-1144CF9D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8915-CEB4-4680-95B9-2F63B5C941BF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66171C-4962-421C-872C-BD737762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2D364-3264-424D-AABE-ECE698E5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6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2D3B-7A06-4F5D-87D1-0532E2C4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55A165-E708-484D-BB4C-A83ADF52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D943-B7AB-41C4-A7BC-01A8ACC0451E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8A7766-BD3D-4DD7-8A1B-44936006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4FE231-6A85-4630-BE5B-2301DFF9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3CDDBE-1420-41C6-88AB-0172FCF8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2209-AAD2-4575-A4DC-DCC51E0FCECD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60EFA5-1684-4B09-9643-8B7229EC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EAC9E-1E43-426E-BEF7-AB382312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1BA06-5B32-4292-A635-C9D9A946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F6287-4A1A-4B89-BB0D-F97A708A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360F6-442C-4EBE-BEBD-06CEFD45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67C2C-9E2F-4D0C-91F6-C4151FB7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9E4C-BA88-4B3F-9388-DE55363D1A4D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D32FA-32AF-4DE0-9345-084E50F0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8D562-783B-4001-AF3D-40CA9966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5234E-C431-4AF7-94C4-2D9C1D86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A64F0-6356-4C16-AF91-402F54C7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E8A15-4DA6-459F-ADA7-EF230331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6A1B4-E5B1-4AAA-B1C9-31FA6023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1B93-72E8-46CD-AB1C-36FB5B0029DF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E14EA-94A3-4F42-A14D-60306B4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39E96-F9B7-4DC6-B32D-0EF10088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AE13A-341E-47AA-921D-C459CBF6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D4B13-5BFD-4C46-A8EA-E6AF36129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89520-7E41-44D5-8B78-2B771D33C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43F9-C815-49AC-A261-571664F8BB87}" type="datetime1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64791-B1BE-437C-9269-4319ADF56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BD929-6CC3-4932-9292-E8F6C77D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CA55-B0FC-4111-BB78-1BB167816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15503" y="0"/>
            <a:ext cx="12192001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2364606" y="0"/>
            <a:ext cx="740503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C38AEA9-D72C-2C40-8D3E-FDC98FB800E9}"/>
              </a:ext>
            </a:extLst>
          </p:cNvPr>
          <p:cNvCxnSpPr>
            <a:cxnSpLocks/>
          </p:cNvCxnSpPr>
          <p:nvPr/>
        </p:nvCxnSpPr>
        <p:spPr>
          <a:xfrm>
            <a:off x="4094430" y="2645763"/>
            <a:ext cx="4003141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E6F7CF68-1DCC-EE43-8833-46F7F8D9D5F7}"/>
              </a:ext>
            </a:extLst>
          </p:cNvPr>
          <p:cNvSpPr txBox="1"/>
          <p:nvPr/>
        </p:nvSpPr>
        <p:spPr>
          <a:xfrm>
            <a:off x="8572946" y="6894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2020</a:t>
            </a:r>
            <a:endParaRPr kumimoji="1" lang="ko-KR" altLang="en-US" sz="105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85C1D724-E02F-FE43-BBDB-E3A0C9E2F7E5}"/>
              </a:ext>
            </a:extLst>
          </p:cNvPr>
          <p:cNvSpPr txBox="1"/>
          <p:nvPr/>
        </p:nvSpPr>
        <p:spPr>
          <a:xfrm>
            <a:off x="5773637" y="1344665"/>
            <a:ext cx="644728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TITLE</a:t>
            </a:r>
            <a:endParaRPr kumimoji="1" lang="ko-KR" altLang="en-US" sz="16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3" name="텍스트상자 14">
            <a:extLst>
              <a:ext uri="{FF2B5EF4-FFF2-40B4-BE49-F238E27FC236}">
                <a16:creationId xmlns:a16="http://schemas.microsoft.com/office/drawing/2014/main" id="{AF1FC0F0-30E0-0B48-9CF1-935915F132D0}"/>
              </a:ext>
            </a:extLst>
          </p:cNvPr>
          <p:cNvSpPr txBox="1"/>
          <p:nvPr/>
        </p:nvSpPr>
        <p:spPr>
          <a:xfrm>
            <a:off x="4378222" y="6400861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spc="300" dirty="0">
                <a:solidFill>
                  <a:schemeClr val="bg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정진영 </a:t>
            </a:r>
            <a:r>
              <a:rPr kumimoji="1" lang="en-US" altLang="ko-KR" sz="1400" spc="300" dirty="0">
                <a:solidFill>
                  <a:schemeClr val="bg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|</a:t>
            </a:r>
            <a:r>
              <a:rPr kumimoji="1" lang="ko-KR" altLang="en-US" sz="1400" spc="300" dirty="0">
                <a:solidFill>
                  <a:schemeClr val="bg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양광빈 </a:t>
            </a:r>
            <a:r>
              <a:rPr kumimoji="1" lang="en-US" altLang="ko-KR" sz="1400" spc="300" dirty="0">
                <a:solidFill>
                  <a:schemeClr val="bg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|</a:t>
            </a:r>
            <a:r>
              <a:rPr kumimoji="1" lang="ko-KR" altLang="en-US" sz="1400" spc="300" dirty="0">
                <a:solidFill>
                  <a:schemeClr val="bg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윤의섭 </a:t>
            </a:r>
            <a:r>
              <a:rPr kumimoji="1" lang="en-US" altLang="ko-KR" sz="1400" spc="300" dirty="0">
                <a:solidFill>
                  <a:schemeClr val="bg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|</a:t>
            </a:r>
            <a:r>
              <a:rPr kumimoji="1" lang="ko-KR" altLang="en-US" sz="1400" spc="300" dirty="0">
                <a:solidFill>
                  <a:schemeClr val="bg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이용현</a:t>
            </a:r>
          </a:p>
        </p:txBody>
      </p:sp>
      <p:pic>
        <p:nvPicPr>
          <p:cNvPr id="2" name="Picture 2" descr="Advertising – Misksalma">
            <a:extLst>
              <a:ext uri="{FF2B5EF4-FFF2-40B4-BE49-F238E27FC236}">
                <a16:creationId xmlns:a16="http://schemas.microsoft.com/office/drawing/2014/main" id="{C66025E8-351E-41A2-9318-1444A4737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166" y="3733646"/>
            <a:ext cx="3936915" cy="295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B347A-593E-4A79-AA9D-FD869A629869}"/>
              </a:ext>
            </a:extLst>
          </p:cNvPr>
          <p:cNvSpPr txBox="1"/>
          <p:nvPr/>
        </p:nvSpPr>
        <p:spPr>
          <a:xfrm>
            <a:off x="4038806" y="1751792"/>
            <a:ext cx="411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</a:t>
            </a:r>
            <a:r>
              <a:rPr lang="ko-KR" altLang="en-US" sz="2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를 활용한 </a:t>
            </a:r>
            <a:endParaRPr lang="en-US" altLang="ko-KR" sz="24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최적의 광고 매체 추천 서비스 </a:t>
            </a:r>
          </a:p>
        </p:txBody>
      </p:sp>
      <p:sp>
        <p:nvSpPr>
          <p:cNvPr id="6" name="텍스트상자 14">
            <a:extLst>
              <a:ext uri="{FF2B5EF4-FFF2-40B4-BE49-F238E27FC236}">
                <a16:creationId xmlns:a16="http://schemas.microsoft.com/office/drawing/2014/main" id="{CD5A61F1-F144-4044-9737-527E0692F36D}"/>
              </a:ext>
            </a:extLst>
          </p:cNvPr>
          <p:cNvSpPr txBox="1"/>
          <p:nvPr/>
        </p:nvSpPr>
        <p:spPr>
          <a:xfrm>
            <a:off x="4920816" y="2818344"/>
            <a:ext cx="2292615" cy="60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Engineering Data Base</a:t>
            </a:r>
            <a:endParaRPr kumimoji="1" lang="en-US" altLang="ko-KR" sz="16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Term project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0915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" y="-1"/>
            <a:ext cx="223391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4BE7EF-8DA4-45C0-BA15-27EE4863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56464"/>
              </p:ext>
            </p:extLst>
          </p:nvPr>
        </p:nvGraphicFramePr>
        <p:xfrm>
          <a:off x="905068" y="1716840"/>
          <a:ext cx="9713168" cy="439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10">
                  <a:extLst>
                    <a:ext uri="{9D8B030D-6E8A-4147-A177-3AD203B41FA5}">
                      <a16:colId xmlns:a16="http://schemas.microsoft.com/office/drawing/2014/main" val="3449394409"/>
                    </a:ext>
                  </a:extLst>
                </a:gridCol>
                <a:gridCol w="814562">
                  <a:extLst>
                    <a:ext uri="{9D8B030D-6E8A-4147-A177-3AD203B41FA5}">
                      <a16:colId xmlns:a16="http://schemas.microsoft.com/office/drawing/2014/main" val="3787037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15089946"/>
                    </a:ext>
                  </a:extLst>
                </a:gridCol>
                <a:gridCol w="1482599">
                  <a:extLst>
                    <a:ext uri="{9D8B030D-6E8A-4147-A177-3AD203B41FA5}">
                      <a16:colId xmlns:a16="http://schemas.microsoft.com/office/drawing/2014/main" val="3331272618"/>
                    </a:ext>
                  </a:extLst>
                </a:gridCol>
                <a:gridCol w="1077721">
                  <a:extLst>
                    <a:ext uri="{9D8B030D-6E8A-4147-A177-3AD203B41FA5}">
                      <a16:colId xmlns:a16="http://schemas.microsoft.com/office/drawing/2014/main" val="410758209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285834475"/>
                    </a:ext>
                  </a:extLst>
                </a:gridCol>
                <a:gridCol w="805869">
                  <a:extLst>
                    <a:ext uri="{9D8B030D-6E8A-4147-A177-3AD203B41FA5}">
                      <a16:colId xmlns:a16="http://schemas.microsoft.com/office/drawing/2014/main" val="1003953595"/>
                    </a:ext>
                  </a:extLst>
                </a:gridCol>
                <a:gridCol w="1628487">
                  <a:extLst>
                    <a:ext uri="{9D8B030D-6E8A-4147-A177-3AD203B41FA5}">
                      <a16:colId xmlns:a16="http://schemas.microsoft.com/office/drawing/2014/main" val="1058379629"/>
                    </a:ext>
                  </a:extLst>
                </a:gridCol>
              </a:tblGrid>
              <a:tr h="597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MEDIA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10S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30S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40S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FEMALE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965913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n-US" sz="1400" dirty="0"/>
                        <a:t>flyer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19.6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25.9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23.2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27.1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30.6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25.7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97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596920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n-US" sz="1400"/>
                        <a:t>InStore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23.1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24.4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24.1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23.9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23.1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62769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n-US" sz="1400"/>
                        <a:t>Internet_articles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19.6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14.9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15.9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12.4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79200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n-US" sz="1400"/>
                        <a:t>Keyword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9.8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16732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n-US" sz="1400" dirty="0"/>
                        <a:t>Magazine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15.2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15.3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13.5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13.2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278137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600" b="0" i="0" u="none" strike="noStrike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6649" marR="6649" marT="66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17033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600" b="0" i="0" u="none" strike="noStrike" dirty="0">
                        <a:solidFill>
                          <a:srgbClr val="797979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6649" marR="6649" marT="66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79574"/>
                  </a:ext>
                </a:extLst>
              </a:tr>
              <a:tr h="410546">
                <a:tc>
                  <a:txBody>
                    <a:bodyPr/>
                    <a:lstStyle/>
                    <a:p>
                      <a:r>
                        <a:rPr lang="en-US" sz="1400" dirty="0"/>
                        <a:t>Video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17.5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15.9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14.9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13.6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12.6</a:t>
                      </a:r>
                    </a:p>
                  </a:txBody>
                  <a:tcPr marL="6649" marR="6649" marT="66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5453"/>
                  </a:ext>
                </a:extLst>
              </a:tr>
              <a:tr h="410546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9799" marR="79799" marT="39899" marB="398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797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67135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5400000">
            <a:off x="8431515" y="1832529"/>
            <a:ext cx="3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8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8431515" y="2740255"/>
            <a:ext cx="3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8431515" y="3979020"/>
            <a:ext cx="3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8431515" y="5208453"/>
            <a:ext cx="3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</p:txBody>
      </p:sp>
      <p:cxnSp>
        <p:nvCxnSpPr>
          <p:cNvPr id="20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0" y="33594"/>
            <a:ext cx="43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조사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72444" y="665844"/>
            <a:ext cx="61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2 :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설명</a:t>
            </a:r>
            <a:endParaRPr kumimoji="1" lang="ko-KR" altLang="en-US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213903" y="1377484"/>
            <a:ext cx="567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ex) </a:t>
            </a:r>
            <a:r>
              <a:rPr kumimoji="1" lang="ko-KR" altLang="en-US" sz="2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 접점</a:t>
            </a:r>
            <a:r>
              <a:rPr kumimoji="1" lang="en-US" altLang="ko-KR" sz="2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: </a:t>
            </a:r>
            <a:r>
              <a:rPr kumimoji="1" lang="ko-KR" altLang="en-US" sz="2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선호 테이블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43DCFB-5FE4-42F0-947A-981B14F76ED4}"/>
              </a:ext>
            </a:extLst>
          </p:cNvPr>
          <p:cNvSpPr txBox="1"/>
          <p:nvPr/>
        </p:nvSpPr>
        <p:spPr>
          <a:xfrm>
            <a:off x="2558212" y="4596620"/>
            <a:ext cx="1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5620B-4228-4C34-8EDF-2AB8394F5512}"/>
              </a:ext>
            </a:extLst>
          </p:cNvPr>
          <p:cNvSpPr txBox="1"/>
          <p:nvPr/>
        </p:nvSpPr>
        <p:spPr>
          <a:xfrm>
            <a:off x="6170455" y="4596619"/>
            <a:ext cx="1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A2C2D-0AFA-44E3-BE67-8A35861E77BA}"/>
              </a:ext>
            </a:extLst>
          </p:cNvPr>
          <p:cNvSpPr txBox="1"/>
          <p:nvPr/>
        </p:nvSpPr>
        <p:spPr>
          <a:xfrm>
            <a:off x="9695888" y="4596619"/>
            <a:ext cx="1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800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0" y="7143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9461236" y="4816457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3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9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578724" y="2119660"/>
            <a:ext cx="791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 </a:t>
            </a:r>
            <a:r>
              <a:rPr kumimoji="1" lang="ko-KR" altLang="en-US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설계 및 구축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A34A6-3C50-49AF-A17F-E0D0CAF22AE4}"/>
              </a:ext>
            </a:extLst>
          </p:cNvPr>
          <p:cNvSpPr txBox="1"/>
          <p:nvPr/>
        </p:nvSpPr>
        <p:spPr>
          <a:xfrm>
            <a:off x="7406997" y="5522864"/>
            <a:ext cx="609938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Engineering Data Base</a:t>
            </a:r>
            <a:endParaRPr kumimoji="1" lang="en-US" altLang="ko-KR" sz="18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Term project</a:t>
            </a:r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BFBEB-100D-4065-8FCD-4BF0C720ECE2}"/>
              </a:ext>
            </a:extLst>
          </p:cNvPr>
          <p:cNvSpPr txBox="1"/>
          <p:nvPr/>
        </p:nvSpPr>
        <p:spPr>
          <a:xfrm>
            <a:off x="578724" y="4975289"/>
            <a:ext cx="763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정규화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&amp;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엔티티 통합 및 분리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55733-C5B7-46BF-AC16-97EE013BF81B}"/>
              </a:ext>
            </a:extLst>
          </p:cNvPr>
          <p:cNvSpPr txBox="1"/>
          <p:nvPr/>
        </p:nvSpPr>
        <p:spPr>
          <a:xfrm>
            <a:off x="578724" y="5515624"/>
            <a:ext cx="79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ER  DIAGRAM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8" name="텍스트상자 11">
            <a:extLst>
              <a:ext uri="{FF2B5EF4-FFF2-40B4-BE49-F238E27FC236}">
                <a16:creationId xmlns:a16="http://schemas.microsoft.com/office/drawing/2014/main" id="{659D1031-CB0D-4B81-B895-816259244A1C}"/>
              </a:ext>
            </a:extLst>
          </p:cNvPr>
          <p:cNvSpPr txBox="1"/>
          <p:nvPr/>
        </p:nvSpPr>
        <p:spPr>
          <a:xfrm>
            <a:off x="220698" y="260995"/>
            <a:ext cx="295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</a:t>
            </a:r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를 활용한 </a:t>
            </a:r>
            <a:endParaRPr lang="en-US" altLang="ko-KR" sz="14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최적의 광고 매체 추천 서비스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993C6E-9103-4C16-A5DF-013C1F0EDA67}"/>
              </a:ext>
            </a:extLst>
          </p:cNvPr>
          <p:cNvSpPr txBox="1"/>
          <p:nvPr/>
        </p:nvSpPr>
        <p:spPr>
          <a:xfrm>
            <a:off x="578724" y="4392028"/>
            <a:ext cx="763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kumimoji="1" lang="ko-KR" altLang="en-US" sz="1800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 광고 매체 선정 알고리즘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93BB21-D754-4658-BEEA-EE04BDA3B6FD}"/>
              </a:ext>
            </a:extLst>
          </p:cNvPr>
          <p:cNvSpPr txBox="1"/>
          <p:nvPr/>
        </p:nvSpPr>
        <p:spPr>
          <a:xfrm>
            <a:off x="578724" y="3857858"/>
            <a:ext cx="763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kumimoji="1" lang="ko-KR" altLang="en-US" sz="1800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요구 사항 명세서 분석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및 개념적 설계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4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51876" y="147576"/>
            <a:ext cx="12040124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ko-KR" altLang="ko-KR" sz="1800" kern="100" dirty="0">
              <a:solidFill>
                <a:schemeClr val="tx1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04992" y="147576"/>
            <a:ext cx="67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Analysis Technique</a:t>
            </a:r>
            <a:endParaRPr kumimoji="1" lang="ko-KR" altLang="en-US" sz="36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91251" y="833963"/>
            <a:ext cx="79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3 : </a:t>
            </a:r>
            <a:r>
              <a:rPr kumimoji="1" lang="ko-KR" altLang="en-US" sz="18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요구 사항  명세서 분석</a:t>
            </a:r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및 개념적 설계</a:t>
            </a:r>
            <a:endParaRPr lang="en-US" altLang="ko-KR" b="1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19CB7E-AE57-443E-84AB-E3D8543FD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5" y="2436283"/>
            <a:ext cx="2323625" cy="23236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942D406-A464-440C-9F3A-93739590A30F}"/>
              </a:ext>
            </a:extLst>
          </p:cNvPr>
          <p:cNvSpPr/>
          <p:nvPr/>
        </p:nvSpPr>
        <p:spPr>
          <a:xfrm>
            <a:off x="8808873" y="979668"/>
            <a:ext cx="2542004" cy="1545216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73BC8A4-09A4-4674-8970-DAB290B07965}"/>
              </a:ext>
            </a:extLst>
          </p:cNvPr>
          <p:cNvSpPr/>
          <p:nvPr/>
        </p:nvSpPr>
        <p:spPr>
          <a:xfrm>
            <a:off x="8842353" y="2736065"/>
            <a:ext cx="2542004" cy="1545216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8F5C4F-93CF-4C96-BC13-9FAF3C6648F3}"/>
              </a:ext>
            </a:extLst>
          </p:cNvPr>
          <p:cNvSpPr/>
          <p:nvPr/>
        </p:nvSpPr>
        <p:spPr>
          <a:xfrm>
            <a:off x="8842353" y="4492462"/>
            <a:ext cx="2542004" cy="1545216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F3BF3-4160-42E1-9D21-1562BB717C9D}"/>
              </a:ext>
            </a:extLst>
          </p:cNvPr>
          <p:cNvSpPr txBox="1"/>
          <p:nvPr/>
        </p:nvSpPr>
        <p:spPr>
          <a:xfrm>
            <a:off x="9121813" y="1278621"/>
            <a:ext cx="1983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회원</a:t>
            </a:r>
            <a:r>
              <a:rPr lang="en-US" altLang="ko-KR" sz="28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r>
              <a:rPr lang="ko-KR" altLang="en-US" sz="28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광고적합도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05790C-122E-4F92-AE3E-A25D8D4C2063}"/>
              </a:ext>
            </a:extLst>
          </p:cNvPr>
          <p:cNvSpPr txBox="1"/>
          <p:nvPr/>
        </p:nvSpPr>
        <p:spPr>
          <a:xfrm>
            <a:off x="8806018" y="3044258"/>
            <a:ext cx="252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의뢰번호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, 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제품명</a:t>
            </a:r>
            <a:endParaRPr lang="en-US" altLang="ko-KR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품목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, 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의뢰일자</a:t>
            </a:r>
            <a:endParaRPr lang="en-US" altLang="ko-KR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타겟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, 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예산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82F3B7-C1CC-4E6B-BFF7-5980020D62F0}"/>
              </a:ext>
            </a:extLst>
          </p:cNvPr>
          <p:cNvSpPr txBox="1"/>
          <p:nvPr/>
        </p:nvSpPr>
        <p:spPr>
          <a:xfrm>
            <a:off x="8990360" y="5003460"/>
            <a:ext cx="2245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의뢰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DE19EE5-3A15-4CA2-A667-40C0CB67BC7E}"/>
              </a:ext>
            </a:extLst>
          </p:cNvPr>
          <p:cNvSpPr/>
          <p:nvPr/>
        </p:nvSpPr>
        <p:spPr>
          <a:xfrm>
            <a:off x="3443459" y="3244313"/>
            <a:ext cx="942109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4C98C71E-E651-4994-972E-F1BA2A91EB24}"/>
              </a:ext>
            </a:extLst>
          </p:cNvPr>
          <p:cNvSpPr/>
          <p:nvPr/>
        </p:nvSpPr>
        <p:spPr>
          <a:xfrm>
            <a:off x="7517540" y="3232871"/>
            <a:ext cx="942109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0C2A899C-86FF-42DA-984A-C71F12525FB2}"/>
              </a:ext>
            </a:extLst>
          </p:cNvPr>
          <p:cNvSpPr/>
          <p:nvPr/>
        </p:nvSpPr>
        <p:spPr>
          <a:xfrm rot="1800000">
            <a:off x="7525850" y="4357587"/>
            <a:ext cx="942109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D11325A-9CB2-4C6D-8A3A-968EBB3B48D0}"/>
              </a:ext>
            </a:extLst>
          </p:cNvPr>
          <p:cNvSpPr/>
          <p:nvPr/>
        </p:nvSpPr>
        <p:spPr>
          <a:xfrm rot="19800000">
            <a:off x="7517539" y="2105528"/>
            <a:ext cx="942109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01CBD4-4B09-4ABA-A33B-66995ED9D1FA}"/>
              </a:ext>
            </a:extLst>
          </p:cNvPr>
          <p:cNvSpPr/>
          <p:nvPr/>
        </p:nvSpPr>
        <p:spPr>
          <a:xfrm>
            <a:off x="4432452" y="1908188"/>
            <a:ext cx="2959917" cy="30952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회원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이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광고 최적 적합도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를 의뢰하면 의뢰에 대한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의뢰번호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제품명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품목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의뢰일자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 정보를 유지해야 한다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kern="100" dirty="0">
              <a:solidFill>
                <a:schemeClr val="tx1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이때 회원의 요구에 따라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광고 타겟을 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특정하거나 </a:t>
            </a:r>
            <a:r>
              <a:rPr lang="ko-KR" altLang="ko-KR" sz="1800" b="1" u="sng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광고 예산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을 설정할 수 있다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.  </a:t>
            </a:r>
            <a:endParaRPr lang="ko-KR" altLang="ko-KR" sz="1800" kern="100" dirty="0">
              <a:solidFill>
                <a:schemeClr val="tx1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5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0" y="106129"/>
            <a:ext cx="11740774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19" name="그룹 29">
            <a:extLst>
              <a:ext uri="{FF2B5EF4-FFF2-40B4-BE49-F238E27FC236}">
                <a16:creationId xmlns:a16="http://schemas.microsoft.com/office/drawing/2014/main" id="{2C283CE6-583A-45F6-8400-83B1CBE2C25D}"/>
              </a:ext>
            </a:extLst>
          </p:cNvPr>
          <p:cNvGrpSpPr/>
          <p:nvPr/>
        </p:nvGrpSpPr>
        <p:grpSpPr>
          <a:xfrm>
            <a:off x="6970144" y="3859200"/>
            <a:ext cx="3980947" cy="2793439"/>
            <a:chOff x="8595360" y="3595748"/>
            <a:chExt cx="3100645" cy="300825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42511A9-BDC1-4A70-A28C-8D1F8C34C4C0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5F8445-6E98-4C5A-9278-D2A4A57A57E7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2A83C6F8-31E7-4878-941B-B3EA0349FBDA}"/>
              </a:ext>
            </a:extLst>
          </p:cNvPr>
          <p:cNvGrpSpPr/>
          <p:nvPr/>
        </p:nvGrpSpPr>
        <p:grpSpPr>
          <a:xfrm>
            <a:off x="6908289" y="870830"/>
            <a:ext cx="3980947" cy="2631931"/>
            <a:chOff x="8595360" y="3595748"/>
            <a:chExt cx="3100645" cy="300825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9D957E8-A62C-4673-9451-FBB090E1AEB1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1E4D1A-2595-427D-BA9F-2E8AA9B84EF7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29">
            <a:extLst>
              <a:ext uri="{FF2B5EF4-FFF2-40B4-BE49-F238E27FC236}">
                <a16:creationId xmlns:a16="http://schemas.microsoft.com/office/drawing/2014/main" id="{B644A850-6594-4891-9268-C1D52616CA96}"/>
              </a:ext>
            </a:extLst>
          </p:cNvPr>
          <p:cNvGrpSpPr/>
          <p:nvPr/>
        </p:nvGrpSpPr>
        <p:grpSpPr>
          <a:xfrm>
            <a:off x="317724" y="1817301"/>
            <a:ext cx="5580506" cy="3372556"/>
            <a:chOff x="8595360" y="3595748"/>
            <a:chExt cx="3100645" cy="300825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FAEA06A-69B9-4B02-BB8C-6D829E6C04DE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FC547A-8ACF-44A4-B111-695DD9B688F1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1876" y="132208"/>
            <a:ext cx="672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설계 및 구축 과정</a:t>
            </a:r>
          </a:p>
          <a:p>
            <a:endParaRPr kumimoji="1" lang="ko-KR" altLang="en-US" sz="40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50095" y="790088"/>
            <a:ext cx="79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3 : 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정규화 </a:t>
            </a:r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&amp; 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엔티티 통합 및 분리</a:t>
            </a:r>
            <a:endParaRPr lang="en-US" altLang="ko-KR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3632C0-D47E-4DDE-8FFE-35CE8D0092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0833" y="2009061"/>
            <a:ext cx="5005823" cy="28736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C21CD2-B29B-4AC9-BF99-C395770F357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15946" y="1065992"/>
            <a:ext cx="3544888" cy="22895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6D5949-76FB-4D03-ADE1-C2A7FDD962A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01317" y="3949823"/>
            <a:ext cx="3510088" cy="248006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D8008CD-6B89-4E53-853C-8E4039DFF167}"/>
              </a:ext>
            </a:extLst>
          </p:cNvPr>
          <p:cNvSpPr/>
          <p:nvPr/>
        </p:nvSpPr>
        <p:spPr>
          <a:xfrm>
            <a:off x="5991545" y="3292073"/>
            <a:ext cx="834713" cy="45238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369C7-72C0-4899-A874-1CAD1FD9A21F}"/>
              </a:ext>
            </a:extLst>
          </p:cNvPr>
          <p:cNvSpPr txBox="1"/>
          <p:nvPr/>
        </p:nvSpPr>
        <p:spPr>
          <a:xfrm>
            <a:off x="730833" y="1373586"/>
            <a:ext cx="309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ex) </a:t>
            </a:r>
            <a:r>
              <a:rPr lang="en-US" altLang="ko-KR" sz="1800" b="1" kern="100" dirty="0" err="1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Ad_notice</a:t>
            </a:r>
            <a:r>
              <a:rPr lang="en-US" altLang="ko-KR" sz="1800" b="1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테이블</a:t>
            </a:r>
          </a:p>
          <a:p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886B-5FB6-491D-A9D9-47969DF544CC}"/>
              </a:ext>
            </a:extLst>
          </p:cNvPr>
          <p:cNvSpPr txBox="1"/>
          <p:nvPr/>
        </p:nvSpPr>
        <p:spPr>
          <a:xfrm>
            <a:off x="730833" y="5447527"/>
            <a:ext cx="365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3 NF 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위반 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!</a:t>
            </a:r>
            <a:endParaRPr lang="ko-KR" altLang="en-US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207403" y="138595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1876" y="132208"/>
            <a:ext cx="67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설계 및 구축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91251" y="833963"/>
            <a:ext cx="79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3 : </a:t>
            </a:r>
            <a:r>
              <a:rPr kumimoji="1" lang="ko-KR" altLang="en-US" sz="18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 광고 매체 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및 </a:t>
            </a:r>
            <a:r>
              <a:rPr kumimoji="1" lang="ko-KR" altLang="en-US" b="1" dirty="0" err="1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비히클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ko-KR" altLang="en-US" sz="18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선정 알고리즘 </a:t>
            </a:r>
            <a:endParaRPr lang="en-US" altLang="ko-KR" b="1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C5B9FB-77EA-4B2D-940E-7698397841D0}"/>
              </a:ext>
            </a:extLst>
          </p:cNvPr>
          <p:cNvSpPr/>
          <p:nvPr/>
        </p:nvSpPr>
        <p:spPr>
          <a:xfrm>
            <a:off x="591267" y="3015763"/>
            <a:ext cx="1823740" cy="9821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신청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BACCF5-B303-4467-846C-BF077B1E7B85}"/>
              </a:ext>
            </a:extLst>
          </p:cNvPr>
          <p:cNvSpPr/>
          <p:nvPr/>
        </p:nvSpPr>
        <p:spPr>
          <a:xfrm>
            <a:off x="4975180" y="3009668"/>
            <a:ext cx="2012677" cy="9821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적합도 산출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E3B75C-FECE-4DC8-8915-5ECE42BFBF0D}"/>
              </a:ext>
            </a:extLst>
          </p:cNvPr>
          <p:cNvSpPr/>
          <p:nvPr/>
        </p:nvSpPr>
        <p:spPr>
          <a:xfrm>
            <a:off x="9609802" y="3009668"/>
            <a:ext cx="1823740" cy="9821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비히클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추천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80EEF-DA40-4C0C-886E-769590CBCD73}"/>
              </a:ext>
            </a:extLst>
          </p:cNvPr>
          <p:cNvSpPr/>
          <p:nvPr/>
        </p:nvSpPr>
        <p:spPr>
          <a:xfrm>
            <a:off x="2700988" y="4326592"/>
            <a:ext cx="1823740" cy="9821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매체별</a:t>
            </a:r>
            <a:endParaRPr lang="en-US" altLang="ko-KR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효과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51D1E8-8350-409D-AFE3-43E50F9DD921}"/>
              </a:ext>
            </a:extLst>
          </p:cNvPr>
          <p:cNvSpPr/>
          <p:nvPr/>
        </p:nvSpPr>
        <p:spPr>
          <a:xfrm>
            <a:off x="7367566" y="5649531"/>
            <a:ext cx="1823740" cy="9821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시청률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2343B-99DF-483E-90A4-2BEB4B58393C}"/>
              </a:ext>
            </a:extLst>
          </p:cNvPr>
          <p:cNvSpPr/>
          <p:nvPr/>
        </p:nvSpPr>
        <p:spPr>
          <a:xfrm>
            <a:off x="7384565" y="4121275"/>
            <a:ext cx="1823740" cy="9821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비히클별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endParaRPr lang="en-US" altLang="ko-KR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가격대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21A82-A232-4EA5-BD7F-736A66201B1D}"/>
              </a:ext>
            </a:extLst>
          </p:cNvPr>
          <p:cNvSpPr/>
          <p:nvPr/>
        </p:nvSpPr>
        <p:spPr>
          <a:xfrm>
            <a:off x="2700988" y="1781485"/>
            <a:ext cx="1823740" cy="9821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투자 가능 금액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9F2AFE-41CD-4260-B613-0B66043FC36D}"/>
              </a:ext>
            </a:extLst>
          </p:cNvPr>
          <p:cNvGrpSpPr/>
          <p:nvPr/>
        </p:nvGrpSpPr>
        <p:grpSpPr>
          <a:xfrm>
            <a:off x="3010651" y="2902214"/>
            <a:ext cx="1345023" cy="1278505"/>
            <a:chOff x="3352800" y="3065845"/>
            <a:chExt cx="1345023" cy="1278505"/>
          </a:xfrm>
        </p:grpSpPr>
        <p:sp>
          <p:nvSpPr>
            <p:cNvPr id="10" name="화살표: 굽음 9">
              <a:extLst>
                <a:ext uri="{FF2B5EF4-FFF2-40B4-BE49-F238E27FC236}">
                  <a16:creationId xmlns:a16="http://schemas.microsoft.com/office/drawing/2014/main" id="{822019F1-9FCC-4B54-8DBE-CFF846B76D83}"/>
                </a:ext>
              </a:extLst>
            </p:cNvPr>
            <p:cNvSpPr/>
            <p:nvPr/>
          </p:nvSpPr>
          <p:spPr>
            <a:xfrm>
              <a:off x="3873734" y="3501913"/>
              <a:ext cx="824089" cy="842437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1" name="화살표: 굽음 10">
              <a:extLst>
                <a:ext uri="{FF2B5EF4-FFF2-40B4-BE49-F238E27FC236}">
                  <a16:creationId xmlns:a16="http://schemas.microsoft.com/office/drawing/2014/main" id="{8D2D8A05-3D99-4FCA-84E8-018646E450D0}"/>
                </a:ext>
              </a:extLst>
            </p:cNvPr>
            <p:cNvSpPr/>
            <p:nvPr/>
          </p:nvSpPr>
          <p:spPr>
            <a:xfrm flipV="1">
              <a:off x="3873734" y="3065845"/>
              <a:ext cx="824089" cy="842437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542C6F18-D248-4636-9F70-6AE7AD3A2315}"/>
                </a:ext>
              </a:extLst>
            </p:cNvPr>
            <p:cNvSpPr/>
            <p:nvPr/>
          </p:nvSpPr>
          <p:spPr>
            <a:xfrm>
              <a:off x="3352800" y="3501913"/>
              <a:ext cx="1345023" cy="4212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6A977F-0EA0-4A6D-A4AB-688DDD3DABA9}"/>
              </a:ext>
            </a:extLst>
          </p:cNvPr>
          <p:cNvGrpSpPr/>
          <p:nvPr/>
        </p:nvGrpSpPr>
        <p:grpSpPr>
          <a:xfrm>
            <a:off x="7664855" y="3039772"/>
            <a:ext cx="1428030" cy="842438"/>
            <a:chOff x="7868356" y="3501913"/>
            <a:chExt cx="1428030" cy="842438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EE4CA7C-72B3-4553-AD53-04D071278ABE}"/>
                </a:ext>
              </a:extLst>
            </p:cNvPr>
            <p:cNvSpPr/>
            <p:nvPr/>
          </p:nvSpPr>
          <p:spPr>
            <a:xfrm>
              <a:off x="7868356" y="3501913"/>
              <a:ext cx="1428030" cy="4212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7" name="화살표: 굽음 16">
              <a:extLst>
                <a:ext uri="{FF2B5EF4-FFF2-40B4-BE49-F238E27FC236}">
                  <a16:creationId xmlns:a16="http://schemas.microsoft.com/office/drawing/2014/main" id="{0E26DC4E-CE32-4A10-BD73-5591B667017E}"/>
                </a:ext>
              </a:extLst>
            </p:cNvPr>
            <p:cNvSpPr/>
            <p:nvPr/>
          </p:nvSpPr>
          <p:spPr>
            <a:xfrm>
              <a:off x="8482937" y="3505445"/>
              <a:ext cx="808910" cy="838906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FD686B6-9598-4BFF-8F7A-00B0C85912BE}"/>
              </a:ext>
            </a:extLst>
          </p:cNvPr>
          <p:cNvSpPr/>
          <p:nvPr/>
        </p:nvSpPr>
        <p:spPr>
          <a:xfrm rot="16200000">
            <a:off x="8252933" y="5121471"/>
            <a:ext cx="251875" cy="509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17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98728" y="178535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1876" y="132208"/>
            <a:ext cx="672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설계 및 구축 과정</a:t>
            </a:r>
          </a:p>
          <a:p>
            <a:endParaRPr kumimoji="1" lang="ko-KR" altLang="en-US" sz="40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54589" y="696660"/>
            <a:ext cx="79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3 : ER - DIAGRAM</a:t>
            </a:r>
            <a:endParaRPr lang="en-US" altLang="ko-KR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DBE658-65A6-418C-A2E7-39681C95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2" y="1157834"/>
            <a:ext cx="11364276" cy="55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2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07047" y="124833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9480487" y="4846795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4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9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188259" y="1868407"/>
            <a:ext cx="5548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endParaRPr kumimoji="1" lang="en-US" altLang="ko-KR" sz="60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r"/>
            <a:r>
              <a:rPr kumimoji="1" lang="en-US" altLang="ko-KR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A34A6-3C50-49AF-A17F-E0D0CAF22AE4}"/>
              </a:ext>
            </a:extLst>
          </p:cNvPr>
          <p:cNvSpPr txBox="1"/>
          <p:nvPr/>
        </p:nvSpPr>
        <p:spPr>
          <a:xfrm>
            <a:off x="7426248" y="5553202"/>
            <a:ext cx="609938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Engineering Data Base</a:t>
            </a:r>
            <a:endParaRPr kumimoji="1" lang="en-US" altLang="ko-KR" sz="18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Term project</a:t>
            </a:r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BFBEB-100D-4065-8FCD-4BF0C720ECE2}"/>
              </a:ext>
            </a:extLst>
          </p:cNvPr>
          <p:cNvSpPr txBox="1"/>
          <p:nvPr/>
        </p:nvSpPr>
        <p:spPr>
          <a:xfrm>
            <a:off x="466019" y="4188441"/>
            <a:ext cx="91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lang="ko-KR" altLang="ko-KR" sz="1800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계층화 의사결정법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(AHP)</a:t>
            </a:r>
            <a:r>
              <a:rPr lang="ko-KR" altLang="ko-KR" sz="1800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을 이용한 가중치 선정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55733-C5B7-46BF-AC16-97EE013BF81B}"/>
              </a:ext>
            </a:extLst>
          </p:cNvPr>
          <p:cNvSpPr txBox="1"/>
          <p:nvPr/>
        </p:nvSpPr>
        <p:spPr>
          <a:xfrm>
            <a:off x="466020" y="4767273"/>
            <a:ext cx="79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적합도 계산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</a:t>
            </a:r>
          </a:p>
        </p:txBody>
      </p:sp>
      <p:sp>
        <p:nvSpPr>
          <p:cNvPr id="2" name="텍스트상자 11">
            <a:extLst>
              <a:ext uri="{FF2B5EF4-FFF2-40B4-BE49-F238E27FC236}">
                <a16:creationId xmlns:a16="http://schemas.microsoft.com/office/drawing/2014/main" id="{56DB87B4-D676-4985-A402-A0BE692BCE29}"/>
              </a:ext>
            </a:extLst>
          </p:cNvPr>
          <p:cNvSpPr txBox="1"/>
          <p:nvPr/>
        </p:nvSpPr>
        <p:spPr>
          <a:xfrm>
            <a:off x="220698" y="260995"/>
            <a:ext cx="295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</a:t>
            </a:r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를 활용한 </a:t>
            </a:r>
            <a:endParaRPr lang="en-US" altLang="ko-KR" sz="14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최적의 광고 매체 추천 서비스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FCD83-BF3E-44D6-8750-08248FF06661}"/>
              </a:ext>
            </a:extLst>
          </p:cNvPr>
          <p:cNvSpPr txBox="1"/>
          <p:nvPr/>
        </p:nvSpPr>
        <p:spPr>
          <a:xfrm>
            <a:off x="466020" y="5346105"/>
            <a:ext cx="791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Python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&amp;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MySQL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연동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(</a:t>
            </a:r>
            <a:r>
              <a:rPr kumimoji="1" lang="en-US" altLang="ko-KR" dirty="0" err="1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Pymysql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46F29-97CD-4A07-9564-7678A3D92513}"/>
              </a:ext>
            </a:extLst>
          </p:cNvPr>
          <p:cNvSpPr txBox="1"/>
          <p:nvPr/>
        </p:nvSpPr>
        <p:spPr>
          <a:xfrm>
            <a:off x="466020" y="5919906"/>
            <a:ext cx="791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SQL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통한 광고 적합도 시각화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5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1944" y="-184040"/>
            <a:ext cx="12192001" cy="711638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49874" y="40810"/>
            <a:ext cx="64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54589" y="666180"/>
            <a:ext cx="33887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계층화 의사결정법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(AHP)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을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이용한 가중치 선정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44" name="그림 43"/>
          <p:cNvPicPr preferRelativeResize="0">
            <a:picLocks/>
          </p:cNvPicPr>
          <p:nvPr/>
        </p:nvPicPr>
        <p:blipFill rotWithShape="1">
          <a:blip r:embed="rId3" cstate="print"/>
          <a:srcRect t="65198"/>
          <a:stretch/>
        </p:blipFill>
        <p:spPr>
          <a:xfrm rot="5400000">
            <a:off x="2779912" y="3280381"/>
            <a:ext cx="5007273" cy="147532"/>
          </a:xfrm>
          <a:prstGeom prst="rect">
            <a:avLst/>
          </a:prstGeom>
        </p:spPr>
      </p:pic>
      <p:sp>
        <p:nvSpPr>
          <p:cNvPr id="61" name="한쪽 모서리가 잘린 사각형 20">
            <a:extLst>
              <a:ext uri="{FF2B5EF4-FFF2-40B4-BE49-F238E27FC236}">
                <a16:creationId xmlns:a16="http://schemas.microsoft.com/office/drawing/2014/main" id="{D6F09441-39BD-4640-B3F9-4A0D0788009B}"/>
              </a:ext>
            </a:extLst>
          </p:cNvPr>
          <p:cNvSpPr/>
          <p:nvPr/>
        </p:nvSpPr>
        <p:spPr>
          <a:xfrm>
            <a:off x="431232" y="2620529"/>
            <a:ext cx="4689740" cy="3404238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각 계층 내의 쌍대비교 설문 실시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고유치 방법을 이용하여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쌍대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비교된</a:t>
            </a:r>
            <a:r>
              <a:rPr kumimoji="1"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요소들의 가중치 추정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3. </a:t>
            </a:r>
            <a:r>
              <a:rPr kumimoji="1"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일관성 검토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11" name="그룹 29">
            <a:extLst>
              <a:ext uri="{FF2B5EF4-FFF2-40B4-BE49-F238E27FC236}">
                <a16:creationId xmlns:a16="http://schemas.microsoft.com/office/drawing/2014/main" id="{D0003254-4D75-48FC-9956-6034CD01F31C}"/>
              </a:ext>
            </a:extLst>
          </p:cNvPr>
          <p:cNvGrpSpPr/>
          <p:nvPr/>
        </p:nvGrpSpPr>
        <p:grpSpPr>
          <a:xfrm>
            <a:off x="5437053" y="989345"/>
            <a:ext cx="6563036" cy="5191735"/>
            <a:chOff x="8595360" y="3595748"/>
            <a:chExt cx="3100645" cy="300825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0D230D-09D1-45CC-AF10-F677224F529E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946E05-81F4-49F5-8D64-01C1A9AB1ACB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39BC829-35A7-4496-93F6-A328A24819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35" y="1633787"/>
            <a:ext cx="6070733" cy="348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756E578-362A-4828-96D7-DE34A1202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49" y="1242171"/>
            <a:ext cx="1300889" cy="18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800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9">
            <a:extLst>
              <a:ext uri="{FF2B5EF4-FFF2-40B4-BE49-F238E27FC236}">
                <a16:creationId xmlns:a16="http://schemas.microsoft.com/office/drawing/2014/main" id="{7D9083CE-C4EB-472E-8E52-AAD42EB5CACD}"/>
              </a:ext>
            </a:extLst>
          </p:cNvPr>
          <p:cNvGrpSpPr/>
          <p:nvPr/>
        </p:nvGrpSpPr>
        <p:grpSpPr>
          <a:xfrm>
            <a:off x="2418793" y="1058779"/>
            <a:ext cx="9723333" cy="5813455"/>
            <a:chOff x="8595360" y="3794171"/>
            <a:chExt cx="3100645" cy="280982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5A6935D-331F-474F-8D23-66D7104E91C9}"/>
                </a:ext>
              </a:extLst>
            </p:cNvPr>
            <p:cNvSpPr/>
            <p:nvPr/>
          </p:nvSpPr>
          <p:spPr>
            <a:xfrm>
              <a:off x="8595360" y="3794171"/>
              <a:ext cx="3100645" cy="2809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4DB4C58-8991-40F1-B5E7-68F5740CEDE8}"/>
                </a:ext>
              </a:extLst>
            </p:cNvPr>
            <p:cNvSpPr/>
            <p:nvPr/>
          </p:nvSpPr>
          <p:spPr>
            <a:xfrm>
              <a:off x="8643537" y="3877417"/>
              <a:ext cx="3010745" cy="2675783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" y="-1"/>
            <a:ext cx="2562081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7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2627997" y="1295133"/>
            <a:ext cx="61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1. 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각</a:t>
            </a:r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계층 내의 </a:t>
            </a:r>
            <a:r>
              <a:rPr kumimoji="1" lang="ko-KR" altLang="en-US" b="1" dirty="0" err="1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쌍대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비교 설문 실시</a:t>
            </a:r>
          </a:p>
          <a:p>
            <a:endParaRPr kumimoji="1" lang="ko-KR" altLang="en-US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55D37-8994-4DAF-8E30-D4ACC353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997" y="1729288"/>
            <a:ext cx="8591550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02C08-0034-4ADD-8CCE-87DA22295C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27997" y="2666642"/>
            <a:ext cx="5731510" cy="1118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9A6C85-D4C4-4F79-9101-FAD8EC4662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27997" y="4024934"/>
            <a:ext cx="5731510" cy="10441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544524-BC5A-4894-8AE8-628F49AC6D97}"/>
              </a:ext>
            </a:extLst>
          </p:cNvPr>
          <p:cNvSpPr/>
          <p:nvPr/>
        </p:nvSpPr>
        <p:spPr>
          <a:xfrm>
            <a:off x="8409380" y="4302697"/>
            <a:ext cx="1361364" cy="567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X 10</a:t>
            </a:r>
            <a:endParaRPr lang="ko-KR" altLang="en-US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CC967D-CE92-4CD7-94E9-A79A14812002}"/>
              </a:ext>
            </a:extLst>
          </p:cNvPr>
          <p:cNvSpPr/>
          <p:nvPr/>
        </p:nvSpPr>
        <p:spPr>
          <a:xfrm>
            <a:off x="8510586" y="3043793"/>
            <a:ext cx="910581" cy="567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X 10</a:t>
            </a:r>
            <a:endParaRPr lang="ko-KR" altLang="en-US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C5AED8-0D8C-4857-A1D6-A9A97BD2A9D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27997" y="5163083"/>
            <a:ext cx="3911168" cy="138264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FDF3D-7CD2-4B5A-AA2C-37B76B969053}"/>
              </a:ext>
            </a:extLst>
          </p:cNvPr>
          <p:cNvSpPr/>
          <p:nvPr/>
        </p:nvSpPr>
        <p:spPr>
          <a:xfrm>
            <a:off x="7911967" y="5496025"/>
            <a:ext cx="2800952" cy="97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쌍대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비교 행렬을 구한다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CD8C78C-7748-4047-AAE8-4A5074277F50}"/>
              </a:ext>
            </a:extLst>
          </p:cNvPr>
          <p:cNvSpPr/>
          <p:nvPr/>
        </p:nvSpPr>
        <p:spPr>
          <a:xfrm>
            <a:off x="6763859" y="5614501"/>
            <a:ext cx="1082193" cy="85307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93895-D2FB-4747-BAD4-D5385C2B7F54}"/>
              </a:ext>
            </a:extLst>
          </p:cNvPr>
          <p:cNvSpPr txBox="1"/>
          <p:nvPr/>
        </p:nvSpPr>
        <p:spPr>
          <a:xfrm>
            <a:off x="59236" y="34217"/>
            <a:ext cx="64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1EC28-609A-43A5-B930-7E21458350ED}"/>
              </a:ext>
            </a:extLst>
          </p:cNvPr>
          <p:cNvSpPr txBox="1"/>
          <p:nvPr/>
        </p:nvSpPr>
        <p:spPr>
          <a:xfrm>
            <a:off x="854588" y="666180"/>
            <a:ext cx="590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lang="ko-KR" altLang="ko-KR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계층화 의사결정법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(AHP)</a:t>
            </a:r>
            <a:r>
              <a:rPr lang="ko-KR" altLang="ko-KR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b="1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이용한 가중치 선정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75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0"/>
            <a:ext cx="12192001" cy="711638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 preferRelativeResize="0">
            <a:picLocks/>
          </p:cNvPicPr>
          <p:nvPr/>
        </p:nvPicPr>
        <p:blipFill rotWithShape="1">
          <a:blip r:embed="rId3" cstate="print"/>
          <a:srcRect t="65198"/>
          <a:stretch/>
        </p:blipFill>
        <p:spPr>
          <a:xfrm rot="5400000">
            <a:off x="2747181" y="3603677"/>
            <a:ext cx="5007273" cy="147532"/>
          </a:xfrm>
          <a:prstGeom prst="rect">
            <a:avLst/>
          </a:prstGeom>
        </p:spPr>
      </p:pic>
      <p:sp>
        <p:nvSpPr>
          <p:cNvPr id="61" name="한쪽 모서리가 잘린 사각형 20">
            <a:extLst>
              <a:ext uri="{FF2B5EF4-FFF2-40B4-BE49-F238E27FC236}">
                <a16:creationId xmlns:a16="http://schemas.microsoft.com/office/drawing/2014/main" id="{D6F09441-39BD-4640-B3F9-4A0D0788009B}"/>
              </a:ext>
            </a:extLst>
          </p:cNvPr>
          <p:cNvSpPr/>
          <p:nvPr/>
        </p:nvSpPr>
        <p:spPr>
          <a:xfrm>
            <a:off x="374842" y="1809548"/>
            <a:ext cx="4689740" cy="4128627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쌍대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비교 행렬의 자체 행렬 곱을 한 행렬 값 반환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가중치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= 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각 행의 합계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)/(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모든 요소의 합계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3F09F3-D331-405D-A68F-F652B09049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8709" y="3374150"/>
            <a:ext cx="4282006" cy="2013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88C37A-60A2-472F-9944-30283DC6B5F4}"/>
              </a:ext>
            </a:extLst>
          </p:cNvPr>
          <p:cNvSpPr txBox="1"/>
          <p:nvPr/>
        </p:nvSpPr>
        <p:spPr>
          <a:xfrm>
            <a:off x="445625" y="1284546"/>
            <a:ext cx="70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2. 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고유치 방법을 이용하여 </a:t>
            </a:r>
            <a:r>
              <a:rPr kumimoji="1" lang="ko-KR" altLang="en-US" b="1" dirty="0" err="1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쌍대</a:t>
            </a:r>
            <a:r>
              <a:rPr kumimoji="1"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비교된 요소들의 가중치 추정</a:t>
            </a:r>
          </a:p>
        </p:txBody>
      </p:sp>
      <p:grpSp>
        <p:nvGrpSpPr>
          <p:cNvPr id="10" name="그룹 29">
            <a:extLst>
              <a:ext uri="{FF2B5EF4-FFF2-40B4-BE49-F238E27FC236}">
                <a16:creationId xmlns:a16="http://schemas.microsoft.com/office/drawing/2014/main" id="{12715920-1F6E-40A8-8DC2-4FABA7B59B89}"/>
              </a:ext>
            </a:extLst>
          </p:cNvPr>
          <p:cNvGrpSpPr/>
          <p:nvPr/>
        </p:nvGrpSpPr>
        <p:grpSpPr>
          <a:xfrm>
            <a:off x="5663051" y="1688884"/>
            <a:ext cx="5185571" cy="2258610"/>
            <a:chOff x="8595360" y="3595748"/>
            <a:chExt cx="3100645" cy="300825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41AE5C-D85D-41F3-9AAB-72CF1A7E93B2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D4E5E0-8228-4E6D-A8C4-A4F077ABEECF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923368E-E2BF-4CD0-91C0-0482A4142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074" y="1843068"/>
            <a:ext cx="4826639" cy="1872283"/>
          </a:xfrm>
          <a:prstGeom prst="rect">
            <a:avLst/>
          </a:prstGeom>
        </p:spPr>
      </p:pic>
      <p:grpSp>
        <p:nvGrpSpPr>
          <p:cNvPr id="15" name="그룹 29">
            <a:extLst>
              <a:ext uri="{FF2B5EF4-FFF2-40B4-BE49-F238E27FC236}">
                <a16:creationId xmlns:a16="http://schemas.microsoft.com/office/drawing/2014/main" id="{F925323E-3B62-46D0-966C-A145B6E8F864}"/>
              </a:ext>
            </a:extLst>
          </p:cNvPr>
          <p:cNvGrpSpPr/>
          <p:nvPr/>
        </p:nvGrpSpPr>
        <p:grpSpPr>
          <a:xfrm>
            <a:off x="5648916" y="4017506"/>
            <a:ext cx="5199706" cy="2163574"/>
            <a:chOff x="8595360" y="3595748"/>
            <a:chExt cx="3100645" cy="300825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2221DE-CCA5-476B-AD6F-9D8490845ECA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D4AD78-F1CF-46EE-998F-68FDC3414B8A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0266EB0-CECA-482A-994A-2CD0E7EDF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623" y="4263992"/>
            <a:ext cx="4826639" cy="1672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6BC7D5-09BE-4F97-9308-636865F28B58}"/>
              </a:ext>
            </a:extLst>
          </p:cNvPr>
          <p:cNvSpPr txBox="1"/>
          <p:nvPr/>
        </p:nvSpPr>
        <p:spPr>
          <a:xfrm>
            <a:off x="49874" y="40810"/>
            <a:ext cx="64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7CA51-AD0A-4ECC-A3DB-91939475629D}"/>
              </a:ext>
            </a:extLst>
          </p:cNvPr>
          <p:cNvSpPr txBox="1"/>
          <p:nvPr/>
        </p:nvSpPr>
        <p:spPr>
          <a:xfrm>
            <a:off x="891250" y="744463"/>
            <a:ext cx="638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계층화 의사결정법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(AHP)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이용한 가중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치 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선정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243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2854" y="621466"/>
            <a:ext cx="3239146" cy="584775"/>
          </a:xfrm>
          <a:prstGeom prst="rect">
            <a:avLst/>
          </a:prstGeom>
          <a:noFill/>
          <a:effectLst>
            <a:outerShdw blurRad="76200" dist="31750" dir="2700000" algn="tl" rotWithShape="0">
              <a:prstClr val="black">
                <a:alpha val="5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CONTENTS</a:t>
            </a:r>
            <a:endParaRPr lang="ko-KR" altLang="en-US" sz="3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8952854" y="1239567"/>
            <a:ext cx="1183038" cy="713219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outerShdw blurRad="76200" dist="3175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216434" y="0"/>
            <a:ext cx="975566" cy="588140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outerShdw blurRad="76200" dist="3175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52854" y="1952786"/>
            <a:ext cx="3239146" cy="1476214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outerShdw blurRad="76200" dist="3175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0" y="148662"/>
            <a:ext cx="9086127" cy="6389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86" name="그룹 43">
            <a:extLst>
              <a:ext uri="{FF2B5EF4-FFF2-40B4-BE49-F238E27FC236}">
                <a16:creationId xmlns:a16="http://schemas.microsoft.com/office/drawing/2014/main" id="{03BD6A7C-AC02-4DCF-8F5A-0EADB5227DDD}"/>
              </a:ext>
            </a:extLst>
          </p:cNvPr>
          <p:cNvGrpSpPr/>
          <p:nvPr/>
        </p:nvGrpSpPr>
        <p:grpSpPr>
          <a:xfrm>
            <a:off x="491415" y="1638040"/>
            <a:ext cx="4669376" cy="1201045"/>
            <a:chOff x="339015" y="627508"/>
            <a:chExt cx="4669376" cy="120104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4EB489-1445-4D68-A871-C914B094C599}"/>
                </a:ext>
              </a:extLst>
            </p:cNvPr>
            <p:cNvSpPr txBox="1"/>
            <p:nvPr/>
          </p:nvSpPr>
          <p:spPr>
            <a:xfrm>
              <a:off x="1317424" y="1196494"/>
              <a:ext cx="369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E48A9D2-C17E-46FE-A2DB-3CB48E7A5198}"/>
                </a:ext>
              </a:extLst>
            </p:cNvPr>
            <p:cNvSpPr txBox="1"/>
            <p:nvPr/>
          </p:nvSpPr>
          <p:spPr>
            <a:xfrm>
              <a:off x="1190287" y="627508"/>
              <a:ext cx="2506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데이터 조사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929EA7B-650D-404F-A2C6-003AD2FF339B}"/>
                </a:ext>
              </a:extLst>
            </p:cNvPr>
            <p:cNvSpPr txBox="1"/>
            <p:nvPr/>
          </p:nvSpPr>
          <p:spPr>
            <a:xfrm>
              <a:off x="1192192" y="1551554"/>
              <a:ext cx="1861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grpSp>
          <p:nvGrpSpPr>
            <p:cNvPr id="90" name="그룹 50">
              <a:extLst>
                <a:ext uri="{FF2B5EF4-FFF2-40B4-BE49-F238E27FC236}">
                  <a16:creationId xmlns:a16="http://schemas.microsoft.com/office/drawing/2014/main" id="{B7D6CC72-40C0-4045-A5E8-8D0BCE7A37DF}"/>
                </a:ext>
              </a:extLst>
            </p:cNvPr>
            <p:cNvGrpSpPr/>
            <p:nvPr/>
          </p:nvGrpSpPr>
          <p:grpSpPr>
            <a:xfrm>
              <a:off x="339015" y="707828"/>
              <a:ext cx="1861792" cy="345209"/>
              <a:chOff x="304291" y="1290353"/>
              <a:chExt cx="1861792" cy="345209"/>
            </a:xfrm>
          </p:grpSpPr>
          <p:cxnSp>
            <p:nvCxnSpPr>
              <p:cNvPr id="91" name="직선 연결선[R] 66">
                <a:extLst>
                  <a:ext uri="{FF2B5EF4-FFF2-40B4-BE49-F238E27FC236}">
                    <a16:creationId xmlns:a16="http://schemas.microsoft.com/office/drawing/2014/main" id="{1F9F8B84-79D9-4C55-84C8-CB6E7D798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49" y="1290353"/>
                <a:ext cx="789119" cy="0"/>
              </a:xfrm>
              <a:prstGeom prst="line">
                <a:avLst/>
              </a:prstGeom>
              <a:ln w="28575">
                <a:solidFill>
                  <a:srgbClr val="868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CDAE97C-9972-4ACA-B69D-A9415CBBE2F7}"/>
                  </a:ext>
                </a:extLst>
              </p:cNvPr>
              <p:cNvSpPr txBox="1"/>
              <p:nvPr/>
            </p:nvSpPr>
            <p:spPr>
              <a:xfrm>
                <a:off x="304291" y="1297008"/>
                <a:ext cx="1861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868686"/>
                    </a:solidFill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Part 2</a:t>
                </a:r>
                <a:endParaRPr kumimoji="1" lang="ko-KR" altLang="en-US" sz="1600" b="1" dirty="0">
                  <a:solidFill>
                    <a:srgbClr val="868686"/>
                  </a:solidFill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347000-2C16-42A6-9022-6A54D2488A36}"/>
              </a:ext>
            </a:extLst>
          </p:cNvPr>
          <p:cNvSpPr txBox="1"/>
          <p:nvPr/>
        </p:nvSpPr>
        <p:spPr>
          <a:xfrm>
            <a:off x="8947330" y="4207740"/>
            <a:ext cx="3079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60000"/>
              </a:lnSpc>
              <a:spcAft>
                <a:spcPts val="0"/>
              </a:spcAft>
            </a:pPr>
            <a:r>
              <a:rPr lang="en-US" altLang="ko-KR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2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조 </a:t>
            </a:r>
            <a:endParaRPr lang="en-US" altLang="ko-KR" sz="1800" b="1" dirty="0">
              <a:solidFill>
                <a:srgbClr val="000000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함초롬바탕" panose="02030604000101010101" pitchFamily="18" charset="-127"/>
            </a:endParaRPr>
          </a:p>
          <a:p>
            <a:pPr algn="r" latinLnBrk="1">
              <a:lnSpc>
                <a:spcPct val="160000"/>
              </a:lnSpc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조장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: 201620239 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최유림</a:t>
            </a:r>
            <a:endParaRPr lang="ko-KR" altLang="ko-KR" sz="1800" b="1" dirty="0">
              <a:solidFill>
                <a:srgbClr val="000000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굴림" panose="020B0600000101010101" pitchFamily="50" charset="-127"/>
            </a:endParaRPr>
          </a:p>
          <a:p>
            <a:pPr algn="r" latinLnBrk="1">
              <a:lnSpc>
                <a:spcPct val="160000"/>
              </a:lnSpc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조원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: 201620237 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강윤환</a:t>
            </a:r>
            <a:endParaRPr lang="ko-KR" altLang="ko-KR" sz="1800" b="1" dirty="0">
              <a:solidFill>
                <a:srgbClr val="000000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굴림" panose="020B0600000101010101" pitchFamily="50" charset="-127"/>
            </a:endParaRPr>
          </a:p>
          <a:p>
            <a:pPr indent="381000" algn="r" latinLnBrk="1">
              <a:lnSpc>
                <a:spcPct val="160000"/>
              </a:lnSpc>
              <a:spcAft>
                <a:spcPts val="0"/>
              </a:spcAft>
            </a:pPr>
            <a:r>
              <a:rPr lang="en-US" altLang="ko-KR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 201620231 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전세환</a:t>
            </a:r>
            <a:endParaRPr lang="ko-KR" altLang="ko-KR" sz="1800" b="1" dirty="0">
              <a:solidFill>
                <a:srgbClr val="000000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굴림" panose="020B0600000101010101" pitchFamily="50" charset="-127"/>
            </a:endParaRPr>
          </a:p>
          <a:p>
            <a:pPr algn="r" latinLnBrk="1">
              <a:lnSpc>
                <a:spcPct val="160000"/>
              </a:lnSpc>
              <a:spcAft>
                <a:spcPts val="0"/>
              </a:spcAft>
            </a:pPr>
            <a:r>
              <a:rPr lang="en-US" altLang="ko-KR" sz="1800" b="1" dirty="0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      201520240 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함초롬바탕" panose="02030604000101010101" pitchFamily="18" charset="-127"/>
              </a:rPr>
              <a:t>변현배</a:t>
            </a:r>
            <a:endParaRPr lang="ko-KR" altLang="ko-KR" sz="1800" b="1" dirty="0">
              <a:solidFill>
                <a:srgbClr val="000000"/>
              </a:solidFill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굴림" panose="020B0600000101010101" pitchFamily="50" charset="-127"/>
            </a:endParaRPr>
          </a:p>
          <a:p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46" name="그룹 43">
            <a:extLst>
              <a:ext uri="{FF2B5EF4-FFF2-40B4-BE49-F238E27FC236}">
                <a16:creationId xmlns:a16="http://schemas.microsoft.com/office/drawing/2014/main" id="{0DF3CA60-FFBF-47DD-B4E9-3EF3CC152EF0}"/>
              </a:ext>
            </a:extLst>
          </p:cNvPr>
          <p:cNvGrpSpPr/>
          <p:nvPr/>
        </p:nvGrpSpPr>
        <p:grpSpPr>
          <a:xfrm>
            <a:off x="521846" y="781531"/>
            <a:ext cx="4669376" cy="1201045"/>
            <a:chOff x="339015" y="627508"/>
            <a:chExt cx="4669376" cy="120104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F197F4-D53A-44DC-880F-6E481928DCF9}"/>
                </a:ext>
              </a:extLst>
            </p:cNvPr>
            <p:cNvSpPr txBox="1"/>
            <p:nvPr/>
          </p:nvSpPr>
          <p:spPr>
            <a:xfrm>
              <a:off x="1317424" y="1196494"/>
              <a:ext cx="369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C3035D5-78EB-43C1-B19D-74CAFF636467}"/>
                </a:ext>
              </a:extLst>
            </p:cNvPr>
            <p:cNvSpPr txBox="1"/>
            <p:nvPr/>
          </p:nvSpPr>
          <p:spPr>
            <a:xfrm>
              <a:off x="1190287" y="627508"/>
              <a:ext cx="2506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프로젝트 선정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BBB93E-C225-4D16-AB6C-775C1F156BE8}"/>
                </a:ext>
              </a:extLst>
            </p:cNvPr>
            <p:cNvSpPr txBox="1"/>
            <p:nvPr/>
          </p:nvSpPr>
          <p:spPr>
            <a:xfrm>
              <a:off x="1192192" y="1551554"/>
              <a:ext cx="1861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grpSp>
          <p:nvGrpSpPr>
            <p:cNvPr id="50" name="그룹 50">
              <a:extLst>
                <a:ext uri="{FF2B5EF4-FFF2-40B4-BE49-F238E27FC236}">
                  <a16:creationId xmlns:a16="http://schemas.microsoft.com/office/drawing/2014/main" id="{19DFB7A0-5A2D-4C8D-8203-C4B3325B926F}"/>
                </a:ext>
              </a:extLst>
            </p:cNvPr>
            <p:cNvGrpSpPr/>
            <p:nvPr/>
          </p:nvGrpSpPr>
          <p:grpSpPr>
            <a:xfrm>
              <a:off x="339015" y="707828"/>
              <a:ext cx="1861792" cy="345209"/>
              <a:chOff x="304291" y="1290353"/>
              <a:chExt cx="1861792" cy="345209"/>
            </a:xfrm>
          </p:grpSpPr>
          <p:cxnSp>
            <p:nvCxnSpPr>
              <p:cNvPr id="51" name="직선 연결선[R] 66">
                <a:extLst>
                  <a:ext uri="{FF2B5EF4-FFF2-40B4-BE49-F238E27FC236}">
                    <a16:creationId xmlns:a16="http://schemas.microsoft.com/office/drawing/2014/main" id="{BB0B5FBA-80B7-4F4F-A761-18ABCDF4C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49" y="1290353"/>
                <a:ext cx="789119" cy="0"/>
              </a:xfrm>
              <a:prstGeom prst="line">
                <a:avLst/>
              </a:prstGeom>
              <a:ln w="28575">
                <a:solidFill>
                  <a:srgbClr val="868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50A83B-77CA-493D-8B1E-AEF080401360}"/>
                  </a:ext>
                </a:extLst>
              </p:cNvPr>
              <p:cNvSpPr txBox="1"/>
              <p:nvPr/>
            </p:nvSpPr>
            <p:spPr>
              <a:xfrm>
                <a:off x="304291" y="1297008"/>
                <a:ext cx="1861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868686"/>
                    </a:solidFill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Part 1</a:t>
                </a:r>
                <a:endParaRPr kumimoji="1" lang="ko-KR" altLang="en-US" sz="1600" b="1" dirty="0">
                  <a:solidFill>
                    <a:srgbClr val="868686"/>
                  </a:solidFill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</p:grpSp>
      <p:grpSp>
        <p:nvGrpSpPr>
          <p:cNvPr id="53" name="그룹 43">
            <a:extLst>
              <a:ext uri="{FF2B5EF4-FFF2-40B4-BE49-F238E27FC236}">
                <a16:creationId xmlns:a16="http://schemas.microsoft.com/office/drawing/2014/main" id="{48816E07-D59A-4D5B-B0D0-F915318BB69E}"/>
              </a:ext>
            </a:extLst>
          </p:cNvPr>
          <p:cNvGrpSpPr/>
          <p:nvPr/>
        </p:nvGrpSpPr>
        <p:grpSpPr>
          <a:xfrm>
            <a:off x="491415" y="3262956"/>
            <a:ext cx="4669376" cy="1201045"/>
            <a:chOff x="339015" y="627508"/>
            <a:chExt cx="4669376" cy="12010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DE434C-B2B3-4CB4-AE1F-3B3D54981920}"/>
                </a:ext>
              </a:extLst>
            </p:cNvPr>
            <p:cNvSpPr txBox="1"/>
            <p:nvPr/>
          </p:nvSpPr>
          <p:spPr>
            <a:xfrm>
              <a:off x="1317424" y="1196494"/>
              <a:ext cx="369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B7D77B-9711-4CE4-B3C3-AADC48F14706}"/>
                </a:ext>
              </a:extLst>
            </p:cNvPr>
            <p:cNvSpPr txBox="1"/>
            <p:nvPr/>
          </p:nvSpPr>
          <p:spPr>
            <a:xfrm>
              <a:off x="1190287" y="627508"/>
              <a:ext cx="379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수리 알고리즘 </a:t>
              </a:r>
              <a:r>
                <a:rPr kumimoji="1" lang="ko-KR" altLang="en-US" sz="2400" b="1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및 </a:t>
              </a:r>
              <a:r>
                <a:rPr kumimoji="1" lang="en-US" altLang="ko-KR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SQL </a:t>
              </a:r>
              <a:r>
                <a:rPr kumimoji="1" lang="ko-KR" altLang="en-US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작성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E7C48B-D9B0-4031-9AC5-D700C5D56FDD}"/>
                </a:ext>
              </a:extLst>
            </p:cNvPr>
            <p:cNvSpPr txBox="1"/>
            <p:nvPr/>
          </p:nvSpPr>
          <p:spPr>
            <a:xfrm>
              <a:off x="1192192" y="1551554"/>
              <a:ext cx="1861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grpSp>
          <p:nvGrpSpPr>
            <p:cNvPr id="59" name="그룹 50">
              <a:extLst>
                <a:ext uri="{FF2B5EF4-FFF2-40B4-BE49-F238E27FC236}">
                  <a16:creationId xmlns:a16="http://schemas.microsoft.com/office/drawing/2014/main" id="{F0FF59D7-5A72-4FF2-B2AE-5AFA215E2287}"/>
                </a:ext>
              </a:extLst>
            </p:cNvPr>
            <p:cNvGrpSpPr/>
            <p:nvPr/>
          </p:nvGrpSpPr>
          <p:grpSpPr>
            <a:xfrm>
              <a:off x="339015" y="707828"/>
              <a:ext cx="1861792" cy="345209"/>
              <a:chOff x="304291" y="1290353"/>
              <a:chExt cx="1861792" cy="345209"/>
            </a:xfrm>
          </p:grpSpPr>
          <p:cxnSp>
            <p:nvCxnSpPr>
              <p:cNvPr id="60" name="직선 연결선[R] 66">
                <a:extLst>
                  <a:ext uri="{FF2B5EF4-FFF2-40B4-BE49-F238E27FC236}">
                    <a16:creationId xmlns:a16="http://schemas.microsoft.com/office/drawing/2014/main" id="{D2D79BE8-515E-4F89-86B4-4DFF8F5C5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49" y="1290353"/>
                <a:ext cx="789119" cy="0"/>
              </a:xfrm>
              <a:prstGeom prst="line">
                <a:avLst/>
              </a:prstGeom>
              <a:ln w="28575">
                <a:solidFill>
                  <a:srgbClr val="868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E57636B-9497-4296-8754-0F5E154EE2BB}"/>
                  </a:ext>
                </a:extLst>
              </p:cNvPr>
              <p:cNvSpPr txBox="1"/>
              <p:nvPr/>
            </p:nvSpPr>
            <p:spPr>
              <a:xfrm>
                <a:off x="304291" y="1297008"/>
                <a:ext cx="1861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868686"/>
                    </a:solidFill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Part 4</a:t>
                </a:r>
                <a:endParaRPr kumimoji="1" lang="ko-KR" altLang="en-US" sz="1600" b="1" dirty="0">
                  <a:solidFill>
                    <a:srgbClr val="868686"/>
                  </a:solidFill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</p:grpSp>
      <p:grpSp>
        <p:nvGrpSpPr>
          <p:cNvPr id="62" name="그룹 43">
            <a:extLst>
              <a:ext uri="{FF2B5EF4-FFF2-40B4-BE49-F238E27FC236}">
                <a16:creationId xmlns:a16="http://schemas.microsoft.com/office/drawing/2014/main" id="{EBC7E419-42C3-4A45-8FC3-152D5A0E354F}"/>
              </a:ext>
            </a:extLst>
          </p:cNvPr>
          <p:cNvGrpSpPr/>
          <p:nvPr/>
        </p:nvGrpSpPr>
        <p:grpSpPr>
          <a:xfrm>
            <a:off x="491415" y="2476997"/>
            <a:ext cx="4669376" cy="845985"/>
            <a:chOff x="339015" y="627508"/>
            <a:chExt cx="4669376" cy="84598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B24E80-127D-4C5A-9169-1A8477BC3BD1}"/>
                </a:ext>
              </a:extLst>
            </p:cNvPr>
            <p:cNvSpPr txBox="1"/>
            <p:nvPr/>
          </p:nvSpPr>
          <p:spPr>
            <a:xfrm>
              <a:off x="1317424" y="1196494"/>
              <a:ext cx="369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81D9AF-45A8-4B2E-BBB1-28E4B58B8421}"/>
                </a:ext>
              </a:extLst>
            </p:cNvPr>
            <p:cNvSpPr txBox="1"/>
            <p:nvPr/>
          </p:nvSpPr>
          <p:spPr>
            <a:xfrm>
              <a:off x="1190286" y="627508"/>
              <a:ext cx="3072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DB </a:t>
              </a:r>
              <a:r>
                <a:rPr kumimoji="1" lang="ko-KR" altLang="en-US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설계 및 구축 과정</a:t>
              </a:r>
            </a:p>
          </p:txBody>
        </p:sp>
        <p:grpSp>
          <p:nvGrpSpPr>
            <p:cNvPr id="100" name="그룹 50">
              <a:extLst>
                <a:ext uri="{FF2B5EF4-FFF2-40B4-BE49-F238E27FC236}">
                  <a16:creationId xmlns:a16="http://schemas.microsoft.com/office/drawing/2014/main" id="{8A7186F9-51FD-4FE5-B0B5-29059301F5FE}"/>
                </a:ext>
              </a:extLst>
            </p:cNvPr>
            <p:cNvGrpSpPr/>
            <p:nvPr/>
          </p:nvGrpSpPr>
          <p:grpSpPr>
            <a:xfrm>
              <a:off x="339015" y="707828"/>
              <a:ext cx="1861792" cy="345209"/>
              <a:chOff x="304291" y="1290353"/>
              <a:chExt cx="1861792" cy="345209"/>
            </a:xfrm>
          </p:grpSpPr>
          <p:cxnSp>
            <p:nvCxnSpPr>
              <p:cNvPr id="101" name="직선 연결선[R] 66">
                <a:extLst>
                  <a:ext uri="{FF2B5EF4-FFF2-40B4-BE49-F238E27FC236}">
                    <a16:creationId xmlns:a16="http://schemas.microsoft.com/office/drawing/2014/main" id="{9B519707-11F8-4240-8323-F5684AB2D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49" y="1290353"/>
                <a:ext cx="789119" cy="0"/>
              </a:xfrm>
              <a:prstGeom prst="line">
                <a:avLst/>
              </a:prstGeom>
              <a:ln w="28575">
                <a:solidFill>
                  <a:srgbClr val="868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60B0891-F8EA-44B3-A0BD-69EC3B723DF0}"/>
                  </a:ext>
                </a:extLst>
              </p:cNvPr>
              <p:cNvSpPr txBox="1"/>
              <p:nvPr/>
            </p:nvSpPr>
            <p:spPr>
              <a:xfrm>
                <a:off x="304291" y="1297008"/>
                <a:ext cx="1861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868686"/>
                    </a:solidFill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Part 3</a:t>
                </a:r>
                <a:endParaRPr kumimoji="1" lang="ko-KR" altLang="en-US" sz="1600" b="1" dirty="0">
                  <a:solidFill>
                    <a:srgbClr val="868686"/>
                  </a:solidFill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</p:grpSp>
      <p:grpSp>
        <p:nvGrpSpPr>
          <p:cNvPr id="103" name="그룹 43">
            <a:extLst>
              <a:ext uri="{FF2B5EF4-FFF2-40B4-BE49-F238E27FC236}">
                <a16:creationId xmlns:a16="http://schemas.microsoft.com/office/drawing/2014/main" id="{D31B5C6F-49D9-4E8D-AFF1-242C8F38B4EE}"/>
              </a:ext>
            </a:extLst>
          </p:cNvPr>
          <p:cNvGrpSpPr/>
          <p:nvPr/>
        </p:nvGrpSpPr>
        <p:grpSpPr>
          <a:xfrm>
            <a:off x="521846" y="5161362"/>
            <a:ext cx="4669376" cy="1201045"/>
            <a:chOff x="339015" y="627508"/>
            <a:chExt cx="4669376" cy="120104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E46945-BAA7-40EA-9086-A5FC94076C3D}"/>
                </a:ext>
              </a:extLst>
            </p:cNvPr>
            <p:cNvSpPr txBox="1"/>
            <p:nvPr/>
          </p:nvSpPr>
          <p:spPr>
            <a:xfrm>
              <a:off x="1317424" y="1196494"/>
              <a:ext cx="369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FEDA1E6-6AC2-4D66-A0DF-61C7465D68BF}"/>
                </a:ext>
              </a:extLst>
            </p:cNvPr>
            <p:cNvSpPr txBox="1"/>
            <p:nvPr/>
          </p:nvSpPr>
          <p:spPr>
            <a:xfrm>
              <a:off x="1190287" y="627508"/>
              <a:ext cx="2506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Q &amp; A</a:t>
              </a:r>
              <a:endParaRPr kumimoji="1" lang="ko-KR" altLang="en-US" sz="24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C73A6C-36D0-4DD6-A713-2019868F8C09}"/>
                </a:ext>
              </a:extLst>
            </p:cNvPr>
            <p:cNvSpPr txBox="1"/>
            <p:nvPr/>
          </p:nvSpPr>
          <p:spPr>
            <a:xfrm>
              <a:off x="1192192" y="1551554"/>
              <a:ext cx="1861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grpSp>
          <p:nvGrpSpPr>
            <p:cNvPr id="107" name="그룹 50">
              <a:extLst>
                <a:ext uri="{FF2B5EF4-FFF2-40B4-BE49-F238E27FC236}">
                  <a16:creationId xmlns:a16="http://schemas.microsoft.com/office/drawing/2014/main" id="{6C2F1A2A-9BFE-4A01-A78C-AC8DEB8952D2}"/>
                </a:ext>
              </a:extLst>
            </p:cNvPr>
            <p:cNvGrpSpPr/>
            <p:nvPr/>
          </p:nvGrpSpPr>
          <p:grpSpPr>
            <a:xfrm>
              <a:off x="339015" y="707828"/>
              <a:ext cx="1861792" cy="345209"/>
              <a:chOff x="304291" y="1290353"/>
              <a:chExt cx="1861792" cy="345209"/>
            </a:xfrm>
          </p:grpSpPr>
          <p:cxnSp>
            <p:nvCxnSpPr>
              <p:cNvPr id="108" name="직선 연결선[R] 66">
                <a:extLst>
                  <a:ext uri="{FF2B5EF4-FFF2-40B4-BE49-F238E27FC236}">
                    <a16:creationId xmlns:a16="http://schemas.microsoft.com/office/drawing/2014/main" id="{80DBF46C-8112-48B1-A1E3-71E3401C7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49" y="1290353"/>
                <a:ext cx="789119" cy="0"/>
              </a:xfrm>
              <a:prstGeom prst="line">
                <a:avLst/>
              </a:prstGeom>
              <a:ln w="28575">
                <a:solidFill>
                  <a:srgbClr val="868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70E8B1-8FC6-4577-9875-32246559154F}"/>
                  </a:ext>
                </a:extLst>
              </p:cNvPr>
              <p:cNvSpPr txBox="1"/>
              <p:nvPr/>
            </p:nvSpPr>
            <p:spPr>
              <a:xfrm>
                <a:off x="304291" y="1297008"/>
                <a:ext cx="1861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868686"/>
                    </a:solidFill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Part 6</a:t>
                </a:r>
                <a:endParaRPr kumimoji="1" lang="ko-KR" altLang="en-US" sz="1600" b="1" dirty="0">
                  <a:solidFill>
                    <a:srgbClr val="868686"/>
                  </a:solidFill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</p:grpSp>
      <p:grpSp>
        <p:nvGrpSpPr>
          <p:cNvPr id="110" name="그룹 43">
            <a:extLst>
              <a:ext uri="{FF2B5EF4-FFF2-40B4-BE49-F238E27FC236}">
                <a16:creationId xmlns:a16="http://schemas.microsoft.com/office/drawing/2014/main" id="{99B5DC09-0423-4BDC-BD08-02991D5D69FF}"/>
              </a:ext>
            </a:extLst>
          </p:cNvPr>
          <p:cNvGrpSpPr/>
          <p:nvPr/>
        </p:nvGrpSpPr>
        <p:grpSpPr>
          <a:xfrm>
            <a:off x="521846" y="4217780"/>
            <a:ext cx="4669376" cy="1201045"/>
            <a:chOff x="339015" y="627508"/>
            <a:chExt cx="4669376" cy="120104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B131518-7307-4ADF-B46D-AACFD8DA61E2}"/>
                </a:ext>
              </a:extLst>
            </p:cNvPr>
            <p:cNvSpPr txBox="1"/>
            <p:nvPr/>
          </p:nvSpPr>
          <p:spPr>
            <a:xfrm>
              <a:off x="1317424" y="1196494"/>
              <a:ext cx="369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44C2C6-ECCD-42AC-A6CD-6BB822B31957}"/>
                </a:ext>
              </a:extLst>
            </p:cNvPr>
            <p:cNvSpPr txBox="1"/>
            <p:nvPr/>
          </p:nvSpPr>
          <p:spPr>
            <a:xfrm>
              <a:off x="1190287" y="627508"/>
              <a:ext cx="2506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결과 분석 및 결론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56FD8B-88A6-422A-968E-EC8B19882E4D}"/>
                </a:ext>
              </a:extLst>
            </p:cNvPr>
            <p:cNvSpPr txBox="1"/>
            <p:nvPr/>
          </p:nvSpPr>
          <p:spPr>
            <a:xfrm>
              <a:off x="1192192" y="1551554"/>
              <a:ext cx="1861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grpSp>
          <p:nvGrpSpPr>
            <p:cNvPr id="114" name="그룹 50">
              <a:extLst>
                <a:ext uri="{FF2B5EF4-FFF2-40B4-BE49-F238E27FC236}">
                  <a16:creationId xmlns:a16="http://schemas.microsoft.com/office/drawing/2014/main" id="{48C8BEEB-C680-4C8B-8553-357D14E6D13E}"/>
                </a:ext>
              </a:extLst>
            </p:cNvPr>
            <p:cNvGrpSpPr/>
            <p:nvPr/>
          </p:nvGrpSpPr>
          <p:grpSpPr>
            <a:xfrm>
              <a:off x="339015" y="707828"/>
              <a:ext cx="1861792" cy="345209"/>
              <a:chOff x="304291" y="1290353"/>
              <a:chExt cx="1861792" cy="345209"/>
            </a:xfrm>
          </p:grpSpPr>
          <p:cxnSp>
            <p:nvCxnSpPr>
              <p:cNvPr id="115" name="직선 연결선[R] 66">
                <a:extLst>
                  <a:ext uri="{FF2B5EF4-FFF2-40B4-BE49-F238E27FC236}">
                    <a16:creationId xmlns:a16="http://schemas.microsoft.com/office/drawing/2014/main" id="{1EA00057-D85A-4333-B16E-CBBED85D9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49" y="1290353"/>
                <a:ext cx="789119" cy="0"/>
              </a:xfrm>
              <a:prstGeom prst="line">
                <a:avLst/>
              </a:prstGeom>
              <a:ln w="28575">
                <a:solidFill>
                  <a:srgbClr val="868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99CC7D5-4011-4D97-B8B6-ACC841711DD4}"/>
                  </a:ext>
                </a:extLst>
              </p:cNvPr>
              <p:cNvSpPr txBox="1"/>
              <p:nvPr/>
            </p:nvSpPr>
            <p:spPr>
              <a:xfrm>
                <a:off x="304291" y="1297008"/>
                <a:ext cx="1861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868686"/>
                    </a:solidFill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Part 5</a:t>
                </a:r>
                <a:endParaRPr kumimoji="1" lang="ko-KR" altLang="en-US" sz="1600" b="1" dirty="0">
                  <a:solidFill>
                    <a:srgbClr val="868686"/>
                  </a:solidFill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3871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" y="-1"/>
            <a:ext cx="223391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7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2233915" y="1167484"/>
            <a:ext cx="617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3. </a:t>
            </a:r>
            <a:r>
              <a:rPr kumimoji="1" lang="ko-KR" altLang="en-US" sz="1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일관성 검토</a:t>
            </a:r>
          </a:p>
          <a:p>
            <a:endParaRPr kumimoji="1" lang="ko-KR" altLang="en-US" sz="16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71638-8C8C-4D2A-967C-213928DCC115}"/>
              </a:ext>
            </a:extLst>
          </p:cNvPr>
          <p:cNvSpPr txBox="1"/>
          <p:nvPr/>
        </p:nvSpPr>
        <p:spPr>
          <a:xfrm>
            <a:off x="1541507" y="1550666"/>
            <a:ext cx="10197412" cy="700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98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1. CI</a:t>
            </a:r>
            <a:r>
              <a:rPr lang="ko-KR" altLang="en-US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값 구하기</a:t>
            </a:r>
            <a:endParaRPr lang="en-US" altLang="ko-KR" sz="1600" kern="100" dirty="0"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  <a:p>
            <a:pPr marL="9398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	-</a:t>
            </a:r>
            <a:r>
              <a:rPr lang="ko-KR" altLang="ko-KR" sz="1600" kern="100" dirty="0" err="1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쌍대</a:t>
            </a:r>
            <a:r>
              <a:rPr lang="ko-KR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 비교 행렬의 각 열과 가중치</a:t>
            </a:r>
            <a:r>
              <a:rPr lang="en-US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	(eigen vector) </a:t>
            </a:r>
            <a:r>
              <a:rPr lang="ko-KR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행렬 값을 각각 곱해준다</a:t>
            </a:r>
            <a:r>
              <a:rPr lang="en-US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48E9FA1-CDD9-4110-9661-E6033BD7A6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2462" y="2328421"/>
            <a:ext cx="4793062" cy="6052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83FAFA-2139-4917-8AC7-F45EAE1F3F3B}"/>
              </a:ext>
            </a:extLst>
          </p:cNvPr>
          <p:cNvSpPr txBox="1"/>
          <p:nvPr/>
        </p:nvSpPr>
        <p:spPr>
          <a:xfrm>
            <a:off x="2507556" y="3010752"/>
            <a:ext cx="8022625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98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en-US" altLang="ko-KR" sz="1600" kern="100" dirty="0" err="1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lambda_max</a:t>
            </a:r>
            <a:r>
              <a:rPr lang="en-US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= </a:t>
            </a:r>
            <a:r>
              <a:rPr lang="en-US" altLang="ko-KR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각 행의 합계</a:t>
            </a:r>
            <a:r>
              <a:rPr lang="en-US" altLang="ko-KR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)/(</a:t>
            </a:r>
            <a:r>
              <a:rPr lang="ko-KR" altLang="en-US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각 항목 가중치</a:t>
            </a:r>
            <a:r>
              <a:rPr lang="en-US" altLang="ko-KR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) </a:t>
            </a:r>
            <a:r>
              <a:rPr lang="ko-KR" altLang="en-US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의 평균</a:t>
            </a:r>
            <a:endParaRPr lang="ko-KR" altLang="ko-KR" sz="1600" kern="100" dirty="0"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63B7079-236F-4F89-93EC-A919826546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72462" y="3436189"/>
            <a:ext cx="3359679" cy="943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F736A6-2879-4972-87CA-AFED4F17678C}"/>
              </a:ext>
            </a:extLst>
          </p:cNvPr>
          <p:cNvSpPr txBox="1"/>
          <p:nvPr/>
        </p:nvSpPr>
        <p:spPr>
          <a:xfrm>
            <a:off x="1541507" y="4417895"/>
            <a:ext cx="10197412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98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. RI</a:t>
            </a:r>
            <a:r>
              <a:rPr lang="ko-KR" altLang="en-US" sz="1600" kern="100" dirty="0"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값 </a:t>
            </a:r>
            <a:r>
              <a:rPr lang="ko-KR" altLang="en-US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구하기</a:t>
            </a:r>
            <a:endParaRPr lang="ko-KR" altLang="ko-KR" sz="1600" kern="100" dirty="0"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B05424-447A-40B4-BFD4-F380E02F207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72462" y="4765851"/>
            <a:ext cx="3455670" cy="836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DD9726C-F89F-49F0-960B-497B8DAC7948}"/>
              </a:ext>
            </a:extLst>
          </p:cNvPr>
          <p:cNvSpPr txBox="1"/>
          <p:nvPr/>
        </p:nvSpPr>
        <p:spPr>
          <a:xfrm>
            <a:off x="1541507" y="5629440"/>
            <a:ext cx="268584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98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3. CR</a:t>
            </a:r>
            <a:r>
              <a:rPr lang="ko-KR" altLang="en-US" sz="1600" kern="1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값 구하기</a:t>
            </a:r>
            <a:endParaRPr lang="ko-KR" altLang="ko-KR" sz="1600" kern="100" dirty="0">
              <a:effectLst/>
              <a:latin typeface="Sandoll 고딕Neo1 04 Regular" panose="020B0600000101010101" pitchFamily="34" charset="-127"/>
              <a:ea typeface="Sandoll 고딕Neo1 04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A1BCC98-4973-4FBA-B251-3E3C4EC656D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572462" y="5989225"/>
            <a:ext cx="3708400" cy="592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05EF05-9665-46EA-9A6D-4CF4D63487D7}"/>
              </a:ext>
            </a:extLst>
          </p:cNvPr>
          <p:cNvSpPr txBox="1"/>
          <p:nvPr/>
        </p:nvSpPr>
        <p:spPr>
          <a:xfrm>
            <a:off x="98000" y="54405"/>
            <a:ext cx="782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304F8-1EFD-4448-8E46-7FFA0A84994F}"/>
              </a:ext>
            </a:extLst>
          </p:cNvPr>
          <p:cNvSpPr txBox="1"/>
          <p:nvPr/>
        </p:nvSpPr>
        <p:spPr>
          <a:xfrm>
            <a:off x="854588" y="666180"/>
            <a:ext cx="617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Part 4 : 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계층화 의사결정법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(AHP)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  <a:effectLst/>
                <a:latin typeface="Sandoll 고딕Neo1 04 Regular" panose="020B0600000101010101" pitchFamily="34" charset="-127"/>
                <a:ea typeface="Sandoll 고딕Neo1 04 Regular" panose="020B0600000101010101" pitchFamily="34" charset="-127"/>
                <a:cs typeface="Times New Roman" panose="02020603050405020304" pitchFamily="18" charset="0"/>
              </a:rPr>
              <a:t>을 이용한 가중치 선정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34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56642" y="166255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8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6642" y="162944"/>
            <a:ext cx="7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54589" y="856447"/>
            <a:ext cx="61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적합도 계산 </a:t>
            </a:r>
            <a:r>
              <a:rPr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</a:t>
            </a:r>
            <a:endParaRPr lang="ko-KR" altLang="en-US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418" y="2259635"/>
            <a:ext cx="101159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FITNESS 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= 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광고효과 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* 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매체이용시간 </a:t>
            </a:r>
            <a:endParaRPr lang="en-US" altLang="ko-KR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= 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(0.15 * 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매체접점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(0.45*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구매력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+0.27*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호감도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+0.27*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인지도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  <a:r>
              <a:rPr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endParaRPr lang="en-US" altLang="ko-KR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+ 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0.06 * 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 이미지 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+ 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0.25 * 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광고관심도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</a:p>
          <a:p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+ 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0.25 * 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광고주목도 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+ 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0.30 * 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제품별 호감도</a:t>
            </a:r>
            <a:r>
              <a:rPr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  <a:r>
              <a: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* </a:t>
            </a:r>
            <a:r>
              <a:rPr lang="ko-KR" altLang="en-US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매체이용시간</a:t>
            </a:r>
            <a:br>
              <a:rPr lang="ko-KR" altLang="en-US" sz="20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</a:br>
            <a:endParaRPr lang="ko-KR" altLang="ko-KR" sz="20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408" y="1658964"/>
            <a:ext cx="712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가중치를 이용한 적합도</a:t>
            </a:r>
            <a:r>
              <a:rPr lang="ko-KR" altLang="en-US" sz="32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lang="ko-KR" altLang="en-US" sz="32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모델</a:t>
            </a:r>
            <a:endParaRPr lang="en-US" altLang="ko-KR" sz="32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29" name="그룹 29">
            <a:extLst>
              <a:ext uri="{FF2B5EF4-FFF2-40B4-BE49-F238E27FC236}">
                <a16:creationId xmlns:a16="http://schemas.microsoft.com/office/drawing/2014/main" id="{CF67E438-FB5D-49D4-A48E-7F4DDEABFCE6}"/>
              </a:ext>
            </a:extLst>
          </p:cNvPr>
          <p:cNvGrpSpPr/>
          <p:nvPr/>
        </p:nvGrpSpPr>
        <p:grpSpPr>
          <a:xfrm>
            <a:off x="7419180" y="916892"/>
            <a:ext cx="3980947" cy="2793439"/>
            <a:chOff x="8595360" y="3595748"/>
            <a:chExt cx="3100645" cy="300825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47FCD10-E29A-4E8C-A87A-95C89223868F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66EA6E4-E592-4B9D-9298-4E3BAB8BCE55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52826A2-4A27-4266-A996-77A3201DDF54}"/>
              </a:ext>
            </a:extLst>
          </p:cNvPr>
          <p:cNvPicPr/>
          <p:nvPr/>
        </p:nvPicPr>
        <p:blipFill rotWithShape="1">
          <a:blip r:embed="rId2"/>
          <a:srcRect t="57692"/>
          <a:stretch/>
        </p:blipFill>
        <p:spPr>
          <a:xfrm>
            <a:off x="7664882" y="1299171"/>
            <a:ext cx="3574141" cy="19778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738E92-3C41-47BF-BBDC-A41560C93D08}"/>
              </a:ext>
            </a:extLst>
          </p:cNvPr>
          <p:cNvSpPr txBox="1"/>
          <p:nvPr/>
        </p:nvSpPr>
        <p:spPr>
          <a:xfrm>
            <a:off x="375795" y="3859431"/>
            <a:ext cx="712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뷰를 활용한 적합도 순위 추출</a:t>
            </a:r>
            <a:endParaRPr lang="en-US" altLang="ko-KR" sz="32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32" name="그룹 29">
            <a:extLst>
              <a:ext uri="{FF2B5EF4-FFF2-40B4-BE49-F238E27FC236}">
                <a16:creationId xmlns:a16="http://schemas.microsoft.com/office/drawing/2014/main" id="{95BFA307-F04D-471B-9AA9-8AF32A08FD72}"/>
              </a:ext>
            </a:extLst>
          </p:cNvPr>
          <p:cNvGrpSpPr/>
          <p:nvPr/>
        </p:nvGrpSpPr>
        <p:grpSpPr>
          <a:xfrm>
            <a:off x="4651022" y="4466122"/>
            <a:ext cx="6852757" cy="2146600"/>
            <a:chOff x="8595360" y="3595748"/>
            <a:chExt cx="3100645" cy="300825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B24C85-DD8D-46B6-A5BD-559C8FECA2CC}"/>
                </a:ext>
              </a:extLst>
            </p:cNvPr>
            <p:cNvSpPr/>
            <p:nvPr/>
          </p:nvSpPr>
          <p:spPr>
            <a:xfrm>
              <a:off x="8595360" y="3595748"/>
              <a:ext cx="3100645" cy="3008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1266525-0C14-47D1-9DC5-351081C7828C}"/>
                </a:ext>
              </a:extLst>
            </p:cNvPr>
            <p:cNvSpPr/>
            <p:nvPr/>
          </p:nvSpPr>
          <p:spPr>
            <a:xfrm>
              <a:off x="8643537" y="3645090"/>
              <a:ext cx="3010745" cy="2908110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51A82701-F536-4862-ACA8-87027845E6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8430" y="4582553"/>
            <a:ext cx="3867892" cy="186340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2DEDA40-E2D7-4FB7-A2A7-28498515DC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27279" y="4540486"/>
            <a:ext cx="2372848" cy="2019300"/>
          </a:xfrm>
          <a:prstGeom prst="rect">
            <a:avLst/>
          </a:prstGeom>
        </p:spPr>
      </p:pic>
      <p:grpSp>
        <p:nvGrpSpPr>
          <p:cNvPr id="39" name="그룹 33">
            <a:extLst>
              <a:ext uri="{FF2B5EF4-FFF2-40B4-BE49-F238E27FC236}">
                <a16:creationId xmlns:a16="http://schemas.microsoft.com/office/drawing/2014/main" id="{A26D426D-9D68-43D4-9B2F-F808F18F4EB7}"/>
              </a:ext>
            </a:extLst>
          </p:cNvPr>
          <p:cNvGrpSpPr/>
          <p:nvPr/>
        </p:nvGrpSpPr>
        <p:grpSpPr>
          <a:xfrm>
            <a:off x="445625" y="4702472"/>
            <a:ext cx="5237539" cy="646331"/>
            <a:chOff x="6513050" y="1981200"/>
            <a:chExt cx="5237539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A9CAF5-8348-4BCB-999C-D1A852ED209B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뷰를 통한 실시간 투자 가능 금액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,</a:t>
              </a:r>
            </a:p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광고 제품 데이터 연동</a:t>
              </a:r>
            </a:p>
          </p:txBody>
        </p:sp>
        <p:pic>
          <p:nvPicPr>
            <p:cNvPr id="41" name="그림 40" descr="1447539112_check.png">
              <a:extLst>
                <a:ext uri="{FF2B5EF4-FFF2-40B4-BE49-F238E27FC236}">
                  <a16:creationId xmlns:a16="http://schemas.microsoft.com/office/drawing/2014/main" id="{C98A2412-5C21-41A9-A22C-F18F84BF5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55" name="그룹 33">
            <a:extLst>
              <a:ext uri="{FF2B5EF4-FFF2-40B4-BE49-F238E27FC236}">
                <a16:creationId xmlns:a16="http://schemas.microsoft.com/office/drawing/2014/main" id="{9260A3C5-C301-4350-A7A6-D72657F47467}"/>
              </a:ext>
            </a:extLst>
          </p:cNvPr>
          <p:cNvGrpSpPr/>
          <p:nvPr/>
        </p:nvGrpSpPr>
        <p:grpSpPr>
          <a:xfrm>
            <a:off x="445625" y="5484371"/>
            <a:ext cx="5237539" cy="369332"/>
            <a:chOff x="6513050" y="1981200"/>
            <a:chExt cx="5237539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F8318E-1548-4892-9A8F-82FAA3FF9320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오름차순을 통한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3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순위 추출</a:t>
              </a:r>
            </a:p>
          </p:txBody>
        </p:sp>
        <p:pic>
          <p:nvPicPr>
            <p:cNvPr id="57" name="그림 56" descr="1447539112_check.png">
              <a:extLst>
                <a:ext uri="{FF2B5EF4-FFF2-40B4-BE49-F238E27FC236}">
                  <a16:creationId xmlns:a16="http://schemas.microsoft.com/office/drawing/2014/main" id="{C6283B9B-4BB8-4987-BDEF-4FF96D716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69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75302" y="89267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1010433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877B0D-D454-4691-8767-F471A5502CC1}"/>
              </a:ext>
            </a:extLst>
          </p:cNvPr>
          <p:cNvSpPr/>
          <p:nvPr/>
        </p:nvSpPr>
        <p:spPr>
          <a:xfrm>
            <a:off x="6585148" y="1795762"/>
            <a:ext cx="3723509" cy="118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적합도를 나타낸 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fit 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테이블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7E70495-2E12-434C-8726-8C23914ABFDE}"/>
              </a:ext>
            </a:extLst>
          </p:cNvPr>
          <p:cNvSpPr/>
          <p:nvPr/>
        </p:nvSpPr>
        <p:spPr>
          <a:xfrm>
            <a:off x="2903765" y="3679030"/>
            <a:ext cx="860991" cy="91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051B0B-D591-49A3-BFBB-78441D37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3" y="4929071"/>
            <a:ext cx="5641392" cy="138523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7DA095-59AB-4E24-9A41-6F3CCAF07796}"/>
              </a:ext>
            </a:extLst>
          </p:cNvPr>
          <p:cNvSpPr/>
          <p:nvPr/>
        </p:nvSpPr>
        <p:spPr>
          <a:xfrm>
            <a:off x="6875361" y="4734340"/>
            <a:ext cx="4077730" cy="1774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적합도 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의뢰인이 의뢰한 비용 상한선 이하의 </a:t>
            </a:r>
            <a:r>
              <a:rPr lang="en-US" altLang="ko-KR" dirty="0" err="1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bqfit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F6A32-9058-4F91-986B-B5115134324B}"/>
              </a:ext>
            </a:extLst>
          </p:cNvPr>
          <p:cNvSpPr txBox="1"/>
          <p:nvPr/>
        </p:nvSpPr>
        <p:spPr>
          <a:xfrm>
            <a:off x="156642" y="162944"/>
            <a:ext cx="7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ADE03-380D-443A-A29F-A9CEA27C034C}"/>
              </a:ext>
            </a:extLst>
          </p:cNvPr>
          <p:cNvSpPr txBox="1"/>
          <p:nvPr/>
        </p:nvSpPr>
        <p:spPr>
          <a:xfrm>
            <a:off x="891251" y="849794"/>
            <a:ext cx="61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Python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MySQL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연동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(</a:t>
            </a:r>
            <a:r>
              <a:rPr kumimoji="1" lang="en-US" altLang="ko-KR" b="1" dirty="0" err="1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Pymysql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  <a:endParaRPr lang="en-US" altLang="ko-KR" b="1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endParaRPr lang="ko-KR" altLang="en-US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35FF2-2663-4A52-A564-0D856AD00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43" y="1596474"/>
            <a:ext cx="5641392" cy="18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9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63620" y="61346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E51860A-3A44-470A-856D-C7AB4E1BFC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8888" y="1343126"/>
            <a:ext cx="1790700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2466F3-B098-4B50-B8BC-FD47414043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68887" y="2210182"/>
            <a:ext cx="7596736" cy="701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453FE6-0570-4BD0-80FE-FF00CFC9B7C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68887" y="3472734"/>
            <a:ext cx="8624234" cy="22996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3F6435D-83BF-46B4-A690-9F1AD3E9BB72}"/>
              </a:ext>
            </a:extLst>
          </p:cNvPr>
          <p:cNvSpPr/>
          <p:nvPr/>
        </p:nvSpPr>
        <p:spPr>
          <a:xfrm>
            <a:off x="728266" y="1132916"/>
            <a:ext cx="740622" cy="8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E01214-C901-438C-905F-DBCE37434262}"/>
              </a:ext>
            </a:extLst>
          </p:cNvPr>
          <p:cNvSpPr/>
          <p:nvPr/>
        </p:nvSpPr>
        <p:spPr>
          <a:xfrm>
            <a:off x="3403294" y="1350672"/>
            <a:ext cx="2786005" cy="43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Pymysql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다운 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&amp; import</a:t>
            </a:r>
            <a:endParaRPr lang="ko-KR" altLang="en-US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C2584-F872-4645-AFE5-0AED2AB6BBF5}"/>
              </a:ext>
            </a:extLst>
          </p:cNvPr>
          <p:cNvSpPr/>
          <p:nvPr/>
        </p:nvSpPr>
        <p:spPr>
          <a:xfrm>
            <a:off x="728266" y="2111583"/>
            <a:ext cx="740622" cy="8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0C8928-E5A1-4BA1-9590-19F31001B7D3}"/>
              </a:ext>
            </a:extLst>
          </p:cNvPr>
          <p:cNvSpPr/>
          <p:nvPr/>
        </p:nvSpPr>
        <p:spPr>
          <a:xfrm>
            <a:off x="9089049" y="2277106"/>
            <a:ext cx="2756263" cy="605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Python &amp; MySQL 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연동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9E449A-3E07-4D58-B86B-310C5EE8EB40}"/>
              </a:ext>
            </a:extLst>
          </p:cNvPr>
          <p:cNvSpPr/>
          <p:nvPr/>
        </p:nvSpPr>
        <p:spPr>
          <a:xfrm>
            <a:off x="670071" y="3472734"/>
            <a:ext cx="857012" cy="80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③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B8488D-4CC7-4F84-A496-C139462DF7A7}"/>
              </a:ext>
            </a:extLst>
          </p:cNvPr>
          <p:cNvSpPr/>
          <p:nvPr/>
        </p:nvSpPr>
        <p:spPr>
          <a:xfrm>
            <a:off x="6635578" y="5651403"/>
            <a:ext cx="3632845" cy="1019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로 추출한 데이터 가져오기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2EA4B-043F-41D5-A5BD-3B4C5DB975EB}"/>
              </a:ext>
            </a:extLst>
          </p:cNvPr>
          <p:cNvSpPr txBox="1"/>
          <p:nvPr/>
        </p:nvSpPr>
        <p:spPr>
          <a:xfrm>
            <a:off x="156642" y="162944"/>
            <a:ext cx="7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EC54F-29C4-4F00-A3A7-8357AA25B86D}"/>
              </a:ext>
            </a:extLst>
          </p:cNvPr>
          <p:cNvSpPr txBox="1"/>
          <p:nvPr/>
        </p:nvSpPr>
        <p:spPr>
          <a:xfrm>
            <a:off x="891251" y="760451"/>
            <a:ext cx="61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Python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MySQL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연동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(</a:t>
            </a:r>
            <a:r>
              <a:rPr kumimoji="1" lang="en-US" altLang="ko-KR" b="1" dirty="0" err="1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Pymysql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  <a:endParaRPr lang="en-US" altLang="ko-KR" b="1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endParaRPr lang="ko-KR" altLang="en-US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8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93962" y="15591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DBE42BDF-BD90-4290-878D-8C7B9FFC38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4035" y="1612293"/>
            <a:ext cx="3503381" cy="12939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799066-C88B-4481-8971-6895C5524E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64035" y="3306658"/>
            <a:ext cx="3305673" cy="135183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DCF60DF-9F84-4A98-A6BD-CBD14B8216BA}"/>
              </a:ext>
            </a:extLst>
          </p:cNvPr>
          <p:cNvSpPr/>
          <p:nvPr/>
        </p:nvSpPr>
        <p:spPr>
          <a:xfrm rot="10800000" flipV="1">
            <a:off x="540477" y="1908470"/>
            <a:ext cx="720431" cy="71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④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CEB7D1-95FF-4694-A479-679CE07FB64B}"/>
              </a:ext>
            </a:extLst>
          </p:cNvPr>
          <p:cNvSpPr/>
          <p:nvPr/>
        </p:nvSpPr>
        <p:spPr>
          <a:xfrm>
            <a:off x="611875" y="3306658"/>
            <a:ext cx="556825" cy="610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CE2E85-E89A-4806-9791-5A94F3A80D05}"/>
              </a:ext>
            </a:extLst>
          </p:cNvPr>
          <p:cNvSpPr/>
          <p:nvPr/>
        </p:nvSpPr>
        <p:spPr>
          <a:xfrm>
            <a:off x="5092500" y="1726209"/>
            <a:ext cx="5635465" cy="10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뷰를 행렬의 형태로 변환하여서 각 행렬의 원소를 </a:t>
            </a:r>
            <a:endParaRPr lang="en-US" altLang="ko-KR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       data 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리스트에 추가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47F935-23A6-4A88-989C-FFD1164C8AFD}"/>
              </a:ext>
            </a:extLst>
          </p:cNvPr>
          <p:cNvSpPr/>
          <p:nvPr/>
        </p:nvSpPr>
        <p:spPr>
          <a:xfrm>
            <a:off x="5478431" y="3740104"/>
            <a:ext cx="2471351" cy="48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내림차순 정렬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4A143F-45BE-40AE-9C5B-24F153E34113}"/>
              </a:ext>
            </a:extLst>
          </p:cNvPr>
          <p:cNvSpPr/>
          <p:nvPr/>
        </p:nvSpPr>
        <p:spPr>
          <a:xfrm>
            <a:off x="611875" y="5315278"/>
            <a:ext cx="556825" cy="610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5FBB05-95D4-4ADB-A530-715E2465482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64035" y="5251830"/>
            <a:ext cx="3305672" cy="12939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9654E1-A98C-4008-8B1E-50284A6FECB3}"/>
              </a:ext>
            </a:extLst>
          </p:cNvPr>
          <p:cNvSpPr/>
          <p:nvPr/>
        </p:nvSpPr>
        <p:spPr>
          <a:xfrm>
            <a:off x="5478431" y="5656326"/>
            <a:ext cx="3442531" cy="48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앞에서 </a:t>
            </a:r>
            <a:r>
              <a:rPr lang="ko-KR" altLang="en-US" dirty="0" err="1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부터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상위 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개 추출</a:t>
            </a:r>
            <a:r>
              <a:rPr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60F75-9F91-4514-94EE-D08208DE32DE}"/>
              </a:ext>
            </a:extLst>
          </p:cNvPr>
          <p:cNvSpPr txBox="1"/>
          <p:nvPr/>
        </p:nvSpPr>
        <p:spPr>
          <a:xfrm>
            <a:off x="156642" y="162944"/>
            <a:ext cx="7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04270-867A-453C-A4D0-4E1CCD94BFED}"/>
              </a:ext>
            </a:extLst>
          </p:cNvPr>
          <p:cNvSpPr txBox="1"/>
          <p:nvPr/>
        </p:nvSpPr>
        <p:spPr>
          <a:xfrm>
            <a:off x="854589" y="856447"/>
            <a:ext cx="61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Python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MySQL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연동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(</a:t>
            </a:r>
            <a:r>
              <a:rPr kumimoji="1" lang="en-US" altLang="ko-KR" b="1" dirty="0" err="1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Pymysql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)</a:t>
            </a:r>
            <a:endParaRPr lang="en-US" altLang="ko-KR" b="1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endParaRPr lang="ko-KR" altLang="en-US" dirty="0">
              <a:solidFill>
                <a:srgbClr val="797979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4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1944" y="-184040"/>
            <a:ext cx="12192001" cy="711638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 preferRelativeResize="0">
            <a:picLocks/>
          </p:cNvPicPr>
          <p:nvPr/>
        </p:nvPicPr>
        <p:blipFill rotWithShape="1">
          <a:blip r:embed="rId3" cstate="print"/>
          <a:srcRect t="65198"/>
          <a:stretch/>
        </p:blipFill>
        <p:spPr>
          <a:xfrm rot="5400000">
            <a:off x="2747181" y="3603677"/>
            <a:ext cx="5007273" cy="14753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7A651D3-2FBF-A948-B686-DC61B2BE8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08" y="-87317"/>
            <a:ext cx="6294060" cy="12798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한쪽 모서리가 잘린 사각형 20">
            <a:extLst>
              <a:ext uri="{FF2B5EF4-FFF2-40B4-BE49-F238E27FC236}">
                <a16:creationId xmlns:a16="http://schemas.microsoft.com/office/drawing/2014/main" id="{D6F09441-39BD-4640-B3F9-4A0D0788009B}"/>
              </a:ext>
            </a:extLst>
          </p:cNvPr>
          <p:cNvSpPr/>
          <p:nvPr/>
        </p:nvSpPr>
        <p:spPr>
          <a:xfrm>
            <a:off x="374842" y="2533938"/>
            <a:ext cx="4689740" cy="3404238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B37AC9-0CFA-4196-AF40-85D288F5C535}"/>
              </a:ext>
            </a:extLst>
          </p:cNvPr>
          <p:cNvSpPr txBox="1"/>
          <p:nvPr/>
        </p:nvSpPr>
        <p:spPr>
          <a:xfrm>
            <a:off x="287017" y="3194108"/>
            <a:ext cx="49307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00" b="1" dirty="0">
                <a:solidFill>
                  <a:prstClr val="black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20</a:t>
            </a:r>
            <a:r>
              <a:rPr lang="ko-KR" altLang="en-US" sz="1900" b="1" dirty="0">
                <a:solidFill>
                  <a:prstClr val="black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대 남성</a:t>
            </a:r>
            <a:r>
              <a:rPr lang="en-US" altLang="ko-KR" sz="1900" b="1" dirty="0">
                <a:solidFill>
                  <a:prstClr val="black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, </a:t>
            </a:r>
            <a:r>
              <a:rPr lang="ko-KR" altLang="en-US" sz="1900" b="1" dirty="0">
                <a:solidFill>
                  <a:prstClr val="black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침대광고</a:t>
            </a:r>
            <a:r>
              <a:rPr lang="en-US" altLang="ko-KR" sz="1900" b="1" dirty="0">
                <a:solidFill>
                  <a:prstClr val="black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, 8</a:t>
            </a:r>
            <a:r>
              <a:rPr lang="ko-KR" altLang="en-US" sz="1900" b="1" dirty="0">
                <a:solidFill>
                  <a:prstClr val="black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천만원</a:t>
            </a:r>
            <a:r>
              <a: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endParaRPr kumimoji="0" lang="en-US" altLang="ko-KR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0880C4-96CE-4319-8462-1887289D4C80}"/>
              </a:ext>
            </a:extLst>
          </p:cNvPr>
          <p:cNvSpPr txBox="1"/>
          <p:nvPr/>
        </p:nvSpPr>
        <p:spPr>
          <a:xfrm>
            <a:off x="1130651" y="4794687"/>
            <a:ext cx="41108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조건에 맞는 광고 매체 적합도</a:t>
            </a:r>
            <a:endParaRPr kumimoji="0" lang="en-US" altLang="ko-KR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52" name="그림 51" descr="1447539476_aiga_downarrow.png">
            <a:extLst>
              <a:ext uri="{FF2B5EF4-FFF2-40B4-BE49-F238E27FC236}">
                <a16:creationId xmlns:a16="http://schemas.microsoft.com/office/drawing/2014/main" id="{292F2519-22FF-42FD-A757-147F78D35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55785" y="4000802"/>
            <a:ext cx="464369" cy="520247"/>
          </a:xfrm>
          <a:prstGeom prst="rect">
            <a:avLst/>
          </a:prstGeom>
        </p:spPr>
      </p:pic>
      <p:graphicFrame>
        <p:nvGraphicFramePr>
          <p:cNvPr id="49" name="차트 48">
            <a:extLst>
              <a:ext uri="{FF2B5EF4-FFF2-40B4-BE49-F238E27FC236}">
                <a16:creationId xmlns:a16="http://schemas.microsoft.com/office/drawing/2014/main" id="{BC548F58-2A9F-4ECF-82CF-771A3849C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8326"/>
              </p:ext>
            </p:extLst>
          </p:nvPr>
        </p:nvGraphicFramePr>
        <p:xfrm>
          <a:off x="6070649" y="3092718"/>
          <a:ext cx="5578995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26CD65B-AF37-4882-85AE-B44617C15ADF}"/>
              </a:ext>
            </a:extLst>
          </p:cNvPr>
          <p:cNvSpPr txBox="1"/>
          <p:nvPr/>
        </p:nvSpPr>
        <p:spPr>
          <a:xfrm>
            <a:off x="7122752" y="2241550"/>
            <a:ext cx="35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매체별</a:t>
            </a:r>
            <a:r>
              <a:rPr lang="ko-KR" altLang="en-US" sz="32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광고 적합도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0AF3B-5F71-4679-B313-1AB40303144D}"/>
              </a:ext>
            </a:extLst>
          </p:cNvPr>
          <p:cNvSpPr txBox="1"/>
          <p:nvPr/>
        </p:nvSpPr>
        <p:spPr>
          <a:xfrm>
            <a:off x="156642" y="162944"/>
            <a:ext cx="7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수리알고리즘 및 </a:t>
            </a:r>
            <a:r>
              <a:rPr kumimoji="1" lang="en-US" altLang="ko-KR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 </a:t>
            </a:r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99161-EAE1-4C13-B14D-37078C5D8660}"/>
              </a:ext>
            </a:extLst>
          </p:cNvPr>
          <p:cNvSpPr txBox="1"/>
          <p:nvPr/>
        </p:nvSpPr>
        <p:spPr>
          <a:xfrm>
            <a:off x="920776" y="809275"/>
            <a:ext cx="61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4 :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SQL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을 통한 광고 매체 적합도 시각화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B47063-4553-483C-B53C-ED20B926C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49" y="1242171"/>
            <a:ext cx="1300889" cy="18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273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0" y="0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9403484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5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9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188258" y="1868407"/>
            <a:ext cx="848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결과 분석 및 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A34A6-3C50-49AF-A17F-E0D0CAF22AE4}"/>
              </a:ext>
            </a:extLst>
          </p:cNvPr>
          <p:cNvSpPr txBox="1"/>
          <p:nvPr/>
        </p:nvSpPr>
        <p:spPr>
          <a:xfrm>
            <a:off x="7349245" y="5546093"/>
            <a:ext cx="609938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Engineering Data Base</a:t>
            </a:r>
            <a:endParaRPr kumimoji="1" lang="en-US" altLang="ko-KR" sz="18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Term project</a:t>
            </a:r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" name="텍스트상자 11">
            <a:extLst>
              <a:ext uri="{FF2B5EF4-FFF2-40B4-BE49-F238E27FC236}">
                <a16:creationId xmlns:a16="http://schemas.microsoft.com/office/drawing/2014/main" id="{54E7B749-CEC8-4C5F-BCC6-F68447AB5E61}"/>
              </a:ext>
            </a:extLst>
          </p:cNvPr>
          <p:cNvSpPr txBox="1"/>
          <p:nvPr/>
        </p:nvSpPr>
        <p:spPr>
          <a:xfrm>
            <a:off x="220698" y="260995"/>
            <a:ext cx="295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</a:t>
            </a:r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를 활용한 </a:t>
            </a:r>
            <a:endParaRPr lang="en-US" altLang="ko-KR" sz="14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최적의 광고 매체 추천 서비스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0B95-7D6E-495B-842D-9E3ADC2107A6}"/>
              </a:ext>
            </a:extLst>
          </p:cNvPr>
          <p:cNvSpPr txBox="1"/>
          <p:nvPr/>
        </p:nvSpPr>
        <p:spPr>
          <a:xfrm>
            <a:off x="308629" y="3313478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Case 1 –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타겟 지정하지 않은 고객의 광고 매체 추천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73DD5-832A-4443-8A5A-FCF49CF097DA}"/>
              </a:ext>
            </a:extLst>
          </p:cNvPr>
          <p:cNvSpPr txBox="1"/>
          <p:nvPr/>
        </p:nvSpPr>
        <p:spPr>
          <a:xfrm>
            <a:off x="-615396" y="3835219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	Case 2 –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타겟 지정한 고객의 광고 매체 추천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29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56642" y="166255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6642" y="162944"/>
            <a:ext cx="67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결과 분석 및 결론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91251" y="801478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5 :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Case 1 –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타겟 지정하지 않은 고객의 광고 매체 추천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6206" y="2649705"/>
            <a:ext cx="581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특징</a:t>
            </a:r>
          </a:p>
        </p:txBody>
      </p:sp>
      <p:grpSp>
        <p:nvGrpSpPr>
          <p:cNvPr id="4" name="그룹 33"/>
          <p:cNvGrpSpPr/>
          <p:nvPr/>
        </p:nvGrpSpPr>
        <p:grpSpPr>
          <a:xfrm>
            <a:off x="6182999" y="3537468"/>
            <a:ext cx="5237539" cy="369332"/>
            <a:chOff x="6513050" y="1981200"/>
            <a:chExt cx="5237539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 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투자 가능 금액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50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만원</a:t>
              </a:r>
            </a:p>
          </p:txBody>
        </p:sp>
        <p:pic>
          <p:nvPicPr>
            <p:cNvPr id="35" name="그림 34" descr="1447539112_check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pic>
        <p:nvPicPr>
          <p:cNvPr id="41" name="그림 40"/>
          <p:cNvPicPr preferRelativeResize="0">
            <a:picLocks/>
          </p:cNvPicPr>
          <p:nvPr/>
        </p:nvPicPr>
        <p:blipFill rotWithShape="1">
          <a:blip r:embed="rId4" cstate="print"/>
          <a:srcRect t="65198"/>
          <a:stretch/>
        </p:blipFill>
        <p:spPr>
          <a:xfrm rot="5400000">
            <a:off x="3108794" y="4383306"/>
            <a:ext cx="5007273" cy="147532"/>
          </a:xfrm>
          <a:prstGeom prst="rect">
            <a:avLst/>
          </a:prstGeom>
        </p:spPr>
      </p:pic>
      <p:grpSp>
        <p:nvGrpSpPr>
          <p:cNvPr id="37" name="그룹 33"/>
          <p:cNvGrpSpPr/>
          <p:nvPr/>
        </p:nvGrpSpPr>
        <p:grpSpPr>
          <a:xfrm>
            <a:off x="6182999" y="4045468"/>
            <a:ext cx="5237539" cy="369332"/>
            <a:chOff x="6513050" y="1981200"/>
            <a:chExt cx="5237539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 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모든 타겟 지정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42" name="그림 41" descr="1447539112_check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18" name="그룹 33">
            <a:extLst>
              <a:ext uri="{FF2B5EF4-FFF2-40B4-BE49-F238E27FC236}">
                <a16:creationId xmlns:a16="http://schemas.microsoft.com/office/drawing/2014/main" id="{21CC6696-AC3D-44F3-97E1-8DE234180A7F}"/>
              </a:ext>
            </a:extLst>
          </p:cNvPr>
          <p:cNvGrpSpPr/>
          <p:nvPr/>
        </p:nvGrpSpPr>
        <p:grpSpPr>
          <a:xfrm>
            <a:off x="6193284" y="4546167"/>
            <a:ext cx="5237539" cy="369332"/>
            <a:chOff x="6513050" y="1981200"/>
            <a:chExt cx="5237539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EB102-E098-4EF1-9EBD-9C5E114B632E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 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파이썬 연동으로 순위 추출</a:t>
              </a:r>
            </a:p>
          </p:txBody>
        </p:sp>
        <p:pic>
          <p:nvPicPr>
            <p:cNvPr id="21" name="그림 20" descr="1447539112_check.png">
              <a:extLst>
                <a:ext uri="{FF2B5EF4-FFF2-40B4-BE49-F238E27FC236}">
                  <a16:creationId xmlns:a16="http://schemas.microsoft.com/office/drawing/2014/main" id="{D6DB4FB5-9A0D-4220-BA06-0575F848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00D9E01-232A-48CC-9BC2-A13776D74C42}"/>
              </a:ext>
            </a:extLst>
          </p:cNvPr>
          <p:cNvSpPr txBox="1"/>
          <p:nvPr/>
        </p:nvSpPr>
        <p:spPr>
          <a:xfrm>
            <a:off x="156642" y="1515681"/>
            <a:ext cx="1130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배달음식 광고 매체 추천</a:t>
            </a:r>
          </a:p>
        </p:txBody>
      </p:sp>
      <p:grpSp>
        <p:nvGrpSpPr>
          <p:cNvPr id="22" name="그룹 33">
            <a:extLst>
              <a:ext uri="{FF2B5EF4-FFF2-40B4-BE49-F238E27FC236}">
                <a16:creationId xmlns:a16="http://schemas.microsoft.com/office/drawing/2014/main" id="{7C229625-5EE4-42CC-9F18-272C3246DD7F}"/>
              </a:ext>
            </a:extLst>
          </p:cNvPr>
          <p:cNvGrpSpPr/>
          <p:nvPr/>
        </p:nvGrpSpPr>
        <p:grpSpPr>
          <a:xfrm>
            <a:off x="6193284" y="5022704"/>
            <a:ext cx="5237539" cy="923330"/>
            <a:chOff x="6513050" y="1981200"/>
            <a:chExt cx="523753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679BA2-A1B2-403F-A0F0-431D8B3E2CA5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 20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 남자 인터넷 기사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, 20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 남자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Mail, </a:t>
              </a:r>
            </a:p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 20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 여자 인터넷 기사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, 20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 여자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Mail, </a:t>
              </a:r>
            </a:p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 10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 남자 인터넷 기사 선정</a:t>
              </a:r>
            </a:p>
          </p:txBody>
        </p:sp>
        <p:pic>
          <p:nvPicPr>
            <p:cNvPr id="27" name="그림 26" descr="1447539112_check.png">
              <a:extLst>
                <a:ext uri="{FF2B5EF4-FFF2-40B4-BE49-F238E27FC236}">
                  <a16:creationId xmlns:a16="http://schemas.microsoft.com/office/drawing/2014/main" id="{10F40800-2788-4668-A339-7009DD25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5EBEB68-43C5-4A0A-8E47-40F062F7E77C}"/>
              </a:ext>
            </a:extLst>
          </p:cNvPr>
          <p:cNvPicPr/>
          <p:nvPr/>
        </p:nvPicPr>
        <p:blipFill rotWithShape="1">
          <a:blip r:embed="rId5"/>
          <a:srcRect t="56889"/>
          <a:stretch/>
        </p:blipFill>
        <p:spPr>
          <a:xfrm>
            <a:off x="467519" y="2721125"/>
            <a:ext cx="4629290" cy="7078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DB553E1-EA45-45D5-ACD5-324B9E93D44D}"/>
              </a:ext>
            </a:extLst>
          </p:cNvPr>
          <p:cNvPicPr/>
          <p:nvPr/>
        </p:nvPicPr>
        <p:blipFill rotWithShape="1">
          <a:blip r:embed="rId6"/>
          <a:srcRect t="49352"/>
          <a:stretch/>
        </p:blipFill>
        <p:spPr>
          <a:xfrm>
            <a:off x="473500" y="4287508"/>
            <a:ext cx="1463877" cy="10481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33A0CC2-7511-43E2-AD08-40A6537639CE}"/>
              </a:ext>
            </a:extLst>
          </p:cNvPr>
          <p:cNvPicPr/>
          <p:nvPr/>
        </p:nvPicPr>
        <p:blipFill rotWithShape="1">
          <a:blip r:embed="rId7"/>
          <a:srcRect t="74357" r="32265" b="2011"/>
          <a:stretch/>
        </p:blipFill>
        <p:spPr>
          <a:xfrm>
            <a:off x="2666548" y="4463306"/>
            <a:ext cx="2706692" cy="82688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65BA0A8-1250-4B5A-AC0A-F6CBDC4C8460}"/>
              </a:ext>
            </a:extLst>
          </p:cNvPr>
          <p:cNvSpPr/>
          <p:nvPr/>
        </p:nvSpPr>
        <p:spPr>
          <a:xfrm>
            <a:off x="1076039" y="3568505"/>
            <a:ext cx="447961" cy="46570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D2FE6E1-EBD6-4028-BEDD-01121A384F92}"/>
              </a:ext>
            </a:extLst>
          </p:cNvPr>
          <p:cNvSpPr/>
          <p:nvPr/>
        </p:nvSpPr>
        <p:spPr>
          <a:xfrm>
            <a:off x="2091827" y="4639429"/>
            <a:ext cx="476603" cy="4394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198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00801" y="-12329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281" y="1677134"/>
            <a:ext cx="581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결과 분석</a:t>
            </a:r>
          </a:p>
        </p:txBody>
      </p:sp>
      <p:cxnSp>
        <p:nvCxnSpPr>
          <p:cNvPr id="8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3"/>
          <p:cNvGrpSpPr/>
          <p:nvPr/>
        </p:nvGrpSpPr>
        <p:grpSpPr>
          <a:xfrm>
            <a:off x="6255384" y="1319458"/>
            <a:ext cx="4662599" cy="4166942"/>
            <a:chOff x="8026401" y="3561780"/>
            <a:chExt cx="3495040" cy="3123500"/>
          </a:xfrm>
        </p:grpSpPr>
        <p:grpSp>
          <p:nvGrpSpPr>
            <p:cNvPr id="5" name="그룹 29"/>
            <p:cNvGrpSpPr/>
            <p:nvPr/>
          </p:nvGrpSpPr>
          <p:grpSpPr>
            <a:xfrm>
              <a:off x="8026401" y="3982720"/>
              <a:ext cx="3495040" cy="2702560"/>
              <a:chOff x="8595360" y="3595748"/>
              <a:chExt cx="3100645" cy="300825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CBBB396-2870-2C43-9B02-2C6E5B61417C}"/>
                  </a:ext>
                </a:extLst>
              </p:cNvPr>
              <p:cNvSpPr/>
              <p:nvPr/>
            </p:nvSpPr>
            <p:spPr>
              <a:xfrm>
                <a:off x="8595360" y="3595748"/>
                <a:ext cx="3100645" cy="3008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1500" dist="139700" dir="1920000" sx="96000" sy="96000" algn="ctr" rotWithShape="0">
                  <a:schemeClr val="tx1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0</a:t>
                </a:r>
                <a:endParaRPr kumimoji="1"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643537" y="3645090"/>
                <a:ext cx="3010745" cy="2908110"/>
              </a:xfrm>
              <a:prstGeom prst="rect">
                <a:avLst/>
              </a:prstGeom>
              <a:noFill/>
              <a:ln w="38100">
                <a:solidFill>
                  <a:srgbClr val="8686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2127FC-6168-9F4A-9044-19D436B08833}"/>
                </a:ext>
              </a:extLst>
            </p:cNvPr>
            <p:cNvSpPr txBox="1"/>
            <p:nvPr/>
          </p:nvSpPr>
          <p:spPr>
            <a:xfrm>
              <a:off x="9287389" y="3561780"/>
              <a:ext cx="118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grpSp>
        <p:nvGrpSpPr>
          <p:cNvPr id="39" name="그룹 33"/>
          <p:cNvGrpSpPr/>
          <p:nvPr/>
        </p:nvGrpSpPr>
        <p:grpSpPr>
          <a:xfrm>
            <a:off x="541281" y="2589346"/>
            <a:ext cx="5345700" cy="369332"/>
            <a:chOff x="6513050" y="1981200"/>
            <a:chExt cx="534570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6667500" y="1981200"/>
              <a:ext cx="5191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구매력이 높은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30,40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대의 주요 매체의 부재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43" name="그림 42" descr="1447539112_check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44" name="그룹 33"/>
          <p:cNvGrpSpPr/>
          <p:nvPr/>
        </p:nvGrpSpPr>
        <p:grpSpPr>
          <a:xfrm>
            <a:off x="541281" y="3035289"/>
            <a:ext cx="5237539" cy="369332"/>
            <a:chOff x="6513050" y="1981200"/>
            <a:chExt cx="5237539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투자가능 가격 내의 미디어인 인터넷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46" name="그림 45" descr="1447539112_check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25" name="그룹 33">
            <a:extLst>
              <a:ext uri="{FF2B5EF4-FFF2-40B4-BE49-F238E27FC236}">
                <a16:creationId xmlns:a16="http://schemas.microsoft.com/office/drawing/2014/main" id="{DC9BE98E-CB54-4BF1-A7B7-CFAA63BBCC4B}"/>
              </a:ext>
            </a:extLst>
          </p:cNvPr>
          <p:cNvGrpSpPr/>
          <p:nvPr/>
        </p:nvGrpSpPr>
        <p:grpSpPr>
          <a:xfrm>
            <a:off x="541281" y="3436965"/>
            <a:ext cx="5237539" cy="369332"/>
            <a:chOff x="6513050" y="1981200"/>
            <a:chExt cx="5237539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3B38FD-04B7-417A-9996-CE6F5E185EF1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10,20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대의 많은 인터넷 접촉 횟수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27" name="그림 26" descr="1447539112_check.png">
              <a:extLst>
                <a:ext uri="{FF2B5EF4-FFF2-40B4-BE49-F238E27FC236}">
                  <a16:creationId xmlns:a16="http://schemas.microsoft.com/office/drawing/2014/main" id="{0301BB55-7137-41CA-A0A6-B04CDF7ED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30" name="그룹 33">
            <a:extLst>
              <a:ext uri="{FF2B5EF4-FFF2-40B4-BE49-F238E27FC236}">
                <a16:creationId xmlns:a16="http://schemas.microsoft.com/office/drawing/2014/main" id="{343E2594-C4FE-45BF-A759-C13942D627F3}"/>
              </a:ext>
            </a:extLst>
          </p:cNvPr>
          <p:cNvGrpSpPr/>
          <p:nvPr/>
        </p:nvGrpSpPr>
        <p:grpSpPr>
          <a:xfrm>
            <a:off x="543044" y="3806297"/>
            <a:ext cx="5235776" cy="369332"/>
            <a:chOff x="6513050" y="1974224"/>
            <a:chExt cx="523577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4424AE-A027-4C7E-9CB9-6B39ADBED716}"/>
                </a:ext>
              </a:extLst>
            </p:cNvPr>
            <p:cNvSpPr txBox="1"/>
            <p:nvPr/>
          </p:nvSpPr>
          <p:spPr>
            <a:xfrm>
              <a:off x="6665737" y="1974224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10,20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대의 많은 배달음식 접촉 횟수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35" name="그림 34" descr="1447539112_check.png">
              <a:extLst>
                <a:ext uri="{FF2B5EF4-FFF2-40B4-BE49-F238E27FC236}">
                  <a16:creationId xmlns:a16="http://schemas.microsoft.com/office/drawing/2014/main" id="{33E03ED4-3E39-48F0-9910-10F54EF7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2D7BB91-6FFE-40DF-9AF9-AF62A17F6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21" y="1989672"/>
            <a:ext cx="4530161" cy="2797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C498C-EDDF-40A0-B01F-C2BC2CA1B1E4}"/>
              </a:ext>
            </a:extLst>
          </p:cNvPr>
          <p:cNvSpPr txBox="1"/>
          <p:nvPr/>
        </p:nvSpPr>
        <p:spPr>
          <a:xfrm>
            <a:off x="156642" y="162944"/>
            <a:ext cx="67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결과 분석 및 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A6688-8DFB-426E-B123-AF96C660C0ED}"/>
              </a:ext>
            </a:extLst>
          </p:cNvPr>
          <p:cNvSpPr txBox="1"/>
          <p:nvPr/>
        </p:nvSpPr>
        <p:spPr>
          <a:xfrm>
            <a:off x="891251" y="809275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5 :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Case 1 –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타겟 지정하지 않은 고객의 광고 매체 추천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04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9D757D-FE2A-40E5-B51C-01E57781C506}"/>
              </a:ext>
            </a:extLst>
          </p:cNvPr>
          <p:cNvSpPr/>
          <p:nvPr/>
        </p:nvSpPr>
        <p:spPr>
          <a:xfrm>
            <a:off x="151876" y="178535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24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3"/>
          <p:cNvGrpSpPr/>
          <p:nvPr/>
        </p:nvGrpSpPr>
        <p:grpSpPr>
          <a:xfrm>
            <a:off x="6096000" y="2999677"/>
            <a:ext cx="5304834" cy="369332"/>
            <a:chOff x="6513050" y="1968647"/>
            <a:chExt cx="5304834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6734795" y="1968647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50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 남성 타겟</a:t>
              </a:r>
            </a:p>
          </p:txBody>
        </p:sp>
        <p:pic>
          <p:nvPicPr>
            <p:cNvPr id="35" name="그림 34" descr="1447539112_check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pic>
        <p:nvPicPr>
          <p:cNvPr id="41" name="그림 40"/>
          <p:cNvPicPr preferRelativeResize="0">
            <a:picLocks/>
          </p:cNvPicPr>
          <p:nvPr/>
        </p:nvPicPr>
        <p:blipFill rotWithShape="1">
          <a:blip r:embed="rId4" cstate="print"/>
          <a:srcRect t="65198"/>
          <a:stretch/>
        </p:blipFill>
        <p:spPr>
          <a:xfrm rot="5400000">
            <a:off x="3136538" y="4459133"/>
            <a:ext cx="5007273" cy="147532"/>
          </a:xfrm>
          <a:prstGeom prst="rect">
            <a:avLst/>
          </a:prstGeom>
        </p:spPr>
      </p:pic>
      <p:grpSp>
        <p:nvGrpSpPr>
          <p:cNvPr id="37" name="그룹 33"/>
          <p:cNvGrpSpPr/>
          <p:nvPr/>
        </p:nvGrpSpPr>
        <p:grpSpPr>
          <a:xfrm>
            <a:off x="6096000" y="3933113"/>
            <a:ext cx="5360732" cy="369332"/>
            <a:chOff x="6513050" y="1986912"/>
            <a:chExt cx="5360732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0693" y="1986912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지상파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TV, 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케이블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TV, 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종합 편성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TV 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선정</a:t>
              </a:r>
              <a:endParaRPr lang="ko-KR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42" name="그림 41" descr="1447539112_check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00D9E01-232A-48CC-9BC2-A13776D74C42}"/>
              </a:ext>
            </a:extLst>
          </p:cNvPr>
          <p:cNvSpPr txBox="1"/>
          <p:nvPr/>
        </p:nvSpPr>
        <p:spPr>
          <a:xfrm>
            <a:off x="-16249" y="1370933"/>
            <a:ext cx="1130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자동차 광고 미디어 추천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5229F2-0A8A-47A0-A33C-455AC2589D9A}"/>
              </a:ext>
            </a:extLst>
          </p:cNvPr>
          <p:cNvPicPr/>
          <p:nvPr/>
        </p:nvPicPr>
        <p:blipFill rotWithShape="1">
          <a:blip r:embed="rId5"/>
          <a:srcRect t="72074"/>
          <a:stretch/>
        </p:blipFill>
        <p:spPr>
          <a:xfrm>
            <a:off x="1294031" y="2218210"/>
            <a:ext cx="3075305" cy="7461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CEEFE06-7DA2-408E-B403-31E360C9B9BC}"/>
              </a:ext>
            </a:extLst>
          </p:cNvPr>
          <p:cNvPicPr/>
          <p:nvPr/>
        </p:nvPicPr>
        <p:blipFill rotWithShape="1">
          <a:blip r:embed="rId6"/>
          <a:srcRect t="67664"/>
          <a:stretch/>
        </p:blipFill>
        <p:spPr>
          <a:xfrm>
            <a:off x="1066501" y="3854122"/>
            <a:ext cx="3585283" cy="743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0E3986-B33C-41FB-AF17-BDCB3F8DD392}"/>
              </a:ext>
            </a:extLst>
          </p:cNvPr>
          <p:cNvPicPr/>
          <p:nvPr/>
        </p:nvPicPr>
        <p:blipFill rotWithShape="1">
          <a:blip r:embed="rId7"/>
          <a:srcRect t="70457"/>
          <a:stretch/>
        </p:blipFill>
        <p:spPr>
          <a:xfrm>
            <a:off x="1066501" y="4687679"/>
            <a:ext cx="3585283" cy="8100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89FA8A-19B9-4D49-AD7B-3F7C33FAC809}"/>
              </a:ext>
            </a:extLst>
          </p:cNvPr>
          <p:cNvPicPr/>
          <p:nvPr/>
        </p:nvPicPr>
        <p:blipFill rotWithShape="1">
          <a:blip r:embed="rId8"/>
          <a:srcRect t="67683"/>
          <a:stretch/>
        </p:blipFill>
        <p:spPr>
          <a:xfrm>
            <a:off x="1066501" y="5610952"/>
            <a:ext cx="3585283" cy="810037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03B508F-2859-42E2-A93F-EFACF8A3C6CC}"/>
              </a:ext>
            </a:extLst>
          </p:cNvPr>
          <p:cNvSpPr/>
          <p:nvPr/>
        </p:nvSpPr>
        <p:spPr>
          <a:xfrm>
            <a:off x="2630280" y="3165219"/>
            <a:ext cx="447961" cy="465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23" name="그룹 33">
            <a:extLst>
              <a:ext uri="{FF2B5EF4-FFF2-40B4-BE49-F238E27FC236}">
                <a16:creationId xmlns:a16="http://schemas.microsoft.com/office/drawing/2014/main" id="{1E907E12-639A-4A16-A77D-7118A313C3A3}"/>
              </a:ext>
            </a:extLst>
          </p:cNvPr>
          <p:cNvGrpSpPr/>
          <p:nvPr/>
        </p:nvGrpSpPr>
        <p:grpSpPr>
          <a:xfrm>
            <a:off x="6097885" y="3470022"/>
            <a:ext cx="5304834" cy="369332"/>
            <a:chOff x="6513050" y="1968647"/>
            <a:chExt cx="53048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F07824-342B-4098-A1F9-0E720B515553}"/>
                </a:ext>
              </a:extLst>
            </p:cNvPr>
            <p:cNvSpPr txBox="1"/>
            <p:nvPr/>
          </p:nvSpPr>
          <p:spPr>
            <a:xfrm>
              <a:off x="6734795" y="1968647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투자 가능 금액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5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억</a:t>
              </a:r>
            </a:p>
          </p:txBody>
        </p:sp>
        <p:pic>
          <p:nvPicPr>
            <p:cNvPr id="28" name="그림 27" descr="1447539112_check.png">
              <a:extLst>
                <a:ext uri="{FF2B5EF4-FFF2-40B4-BE49-F238E27FC236}">
                  <a16:creationId xmlns:a16="http://schemas.microsoft.com/office/drawing/2014/main" id="{AD84DC20-2B14-4750-BEE2-4F1B67E82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7F7AF1-75BC-4F50-B5AA-34F42E2B5590}"/>
              </a:ext>
            </a:extLst>
          </p:cNvPr>
          <p:cNvSpPr txBox="1"/>
          <p:nvPr/>
        </p:nvSpPr>
        <p:spPr>
          <a:xfrm>
            <a:off x="156642" y="162944"/>
            <a:ext cx="67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결과 분석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2B19D-AFDA-4F39-89F2-4C76A5A50688}"/>
              </a:ext>
            </a:extLst>
          </p:cNvPr>
          <p:cNvSpPr txBox="1"/>
          <p:nvPr/>
        </p:nvSpPr>
        <p:spPr>
          <a:xfrm>
            <a:off x="900886" y="850247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5 :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Case 2 –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타겟 지정한 고객의 광고 매체 추천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65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9480486" y="4874669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1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" name="텍스트상자 31">
            <a:extLst>
              <a:ext uri="{FF2B5EF4-FFF2-40B4-BE49-F238E27FC236}">
                <a16:creationId xmlns:a16="http://schemas.microsoft.com/office/drawing/2014/main" id="{FCFD76B3-A7F6-4832-918D-8F819913D2D9}"/>
              </a:ext>
            </a:extLst>
          </p:cNvPr>
          <p:cNvSpPr txBox="1"/>
          <p:nvPr/>
        </p:nvSpPr>
        <p:spPr>
          <a:xfrm>
            <a:off x="568174" y="2534519"/>
            <a:ext cx="7349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프로젝트 선정</a:t>
            </a:r>
          </a:p>
        </p:txBody>
      </p:sp>
      <p:sp>
        <p:nvSpPr>
          <p:cNvPr id="4" name="텍스트상자 11">
            <a:extLst>
              <a:ext uri="{FF2B5EF4-FFF2-40B4-BE49-F238E27FC236}">
                <a16:creationId xmlns:a16="http://schemas.microsoft.com/office/drawing/2014/main" id="{EC5E5913-B13C-4872-974A-95D179A0231D}"/>
              </a:ext>
            </a:extLst>
          </p:cNvPr>
          <p:cNvSpPr txBox="1"/>
          <p:nvPr/>
        </p:nvSpPr>
        <p:spPr>
          <a:xfrm>
            <a:off x="288075" y="302091"/>
            <a:ext cx="261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</a:t>
            </a:r>
            <a:r>
              <a:rPr lang="ko-KR" altLang="en-US" sz="14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를 활용한 </a:t>
            </a:r>
            <a:endParaRPr lang="en-US" altLang="ko-KR" sz="14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sz="14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최적의 광고 매체 추천 서비스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B0EB9-C2D4-4003-90BB-D610B753353C}"/>
              </a:ext>
            </a:extLst>
          </p:cNvPr>
          <p:cNvSpPr txBox="1"/>
          <p:nvPr/>
        </p:nvSpPr>
        <p:spPr>
          <a:xfrm>
            <a:off x="728353" y="4027922"/>
            <a:ext cx="36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주제 선정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616B7-5794-469A-8D06-8B4A8EA6FDEB}"/>
              </a:ext>
            </a:extLst>
          </p:cNvPr>
          <p:cNvSpPr txBox="1"/>
          <p:nvPr/>
        </p:nvSpPr>
        <p:spPr>
          <a:xfrm>
            <a:off x="728353" y="4737405"/>
            <a:ext cx="18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프로젝트 목표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675310-6BE6-4271-B697-94BD76413E3F}"/>
              </a:ext>
            </a:extLst>
          </p:cNvPr>
          <p:cNvSpPr txBox="1"/>
          <p:nvPr/>
        </p:nvSpPr>
        <p:spPr>
          <a:xfrm>
            <a:off x="7426247" y="5581076"/>
            <a:ext cx="609938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Engineering Data Base</a:t>
            </a:r>
            <a:endParaRPr kumimoji="1" lang="en-US" altLang="ko-KR" sz="18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Term project</a:t>
            </a:r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87224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F60354-F5DB-2348-A005-95A4CBE52873}"/>
              </a:ext>
            </a:extLst>
          </p:cNvPr>
          <p:cNvSpPr/>
          <p:nvPr/>
        </p:nvSpPr>
        <p:spPr>
          <a:xfrm>
            <a:off x="100801" y="64888"/>
            <a:ext cx="11841396" cy="6679465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40A4D6-D4C1-344C-BEBC-A07E293FB6BE}"/>
              </a:ext>
            </a:extLst>
          </p:cNvPr>
          <p:cNvSpPr/>
          <p:nvPr/>
        </p:nvSpPr>
        <p:spPr>
          <a:xfrm>
            <a:off x="11003280" y="0"/>
            <a:ext cx="576845" cy="1132916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8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7083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33">
            <a:extLst>
              <a:ext uri="{FF2B5EF4-FFF2-40B4-BE49-F238E27FC236}">
                <a16:creationId xmlns:a16="http://schemas.microsoft.com/office/drawing/2014/main" id="{0EC553F4-707A-4200-AD1C-E491C56AB996}"/>
              </a:ext>
            </a:extLst>
          </p:cNvPr>
          <p:cNvGrpSpPr/>
          <p:nvPr/>
        </p:nvGrpSpPr>
        <p:grpSpPr>
          <a:xfrm>
            <a:off x="5879621" y="1319458"/>
            <a:ext cx="4641339" cy="4076200"/>
            <a:chOff x="8026401" y="3561780"/>
            <a:chExt cx="3495040" cy="3123500"/>
          </a:xfrm>
        </p:grpSpPr>
        <p:grpSp>
          <p:nvGrpSpPr>
            <p:cNvPr id="29" name="그룹 29">
              <a:extLst>
                <a:ext uri="{FF2B5EF4-FFF2-40B4-BE49-F238E27FC236}">
                  <a16:creationId xmlns:a16="http://schemas.microsoft.com/office/drawing/2014/main" id="{CF67E438-FB5D-49D4-A48E-7F4DDEABFCE6}"/>
                </a:ext>
              </a:extLst>
            </p:cNvPr>
            <p:cNvGrpSpPr/>
            <p:nvPr/>
          </p:nvGrpSpPr>
          <p:grpSpPr>
            <a:xfrm>
              <a:off x="8026401" y="3982720"/>
              <a:ext cx="3495040" cy="2702560"/>
              <a:chOff x="8595360" y="3595748"/>
              <a:chExt cx="3100645" cy="300825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47FCD10-E29A-4E8C-A87A-95C89223868F}"/>
                  </a:ext>
                </a:extLst>
              </p:cNvPr>
              <p:cNvSpPr/>
              <p:nvPr/>
            </p:nvSpPr>
            <p:spPr>
              <a:xfrm>
                <a:off x="8595360" y="3595748"/>
                <a:ext cx="3100645" cy="3008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1500" dist="139700" dir="1920000" sx="96000" sy="96000" algn="ctr" rotWithShape="0">
                  <a:schemeClr val="tx1"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latin typeface="Sandoll 고딕Neo1 04 Regular" panose="020B0600000101010101" pitchFamily="34" charset="-127"/>
                    <a:ea typeface="Sandoll 고딕Neo1 04 Regular" panose="020B0600000101010101" pitchFamily="34" charset="-127"/>
                  </a:rPr>
                  <a:t>0</a:t>
                </a:r>
                <a:endParaRPr kumimoji="1"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66EA6E4-E592-4B9D-9298-4E3BAB8BCE55}"/>
                  </a:ext>
                </a:extLst>
              </p:cNvPr>
              <p:cNvSpPr/>
              <p:nvPr/>
            </p:nvSpPr>
            <p:spPr>
              <a:xfrm>
                <a:off x="8643537" y="3645090"/>
                <a:ext cx="3010745" cy="2908110"/>
              </a:xfrm>
              <a:prstGeom prst="rect">
                <a:avLst/>
              </a:prstGeom>
              <a:noFill/>
              <a:ln w="38100">
                <a:solidFill>
                  <a:srgbClr val="8686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BC3372-BF73-4C00-86BC-BDEB8735E0AD}"/>
                </a:ext>
              </a:extLst>
            </p:cNvPr>
            <p:cNvSpPr txBox="1"/>
            <p:nvPr/>
          </p:nvSpPr>
          <p:spPr>
            <a:xfrm>
              <a:off x="9287389" y="3561780"/>
              <a:ext cx="118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9E4395-503B-4849-9D6D-A3655446F2E8}"/>
              </a:ext>
            </a:extLst>
          </p:cNvPr>
          <p:cNvSpPr txBox="1"/>
          <p:nvPr/>
        </p:nvSpPr>
        <p:spPr>
          <a:xfrm>
            <a:off x="541281" y="1792785"/>
            <a:ext cx="581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결과 분석</a:t>
            </a:r>
          </a:p>
        </p:txBody>
      </p:sp>
      <p:grpSp>
        <p:nvGrpSpPr>
          <p:cNvPr id="31" name="그룹 33">
            <a:extLst>
              <a:ext uri="{FF2B5EF4-FFF2-40B4-BE49-F238E27FC236}">
                <a16:creationId xmlns:a16="http://schemas.microsoft.com/office/drawing/2014/main" id="{4A8C1F54-6FA7-4146-A058-73BFC6C400CE}"/>
              </a:ext>
            </a:extLst>
          </p:cNvPr>
          <p:cNvGrpSpPr/>
          <p:nvPr/>
        </p:nvGrpSpPr>
        <p:grpSpPr>
          <a:xfrm>
            <a:off x="541281" y="2948737"/>
            <a:ext cx="5345700" cy="369332"/>
            <a:chOff x="6513050" y="1981200"/>
            <a:chExt cx="534570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3A96B9-77FC-419F-B8C5-75E27C7DA6D5}"/>
                </a:ext>
              </a:extLst>
            </p:cNvPr>
            <p:cNvSpPr txBox="1"/>
            <p:nvPr/>
          </p:nvSpPr>
          <p:spPr>
            <a:xfrm>
              <a:off x="6667500" y="1981200"/>
              <a:ext cx="5191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아주 많은 투자 가능 금액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33" name="그림 32" descr="1447539112_check.png">
              <a:extLst>
                <a:ext uri="{FF2B5EF4-FFF2-40B4-BE49-F238E27FC236}">
                  <a16:creationId xmlns:a16="http://schemas.microsoft.com/office/drawing/2014/main" id="{8515BF87-0A7F-43B4-A240-52E98D13C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C0C1B21-8206-4446-AA5F-5B00B03E1970}"/>
              </a:ext>
            </a:extLst>
          </p:cNvPr>
          <p:cNvGrpSpPr/>
          <p:nvPr/>
        </p:nvGrpSpPr>
        <p:grpSpPr>
          <a:xfrm>
            <a:off x="541281" y="3394680"/>
            <a:ext cx="5237539" cy="369332"/>
            <a:chOff x="6513050" y="1981200"/>
            <a:chExt cx="5237539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5990ED-C8BF-48FB-8D6C-BF127F8E98D8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광고 효과가 제일 좋은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TV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매체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40" name="그림 39" descr="1447539112_check.png">
              <a:extLst>
                <a:ext uri="{FF2B5EF4-FFF2-40B4-BE49-F238E27FC236}">
                  <a16:creationId xmlns:a16="http://schemas.microsoft.com/office/drawing/2014/main" id="{C2617FF5-352E-4302-BCF0-B9CA30DEE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41" name="그룹 33">
            <a:extLst>
              <a:ext uri="{FF2B5EF4-FFF2-40B4-BE49-F238E27FC236}">
                <a16:creationId xmlns:a16="http://schemas.microsoft.com/office/drawing/2014/main" id="{BD153DEF-0FA5-47B5-A310-B0650E3BB6D7}"/>
              </a:ext>
            </a:extLst>
          </p:cNvPr>
          <p:cNvGrpSpPr/>
          <p:nvPr/>
        </p:nvGrpSpPr>
        <p:grpSpPr>
          <a:xfrm>
            <a:off x="541281" y="3796356"/>
            <a:ext cx="5237539" cy="369332"/>
            <a:chOff x="6513050" y="1981200"/>
            <a:chExt cx="5237539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D56458-D31E-4AE9-AC09-69879CECBBAD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50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대의 많은 </a:t>
              </a:r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TV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접촉 횟수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43" name="그림 42" descr="1447539112_check.png">
              <a:extLst>
                <a:ext uri="{FF2B5EF4-FFF2-40B4-BE49-F238E27FC236}">
                  <a16:creationId xmlns:a16="http://schemas.microsoft.com/office/drawing/2014/main" id="{88FE37BF-5019-4F11-8796-032C736DE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grpSp>
        <p:nvGrpSpPr>
          <p:cNvPr id="46" name="그룹 33">
            <a:extLst>
              <a:ext uri="{FF2B5EF4-FFF2-40B4-BE49-F238E27FC236}">
                <a16:creationId xmlns:a16="http://schemas.microsoft.com/office/drawing/2014/main" id="{F5CE39D5-C07A-49A1-A35A-210D42F76B65}"/>
              </a:ext>
            </a:extLst>
          </p:cNvPr>
          <p:cNvGrpSpPr/>
          <p:nvPr/>
        </p:nvGrpSpPr>
        <p:grpSpPr>
          <a:xfrm>
            <a:off x="543044" y="4172664"/>
            <a:ext cx="5237539" cy="369332"/>
            <a:chOff x="6513050" y="1981200"/>
            <a:chExt cx="5237539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35B058-8C8C-4743-A165-C8BAEDC078B4}"/>
                </a:ext>
              </a:extLst>
            </p:cNvPr>
            <p:cNvSpPr txBox="1"/>
            <p:nvPr/>
          </p:nvSpPr>
          <p:spPr>
            <a:xfrm>
              <a:off x="6667500" y="1981200"/>
              <a:ext cx="5083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50</a:t>
              </a:r>
              <a:r>
                <a:rPr lang="ko-KR" altLang="en-US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대의 높은 구매력</a:t>
              </a:r>
              <a:endParaRPr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pic>
          <p:nvPicPr>
            <p:cNvPr id="54" name="그림 53" descr="1447539112_check.png">
              <a:extLst>
                <a:ext uri="{FF2B5EF4-FFF2-40B4-BE49-F238E27FC236}">
                  <a16:creationId xmlns:a16="http://schemas.microsoft.com/office/drawing/2014/main" id="{245F23ED-246A-47B2-A93D-3FE1DDBC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13050" y="2044507"/>
              <a:ext cx="249694" cy="24969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083399D-E02D-499F-A81F-93385482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542" y="1973910"/>
            <a:ext cx="4400336" cy="2930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8F91E-D191-49EE-9EF2-1193CDE06E9F}"/>
              </a:ext>
            </a:extLst>
          </p:cNvPr>
          <p:cNvSpPr txBox="1"/>
          <p:nvPr/>
        </p:nvSpPr>
        <p:spPr>
          <a:xfrm>
            <a:off x="156642" y="162944"/>
            <a:ext cx="67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결과 분석 및 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78089-AB70-4FEF-8F94-3AACC094A9D4}"/>
              </a:ext>
            </a:extLst>
          </p:cNvPr>
          <p:cNvSpPr txBox="1"/>
          <p:nvPr/>
        </p:nvSpPr>
        <p:spPr>
          <a:xfrm>
            <a:off x="891251" y="848613"/>
            <a:ext cx="72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5 :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Case 2 –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타겟 지정한 고객의 광고 매체 추천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029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0071" y="12389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9384234" y="4830061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6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A34A6-3C50-49AF-A17F-E0D0CAF22AE4}"/>
              </a:ext>
            </a:extLst>
          </p:cNvPr>
          <p:cNvSpPr txBox="1"/>
          <p:nvPr/>
        </p:nvSpPr>
        <p:spPr>
          <a:xfrm>
            <a:off x="7329995" y="5536468"/>
            <a:ext cx="609938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Engineering Data Base</a:t>
            </a:r>
            <a:endParaRPr kumimoji="1" lang="en-US" altLang="ko-KR" sz="18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Term project</a:t>
            </a:r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" name="텍스트상자 11">
            <a:extLst>
              <a:ext uri="{FF2B5EF4-FFF2-40B4-BE49-F238E27FC236}">
                <a16:creationId xmlns:a16="http://schemas.microsoft.com/office/drawing/2014/main" id="{54E7B749-CEC8-4C5F-BCC6-F68447AB5E61}"/>
              </a:ext>
            </a:extLst>
          </p:cNvPr>
          <p:cNvSpPr txBox="1"/>
          <p:nvPr/>
        </p:nvSpPr>
        <p:spPr>
          <a:xfrm>
            <a:off x="220698" y="260995"/>
            <a:ext cx="295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</a:t>
            </a:r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를 활용한 </a:t>
            </a:r>
            <a:endParaRPr lang="en-US" altLang="ko-KR" sz="1400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최적의 광고 매체 추천 서비스 </a:t>
            </a:r>
          </a:p>
        </p:txBody>
      </p:sp>
      <p:sp>
        <p:nvSpPr>
          <p:cNvPr id="7" name="텍스트상자 31">
            <a:extLst>
              <a:ext uri="{FF2B5EF4-FFF2-40B4-BE49-F238E27FC236}">
                <a16:creationId xmlns:a16="http://schemas.microsoft.com/office/drawing/2014/main" id="{2424D288-2DD6-4226-972A-FE46E1842215}"/>
              </a:ext>
            </a:extLst>
          </p:cNvPr>
          <p:cNvSpPr txBox="1"/>
          <p:nvPr/>
        </p:nvSpPr>
        <p:spPr>
          <a:xfrm>
            <a:off x="501722" y="1935543"/>
            <a:ext cx="734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Q &amp; A</a:t>
            </a:r>
            <a:endParaRPr kumimoji="1" lang="ko-KR" altLang="en-US" sz="72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70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06D0E-D0DF-48E2-A5EE-FC1DB0A8E936}"/>
              </a:ext>
            </a:extLst>
          </p:cNvPr>
          <p:cNvSpPr/>
          <p:nvPr/>
        </p:nvSpPr>
        <p:spPr>
          <a:xfrm>
            <a:off x="2887579" y="453710"/>
            <a:ext cx="6416842" cy="6404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상자 19">
            <a:extLst>
              <a:ext uri="{FF2B5EF4-FFF2-40B4-BE49-F238E27FC236}">
                <a16:creationId xmlns:a16="http://schemas.microsoft.com/office/drawing/2014/main" id="{7A194AF8-4863-EE40-8E12-9E53C9C05C42}"/>
              </a:ext>
            </a:extLst>
          </p:cNvPr>
          <p:cNvSpPr txBox="1"/>
          <p:nvPr/>
        </p:nvSpPr>
        <p:spPr>
          <a:xfrm>
            <a:off x="4224841" y="2317151"/>
            <a:ext cx="3789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THANK YOU </a:t>
            </a:r>
          </a:p>
        </p:txBody>
      </p:sp>
      <p:cxnSp>
        <p:nvCxnSpPr>
          <p:cNvPr id="7" name="직선 연결선[R] 20">
            <a:extLst>
              <a:ext uri="{FF2B5EF4-FFF2-40B4-BE49-F238E27FC236}">
                <a16:creationId xmlns:a16="http://schemas.microsoft.com/office/drawing/2014/main" id="{2C38AEA9-D72C-2C40-8D3E-FDC98FB800E9}"/>
              </a:ext>
            </a:extLst>
          </p:cNvPr>
          <p:cNvCxnSpPr>
            <a:cxnSpLocks/>
          </p:cNvCxnSpPr>
          <p:nvPr/>
        </p:nvCxnSpPr>
        <p:spPr>
          <a:xfrm>
            <a:off x="4026434" y="3240794"/>
            <a:ext cx="4139133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505083-11E5-BB4D-93D2-A2D326FAAB8A}"/>
              </a:ext>
            </a:extLst>
          </p:cNvPr>
          <p:cNvGrpSpPr/>
          <p:nvPr/>
        </p:nvGrpSpPr>
        <p:grpSpPr>
          <a:xfrm>
            <a:off x="3326071" y="5662245"/>
            <a:ext cx="533235" cy="920750"/>
            <a:chOff x="3326071" y="5662245"/>
            <a:chExt cx="700363" cy="9207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E5A7CE-5416-2C44-B0AA-49D6B3EB6D0B}"/>
                </a:ext>
              </a:extLst>
            </p:cNvPr>
            <p:cNvSpPr/>
            <p:nvPr/>
          </p:nvSpPr>
          <p:spPr>
            <a:xfrm>
              <a:off x="3326071" y="5662245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50DEDB-9ED8-4946-B84A-5830917ABBFA}"/>
                </a:ext>
              </a:extLst>
            </p:cNvPr>
            <p:cNvSpPr/>
            <p:nvPr/>
          </p:nvSpPr>
          <p:spPr>
            <a:xfrm>
              <a:off x="3326071" y="573121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44F51C-7C0D-AE47-AECB-6B6D3F3A2B9D}"/>
                </a:ext>
              </a:extLst>
            </p:cNvPr>
            <p:cNvSpPr/>
            <p:nvPr/>
          </p:nvSpPr>
          <p:spPr>
            <a:xfrm>
              <a:off x="3326071" y="58001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B410A9-8396-134E-B350-2593B06C396D}"/>
                </a:ext>
              </a:extLst>
            </p:cNvPr>
            <p:cNvSpPr/>
            <p:nvPr/>
          </p:nvSpPr>
          <p:spPr>
            <a:xfrm>
              <a:off x="3326071" y="5928693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6625A9-044E-A946-8D13-EAC8108229F8}"/>
                </a:ext>
              </a:extLst>
            </p:cNvPr>
            <p:cNvSpPr/>
            <p:nvPr/>
          </p:nvSpPr>
          <p:spPr>
            <a:xfrm flipV="1">
              <a:off x="3326071" y="605919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56CD7B02-3BAE-7849-8B39-7296D5C949CD}"/>
                </a:ext>
              </a:extLst>
            </p:cNvPr>
            <p:cNvCxnSpPr/>
            <p:nvPr/>
          </p:nvCxnSpPr>
          <p:spPr>
            <a:xfrm>
              <a:off x="3326071" y="6294070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6F13F4-88B4-9943-9125-8FE306BDEC3B}"/>
                </a:ext>
              </a:extLst>
            </p:cNvPr>
            <p:cNvSpPr/>
            <p:nvPr/>
          </p:nvSpPr>
          <p:spPr>
            <a:xfrm>
              <a:off x="3326071" y="63462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D135F-93DC-6A42-91CE-8CE48D75E4D5}"/>
                </a:ext>
              </a:extLst>
            </p:cNvPr>
            <p:cNvSpPr/>
            <p:nvPr/>
          </p:nvSpPr>
          <p:spPr>
            <a:xfrm flipV="1">
              <a:off x="3326071" y="649513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8" name="직선 연결선[R] 18">
              <a:extLst>
                <a:ext uri="{FF2B5EF4-FFF2-40B4-BE49-F238E27FC236}">
                  <a16:creationId xmlns:a16="http://schemas.microsoft.com/office/drawing/2014/main" id="{749ADD9F-4FAA-F748-9274-B085628EDE5C}"/>
                </a:ext>
              </a:extLst>
            </p:cNvPr>
            <p:cNvCxnSpPr/>
            <p:nvPr/>
          </p:nvCxnSpPr>
          <p:spPr>
            <a:xfrm>
              <a:off x="3326071" y="6145464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22">
              <a:extLst>
                <a:ext uri="{FF2B5EF4-FFF2-40B4-BE49-F238E27FC236}">
                  <a16:creationId xmlns:a16="http://schemas.microsoft.com/office/drawing/2014/main" id="{DF0FED7A-1B2B-BD4F-AF95-9406788880B1}"/>
                </a:ext>
              </a:extLst>
            </p:cNvPr>
            <p:cNvCxnSpPr/>
            <p:nvPr/>
          </p:nvCxnSpPr>
          <p:spPr>
            <a:xfrm>
              <a:off x="3326071" y="6582995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1BF829-B396-3045-A4FC-A5302AD31891}"/>
                </a:ext>
              </a:extLst>
            </p:cNvPr>
            <p:cNvSpPr/>
            <p:nvPr/>
          </p:nvSpPr>
          <p:spPr>
            <a:xfrm flipV="1">
              <a:off x="3326071" y="6190566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1" name="직선 연결선[R] 26">
              <a:extLst>
                <a:ext uri="{FF2B5EF4-FFF2-40B4-BE49-F238E27FC236}">
                  <a16:creationId xmlns:a16="http://schemas.microsoft.com/office/drawing/2014/main" id="{B4F4F246-22F9-AC40-AD30-B0A33F67B12E}"/>
                </a:ext>
              </a:extLst>
            </p:cNvPr>
            <p:cNvCxnSpPr/>
            <p:nvPr/>
          </p:nvCxnSpPr>
          <p:spPr>
            <a:xfrm>
              <a:off x="3326071" y="5993671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텍스트상자 27">
            <a:extLst>
              <a:ext uri="{FF2B5EF4-FFF2-40B4-BE49-F238E27FC236}">
                <a16:creationId xmlns:a16="http://schemas.microsoft.com/office/drawing/2014/main" id="{455FE04C-61EF-E04C-9F7A-A72B59EDF6A2}"/>
              </a:ext>
            </a:extLst>
          </p:cNvPr>
          <p:cNvSpPr txBox="1"/>
          <p:nvPr/>
        </p:nvSpPr>
        <p:spPr>
          <a:xfrm rot="5400000">
            <a:off x="2747066" y="6007383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201 8  12 </a:t>
            </a:r>
            <a:r>
              <a:rPr kumimoji="1" lang="en-US" altLang="ko-KR" sz="105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0 </a:t>
            </a:r>
            <a:endParaRPr kumimoji="1" lang="ko-KR" altLang="en-US" sz="105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텍스트상자 14">
            <a:extLst>
              <a:ext uri="{FF2B5EF4-FFF2-40B4-BE49-F238E27FC236}">
                <a16:creationId xmlns:a16="http://schemas.microsoft.com/office/drawing/2014/main" id="{AF1FC0F0-30E0-0B48-9CF1-935915F132D0}"/>
              </a:ext>
            </a:extLst>
          </p:cNvPr>
          <p:cNvSpPr txBox="1"/>
          <p:nvPr/>
        </p:nvSpPr>
        <p:spPr>
          <a:xfrm>
            <a:off x="4958203" y="3426086"/>
            <a:ext cx="2292615" cy="608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Engineering Data Base</a:t>
            </a:r>
            <a:endParaRPr kumimoji="1" lang="en-US" altLang="ko-KR" sz="1600" dirty="0">
              <a:solidFill>
                <a:schemeClr val="bg2">
                  <a:lumMod val="5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Term project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545A64-96CF-4D31-ABC7-125589D0845F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1877" y="132208"/>
            <a:ext cx="43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프로젝트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1037257" y="712660"/>
            <a:ext cx="61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1 :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주제 선정 배경</a:t>
            </a:r>
            <a:endParaRPr kumimoji="1" lang="ko-KR" altLang="en-US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1361355" y="1294191"/>
            <a:ext cx="3944307" cy="41690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0</a:t>
            </a:r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4247" y="1347083"/>
            <a:ext cx="3829947" cy="4075228"/>
          </a:xfrm>
          <a:prstGeom prst="rect">
            <a:avLst/>
          </a:prstGeom>
          <a:noFill/>
          <a:ln w="38100"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208501" y="1294191"/>
            <a:ext cx="3944307" cy="4169060"/>
            <a:chOff x="7183715" y="1249822"/>
            <a:chExt cx="3944307" cy="416906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CBBB396-2870-2C43-9B02-2C6E5B61417C}"/>
                </a:ext>
              </a:extLst>
            </p:cNvPr>
            <p:cNvSpPr/>
            <p:nvPr/>
          </p:nvSpPr>
          <p:spPr>
            <a:xfrm>
              <a:off x="7183715" y="1249822"/>
              <a:ext cx="3944307" cy="41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236607" y="1302714"/>
              <a:ext cx="3829947" cy="4075228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sp>
        <p:nvSpPr>
          <p:cNvPr id="110" name="한쪽 모서리가 잘린 사각형 109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738360" y="5675450"/>
            <a:ext cx="5231758" cy="1001213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11" name="한쪽 모서리가 잘린 사각형 110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6646055" y="5619505"/>
            <a:ext cx="5231758" cy="1001213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750362" y="6007490"/>
            <a:ext cx="5154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E3A3A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경험에 의존하는 경향</a:t>
            </a:r>
            <a:endParaRPr lang="en-US" altLang="ko-KR" dirty="0">
              <a:solidFill>
                <a:srgbClr val="3E3A3A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54589" y="6007490"/>
            <a:ext cx="499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E3A3A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광고 시장의 규모 증가</a:t>
            </a:r>
            <a:endParaRPr lang="en-US" altLang="ko-KR" dirty="0">
              <a:solidFill>
                <a:srgbClr val="3E3A3A"/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pic>
        <p:nvPicPr>
          <p:cNvPr id="6" name="그림 5" descr="표지판, 그리기, 담장이(가) 표시된 사진&#10;&#10;자동 생성된 설명">
            <a:extLst>
              <a:ext uri="{FF2B5EF4-FFF2-40B4-BE49-F238E27FC236}">
                <a16:creationId xmlns:a16="http://schemas.microsoft.com/office/drawing/2014/main" id="{1469B06B-4E3B-48BD-9183-E216D077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49" y="1827084"/>
            <a:ext cx="3153030" cy="3153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3098D0-A203-4593-B0D7-43DEA2BFE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10" y="1651563"/>
            <a:ext cx="3423924" cy="34239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973132-88FA-444F-88FB-728E0795B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892" y="2011680"/>
            <a:ext cx="612117" cy="61211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545A64-96CF-4D31-ABC7-125589D0845F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1877" y="132208"/>
            <a:ext cx="43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프로젝트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1037257" y="712660"/>
            <a:ext cx="61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1 :</a:t>
            </a:r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프로젝트 목표</a:t>
            </a:r>
          </a:p>
          <a:p>
            <a:endParaRPr kumimoji="1" lang="ko-KR" altLang="en-US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1361355" y="1294191"/>
            <a:ext cx="3944307" cy="41690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0</a:t>
            </a:r>
            <a:endParaRPr kumimoji="1"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4247" y="1347083"/>
            <a:ext cx="3829947" cy="4075228"/>
          </a:xfrm>
          <a:prstGeom prst="rect">
            <a:avLst/>
          </a:prstGeom>
          <a:noFill/>
          <a:ln w="38100"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208501" y="1294191"/>
            <a:ext cx="3944307" cy="4169060"/>
            <a:chOff x="7183715" y="1249822"/>
            <a:chExt cx="3944307" cy="416906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CBBB396-2870-2C43-9B02-2C6E5B61417C}"/>
                </a:ext>
              </a:extLst>
            </p:cNvPr>
            <p:cNvSpPr/>
            <p:nvPr/>
          </p:nvSpPr>
          <p:spPr>
            <a:xfrm>
              <a:off x="7183715" y="1249822"/>
              <a:ext cx="3944307" cy="416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1500" dist="139700" dir="1920000" sx="96000" sy="96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Sandoll 고딕Neo1 04 Regular" panose="020B0600000101010101" pitchFamily="34" charset="-127"/>
                  <a:ea typeface="Sandoll 고딕Neo1 04 Regular" panose="020B0600000101010101" pitchFamily="34" charset="-127"/>
                </a:rPr>
                <a:t>0</a:t>
              </a:r>
              <a:endParaRPr kumimoji="1" lang="ko-KR" altLang="en-US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236607" y="1302714"/>
              <a:ext cx="3829947" cy="4075228"/>
            </a:xfrm>
            <a:prstGeom prst="rect">
              <a:avLst/>
            </a:prstGeom>
            <a:noFill/>
            <a:ln w="38100"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고딕Neo1 04 Regular" panose="020B0600000101010101" pitchFamily="34" charset="-127"/>
                <a:ea typeface="Sandoll 고딕Neo1 04 Regular" panose="020B0600000101010101" pitchFamily="34" charset="-127"/>
              </a:endParaRPr>
            </a:p>
          </p:txBody>
        </p:sp>
      </p:grpSp>
      <p:sp>
        <p:nvSpPr>
          <p:cNvPr id="110" name="한쪽 모서리가 잘린 사각형 109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707148" y="5644589"/>
            <a:ext cx="5231758" cy="1001213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MCR </a:t>
            </a:r>
            <a:r>
              <a:rPr kumimoji="1"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데이터를 활용한 광고 적합도 측정</a:t>
            </a:r>
          </a:p>
        </p:txBody>
      </p:sp>
      <p:sp>
        <p:nvSpPr>
          <p:cNvPr id="111" name="한쪽 모서리가 잘린 사각형 110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6646054" y="5660019"/>
            <a:ext cx="5231758" cy="1001213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고객의 조건에 따른 맞춤형 광고 탐색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BE018D-2640-4ED5-BD01-5F81BE2DC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65" y="1629308"/>
            <a:ext cx="3522685" cy="3522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D214F3-A3D6-48F9-B590-FE12AAE56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83" y="1720338"/>
            <a:ext cx="3316765" cy="33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78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6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9480486" y="4874669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2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sp>
        <p:nvSpPr>
          <p:cNvPr id="2" name="텍스트상자 31">
            <a:extLst>
              <a:ext uri="{FF2B5EF4-FFF2-40B4-BE49-F238E27FC236}">
                <a16:creationId xmlns:a16="http://schemas.microsoft.com/office/drawing/2014/main" id="{FCFD76B3-A7F6-4832-918D-8F819913D2D9}"/>
              </a:ext>
            </a:extLst>
          </p:cNvPr>
          <p:cNvSpPr txBox="1"/>
          <p:nvPr/>
        </p:nvSpPr>
        <p:spPr>
          <a:xfrm>
            <a:off x="568174" y="2534519"/>
            <a:ext cx="7349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조사</a:t>
            </a:r>
          </a:p>
        </p:txBody>
      </p:sp>
      <p:sp>
        <p:nvSpPr>
          <p:cNvPr id="4" name="텍스트상자 11">
            <a:extLst>
              <a:ext uri="{FF2B5EF4-FFF2-40B4-BE49-F238E27FC236}">
                <a16:creationId xmlns:a16="http://schemas.microsoft.com/office/drawing/2014/main" id="{EC5E5913-B13C-4872-974A-95D179A0231D}"/>
              </a:ext>
            </a:extLst>
          </p:cNvPr>
          <p:cNvSpPr txBox="1"/>
          <p:nvPr/>
        </p:nvSpPr>
        <p:spPr>
          <a:xfrm>
            <a:off x="288075" y="302091"/>
            <a:ext cx="261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DB</a:t>
            </a:r>
            <a:r>
              <a:rPr lang="ko-KR" altLang="en-US" sz="14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를 활용한 </a:t>
            </a:r>
            <a:endParaRPr lang="en-US" altLang="ko-KR" sz="1400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/>
            <a:r>
              <a:rPr lang="ko-KR" altLang="en-US" sz="14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최적의 광고 매체 추천 서비스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B0EB9-C2D4-4003-90BB-D610B753353C}"/>
              </a:ext>
            </a:extLst>
          </p:cNvPr>
          <p:cNvSpPr txBox="1"/>
          <p:nvPr/>
        </p:nvSpPr>
        <p:spPr>
          <a:xfrm>
            <a:off x="728353" y="4027922"/>
            <a:ext cx="36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616B7-5794-469A-8D06-8B4A8EA6FDEB}"/>
              </a:ext>
            </a:extLst>
          </p:cNvPr>
          <p:cNvSpPr txBox="1"/>
          <p:nvPr/>
        </p:nvSpPr>
        <p:spPr>
          <a:xfrm>
            <a:off x="728353" y="4737405"/>
            <a:ext cx="18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-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675310-6BE6-4271-B697-94BD76413E3F}"/>
              </a:ext>
            </a:extLst>
          </p:cNvPr>
          <p:cNvSpPr txBox="1"/>
          <p:nvPr/>
        </p:nvSpPr>
        <p:spPr>
          <a:xfrm>
            <a:off x="7426247" y="5581076"/>
            <a:ext cx="609938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Engineering Data Base</a:t>
            </a:r>
            <a:endParaRPr kumimoji="1" lang="en-US" altLang="ko-KR" sz="1800" dirty="0">
              <a:solidFill>
                <a:schemeClr val="bg2">
                  <a:lumMod val="50000"/>
                </a:schemeClr>
              </a:solidFill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  <a:p>
            <a:pPr algn="ctr">
              <a:lnSpc>
                <a:spcPts val="2120"/>
              </a:lnSpc>
            </a:pP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Term project</a:t>
            </a:r>
            <a:endParaRPr lang="ko-KR" altLang="en-US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7517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2532"/>
            <a:ext cx="12192001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80415" y="60507"/>
            <a:ext cx="43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나눔스퀘어 ExtraBold" pitchFamily="50" charset="-127"/>
              </a:rPr>
              <a:t>데이터 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54589" y="666180"/>
            <a:ext cx="61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나눔스퀘어 ExtraBold" pitchFamily="50" charset="-127"/>
              </a:rPr>
              <a:t>Part 2 : 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Sandoll 고딕Neo1 04 Regular" panose="020B0600000101010101" pitchFamily="34" charset="-127"/>
                <a:ea typeface="나눔스퀘어OTF ExtraBold" pitchFamily="34" charset="-127"/>
              </a:rPr>
              <a:t>데이터 출처</a:t>
            </a:r>
            <a:endParaRPr kumimoji="1" lang="ko-KR" altLang="en-US" b="1" dirty="0">
              <a:solidFill>
                <a:schemeClr val="bg1">
                  <a:lumMod val="50000"/>
                </a:schemeClr>
              </a:solidFill>
              <a:latin typeface="Sandoll 고딕Neo1 04 Regular" panose="020B0600000101010101" pitchFamily="34" charset="-127"/>
              <a:ea typeface="나눔스퀘어 ExtraBold" pitchFamily="50" charset="-127"/>
            </a:endParaRPr>
          </a:p>
          <a:p>
            <a:endParaRPr kumimoji="1" lang="ko-KR" altLang="en-US" b="1" dirty="0">
              <a:latin typeface="Sandoll 고딕Neo1 04 Regular" panose="020B0600000101010101" pitchFamily="34" charset="-127"/>
              <a:ea typeface="나눔스퀘어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009" y="1401344"/>
            <a:ext cx="3930341" cy="1238504"/>
          </a:xfrm>
          <a:prstGeom prst="rect">
            <a:avLst/>
          </a:prstGeom>
          <a:noFill/>
          <a:ln w="38100"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52477" y="3692325"/>
            <a:ext cx="3113591" cy="0"/>
          </a:xfrm>
          <a:prstGeom prst="line">
            <a:avLst/>
          </a:prstGeom>
          <a:ln w="381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1952477" y="2453822"/>
            <a:ext cx="0" cy="1238504"/>
          </a:xfrm>
          <a:prstGeom prst="line">
            <a:avLst/>
          </a:prstGeom>
          <a:ln w="381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USER\Desktop\folde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624" y="2665504"/>
            <a:ext cx="4045966" cy="4045965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8943340" y="4513577"/>
            <a:ext cx="1860499" cy="1999442"/>
          </a:xfrm>
          <a:prstGeom prst="rect">
            <a:avLst/>
          </a:prstGeom>
          <a:noFill/>
          <a:ln w="38100"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6601545" y="4079571"/>
            <a:ext cx="3254415" cy="0"/>
          </a:xfrm>
          <a:prstGeom prst="line">
            <a:avLst/>
          </a:prstGeom>
          <a:ln w="381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9855960" y="4079571"/>
            <a:ext cx="3848" cy="439839"/>
          </a:xfrm>
          <a:prstGeom prst="line">
            <a:avLst/>
          </a:prstGeom>
          <a:ln w="381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448155" y="1354350"/>
            <a:ext cx="4271405" cy="1330977"/>
          </a:xfrm>
          <a:prstGeom prst="rect">
            <a:avLst/>
          </a:prstGeom>
          <a:noFill/>
          <a:ln w="38100"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6400800" y="3692325"/>
            <a:ext cx="3602620" cy="0"/>
          </a:xfrm>
          <a:prstGeom prst="line">
            <a:avLst/>
          </a:prstGeom>
          <a:ln w="381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H="1" flipV="1">
            <a:off x="10003420" y="2655088"/>
            <a:ext cx="31951" cy="1037238"/>
          </a:xfrm>
          <a:prstGeom prst="line">
            <a:avLst/>
          </a:prstGeom>
          <a:ln w="38100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0813C5B-15D2-4393-A3B3-B3DE816D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08" y="1401344"/>
            <a:ext cx="3930341" cy="12223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550090-CDC0-4418-8939-490E534DB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340" y="4513577"/>
            <a:ext cx="1860500" cy="1999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D9131F-B00A-49C0-85BE-C4ADDEFBF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006" y="1380442"/>
            <a:ext cx="4203702" cy="12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" y="-1"/>
            <a:ext cx="223391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46346D-2370-4DDB-AB72-8A92103D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88118"/>
              </p:ext>
            </p:extLst>
          </p:nvPr>
        </p:nvGraphicFramePr>
        <p:xfrm>
          <a:off x="891251" y="1286687"/>
          <a:ext cx="9722713" cy="42846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4054818056"/>
                    </a:ext>
                  </a:extLst>
                </a:gridCol>
                <a:gridCol w="2984700">
                  <a:extLst>
                    <a:ext uri="{9D8B030D-6E8A-4147-A177-3AD203B41FA5}">
                      <a16:colId xmlns:a16="http://schemas.microsoft.com/office/drawing/2014/main" val="773641927"/>
                    </a:ext>
                  </a:extLst>
                </a:gridCol>
                <a:gridCol w="2480710">
                  <a:extLst>
                    <a:ext uri="{9D8B030D-6E8A-4147-A177-3AD203B41FA5}">
                      <a16:colId xmlns:a16="http://schemas.microsoft.com/office/drawing/2014/main" val="1936641013"/>
                    </a:ext>
                  </a:extLst>
                </a:gridCol>
                <a:gridCol w="2924628">
                  <a:extLst>
                    <a:ext uri="{9D8B030D-6E8A-4147-A177-3AD203B41FA5}">
                      <a16:colId xmlns:a16="http://schemas.microsoft.com/office/drawing/2014/main" val="1204338703"/>
                    </a:ext>
                  </a:extLst>
                </a:gridCol>
              </a:tblGrid>
              <a:tr h="1239725">
                <a:tc gridSpan="4">
                  <a:txBody>
                    <a:bodyPr/>
                    <a:lstStyle/>
                    <a:p>
                      <a:pPr marL="0" indent="85725"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indent="85725" algn="l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광고 효과 테이블                               매체 이용률</a:t>
                      </a:r>
                    </a:p>
                  </a:txBody>
                  <a:tcPr marL="212433" marR="212433" marT="106218" marB="1062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8922" marR="128922" marT="64461" marB="6446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8922" marR="128922" marT="64461" marB="6446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200904"/>
                  </a:ext>
                </a:extLst>
              </a:tr>
              <a:tr h="101496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T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A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B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L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E</a:t>
                      </a:r>
                    </a:p>
                  </a:txBody>
                  <a:tcPr marL="177499" marR="177499" marT="88750" marB="88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광고 주목</a:t>
                      </a:r>
                      <a:r>
                        <a:rPr lang="en-US" altLang="ko-KR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관심도</a:t>
                      </a: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광고 구매 결정 영향력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시청률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389450"/>
                  </a:ext>
                </a:extLst>
              </a:tr>
              <a:tr h="5074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666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광고 호감도</a:t>
                      </a: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매체별</a:t>
                      </a:r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이미지 평가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797979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190712"/>
                  </a:ext>
                </a:extLst>
              </a:tr>
              <a:tr h="507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광고 매체 이용시간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44743"/>
                  </a:ext>
                </a:extLst>
              </a:tr>
              <a:tr h="1014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품목별 광고 관심도</a:t>
                      </a:r>
                      <a:endParaRPr lang="en-US" altLang="ko-KR" sz="1600" dirty="0">
                        <a:solidFill>
                          <a:srgbClr val="797979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광고 인지도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797979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968763"/>
                  </a:ext>
                </a:extLst>
              </a:tr>
            </a:tbl>
          </a:graphicData>
        </a:graphic>
      </p:graphicFrame>
      <p:cxnSp>
        <p:nvCxnSpPr>
          <p:cNvPr id="7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228879" y="136676"/>
            <a:ext cx="43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54589" y="666180"/>
            <a:ext cx="61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2 :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설명</a:t>
            </a:r>
            <a:endParaRPr kumimoji="1" lang="ko-KR" altLang="en-US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6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1" y="-1"/>
            <a:ext cx="223391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46346D-2370-4DDB-AB72-8A92103D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58107"/>
              </p:ext>
            </p:extLst>
          </p:nvPr>
        </p:nvGraphicFramePr>
        <p:xfrm>
          <a:off x="891251" y="1286687"/>
          <a:ext cx="9722713" cy="42846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4054818056"/>
                    </a:ext>
                  </a:extLst>
                </a:gridCol>
                <a:gridCol w="2984700">
                  <a:extLst>
                    <a:ext uri="{9D8B030D-6E8A-4147-A177-3AD203B41FA5}">
                      <a16:colId xmlns:a16="http://schemas.microsoft.com/office/drawing/2014/main" val="773641927"/>
                    </a:ext>
                  </a:extLst>
                </a:gridCol>
                <a:gridCol w="2480710">
                  <a:extLst>
                    <a:ext uri="{9D8B030D-6E8A-4147-A177-3AD203B41FA5}">
                      <a16:colId xmlns:a16="http://schemas.microsoft.com/office/drawing/2014/main" val="1936641013"/>
                    </a:ext>
                  </a:extLst>
                </a:gridCol>
                <a:gridCol w="2924628">
                  <a:extLst>
                    <a:ext uri="{9D8B030D-6E8A-4147-A177-3AD203B41FA5}">
                      <a16:colId xmlns:a16="http://schemas.microsoft.com/office/drawing/2014/main" val="1204338703"/>
                    </a:ext>
                  </a:extLst>
                </a:gridCol>
              </a:tblGrid>
              <a:tr h="1239725">
                <a:tc gridSpan="4">
                  <a:txBody>
                    <a:bodyPr/>
                    <a:lstStyle/>
                    <a:p>
                      <a:pPr marL="0" indent="85725"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 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</a:endParaRPr>
                    </a:p>
                    <a:p>
                      <a:pPr marL="0" indent="85725" algn="l" latinLnBrk="1"/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매체별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 가격표 테이블</a:t>
                      </a:r>
                    </a:p>
                  </a:txBody>
                  <a:tcPr marL="212433" marR="212433" marT="106218" marB="1062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8922" marR="128922" marT="64461" marB="6446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8922" marR="128922" marT="64461" marB="6446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200904"/>
                  </a:ext>
                </a:extLst>
              </a:tr>
              <a:tr h="10149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B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L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E</a:t>
                      </a:r>
                    </a:p>
                  </a:txBody>
                  <a:tcPr marL="177499" marR="177499" marT="88750" marB="88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4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인터넷 매체 가격표</a:t>
                      </a: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라디오 매체 가격표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지상파 채널 매체 가격표</a:t>
                      </a:r>
                      <a:endParaRPr lang="en-US" altLang="ko-KR" sz="1600" dirty="0">
                        <a:solidFill>
                          <a:srgbClr val="797979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</a:endParaRP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389450"/>
                  </a:ext>
                </a:extLst>
              </a:tr>
              <a:tr h="1014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666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잡지 매체 가격표</a:t>
                      </a: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SNS </a:t>
                      </a:r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매체 가격표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종합 편성 채널 매체 가격표</a:t>
                      </a: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190712"/>
                  </a:ext>
                </a:extLst>
              </a:tr>
              <a:tr h="1014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뉴스 매체 가격표</a:t>
                      </a: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케이블 채널 매체 가격표</a:t>
                      </a:r>
                    </a:p>
                  </a:txBody>
                  <a:tcPr marL="128922" marR="128922" marT="64461" marB="644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797979"/>
                          </a:solidFill>
                          <a:latin typeface="Sandoll 고딕Neo1 04 Regular" panose="020B0600000101010101" pitchFamily="34" charset="-127"/>
                          <a:ea typeface="Sandoll 고딕Neo1 04 Regular" panose="020B0600000101010101" pitchFamily="34" charset="-127"/>
                        </a:rPr>
                        <a:t>외부 광고 매체 가격표</a:t>
                      </a: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797979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</a:endParaRPr>
                    </a:p>
                  </a:txBody>
                  <a:tcPr marL="128922" marR="128922" marT="64461" marB="6446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968763"/>
                  </a:ext>
                </a:extLst>
              </a:tr>
            </a:tbl>
          </a:graphicData>
        </a:graphic>
      </p:graphicFrame>
      <p:cxnSp>
        <p:nvCxnSpPr>
          <p:cNvPr id="7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0" y="850510"/>
            <a:ext cx="891251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228879" y="136676"/>
            <a:ext cx="43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127FC-6168-9F4A-9044-19D436B08833}"/>
              </a:ext>
            </a:extLst>
          </p:cNvPr>
          <p:cNvSpPr txBox="1"/>
          <p:nvPr/>
        </p:nvSpPr>
        <p:spPr>
          <a:xfrm>
            <a:off x="854589" y="666180"/>
            <a:ext cx="61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Part 2 : </a:t>
            </a:r>
            <a:r>
              <a:rPr kumimoji="1" lang="ko-KR" altLang="en-US" b="1" dirty="0">
                <a:solidFill>
                  <a:srgbClr val="797979"/>
                </a:solidFill>
                <a:latin typeface="Sandoll 고딕Neo1 04 Regular" panose="020B0600000101010101" pitchFamily="34" charset="-127"/>
                <a:ea typeface="Sandoll 고딕Neo1 04 Regular" panose="020B0600000101010101" pitchFamily="34" charset="-127"/>
              </a:rPr>
              <a:t>데이터 설명</a:t>
            </a:r>
            <a:endParaRPr kumimoji="1" lang="ko-KR" altLang="en-US" b="1" dirty="0">
              <a:latin typeface="Sandoll 고딕Neo1 04 Regular" panose="020B0600000101010101" pitchFamily="34" charset="-127"/>
              <a:ea typeface="Sandoll 고딕Neo1 04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85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22758</TotalTime>
  <Words>1419</Words>
  <Application>Microsoft Office PowerPoint</Application>
  <PresentationFormat>와이드스크린</PresentationFormat>
  <Paragraphs>380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Sandoll 고딕Neo1 04 Regular</vt:lpstr>
      <vt:lpstr>나눔스퀘어 ExtraBold</vt:lpstr>
      <vt:lpstr>나눔스퀘어OTF Bold</vt:lpstr>
      <vt:lpstr>나눔스퀘어OTF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공모전 제목</dc:title>
  <dc:creator>user</dc:creator>
  <cp:lastModifiedBy>최 유림</cp:lastModifiedBy>
  <cp:revision>593</cp:revision>
  <dcterms:created xsi:type="dcterms:W3CDTF">2018-04-08T06:43:48Z</dcterms:created>
  <dcterms:modified xsi:type="dcterms:W3CDTF">2020-06-25T09:12:16Z</dcterms:modified>
</cp:coreProperties>
</file>