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331" r:id="rId4"/>
    <p:sldId id="295" r:id="rId5"/>
    <p:sldId id="274" r:id="rId6"/>
    <p:sldId id="332" r:id="rId7"/>
    <p:sldId id="319" r:id="rId8"/>
    <p:sldId id="320" r:id="rId9"/>
    <p:sldId id="32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45" r:id="rId21"/>
    <p:sldId id="346" r:id="rId22"/>
    <p:sldId id="34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6B7"/>
    <a:srgbClr val="987C4D"/>
    <a:srgbClr val="232380"/>
    <a:srgbClr val="947D54"/>
    <a:srgbClr val="CDC1B6"/>
    <a:srgbClr val="FFFFFF"/>
    <a:srgbClr val="333333"/>
    <a:srgbClr val="756B5F"/>
    <a:srgbClr val="5F5556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3426" autoAdjust="0"/>
  </p:normalViewPr>
  <p:slideViewPr>
    <p:cSldViewPr>
      <p:cViewPr varScale="1">
        <p:scale>
          <a:sx n="95" d="100"/>
          <a:sy n="95" d="100"/>
        </p:scale>
        <p:origin x="816" y="6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공공도서관 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D9C6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자바 인터페이스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10649" r="36942" b="25664"/>
          <a:stretch/>
        </p:blipFill>
        <p:spPr bwMode="auto">
          <a:xfrm>
            <a:off x="142789" y="4733953"/>
            <a:ext cx="292940" cy="3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WS로 전환한 대한항공, DB는 오라클 쓸 것&quot;..자신감 보인 오라클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 b="33894"/>
          <a:stretch/>
        </p:blipFill>
        <p:spPr bwMode="auto">
          <a:xfrm>
            <a:off x="0" y="5040289"/>
            <a:ext cx="578518" cy="1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40152" y="2603688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971605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50000"/>
                  </a:schemeClr>
                </a:solidFill>
              </a:rPr>
              <a:t>Full stack(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풀스택</a:t>
            </a:r>
            <a:r>
              <a:rPr lang="en-US" altLang="ko-KR" b="1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웹 개발자</a:t>
            </a:r>
            <a:r>
              <a:rPr lang="en-US" altLang="ko-KR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과정 유민상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636" y="1606709"/>
            <a:ext cx="6552728" cy="965041"/>
            <a:chOff x="1295636" y="1447520"/>
            <a:chExt cx="6552728" cy="965041"/>
          </a:xfrm>
        </p:grpSpPr>
        <p:grpSp>
          <p:nvGrpSpPr>
            <p:cNvPr id="19" name="그룹 1011"/>
            <p:cNvGrpSpPr/>
            <p:nvPr/>
          </p:nvGrpSpPr>
          <p:grpSpPr>
            <a:xfrm>
              <a:off x="1295636" y="1447520"/>
              <a:ext cx="6552728" cy="965041"/>
              <a:chOff x="3365781" y="3852648"/>
              <a:chExt cx="8899514" cy="1930082"/>
            </a:xfrm>
          </p:grpSpPr>
          <p:pic>
            <p:nvPicPr>
              <p:cNvPr id="20" name="Object 4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65781" y="3852648"/>
                <a:ext cx="8899514" cy="1930082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2492769" y="1745375"/>
              <a:ext cx="415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/>
                <a:t>의류 상세보기 및 게시판 프로젝트</a:t>
              </a:r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50794" y="1071104"/>
            <a:ext cx="3658834" cy="2397261"/>
            <a:chOff x="662762" y="1551482"/>
            <a:chExt cx="3658834" cy="278391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21980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149762" y="155148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19306" y="1659337"/>
              <a:ext cx="781169" cy="401167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1385773" y="2608745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62" y="3584820"/>
              <a:ext cx="1427281" cy="75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상품 관리</a:t>
              </a:r>
              <a:endParaRPr lang="en-US" altLang="ko-KR" sz="1200" b="1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회원 관리</a:t>
              </a:r>
              <a:endParaRPr lang="en-US" altLang="ko-KR" sz="1200" b="1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게시판 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021980" y="297338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642" y="2167269"/>
              <a:ext cx="1892134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게시판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이용</a:t>
              </a:r>
              <a:r>
                <a:rPr lang="en-US" altLang="ko-KR" sz="1200" b="1" smtClean="0">
                  <a:solidFill>
                    <a:srgbClr val="464646"/>
                  </a:solidFill>
                  <a:latin typeface="+mn-ea"/>
                </a:rPr>
                <a:t>(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보기</a:t>
              </a:r>
              <a:r>
                <a:rPr lang="en-US" altLang="ko-KR" sz="1200" b="1" smtClean="0">
                  <a:solidFill>
                    <a:srgbClr val="464646"/>
                  </a:solidFill>
                  <a:latin typeface="+mn-ea"/>
                </a:rPr>
                <a:t>)</a:t>
              </a:r>
              <a:endParaRPr lang="en-US" altLang="ko-KR" sz="1200" b="1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 상품 </a:t>
              </a: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검색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5342" y="2167269"/>
              <a:ext cx="1566254" cy="75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 관심목록 추가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 상품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검색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5.  </a:t>
            </a:r>
            <a:r>
              <a:rPr lang="ko-KR" altLang="en-US" b="1" dirty="0">
                <a:solidFill>
                  <a:srgbClr val="987C4D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18822" y="2264663"/>
            <a:ext cx="5669601" cy="1243191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시스템의 기능을 이용 가능한 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운영자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  <a:endCxn id="17" idx="5"/>
          </p:cNvCxnSpPr>
          <p:nvPr/>
        </p:nvCxnSpPr>
        <p:spPr>
          <a:xfrm flipH="1">
            <a:off x="1321562" y="987538"/>
            <a:ext cx="1629753" cy="1401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951315" y="847355"/>
            <a:ext cx="812702" cy="2803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959560" y="1367187"/>
            <a:ext cx="796212" cy="31074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4" name="타원 43"/>
          <p:cNvSpPr/>
          <p:nvPr/>
        </p:nvSpPr>
        <p:spPr>
          <a:xfrm>
            <a:off x="4158664" y="1941157"/>
            <a:ext cx="972108" cy="36409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smtClean="0"/>
              <a:t>회원탈퇴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910" y="382624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상품삭제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674528" y="898136"/>
            <a:ext cx="986357" cy="28860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관리자등록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207454" y="1347614"/>
            <a:ext cx="92009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마이페이지</a:t>
            </a:r>
            <a:endParaRPr lang="en-US" altLang="ko-KR" sz="1000" b="1" dirty="0" smtClean="0"/>
          </a:p>
        </p:txBody>
      </p:sp>
      <p:sp>
        <p:nvSpPr>
          <p:cNvPr id="58" name="타원 57"/>
          <p:cNvSpPr/>
          <p:nvPr/>
        </p:nvSpPr>
        <p:spPr>
          <a:xfrm>
            <a:off x="2874049" y="39550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관심목록</a:t>
            </a:r>
            <a:endParaRPr lang="en-US" altLang="ko-KR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910" y="338710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상품수정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802910" y="2926148"/>
            <a:ext cx="857976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상품등록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  <a:endCxn id="33" idx="3"/>
          </p:cNvCxnSpPr>
          <p:nvPr/>
        </p:nvCxnSpPr>
        <p:spPr>
          <a:xfrm>
            <a:off x="6660885" y="1042439"/>
            <a:ext cx="1583165" cy="14379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883222" y="27877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상품검색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7565" y="2602113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823714" y="683606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5" idx="6"/>
            <a:endCxn id="47" idx="2"/>
          </p:cNvCxnSpPr>
          <p:nvPr/>
        </p:nvCxnSpPr>
        <p:spPr>
          <a:xfrm>
            <a:off x="1218253" y="2436064"/>
            <a:ext cx="1664969" cy="48054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7" idx="5"/>
            <a:endCxn id="47" idx="1"/>
          </p:cNvCxnSpPr>
          <p:nvPr/>
        </p:nvCxnSpPr>
        <p:spPr>
          <a:xfrm>
            <a:off x="1321562" y="1127721"/>
            <a:ext cx="1672386" cy="1697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5" idx="6"/>
            <a:endCxn id="57" idx="3"/>
          </p:cNvCxnSpPr>
          <p:nvPr/>
        </p:nvCxnSpPr>
        <p:spPr>
          <a:xfrm flipV="1">
            <a:off x="1218253" y="1567548"/>
            <a:ext cx="3123946" cy="868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3" idx="3"/>
            <a:endCxn id="44" idx="5"/>
          </p:cNvCxnSpPr>
          <p:nvPr/>
        </p:nvCxnSpPr>
        <p:spPr>
          <a:xfrm flipH="1" flipV="1">
            <a:off x="4988410" y="2251928"/>
            <a:ext cx="3255640" cy="22850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682074" y="1337056"/>
            <a:ext cx="975587" cy="37100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stCxn id="33" idx="3"/>
            <a:endCxn id="100" idx="6"/>
          </p:cNvCxnSpPr>
          <p:nvPr/>
        </p:nvCxnSpPr>
        <p:spPr>
          <a:xfrm flipH="1" flipV="1">
            <a:off x="6657661" y="1522560"/>
            <a:ext cx="1586389" cy="9578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33" idx="3"/>
            <a:endCxn id="65" idx="6"/>
          </p:cNvCxnSpPr>
          <p:nvPr/>
        </p:nvCxnSpPr>
        <p:spPr>
          <a:xfrm flipH="1">
            <a:off x="5076056" y="2480430"/>
            <a:ext cx="3167994" cy="25051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25" idx="6"/>
            <a:endCxn id="65" idx="2"/>
          </p:cNvCxnSpPr>
          <p:nvPr/>
        </p:nvCxnSpPr>
        <p:spPr>
          <a:xfrm>
            <a:off x="1218253" y="2436064"/>
            <a:ext cx="2949312" cy="2948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  <a:endCxn id="25" idx="6"/>
          </p:cNvCxnSpPr>
          <p:nvPr/>
        </p:nvCxnSpPr>
        <p:spPr>
          <a:xfrm flipH="1" flipV="1">
            <a:off x="1218253" y="2436064"/>
            <a:ext cx="1655796" cy="164785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33" idx="3"/>
            <a:endCxn id="60" idx="6"/>
          </p:cNvCxnSpPr>
          <p:nvPr/>
        </p:nvCxnSpPr>
        <p:spPr>
          <a:xfrm flipH="1">
            <a:off x="6660886" y="2480430"/>
            <a:ext cx="1583164" cy="6043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3" idx="3"/>
            <a:endCxn id="59" idx="6"/>
          </p:cNvCxnSpPr>
          <p:nvPr/>
        </p:nvCxnSpPr>
        <p:spPr>
          <a:xfrm flipH="1">
            <a:off x="6558994" y="2480430"/>
            <a:ext cx="1685056" cy="105435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33" idx="3"/>
            <a:endCxn id="48" idx="6"/>
          </p:cNvCxnSpPr>
          <p:nvPr/>
        </p:nvCxnSpPr>
        <p:spPr>
          <a:xfrm flipH="1">
            <a:off x="6558994" y="2480430"/>
            <a:ext cx="1685056" cy="147465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100605" y="1715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87C4D"/>
                </a:solidFill>
              </a:rPr>
              <a:t>(</a:t>
            </a:r>
            <a:r>
              <a:rPr lang="en-US" altLang="ko-KR" sz="1200" b="1" dirty="0" err="1">
                <a:solidFill>
                  <a:srgbClr val="987C4D"/>
                </a:solidFill>
              </a:rPr>
              <a:t>usecase</a:t>
            </a:r>
            <a:r>
              <a:rPr lang="en-US" altLang="ko-KR" sz="1200" b="1" dirty="0">
                <a:solidFill>
                  <a:srgbClr val="987C4D"/>
                </a:solidFill>
              </a:rPr>
              <a:t> diagram)</a:t>
            </a:r>
            <a:endParaRPr lang="ko-KR" altLang="en-US" sz="1200" b="1" dirty="0">
              <a:solidFill>
                <a:srgbClr val="987C4D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6.  </a:t>
            </a:r>
            <a:r>
              <a:rPr lang="ko-KR" altLang="en-US" b="1" dirty="0" err="1">
                <a:solidFill>
                  <a:srgbClr val="987C4D"/>
                </a:solidFill>
              </a:rPr>
              <a:t>유스케이스</a:t>
            </a:r>
            <a:r>
              <a:rPr lang="ko-KR" altLang="en-US" b="1" dirty="0">
                <a:solidFill>
                  <a:srgbClr val="987C4D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stCxn id="17" idx="5"/>
            <a:endCxn id="41" idx="1"/>
          </p:cNvCxnSpPr>
          <p:nvPr/>
        </p:nvCxnSpPr>
        <p:spPr>
          <a:xfrm>
            <a:off x="1321562" y="1127721"/>
            <a:ext cx="1754601" cy="2849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133390" y="3234664"/>
            <a:ext cx="1035796" cy="48276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89351" y="167285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endCxn id="105" idx="0"/>
          </p:cNvCxnSpPr>
          <p:nvPr/>
        </p:nvCxnSpPr>
        <p:spPr>
          <a:xfrm>
            <a:off x="4648200" y="2905125"/>
            <a:ext cx="3088" cy="3295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44" idx="0"/>
          </p:cNvCxnSpPr>
          <p:nvPr/>
        </p:nvCxnSpPr>
        <p:spPr>
          <a:xfrm>
            <a:off x="4637944" y="1617164"/>
            <a:ext cx="6774" cy="32399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691138" y="30035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>
            <a:stCxn id="17" idx="5"/>
            <a:endCxn id="65" idx="1"/>
          </p:cNvCxnSpPr>
          <p:nvPr/>
        </p:nvCxnSpPr>
        <p:spPr>
          <a:xfrm>
            <a:off x="1321562" y="1127721"/>
            <a:ext cx="2979048" cy="15121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08078" y="2209671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리스트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보기전용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874049" y="341469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상세보기</a:t>
            </a:r>
            <a:endParaRPr lang="ko-KR" altLang="en-US" sz="1000" b="1" dirty="0"/>
          </a:p>
        </p:txBody>
      </p:sp>
      <p:cxnSp>
        <p:nvCxnSpPr>
          <p:cNvPr id="110" name="직선 화살표 연결선 109"/>
          <p:cNvCxnSpPr>
            <a:endCxn id="109" idx="0"/>
          </p:cNvCxnSpPr>
          <p:nvPr/>
        </p:nvCxnSpPr>
        <p:spPr>
          <a:xfrm>
            <a:off x="3245618" y="3074796"/>
            <a:ext cx="6473" cy="3399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273818" y="320504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7.  </a:t>
            </a:r>
            <a:r>
              <a:rPr lang="ko-KR" altLang="en-US" b="1" dirty="0" smtClean="0">
                <a:solidFill>
                  <a:srgbClr val="987C4D"/>
                </a:solidFill>
              </a:rPr>
              <a:t>순차 다이어그램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47764" y="15743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987C4D"/>
                </a:solidFill>
              </a:rPr>
              <a:t>(user mode sequence diagram)</a:t>
            </a:r>
            <a:endParaRPr lang="ko-KR" altLang="en-US" sz="1200" b="1" dirty="0">
              <a:solidFill>
                <a:srgbClr val="987C4D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42701" y="1845748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259632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840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마이페이지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940152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관심목록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76256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게시판</a:t>
            </a:r>
            <a:endParaRPr lang="ko-KR" altLang="en-US" sz="1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004048" y="1059582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상품검색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555776" y="1437624"/>
            <a:ext cx="0" cy="229525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1880" y="1437625"/>
            <a:ext cx="0" cy="233820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7984" y="1437625"/>
            <a:ext cx="0" cy="226209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3" idx="0"/>
          </p:cNvCxnSpPr>
          <p:nvPr/>
        </p:nvCxnSpPr>
        <p:spPr>
          <a:xfrm flipH="1">
            <a:off x="1608324" y="1437625"/>
            <a:ext cx="11348" cy="221424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088" y="1437625"/>
            <a:ext cx="0" cy="226209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00192" y="1437625"/>
            <a:ext cx="0" cy="221424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236296" y="1437625"/>
            <a:ext cx="0" cy="221424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65023" y="17076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72458" y="1761660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11760" y="170765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547664" y="149743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753058" y="2133545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7664" y="181566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75656" y="208569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778496" y="2209657"/>
            <a:ext cx="1569368" cy="114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7864" y="208569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267747" y="1961209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907704" y="2193709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699792" y="2549643"/>
            <a:ext cx="1576244" cy="12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4117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699720" y="2625756"/>
            <a:ext cx="156482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83968" y="250179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699795" y="2361533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 err="1" smtClean="0"/>
              <a:t>마이페이지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569283" y="2604315"/>
            <a:ext cx="1545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정보수정 및 탈퇴 확인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772458" y="2865098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475656" y="278777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1763688" y="2911736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20072" y="278777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591424" y="3251311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283968" y="320346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572000" y="3327424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156176" y="320346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861511" y="307032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</a:t>
            </a:r>
            <a:r>
              <a:rPr lang="en-US" altLang="ko-KR" sz="1000" smtClean="0"/>
              <a:t>. </a:t>
            </a:r>
            <a:r>
              <a:rPr lang="ko-KR" altLang="en-US" sz="1000" smtClean="0"/>
              <a:t>관심목록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1018" y="3304777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r>
              <a:rPr lang="en-US" altLang="ko-KR" sz="1000" smtClean="0"/>
              <a:t>. </a:t>
            </a:r>
            <a:r>
              <a:rPr lang="ko-KR" altLang="en-US" sz="1000" smtClean="0"/>
              <a:t>관심목록 </a:t>
            </a:r>
            <a:r>
              <a:rPr lang="ko-KR" altLang="en-US" sz="1000" dirty="0" smtClean="0"/>
              <a:t>상품 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772458" y="3699719"/>
            <a:ext cx="5319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464308" y="365187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772458" y="3775832"/>
            <a:ext cx="53003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092280" y="365187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3519144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11. </a:t>
            </a:r>
            <a:r>
              <a:rPr lang="ko-KR" altLang="en-US" sz="1000"/>
              <a:t>글 작성 </a:t>
            </a:r>
            <a:r>
              <a:rPr lang="en-US" altLang="ko-KR" sz="1000"/>
              <a:t>/ </a:t>
            </a:r>
            <a:r>
              <a:rPr lang="ko-KR" altLang="en-US" sz="1000"/>
              <a:t>답글 달기</a:t>
            </a:r>
            <a:r>
              <a:rPr lang="en-US" altLang="ko-KR" sz="1000"/>
              <a:t>/ </a:t>
            </a:r>
            <a:r>
              <a:rPr lang="ko-KR" altLang="en-US" sz="1000"/>
              <a:t>댓글 달기 </a:t>
            </a:r>
            <a:r>
              <a:rPr lang="en-US" altLang="ko-KR" sz="1000"/>
              <a:t>/ </a:t>
            </a:r>
            <a:r>
              <a:rPr lang="ko-KR" altLang="en-US" sz="1000"/>
              <a:t>조회 </a:t>
            </a:r>
            <a:r>
              <a:rPr lang="en-US" altLang="ko-KR" sz="1000"/>
              <a:t>/ </a:t>
            </a:r>
            <a:r>
              <a:rPr lang="ko-KR" altLang="en-US" sz="1000"/>
              <a:t>삭제</a:t>
            </a:r>
          </a:p>
          <a:p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558454" y="37531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12. </a:t>
            </a:r>
            <a:r>
              <a:rPr lang="ko-KR" altLang="en-US" sz="1000" smtClean="0"/>
              <a:t>게시판 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0372" y="267443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상품검색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851920" y="2864209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검색 상품 확인 </a:t>
            </a:r>
            <a:endParaRPr lang="ko-KR" altLang="en-US" sz="900" dirty="0"/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659287" y="1604142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37518" y="145562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555776" y="1731578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3548" y="16722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987C4D"/>
                </a:solidFill>
              </a:rPr>
              <a:t>(admin mode sequence diagram)</a:t>
            </a:r>
            <a:endParaRPr lang="ko-KR" altLang="en-US" sz="1200" b="1" dirty="0">
              <a:solidFill>
                <a:srgbClr val="987C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7.  </a:t>
            </a:r>
            <a:r>
              <a:rPr lang="ko-KR" altLang="en-US" b="1" dirty="0" smtClean="0">
                <a:solidFill>
                  <a:srgbClr val="987C4D"/>
                </a:solidFill>
              </a:rPr>
              <a:t>순차 다이어그램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31640" y="1014206"/>
            <a:ext cx="6120680" cy="2977880"/>
            <a:chOff x="899592" y="1197232"/>
            <a:chExt cx="6120680" cy="397050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</a:p>
            <a:p>
              <a:pPr algn="ctr"/>
              <a:r>
                <a:rPr lang="ko-KR" altLang="en-US" sz="1000" b="1" dirty="0" smtClean="0"/>
                <a:t>로그아웃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상품관리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3131883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2"/>
            </p:cNvCxnSpPr>
            <p:nvPr/>
          </p:nvCxnSpPr>
          <p:spPr>
            <a:xfrm>
              <a:off x="3419872" y="1701288"/>
              <a:ext cx="0" cy="316835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8" idx="2"/>
            </p:cNvCxnSpPr>
            <p:nvPr/>
          </p:nvCxnSpPr>
          <p:spPr>
            <a:xfrm>
              <a:off x="4499992" y="1701288"/>
              <a:ext cx="0" cy="316835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3" idx="2"/>
              <a:endCxn id="63" idx="0"/>
            </p:cNvCxnSpPr>
            <p:nvPr/>
          </p:nvCxnSpPr>
          <p:spPr>
            <a:xfrm>
              <a:off x="1259632" y="1701288"/>
              <a:ext cx="7741" cy="2987473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2"/>
            </p:cNvCxnSpPr>
            <p:nvPr/>
          </p:nvCxnSpPr>
          <p:spPr>
            <a:xfrm>
              <a:off x="5580112" y="1701288"/>
              <a:ext cx="0" cy="3168352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2"/>
              <a:endCxn id="67" idx="0"/>
            </p:cNvCxnSpPr>
            <p:nvPr/>
          </p:nvCxnSpPr>
          <p:spPr>
            <a:xfrm>
              <a:off x="6660232" y="1701288"/>
              <a:ext cx="0" cy="300307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13421" y="4504875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</a:t>
              </a:r>
              <a:r>
                <a:rPr lang="en-US" altLang="ko-KR" sz="1000" smtClean="0"/>
                <a:t>. </a:t>
              </a:r>
              <a:r>
                <a:rPr lang="ko-KR" altLang="en-US" sz="1000" smtClean="0"/>
                <a:t>회원 수정 및 탈퇴 관리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547664" y="2093967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567092" y="2639994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567092" y="30817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565117" y="3632853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987C4D"/>
                </a:solidFill>
              </a:rPr>
              <a:t>8.  </a:t>
            </a:r>
            <a:r>
              <a:rPr lang="ko-KR" altLang="en-US" b="1" dirty="0" smtClean="0">
                <a:solidFill>
                  <a:srgbClr val="987C4D"/>
                </a:solidFill>
              </a:rPr>
              <a:t>기능정의서 및 설계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987C4D"/>
                </a:solidFill>
              </a:rPr>
              <a:t>9. </a:t>
            </a:r>
            <a:r>
              <a:rPr lang="en-US" altLang="ko-KR" b="1" dirty="0">
                <a:solidFill>
                  <a:srgbClr val="987C4D"/>
                </a:solidFill>
              </a:rPr>
              <a:t>DB </a:t>
            </a:r>
            <a:r>
              <a:rPr lang="ko-KR" altLang="en-US" b="1" dirty="0">
                <a:solidFill>
                  <a:srgbClr val="987C4D"/>
                </a:solidFill>
              </a:rPr>
              <a:t>설계 </a:t>
            </a:r>
            <a:r>
              <a:rPr lang="en-US" altLang="ko-KR" b="1" dirty="0">
                <a:solidFill>
                  <a:srgbClr val="987C4D"/>
                </a:solidFill>
              </a:rPr>
              <a:t>(ERD)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5" y="571500"/>
            <a:ext cx="821241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9.  </a:t>
            </a:r>
            <a:r>
              <a:rPr lang="ko-KR" altLang="en-US" b="1" dirty="0" smtClean="0">
                <a:solidFill>
                  <a:srgbClr val="987C4D"/>
                </a:solidFill>
              </a:rPr>
              <a:t>기능정의서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96652"/>
              </p:ext>
            </p:extLst>
          </p:nvPr>
        </p:nvGraphicFramePr>
        <p:xfrm>
          <a:off x="611563" y="465518"/>
          <a:ext cx="3816423" cy="390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2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상품명검색</a:t>
                      </a:r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상품명의 키워드로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전에는 게시판 보기만 이용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99259"/>
                  </a:ext>
                </a:extLst>
              </a:tr>
              <a:tr h="22497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상품목록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 </a:t>
                      </a:r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3384"/>
              </p:ext>
            </p:extLst>
          </p:nvPr>
        </p:nvGraphicFramePr>
        <p:xfrm>
          <a:off x="4499992" y="465516"/>
          <a:ext cx="3888432" cy="242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4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9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관심목록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상품추가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관심목록에 원하는 상품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상품명검색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상품명의 키워드로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10. Project </a:t>
            </a:r>
            <a:r>
              <a:rPr lang="en-US" altLang="ko-KR" b="1" dirty="0">
                <a:solidFill>
                  <a:srgbClr val="987C4D"/>
                </a:solidFill>
              </a:rPr>
              <a:t>S</a:t>
            </a:r>
            <a:r>
              <a:rPr lang="en-US" altLang="ko-KR" b="1" dirty="0" smtClean="0">
                <a:solidFill>
                  <a:srgbClr val="987C4D"/>
                </a:solidFill>
              </a:rPr>
              <a:t>ource Explorer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11. UI </a:t>
            </a:r>
            <a:r>
              <a:rPr lang="ko-KR" altLang="en-US" b="1" dirty="0" smtClean="0">
                <a:solidFill>
                  <a:srgbClr val="987C4D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987C4D"/>
                </a:solidFill>
              </a:rPr>
              <a:t>– </a:t>
            </a:r>
            <a:r>
              <a:rPr lang="ko-KR" altLang="en-US" b="1" dirty="0" err="1" smtClean="0">
                <a:solidFill>
                  <a:srgbClr val="987C4D"/>
                </a:solidFill>
              </a:rPr>
              <a:t>메인페이지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11. UI </a:t>
            </a:r>
            <a:r>
              <a:rPr lang="ko-KR" altLang="en-US" b="1" dirty="0" smtClean="0">
                <a:solidFill>
                  <a:srgbClr val="987C4D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987C4D"/>
                </a:solidFill>
              </a:rPr>
              <a:t>– </a:t>
            </a:r>
            <a:r>
              <a:rPr lang="ko-KR" altLang="en-US" b="1" dirty="0" smtClean="0">
                <a:solidFill>
                  <a:srgbClr val="987C4D"/>
                </a:solidFill>
              </a:rPr>
              <a:t>관리자</a:t>
            </a:r>
            <a:r>
              <a:rPr lang="en-US" altLang="ko-KR" b="1" dirty="0" smtClean="0">
                <a:solidFill>
                  <a:srgbClr val="987C4D"/>
                </a:solidFill>
              </a:rPr>
              <a:t>(</a:t>
            </a:r>
            <a:r>
              <a:rPr lang="ko-KR" altLang="en-US" b="1" dirty="0" smtClean="0">
                <a:solidFill>
                  <a:srgbClr val="987C4D"/>
                </a:solidFill>
              </a:rPr>
              <a:t>사서</a:t>
            </a:r>
            <a:r>
              <a:rPr lang="en-US" altLang="ko-KR" b="1" dirty="0" smtClean="0">
                <a:solidFill>
                  <a:srgbClr val="987C4D"/>
                </a:solidFill>
              </a:rPr>
              <a:t>) </a:t>
            </a:r>
            <a:r>
              <a:rPr lang="ko-KR" altLang="en-US" b="1" dirty="0" smtClean="0">
                <a:solidFill>
                  <a:srgbClr val="987C4D"/>
                </a:solidFill>
              </a:rPr>
              <a:t>등록 및 삭제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23528" y="100436"/>
            <a:ext cx="1872577" cy="5834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987C4D"/>
                </a:solidFill>
              </a:rPr>
              <a:t>INDEX</a:t>
            </a:r>
            <a:endParaRPr lang="ko-KR" altLang="en-US" sz="3200" b="1" dirty="0">
              <a:solidFill>
                <a:srgbClr val="987C4D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67545" y="1127026"/>
            <a:ext cx="7993701" cy="2093990"/>
            <a:chOff x="483602" y="1337033"/>
            <a:chExt cx="7993701" cy="2093990"/>
          </a:xfrm>
        </p:grpSpPr>
        <p:grpSp>
          <p:nvGrpSpPr>
            <p:cNvPr id="33" name="그룹 32"/>
            <p:cNvGrpSpPr/>
            <p:nvPr/>
          </p:nvGrpSpPr>
          <p:grpSpPr>
            <a:xfrm>
              <a:off x="3307192" y="1337033"/>
              <a:ext cx="2346522" cy="2093990"/>
              <a:chOff x="4745758" y="1875418"/>
              <a:chExt cx="1628524" cy="1453263"/>
            </a:xfrm>
          </p:grpSpPr>
          <p:grpSp>
            <p:nvGrpSpPr>
              <p:cNvPr id="34" name="그룹 1005"/>
              <p:cNvGrpSpPr/>
              <p:nvPr/>
            </p:nvGrpSpPr>
            <p:grpSpPr>
              <a:xfrm>
                <a:off x="4937726" y="1875418"/>
                <a:ext cx="1244589" cy="1244589"/>
                <a:chOff x="9875451" y="3750836"/>
                <a:chExt cx="2489177" cy="2489177"/>
              </a:xfrm>
            </p:grpSpPr>
            <p:pic>
              <p:nvPicPr>
                <p:cNvPr id="37" name="Object 2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9875451" y="3750836"/>
                  <a:ext cx="2489177" cy="2489177"/>
                </a:xfrm>
                <a:prstGeom prst="rect">
                  <a:avLst/>
                </a:prstGeom>
              </p:spPr>
            </p:pic>
          </p:grpSp>
          <p:grpSp>
            <p:nvGrpSpPr>
              <p:cNvPr id="35" name="그룹 1006"/>
              <p:cNvGrpSpPr/>
              <p:nvPr/>
            </p:nvGrpSpPr>
            <p:grpSpPr>
              <a:xfrm>
                <a:off x="4745758" y="3198399"/>
                <a:ext cx="1628524" cy="130282"/>
                <a:chOff x="9491516" y="6396797"/>
                <a:chExt cx="3257048" cy="260564"/>
              </a:xfrm>
            </p:grpSpPr>
            <p:pic>
              <p:nvPicPr>
                <p:cNvPr id="36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491516" y="6396797"/>
                  <a:ext cx="3257048" cy="2605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그룹 22"/>
            <p:cNvGrpSpPr/>
            <p:nvPr/>
          </p:nvGrpSpPr>
          <p:grpSpPr>
            <a:xfrm>
              <a:off x="483602" y="1337033"/>
              <a:ext cx="2346522" cy="2093990"/>
              <a:chOff x="4745758" y="1875418"/>
              <a:chExt cx="1628524" cy="1453263"/>
            </a:xfrm>
          </p:grpSpPr>
          <p:grpSp>
            <p:nvGrpSpPr>
              <p:cNvPr id="24" name="그룹 1005"/>
              <p:cNvGrpSpPr/>
              <p:nvPr/>
            </p:nvGrpSpPr>
            <p:grpSpPr>
              <a:xfrm>
                <a:off x="4937726" y="1875418"/>
                <a:ext cx="1244589" cy="1244589"/>
                <a:chOff x="9875451" y="3750836"/>
                <a:chExt cx="2489177" cy="2489177"/>
              </a:xfrm>
            </p:grpSpPr>
            <p:pic>
              <p:nvPicPr>
                <p:cNvPr id="27" name="Object 2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9875451" y="3750836"/>
                  <a:ext cx="2489177" cy="2489177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1006"/>
              <p:cNvGrpSpPr/>
              <p:nvPr/>
            </p:nvGrpSpPr>
            <p:grpSpPr>
              <a:xfrm>
                <a:off x="4745758" y="3198399"/>
                <a:ext cx="1628524" cy="130282"/>
                <a:chOff x="9491516" y="6396797"/>
                <a:chExt cx="3257048" cy="260564"/>
              </a:xfrm>
            </p:grpSpPr>
            <p:pic>
              <p:nvPicPr>
                <p:cNvPr id="26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491516" y="6396797"/>
                  <a:ext cx="3257048" cy="2605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그룹 37"/>
            <p:cNvGrpSpPr/>
            <p:nvPr/>
          </p:nvGrpSpPr>
          <p:grpSpPr>
            <a:xfrm>
              <a:off x="6130781" y="1337033"/>
              <a:ext cx="2346522" cy="2093990"/>
              <a:chOff x="4745758" y="1875418"/>
              <a:chExt cx="1628524" cy="1453263"/>
            </a:xfrm>
          </p:grpSpPr>
          <p:grpSp>
            <p:nvGrpSpPr>
              <p:cNvPr id="39" name="그룹 1005"/>
              <p:cNvGrpSpPr/>
              <p:nvPr/>
            </p:nvGrpSpPr>
            <p:grpSpPr>
              <a:xfrm>
                <a:off x="4937726" y="1875418"/>
                <a:ext cx="1244589" cy="1244589"/>
                <a:chOff x="9875451" y="3750836"/>
                <a:chExt cx="2489177" cy="2489177"/>
              </a:xfrm>
            </p:grpSpPr>
            <p:pic>
              <p:nvPicPr>
                <p:cNvPr id="42" name="Object 2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9875451" y="3750836"/>
                  <a:ext cx="2489177" cy="2489177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1006"/>
              <p:cNvGrpSpPr/>
              <p:nvPr/>
            </p:nvGrpSpPr>
            <p:grpSpPr>
              <a:xfrm>
                <a:off x="4745758" y="3198399"/>
                <a:ext cx="1628524" cy="130282"/>
                <a:chOff x="9491516" y="6396797"/>
                <a:chExt cx="3257048" cy="260564"/>
              </a:xfrm>
            </p:grpSpPr>
            <p:pic>
              <p:nvPicPr>
                <p:cNvPr id="41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491516" y="6396797"/>
                  <a:ext cx="3257048" cy="26056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3" name="그룹 1012"/>
          <p:cNvGrpSpPr>
            <a:grpSpLocks noChangeAspect="1"/>
          </p:cNvGrpSpPr>
          <p:nvPr/>
        </p:nvGrpSpPr>
        <p:grpSpPr>
          <a:xfrm>
            <a:off x="1360149" y="1707734"/>
            <a:ext cx="561312" cy="720000"/>
            <a:chOff x="12023243" y="4119628"/>
            <a:chExt cx="682771" cy="875797"/>
          </a:xfrm>
        </p:grpSpPr>
        <p:pic>
          <p:nvPicPr>
            <p:cNvPr id="44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243" y="4119628"/>
              <a:ext cx="682771" cy="875797"/>
            </a:xfrm>
            <a:prstGeom prst="rect">
              <a:avLst/>
            </a:prstGeom>
          </p:spPr>
        </p:pic>
      </p:grpSp>
      <p:grpSp>
        <p:nvGrpSpPr>
          <p:cNvPr id="45" name="그룹 1013"/>
          <p:cNvGrpSpPr>
            <a:grpSpLocks noChangeAspect="1"/>
          </p:cNvGrpSpPr>
          <p:nvPr/>
        </p:nvGrpSpPr>
        <p:grpSpPr>
          <a:xfrm>
            <a:off x="4104395" y="1668247"/>
            <a:ext cx="720000" cy="720000"/>
            <a:chOff x="10408857" y="4119628"/>
            <a:chExt cx="1422366" cy="1422366"/>
          </a:xfrm>
        </p:grpSpPr>
        <p:pic>
          <p:nvPicPr>
            <p:cNvPr id="46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857" y="4119628"/>
              <a:ext cx="1422366" cy="1422366"/>
            </a:xfrm>
            <a:prstGeom prst="rect">
              <a:avLst/>
            </a:prstGeom>
          </p:spPr>
        </p:pic>
      </p:grpSp>
      <p:grpSp>
        <p:nvGrpSpPr>
          <p:cNvPr id="47" name="그룹 1014"/>
          <p:cNvGrpSpPr>
            <a:grpSpLocks noChangeAspect="1"/>
          </p:cNvGrpSpPr>
          <p:nvPr/>
        </p:nvGrpSpPr>
        <p:grpSpPr>
          <a:xfrm>
            <a:off x="6927984" y="1668247"/>
            <a:ext cx="720000" cy="720000"/>
            <a:chOff x="8184653" y="3654571"/>
            <a:chExt cx="1606796" cy="1606796"/>
          </a:xfrm>
        </p:grpSpPr>
        <p:pic>
          <p:nvPicPr>
            <p:cNvPr id="48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4653" y="3654571"/>
              <a:ext cx="1606796" cy="1606796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467545" y="3225580"/>
            <a:ext cx="2346522" cy="1506410"/>
          </a:xfrm>
          <a:prstGeom prst="rect">
            <a:avLst/>
          </a:prstGeom>
          <a:solidFill>
            <a:schemeClr val="bg1"/>
          </a:solidFill>
          <a:ln>
            <a:solidFill>
              <a:srgbClr val="D9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smtClean="0">
                <a:solidFill>
                  <a:schemeClr val="tx1"/>
                </a:solidFill>
                <a:latin typeface="+mn-ea"/>
              </a:rPr>
              <a:t>개발환경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err="1">
                <a:solidFill>
                  <a:schemeClr val="tx1"/>
                </a:solidFill>
                <a:latin typeface="+mn-ea"/>
              </a:rPr>
              <a:t>개발리소스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작업분할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구조도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WBS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작업일정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0232" y="14018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계획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6577" y="140186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  <a:latin typeface="+mn-ea"/>
              </a:rPr>
              <a:t>분석 및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설계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66046" y="1340208"/>
            <a:ext cx="1043876" cy="32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91135" y="3225580"/>
            <a:ext cx="2346522" cy="1506410"/>
          </a:xfrm>
          <a:prstGeom prst="rect">
            <a:avLst/>
          </a:prstGeom>
          <a:noFill/>
          <a:ln>
            <a:solidFill>
              <a:srgbClr val="D9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요구사항 분석</a:t>
            </a:r>
            <a:endParaRPr lang="en-US" altLang="ko-KR" sz="800" b="1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유스케이스 다이어그램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순차다이어그램 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8.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기능정의서</a:t>
            </a:r>
            <a:endParaRPr lang="en-US" altLang="ko-KR" sz="800" b="1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9.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설계</a:t>
            </a:r>
            <a:r>
              <a:rPr lang="en-US" altLang="ko-KR" sz="800" b="1">
                <a:solidFill>
                  <a:schemeClr val="tx1"/>
                </a:solidFill>
                <a:latin typeface="+mn-ea"/>
              </a:rPr>
              <a:t>(ERD)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14724" y="3225580"/>
            <a:ext cx="2346522" cy="1506410"/>
          </a:xfrm>
          <a:prstGeom prst="rect">
            <a:avLst/>
          </a:prstGeom>
          <a:noFill/>
          <a:ln>
            <a:solidFill>
              <a:srgbClr val="D9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10. Project source </a:t>
            </a:r>
            <a:r>
              <a:rPr lang="en-US" altLang="ko-KR" sz="800" b="1" smtClean="0">
                <a:solidFill>
                  <a:schemeClr val="tx1"/>
                </a:solidFill>
                <a:latin typeface="+mn-ea"/>
              </a:rPr>
              <a:t>Explore</a:t>
            </a:r>
          </a:p>
          <a:p>
            <a:pPr marL="252000" lvl="1">
              <a:lnSpc>
                <a:spcPct val="180000"/>
              </a:lnSpc>
              <a:defRPr/>
            </a:pPr>
            <a:endParaRPr lang="ko-KR" altLang="en-US" sz="800">
              <a:solidFill>
                <a:schemeClr val="tx1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11. UI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시연 및 핵심 </a:t>
            </a:r>
            <a:r>
              <a:rPr lang="ko-KR" altLang="en-US" sz="800" b="1" smtClean="0">
                <a:solidFill>
                  <a:schemeClr val="tx1"/>
                </a:solidFill>
                <a:latin typeface="+mn-ea"/>
              </a:rPr>
              <a:t>기능</a:t>
            </a:r>
            <a:endParaRPr lang="en-US" altLang="ko-KR" sz="800" b="1" smtClean="0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endParaRPr lang="en-US" altLang="ko-KR" sz="800" b="1">
              <a:solidFill>
                <a:schemeClr val="tx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800" b="1">
                <a:solidFill>
                  <a:schemeClr val="tx1"/>
                </a:solidFill>
                <a:latin typeface="+mn-ea"/>
              </a:rPr>
              <a:t>12. </a:t>
            </a:r>
            <a:r>
              <a:rPr lang="ko-KR" altLang="en-US" sz="800" b="1">
                <a:solidFill>
                  <a:schemeClr val="tx1"/>
                </a:solidFill>
                <a:latin typeface="+mn-ea"/>
              </a:rPr>
              <a:t>차후 개발 내용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11. UI </a:t>
            </a:r>
            <a:r>
              <a:rPr lang="ko-KR" altLang="en-US" b="1" dirty="0" smtClean="0">
                <a:solidFill>
                  <a:srgbClr val="987C4D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987C4D"/>
                </a:solidFill>
              </a:rPr>
              <a:t>– XXX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이용자 기반의 추천 플랫폼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예약 및 대출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반납기능을 </a:t>
            </a:r>
            <a:r>
              <a:rPr lang="en-US" altLang="ko-KR" sz="2000" dirty="0" smtClean="0">
                <a:latin typeface="+mn-ea"/>
              </a:rPr>
              <a:t>SNS</a:t>
            </a:r>
            <a:r>
              <a:rPr lang="ko-KR" altLang="en-US" sz="2000" dirty="0" smtClean="0">
                <a:latin typeface="+mn-ea"/>
              </a:rPr>
              <a:t>와 연동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연체 및 대출에 대한 점수 부여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C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5796" y="2296061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7844" y="2063918"/>
            <a:ext cx="2808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latin typeface="+mn-ea"/>
              </a:rPr>
              <a:t>감사합니다</a:t>
            </a:r>
            <a:endParaRPr lang="en-US" altLang="ko-KR" sz="4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1.  </a:t>
            </a:r>
            <a:r>
              <a:rPr lang="ko-KR" altLang="en-US" b="1" dirty="0" smtClean="0">
                <a:solidFill>
                  <a:srgbClr val="987C4D"/>
                </a:solidFill>
              </a:rPr>
              <a:t>주제 및 목적</a:t>
            </a:r>
            <a:endParaRPr lang="ko-KR" altLang="en-US" b="1" dirty="0">
              <a:solidFill>
                <a:srgbClr val="987C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D9C6B7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상품 설명 페이지와 게시판 웹 페이지를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 커뮤니티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848" y="1458789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n-ea"/>
              </a:rPr>
              <a:t>이용자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이용자는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비회원과 회원으로 나뉘며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회원가입 이후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상품 관심목록 추가부터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게시판의 글 작성과 자신이 작성한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게시글의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수정 및 삭제 가능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비회원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회원 모두 상품 검색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및 게시판</a:t>
            </a:r>
            <a:r>
              <a:rPr lang="en-US" altLang="ko-KR" sz="160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이용</a:t>
            </a:r>
            <a:r>
              <a:rPr lang="en-US" altLang="ko-KR" sz="160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보기</a:t>
            </a:r>
            <a:r>
              <a:rPr lang="en-US" altLang="ko-KR" sz="160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이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가능하며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회원가입을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통해 관심목록에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상품을 추가할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관리자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관리자를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통해서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글 작성 및 게시판의 모든 글을 수정과 삭제 가능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상품등록 및 삭제 등의 관리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D9C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1.  </a:t>
            </a:r>
            <a:r>
              <a:rPr lang="ko-KR" altLang="en-US" b="1" dirty="0">
                <a:solidFill>
                  <a:srgbClr val="987C4D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쇼핑몰 웹사이트 및 게시물 웹 페이지를 참조</a:t>
            </a:r>
            <a:endParaRPr lang="en-US" altLang="ko-KR" sz="140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9401" y="4266580"/>
            <a:ext cx="6109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mtClean="0">
                <a:solidFill>
                  <a:schemeClr val="bg1"/>
                </a:solidFill>
                <a:latin typeface="+mn-ea"/>
              </a:rPr>
              <a:t>의류 상세보기 및 게시판 프로젝트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1177" t="6601" r="13130" b="5901"/>
          <a:stretch/>
        </p:blipFill>
        <p:spPr>
          <a:xfrm>
            <a:off x="1766985" y="1069843"/>
            <a:ext cx="3240360" cy="21070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0044" t="8001" r="21809" b="5201"/>
          <a:stretch/>
        </p:blipFill>
        <p:spPr>
          <a:xfrm>
            <a:off x="2771800" y="1449964"/>
            <a:ext cx="2508069" cy="2106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5961" t="18778" r="8593" b="9400"/>
          <a:stretch/>
        </p:blipFill>
        <p:spPr>
          <a:xfrm>
            <a:off x="3923928" y="1911551"/>
            <a:ext cx="3096344" cy="18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2285" y="843559"/>
            <a:ext cx="7327445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9" y="1267762"/>
            <a:ext cx="7328352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41604" y="1691965"/>
            <a:ext cx="7328126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168"/>
            <a:ext cx="734264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6181" y="2965765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4367" y="2541562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3461" y="3815360"/>
            <a:ext cx="7346269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solidFill>
              <a:srgbClr val="D9C6B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5274" y="3389968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19672" y="157173"/>
            <a:ext cx="10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87C4D"/>
                </a:solidFill>
              </a:rPr>
              <a:t>(Resources)</a:t>
            </a:r>
            <a:endParaRPr lang="ko-KR" altLang="en-US" sz="1200" b="1" dirty="0">
              <a:solidFill>
                <a:srgbClr val="987C4D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2.  </a:t>
            </a:r>
            <a:r>
              <a:rPr lang="ko-KR" altLang="en-US" b="1" dirty="0">
                <a:solidFill>
                  <a:srgbClr val="987C4D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43280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87C4D"/>
                </a:solidFill>
              </a:rPr>
              <a:t>3.  </a:t>
            </a:r>
            <a:r>
              <a:rPr lang="ko-KR" altLang="en-US" b="1" dirty="0" smtClean="0">
                <a:solidFill>
                  <a:srgbClr val="987C4D"/>
                </a:solidFill>
              </a:rPr>
              <a:t>작업분할구조</a:t>
            </a:r>
            <a:r>
              <a:rPr lang="ko-KR" altLang="en-US" b="1" dirty="0">
                <a:solidFill>
                  <a:srgbClr val="987C4D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71300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987C4D"/>
                </a:solidFill>
              </a:rPr>
              <a:t>(</a:t>
            </a:r>
            <a:r>
              <a:rPr lang="ko-KR" altLang="en-US" sz="1200" b="1" dirty="0" smtClean="0">
                <a:solidFill>
                  <a:srgbClr val="987C4D"/>
                </a:solidFill>
              </a:rPr>
              <a:t>회원 및 관리자 </a:t>
            </a:r>
            <a:r>
              <a:rPr lang="en-US" altLang="ko-KR" sz="1200" b="1" dirty="0" smtClean="0">
                <a:solidFill>
                  <a:srgbClr val="987C4D"/>
                </a:solidFill>
              </a:rPr>
              <a:t>WBS)</a:t>
            </a:r>
            <a:endParaRPr lang="ko-KR" altLang="en-US" sz="1200" b="1" dirty="0">
              <a:solidFill>
                <a:srgbClr val="987C4D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13972" y="431544"/>
            <a:ext cx="1224136" cy="2383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로그아웃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699580" y="1338149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마이페이지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54949" y="2405146"/>
            <a:ext cx="915991" cy="26795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89322" y="2054713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상품검색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91431" y="2771277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 상세보기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695506" y="3487842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게시판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843808" y="991217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정보수정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843808" y="1667839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843808" y="3155574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843808" y="3487842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43808" y="3837493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843808" y="4207894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글답변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843808" y="4578294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305724" y="2405146"/>
            <a:ext cx="915991" cy="26795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012946" y="669922"/>
            <a:ext cx="4750775" cy="1735224"/>
            <a:chOff x="1012946" y="669922"/>
            <a:chExt cx="4750775" cy="1735224"/>
          </a:xfrm>
        </p:grpSpPr>
        <p:cxnSp>
          <p:nvCxnSpPr>
            <p:cNvPr id="65" name="꺾인 연결선 64"/>
            <p:cNvCxnSpPr>
              <a:stCxn id="82" idx="2"/>
              <a:endCxn id="123" idx="0"/>
            </p:cNvCxnSpPr>
            <p:nvPr/>
          </p:nvCxnSpPr>
          <p:spPr>
            <a:xfrm rot="5400000">
              <a:off x="1901882" y="-219013"/>
              <a:ext cx="1735223" cy="3513095"/>
            </a:xfrm>
            <a:prstGeom prst="bentConnector3">
              <a:avLst>
                <a:gd name="adj1" fmla="val 9014"/>
              </a:avLst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꺾인 연결선 160"/>
            <p:cNvCxnSpPr>
              <a:stCxn id="82" idx="2"/>
              <a:endCxn id="145" idx="0"/>
            </p:cNvCxnSpPr>
            <p:nvPr/>
          </p:nvCxnSpPr>
          <p:spPr>
            <a:xfrm rot="16200000" flipH="1">
              <a:off x="4277269" y="918694"/>
              <a:ext cx="1735223" cy="1237680"/>
            </a:xfrm>
            <a:prstGeom prst="bentConnector3">
              <a:avLst>
                <a:gd name="adj1" fmla="val 50000"/>
              </a:avLst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1470940" y="1451001"/>
            <a:ext cx="228640" cy="2149693"/>
            <a:chOff x="1470940" y="1451001"/>
            <a:chExt cx="228640" cy="2149693"/>
          </a:xfrm>
        </p:grpSpPr>
        <p:cxnSp>
          <p:nvCxnSpPr>
            <p:cNvPr id="80" name="꺾인 연결선 79"/>
            <p:cNvCxnSpPr>
              <a:stCxn id="123" idx="3"/>
              <a:endCxn id="88" idx="1"/>
            </p:cNvCxnSpPr>
            <p:nvPr/>
          </p:nvCxnSpPr>
          <p:spPr>
            <a:xfrm flipV="1">
              <a:off x="1470940" y="1451001"/>
              <a:ext cx="228640" cy="1088124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23" idx="3"/>
              <a:endCxn id="133" idx="1"/>
            </p:cNvCxnSpPr>
            <p:nvPr/>
          </p:nvCxnSpPr>
          <p:spPr>
            <a:xfrm>
              <a:off x="1470940" y="2539125"/>
              <a:ext cx="224566" cy="1061569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꺾인 연결선 166"/>
            <p:cNvCxnSpPr>
              <a:stCxn id="123" idx="3"/>
              <a:endCxn id="131" idx="1"/>
            </p:cNvCxnSpPr>
            <p:nvPr/>
          </p:nvCxnSpPr>
          <p:spPr>
            <a:xfrm flipV="1">
              <a:off x="1470940" y="2167565"/>
              <a:ext cx="218382" cy="371560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123" idx="3"/>
              <a:endCxn id="132" idx="1"/>
            </p:cNvCxnSpPr>
            <p:nvPr/>
          </p:nvCxnSpPr>
          <p:spPr>
            <a:xfrm>
              <a:off x="1470940" y="2539125"/>
              <a:ext cx="220491" cy="345004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꺾인 연결선 182"/>
          <p:cNvCxnSpPr>
            <a:stCxn id="88" idx="3"/>
            <a:endCxn id="135" idx="1"/>
          </p:cNvCxnSpPr>
          <p:nvPr/>
        </p:nvCxnSpPr>
        <p:spPr>
          <a:xfrm flipV="1">
            <a:off x="2635684" y="1104069"/>
            <a:ext cx="208124" cy="346932"/>
          </a:xfrm>
          <a:prstGeom prst="bentConnector3">
            <a:avLst/>
          </a:prstGeom>
          <a:ln w="1905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endCxn id="136" idx="1"/>
          </p:cNvCxnSpPr>
          <p:nvPr/>
        </p:nvCxnSpPr>
        <p:spPr>
          <a:xfrm rot="16200000" flipH="1">
            <a:off x="2621942" y="1558825"/>
            <a:ext cx="339670" cy="104062"/>
          </a:xfrm>
          <a:prstGeom prst="bentConnector2">
            <a:avLst/>
          </a:prstGeom>
          <a:ln w="1905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2631610" y="3268426"/>
            <a:ext cx="212198" cy="1422720"/>
            <a:chOff x="2631610" y="3268426"/>
            <a:chExt cx="212198" cy="1422720"/>
          </a:xfrm>
        </p:grpSpPr>
        <p:cxnSp>
          <p:nvCxnSpPr>
            <p:cNvPr id="191" name="꺾인 연결선 190"/>
            <p:cNvCxnSpPr>
              <a:stCxn id="133" idx="3"/>
              <a:endCxn id="139" idx="1"/>
            </p:cNvCxnSpPr>
            <p:nvPr/>
          </p:nvCxnSpPr>
          <p:spPr>
            <a:xfrm flipV="1">
              <a:off x="2631610" y="3268426"/>
              <a:ext cx="212198" cy="332268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33" idx="3"/>
              <a:endCxn id="140" idx="1"/>
            </p:cNvCxnSpPr>
            <p:nvPr/>
          </p:nvCxnSpPr>
          <p:spPr>
            <a:xfrm>
              <a:off x="2631610" y="3600694"/>
              <a:ext cx="212198" cy="12700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꺾인 연결선 196"/>
            <p:cNvCxnSpPr>
              <a:stCxn id="133" idx="3"/>
              <a:endCxn id="141" idx="1"/>
            </p:cNvCxnSpPr>
            <p:nvPr/>
          </p:nvCxnSpPr>
          <p:spPr>
            <a:xfrm>
              <a:off x="2631610" y="3600694"/>
              <a:ext cx="212198" cy="349651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꺾인 연결선 199"/>
            <p:cNvCxnSpPr>
              <a:stCxn id="133" idx="3"/>
              <a:endCxn id="142" idx="1"/>
            </p:cNvCxnSpPr>
            <p:nvPr/>
          </p:nvCxnSpPr>
          <p:spPr>
            <a:xfrm>
              <a:off x="2631610" y="3600694"/>
              <a:ext cx="212198" cy="7200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꺾인 연결선 203"/>
            <p:cNvCxnSpPr>
              <a:stCxn id="133" idx="3"/>
              <a:endCxn id="143" idx="1"/>
            </p:cNvCxnSpPr>
            <p:nvPr/>
          </p:nvCxnSpPr>
          <p:spPr>
            <a:xfrm>
              <a:off x="2631610" y="3600694"/>
              <a:ext cx="212198" cy="1090452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6221715" y="2190636"/>
            <a:ext cx="183255" cy="1851025"/>
            <a:chOff x="6221715" y="2190636"/>
            <a:chExt cx="183255" cy="1851025"/>
          </a:xfrm>
        </p:grpSpPr>
        <p:cxnSp>
          <p:nvCxnSpPr>
            <p:cNvPr id="209" name="꺾인 연결선 208"/>
            <p:cNvCxnSpPr>
              <a:stCxn id="145" idx="3"/>
              <a:endCxn id="147" idx="1"/>
            </p:cNvCxnSpPr>
            <p:nvPr/>
          </p:nvCxnSpPr>
          <p:spPr>
            <a:xfrm flipV="1">
              <a:off x="6221715" y="2190636"/>
              <a:ext cx="183255" cy="348489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꺾인 연결선 211"/>
            <p:cNvCxnSpPr>
              <a:stCxn id="145" idx="3"/>
              <a:endCxn id="149" idx="1"/>
            </p:cNvCxnSpPr>
            <p:nvPr/>
          </p:nvCxnSpPr>
          <p:spPr>
            <a:xfrm>
              <a:off x="6221715" y="2539125"/>
              <a:ext cx="183255" cy="1502536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모서리가 둥근 직사각형 146"/>
          <p:cNvSpPr/>
          <p:nvPr/>
        </p:nvSpPr>
        <p:spPr>
          <a:xfrm>
            <a:off x="6404970" y="2077784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상품관리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404970" y="3928809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게시판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524328" y="1667102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상품등록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524328" y="2078582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상품수정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524328" y="2490062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상품삭제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524328" y="3127190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524328" y="4323530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글답변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524328" y="4722310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524328" y="3525970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524328" y="3924750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7341074" y="1851962"/>
            <a:ext cx="183254" cy="822960"/>
            <a:chOff x="7341074" y="1112327"/>
            <a:chExt cx="183254" cy="822960"/>
          </a:xfrm>
        </p:grpSpPr>
        <p:cxnSp>
          <p:nvCxnSpPr>
            <p:cNvPr id="216" name="꺾인 연결선 215"/>
            <p:cNvCxnSpPr>
              <a:stCxn id="147" idx="3"/>
              <a:endCxn id="150" idx="1"/>
            </p:cNvCxnSpPr>
            <p:nvPr/>
          </p:nvCxnSpPr>
          <p:spPr>
            <a:xfrm flipV="1">
              <a:off x="7341074" y="1112327"/>
              <a:ext cx="183254" cy="410682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47" idx="3"/>
              <a:endCxn id="151" idx="1"/>
            </p:cNvCxnSpPr>
            <p:nvPr/>
          </p:nvCxnSpPr>
          <p:spPr>
            <a:xfrm>
              <a:off x="7341074" y="1523009"/>
              <a:ext cx="183254" cy="798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꺾인 연결선 221"/>
            <p:cNvCxnSpPr>
              <a:stCxn id="147" idx="3"/>
              <a:endCxn id="152" idx="1"/>
            </p:cNvCxnSpPr>
            <p:nvPr/>
          </p:nvCxnSpPr>
          <p:spPr>
            <a:xfrm>
              <a:off x="7341074" y="1523009"/>
              <a:ext cx="183254" cy="412278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/>
          <p:cNvGrpSpPr/>
          <p:nvPr/>
        </p:nvGrpSpPr>
        <p:grpSpPr>
          <a:xfrm>
            <a:off x="7341074" y="3240042"/>
            <a:ext cx="183254" cy="1595120"/>
            <a:chOff x="7341074" y="2797711"/>
            <a:chExt cx="183254" cy="1595120"/>
          </a:xfrm>
        </p:grpSpPr>
        <p:cxnSp>
          <p:nvCxnSpPr>
            <p:cNvPr id="226" name="꺾인 연결선 225"/>
            <p:cNvCxnSpPr>
              <a:stCxn id="149" idx="3"/>
              <a:endCxn id="153" idx="1"/>
            </p:cNvCxnSpPr>
            <p:nvPr/>
          </p:nvCxnSpPr>
          <p:spPr>
            <a:xfrm flipV="1">
              <a:off x="7341074" y="2797711"/>
              <a:ext cx="183254" cy="801619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 228"/>
            <p:cNvCxnSpPr>
              <a:stCxn id="149" idx="3"/>
              <a:endCxn id="155" idx="1"/>
            </p:cNvCxnSpPr>
            <p:nvPr/>
          </p:nvCxnSpPr>
          <p:spPr>
            <a:xfrm>
              <a:off x="7341074" y="3599330"/>
              <a:ext cx="183254" cy="793501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 231"/>
            <p:cNvCxnSpPr>
              <a:stCxn id="149" idx="3"/>
              <a:endCxn id="156" idx="1"/>
            </p:cNvCxnSpPr>
            <p:nvPr/>
          </p:nvCxnSpPr>
          <p:spPr>
            <a:xfrm flipV="1">
              <a:off x="7341074" y="3196491"/>
              <a:ext cx="183254" cy="402839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꺾인 연결선 234"/>
            <p:cNvCxnSpPr>
              <a:stCxn id="149" idx="3"/>
              <a:endCxn id="157" idx="1"/>
            </p:cNvCxnSpPr>
            <p:nvPr/>
          </p:nvCxnSpPr>
          <p:spPr>
            <a:xfrm flipV="1">
              <a:off x="7341074" y="3595271"/>
              <a:ext cx="183254" cy="4059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꺾인 연결선 237"/>
            <p:cNvCxnSpPr>
              <a:stCxn id="149" idx="3"/>
              <a:endCxn id="154" idx="1"/>
            </p:cNvCxnSpPr>
            <p:nvPr/>
          </p:nvCxnSpPr>
          <p:spPr>
            <a:xfrm>
              <a:off x="7341074" y="3599330"/>
              <a:ext cx="183254" cy="394721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모서리가 둥근 직사각형 257"/>
          <p:cNvSpPr/>
          <p:nvPr/>
        </p:nvSpPr>
        <p:spPr>
          <a:xfrm>
            <a:off x="2843808" y="2430768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관심목록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263" name="꺾인 연결선 262"/>
          <p:cNvCxnSpPr>
            <a:stCxn id="132" idx="3"/>
            <a:endCxn id="258" idx="1"/>
          </p:cNvCxnSpPr>
          <p:nvPr/>
        </p:nvCxnSpPr>
        <p:spPr>
          <a:xfrm flipV="1">
            <a:off x="2627535" y="2543620"/>
            <a:ext cx="216273" cy="340509"/>
          </a:xfrm>
          <a:prstGeom prst="bentConnector3">
            <a:avLst/>
          </a:prstGeom>
          <a:ln w="1905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31" idx="2"/>
            <a:endCxn id="132" idx="0"/>
          </p:cNvCxnSpPr>
          <p:nvPr/>
        </p:nvCxnSpPr>
        <p:spPr>
          <a:xfrm>
            <a:off x="2157374" y="2280417"/>
            <a:ext cx="2109" cy="490860"/>
          </a:xfrm>
          <a:prstGeom prst="line">
            <a:avLst/>
          </a:prstGeom>
          <a:ln w="19050">
            <a:solidFill>
              <a:srgbClr val="756B5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모서리가 둥근 직사각형 288"/>
          <p:cNvSpPr/>
          <p:nvPr/>
        </p:nvSpPr>
        <p:spPr>
          <a:xfrm>
            <a:off x="6404970" y="696024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회원관리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291" name="꺾인 연결선 290"/>
          <p:cNvCxnSpPr>
            <a:stCxn id="145" idx="3"/>
            <a:endCxn id="289" idx="1"/>
          </p:cNvCxnSpPr>
          <p:nvPr/>
        </p:nvCxnSpPr>
        <p:spPr>
          <a:xfrm flipV="1">
            <a:off x="6221715" y="808876"/>
            <a:ext cx="183255" cy="1730249"/>
          </a:xfrm>
          <a:prstGeom prst="bentConnector3">
            <a:avLst/>
          </a:prstGeom>
          <a:ln w="1905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모서리가 둥근 직사각형 295"/>
          <p:cNvSpPr/>
          <p:nvPr/>
        </p:nvSpPr>
        <p:spPr>
          <a:xfrm>
            <a:off x="7524328" y="455538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회원목록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7524328" y="938228"/>
            <a:ext cx="936104" cy="2257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304" name="그룹 303"/>
          <p:cNvGrpSpPr/>
          <p:nvPr/>
        </p:nvGrpSpPr>
        <p:grpSpPr>
          <a:xfrm>
            <a:off x="7341074" y="568390"/>
            <a:ext cx="183254" cy="482690"/>
            <a:chOff x="7341074" y="568390"/>
            <a:chExt cx="183254" cy="482690"/>
          </a:xfrm>
        </p:grpSpPr>
        <p:cxnSp>
          <p:nvCxnSpPr>
            <p:cNvPr id="299" name="꺾인 연결선 298"/>
            <p:cNvCxnSpPr>
              <a:stCxn id="289" idx="3"/>
              <a:endCxn id="297" idx="1"/>
            </p:cNvCxnSpPr>
            <p:nvPr/>
          </p:nvCxnSpPr>
          <p:spPr>
            <a:xfrm>
              <a:off x="7341074" y="808876"/>
              <a:ext cx="183254" cy="242204"/>
            </a:xfrm>
            <a:prstGeom prst="bentConnector3">
              <a:avLst/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꺾인 연결선 300"/>
            <p:cNvCxnSpPr>
              <a:stCxn id="289" idx="3"/>
              <a:endCxn id="296" idx="1"/>
            </p:cNvCxnSpPr>
            <p:nvPr/>
          </p:nvCxnSpPr>
          <p:spPr>
            <a:xfrm flipV="1">
              <a:off x="7341074" y="568390"/>
              <a:ext cx="183254" cy="2404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56B5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52770" y="4015640"/>
            <a:ext cx="1926942" cy="815458"/>
            <a:chOff x="52770" y="3914665"/>
            <a:chExt cx="2373244" cy="91643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2770" y="4159116"/>
              <a:ext cx="915991" cy="267957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비회원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175526" y="3914665"/>
              <a:ext cx="936104" cy="225704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상품검색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175527" y="4260029"/>
              <a:ext cx="1250487" cy="225704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상품 상세보기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175526" y="4605394"/>
              <a:ext cx="936104" cy="225704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게시판</a:t>
              </a:r>
              <a:r>
                <a:rPr lang="en-US" altLang="ko-KR" sz="1000" b="1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b="1" smtClean="0">
                  <a:solidFill>
                    <a:schemeClr val="tx1"/>
                  </a:solidFill>
                </a:rPr>
                <a:t>보기</a:t>
              </a:r>
              <a:r>
                <a:rPr lang="en-US" altLang="ko-KR" sz="1000" b="1" smtClean="0">
                  <a:solidFill>
                    <a:schemeClr val="tx1"/>
                  </a:solidFill>
                </a:rPr>
                <a:t>)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968761" y="4027517"/>
              <a:ext cx="206765" cy="690729"/>
              <a:chOff x="968761" y="4027517"/>
              <a:chExt cx="206765" cy="690729"/>
            </a:xfrm>
          </p:grpSpPr>
          <p:cxnSp>
            <p:nvCxnSpPr>
              <p:cNvPr id="45" name="꺾인 연결선 44"/>
              <p:cNvCxnSpPr>
                <a:stCxn id="79" idx="3"/>
                <a:endCxn id="107" idx="1"/>
              </p:cNvCxnSpPr>
              <p:nvPr/>
            </p:nvCxnSpPr>
            <p:spPr>
              <a:xfrm flipV="1">
                <a:off x="968761" y="4027517"/>
                <a:ext cx="206765" cy="265578"/>
              </a:xfrm>
              <a:prstGeom prst="bentConnector3">
                <a:avLst/>
              </a:prstGeom>
              <a:ln w="19050">
                <a:solidFill>
                  <a:srgbClr val="756B5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꺾인 연결선 115"/>
              <p:cNvCxnSpPr>
                <a:stCxn id="79" idx="3"/>
                <a:endCxn id="108" idx="1"/>
              </p:cNvCxnSpPr>
              <p:nvPr/>
            </p:nvCxnSpPr>
            <p:spPr>
              <a:xfrm>
                <a:off x="968761" y="4293095"/>
                <a:ext cx="206765" cy="79786"/>
              </a:xfrm>
              <a:prstGeom prst="bentConnector3">
                <a:avLst/>
              </a:prstGeom>
              <a:ln w="19050">
                <a:solidFill>
                  <a:srgbClr val="756B5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꺾인 연결선 118"/>
              <p:cNvCxnSpPr>
                <a:stCxn id="79" idx="3"/>
                <a:endCxn id="109" idx="1"/>
              </p:cNvCxnSpPr>
              <p:nvPr/>
            </p:nvCxnSpPr>
            <p:spPr>
              <a:xfrm>
                <a:off x="968761" y="4293095"/>
                <a:ext cx="206765" cy="425151"/>
              </a:xfrm>
              <a:prstGeom prst="bentConnector3">
                <a:avLst/>
              </a:prstGeom>
              <a:ln w="19050">
                <a:solidFill>
                  <a:srgbClr val="756B5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4.  Gantt Chart</a:t>
            </a:r>
            <a:r>
              <a:rPr lang="ko-KR" altLang="en-US" b="1" dirty="0">
                <a:solidFill>
                  <a:srgbClr val="987C4D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9" y="421796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5.  </a:t>
            </a:r>
            <a:r>
              <a:rPr lang="ko-KR" altLang="en-US" b="1" dirty="0">
                <a:solidFill>
                  <a:srgbClr val="987C4D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로그인 후 내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마이페이지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회원정보 수정</a:t>
            </a:r>
            <a:r>
              <a:rPr lang="en-US" altLang="ko-KR" sz="160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및</a:t>
            </a:r>
            <a:r>
              <a:rPr lang="en-US" altLang="ko-KR" sz="160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탈퇴가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상품검색은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상품명의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상품검색을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통해 원하는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상품에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회원들은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장바구니를 통해 관심있는 상품을 담을 수 있으며 장바구니와 메인페이지내에서 상품 리스트 상세페이지를 통해 상품 구매가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회원들은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및 답글 달기를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할 수 있으며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인기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글은       표시</a:t>
            </a:r>
            <a:r>
              <a:rPr lang="en-US" altLang="ko-KR" sz="16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신규 글은 </a:t>
            </a:r>
            <a:r>
              <a:rPr lang="en-US" altLang="ko-KR" sz="1600" smtClean="0">
                <a:solidFill>
                  <a:srgbClr val="464646"/>
                </a:solidFill>
                <a:latin typeface="+mn-ea"/>
              </a:rPr>
              <a:t>New</a:t>
            </a: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를 붙인다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+mn-ea"/>
              </a:rPr>
              <a:t>회원들은 파일을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첨부할 수 있는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게시판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이용이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78777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87C4D"/>
                </a:solidFill>
              </a:rPr>
              <a:t>5.  </a:t>
            </a:r>
            <a:r>
              <a:rPr lang="ko-KR" altLang="en-US" b="1" dirty="0">
                <a:solidFill>
                  <a:srgbClr val="987C4D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+mn-ea"/>
                <a:ea typeface="+mn-ea"/>
              </a:rPr>
              <a:t>ADMIN</a:t>
            </a:r>
            <a:r>
              <a:rPr lang="ko-KR" altLang="en-US" sz="2000" dirty="0">
                <a:latin typeface="+mn-ea"/>
                <a:ea typeface="+mn-ea"/>
              </a:rPr>
              <a:t>계정을 통해 </a:t>
            </a:r>
            <a:r>
              <a:rPr lang="ko-KR" altLang="en-US" sz="2000" dirty="0" smtClean="0">
                <a:latin typeface="+mn-ea"/>
                <a:ea typeface="+mn-ea"/>
              </a:rPr>
              <a:t>관리자 계정 </a:t>
            </a:r>
            <a:r>
              <a:rPr lang="ko-KR" altLang="en-US" sz="2000" dirty="0">
                <a:latin typeface="+mn-ea"/>
                <a:ea typeface="+mn-ea"/>
              </a:rPr>
              <a:t>생성 및 삭제를 할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관리자모드에서는 상품등록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및 삭제가 가능하며 등록된 상품의 수정 등의 상품관리가 가능하다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게시판의 글을 작성할 수 있고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회원들의 </a:t>
            </a:r>
            <a:r>
              <a:rPr lang="ko-KR" altLang="en-US" sz="2000" dirty="0" err="1" smtClean="0">
                <a:latin typeface="+mn-ea"/>
                <a:ea typeface="+mn-ea"/>
              </a:rPr>
              <a:t>게시글을</a:t>
            </a:r>
            <a:r>
              <a:rPr lang="ko-KR" altLang="en-US" sz="2000" dirty="0" smtClean="0">
                <a:latin typeface="+mn-ea"/>
                <a:ea typeface="+mn-ea"/>
              </a:rPr>
              <a:t> 수정 및 삭제 가능한 관리 기능을 이용 가능하게 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6762</TotalTime>
  <Words>1175</Words>
  <Application>Microsoft Office PowerPoint</Application>
  <PresentationFormat>화면 슬라이드 쇼(16:9)</PresentationFormat>
  <Paragraphs>333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 Unicode MS</vt:lpstr>
      <vt:lpstr>HY중고딕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461</cp:revision>
  <dcterms:created xsi:type="dcterms:W3CDTF">2016-06-22T05:17:17Z</dcterms:created>
  <dcterms:modified xsi:type="dcterms:W3CDTF">2023-03-21T00:30:59Z</dcterms:modified>
</cp:coreProperties>
</file>