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9" r:id="rId5"/>
    <p:sldId id="265" r:id="rId6"/>
    <p:sldId id="271" r:id="rId7"/>
    <p:sldId id="272" r:id="rId8"/>
    <p:sldId id="273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CF6B5-868E-411A-99FF-E0A9579499E8}" v="2" dt="2025-09-15T07:42:5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철 김" userId="33b0e5a2da8d99e3" providerId="LiveId" clId="{1DCBD7D4-DA07-4D00-B680-53800EFDAFEB}"/>
    <pc:docChg chg="custSel modSld">
      <pc:chgData name="형철 김" userId="33b0e5a2da8d99e3" providerId="LiveId" clId="{1DCBD7D4-DA07-4D00-B680-53800EFDAFEB}" dt="2025-09-15T07:44:23.206" v="53" actId="14100"/>
      <pc:docMkLst>
        <pc:docMk/>
      </pc:docMkLst>
      <pc:sldChg chg="addSp delSp modSp mod">
        <pc:chgData name="형철 김" userId="33b0e5a2da8d99e3" providerId="LiveId" clId="{1DCBD7D4-DA07-4D00-B680-53800EFDAFEB}" dt="2025-09-15T07:44:23.206" v="53" actId="14100"/>
        <pc:sldMkLst>
          <pc:docMk/>
          <pc:sldMk cId="1005322164" sldId="271"/>
        </pc:sldMkLst>
        <pc:spChg chg="mod">
          <ac:chgData name="형철 김" userId="33b0e5a2da8d99e3" providerId="LiveId" clId="{1DCBD7D4-DA07-4D00-B680-53800EFDAFEB}" dt="2025-09-15T07:42:04.548" v="34" actId="20577"/>
          <ac:spMkLst>
            <pc:docMk/>
            <pc:sldMk cId="1005322164" sldId="271"/>
            <ac:spMk id="2" creationId="{222D58C4-C55A-53D0-C33A-12A5B95CFD35}"/>
          </ac:spMkLst>
        </pc:spChg>
        <pc:spChg chg="del mod">
          <ac:chgData name="형철 김" userId="33b0e5a2da8d99e3" providerId="LiveId" clId="{1DCBD7D4-DA07-4D00-B680-53800EFDAFEB}" dt="2025-09-15T07:41:38.947" v="8" actId="478"/>
          <ac:spMkLst>
            <pc:docMk/>
            <pc:sldMk cId="1005322164" sldId="271"/>
            <ac:spMk id="3" creationId="{B114C4A9-010B-C26A-2E48-6A998633E096}"/>
          </ac:spMkLst>
        </pc:spChg>
        <pc:spChg chg="add del mod">
          <ac:chgData name="형철 김" userId="33b0e5a2da8d99e3" providerId="LiveId" clId="{1DCBD7D4-DA07-4D00-B680-53800EFDAFEB}" dt="2025-09-15T07:41:44.739" v="10" actId="478"/>
          <ac:spMkLst>
            <pc:docMk/>
            <pc:sldMk cId="1005322164" sldId="271"/>
            <ac:spMk id="7" creationId="{3FB7097E-C43F-51F9-44FC-F35E296E74D4}"/>
          </ac:spMkLst>
        </pc:spChg>
        <pc:picChg chg="add del mod">
          <ac:chgData name="형철 김" userId="33b0e5a2da8d99e3" providerId="LiveId" clId="{1DCBD7D4-DA07-4D00-B680-53800EFDAFEB}" dt="2025-09-15T07:42:39.848" v="36" actId="478"/>
          <ac:picMkLst>
            <pc:docMk/>
            <pc:sldMk cId="1005322164" sldId="271"/>
            <ac:picMk id="5" creationId="{D0A69CC3-C0F2-D6FD-E166-3879E6B70E1D}"/>
          </ac:picMkLst>
        </pc:picChg>
        <pc:picChg chg="add del mod">
          <ac:chgData name="형철 김" userId="33b0e5a2da8d99e3" providerId="LiveId" clId="{1DCBD7D4-DA07-4D00-B680-53800EFDAFEB}" dt="2025-09-15T07:42:53.531" v="40" actId="478"/>
          <ac:picMkLst>
            <pc:docMk/>
            <pc:sldMk cId="1005322164" sldId="271"/>
            <ac:picMk id="9" creationId="{2287E346-28FF-31BD-822A-C64BBE2EB187}"/>
          </ac:picMkLst>
        </pc:picChg>
        <pc:picChg chg="add mod">
          <ac:chgData name="형철 김" userId="33b0e5a2da8d99e3" providerId="LiveId" clId="{1DCBD7D4-DA07-4D00-B680-53800EFDAFEB}" dt="2025-09-15T07:44:23.206" v="53" actId="14100"/>
          <ac:picMkLst>
            <pc:docMk/>
            <pc:sldMk cId="1005322164" sldId="271"/>
            <ac:picMk id="11" creationId="{283938D5-F24D-4FB8-BDC4-053925D29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470" y="908720"/>
            <a:ext cx="11267059" cy="2376264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 lang="ko-KR" altLang="en-US" sz="7000" b="0" kern="1200" baseline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48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214928" cy="796908"/>
          </a:xfr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1" y="1268760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8297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.co.kr/article/202505241200005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 rotWithShape="1"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12192000" cy="7073080"/>
          </a:xfrm>
          <a:prstGeom prst="rect">
            <a:avLst/>
          </a:prstGeom>
          <a:ln>
            <a:noFill/>
          </a:ln>
        </p:spPr>
      </p:pic>
      <p:grpSp>
        <p:nvGrpSpPr>
          <p:cNvPr id="18" name="그룹 17"/>
          <p:cNvGrpSpPr/>
          <p:nvPr/>
        </p:nvGrpSpPr>
        <p:grpSpPr>
          <a:xfrm>
            <a:off x="0" y="148845"/>
            <a:ext cx="11728846" cy="6309845"/>
            <a:chOff x="0" y="148845"/>
            <a:chExt cx="11728846" cy="6309845"/>
          </a:xfrm>
        </p:grpSpPr>
        <p:pic>
          <p:nvPicPr>
            <p:cNvPr id="6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28318" y="1494970"/>
              <a:ext cx="3900528" cy="368285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1"/>
            <p:cNvSpPr/>
            <p:nvPr/>
          </p:nvSpPr>
          <p:spPr>
            <a:xfrm>
              <a:off x="901800" y="2934848"/>
              <a:ext cx="8368920" cy="18112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80160" rIns="0" bIns="380160" anchor="ctr">
              <a:no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ko-KR" altLang="en-US" sz="13919" b="0" strike="noStrike" spc="-417">
                  <a:solidFill>
                    <a:srgbClr val="FFFFFF"/>
                  </a:solidFill>
                  <a:latin typeface="Calibri"/>
                  <a:ea typeface="BM JUA "/>
                </a:rPr>
                <a:t>빌리傘</a:t>
              </a:r>
            </a:p>
          </p:txBody>
        </p:sp>
        <p:sp>
          <p:nvSpPr>
            <p:cNvPr id="9" name="CustomShape 3"/>
            <p:cNvSpPr/>
            <p:nvPr/>
          </p:nvSpPr>
          <p:spPr>
            <a:xfrm>
              <a:off x="901800" y="5816563"/>
              <a:ext cx="7175160" cy="6421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0320" rIns="0" bIns="40320" anchor="ctr">
              <a:noAutofit/>
            </a:bodyPr>
            <a:lstStyle/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202244041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 </a:t>
              </a:r>
              <a:r>
                <a:rPr lang="ko-KR" altLang="en-US" sz="2439" b="0" strike="noStrike" spc="-97" dirty="0" err="1">
                  <a:solidFill>
                    <a:srgbClr val="FFFFFF"/>
                  </a:solidFill>
                  <a:latin typeface="Calibri"/>
                  <a:ea typeface="Noto Sans CJK KR Bold"/>
                </a:rPr>
                <a:t>박계윤</a:t>
              </a:r>
              <a:endParaRPr lang="ko-KR" altLang="en-US" sz="2439" b="0" strike="noStrike" spc="-97" dirty="0">
                <a:solidFill>
                  <a:srgbClr val="FFFFFF"/>
                </a:solidFill>
                <a:latin typeface="Calibri"/>
                <a:ea typeface="Noto Sans CJK KR Bold"/>
              </a:endParaRPr>
            </a:p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202244090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김형철</a:t>
              </a:r>
            </a:p>
          </p:txBody>
        </p:sp>
        <p:sp>
          <p:nvSpPr>
            <p:cNvPr id="10" name="CustomShape 4"/>
            <p:cNvSpPr/>
            <p:nvPr/>
          </p:nvSpPr>
          <p:spPr>
            <a:xfrm>
              <a:off x="901800" y="4762740"/>
              <a:ext cx="8038800" cy="69689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6480" rIns="0" bIns="96480" anchor="ctr">
              <a:noAutofit/>
            </a:bodyPr>
            <a:lstStyle/>
            <a:p>
              <a:pPr lvl="0">
                <a:lnSpc>
                  <a:spcPct val="91000"/>
                </a:lnSpc>
                <a:defRPr/>
              </a:pPr>
              <a:r>
                <a:rPr lang="ko-KR" altLang="en-US" sz="5070" b="0" strike="noStrike" spc="-1">
                  <a:latin typeface="굴림"/>
                </a:rPr>
                <a:t>우산 대여 시스템</a:t>
              </a:r>
            </a:p>
          </p:txBody>
        </p:sp>
        <p:pic>
          <p:nvPicPr>
            <p:cNvPr id="12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46320" y="89759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27866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0781" y="148845"/>
              <a:ext cx="4632135" cy="38393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621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70853" y="1052736"/>
            <a:ext cx="8450294" cy="23762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1418" y="1647592"/>
            <a:ext cx="9959392" cy="701986"/>
            <a:chOff x="679160" y="2788658"/>
            <a:chExt cx="9959392" cy="701986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>
            <a:xfrm>
              <a:off x="1404748" y="3144716"/>
              <a:ext cx="9233804" cy="30559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개발배경 및 목적</a:t>
              </a: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01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8" name="도넛 20"/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4306B2-A9E1-C313-7ABA-F1281F6A966A}"/>
              </a:ext>
            </a:extLst>
          </p:cNvPr>
          <p:cNvGrpSpPr/>
          <p:nvPr/>
        </p:nvGrpSpPr>
        <p:grpSpPr>
          <a:xfrm>
            <a:off x="851418" y="2544265"/>
            <a:ext cx="9959392" cy="852438"/>
            <a:chOff x="679160" y="2788658"/>
            <a:chExt cx="9959392" cy="852438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3C0063F7-B2F1-F772-51A1-44608A93F02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주요기능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83367C5D-814C-0986-06DB-54F287926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02</a:t>
              </a:r>
            </a:p>
            <a:p>
              <a:pPr lvl="0">
                <a:defRPr/>
              </a:pP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18" name="도넛 20">
              <a:extLst>
                <a:ext uri="{FF2B5EF4-FFF2-40B4-BE49-F238E27FC236}">
                  <a16:creationId xmlns:a16="http://schemas.microsoft.com/office/drawing/2014/main" id="{B89360F1-4798-2D02-4B09-135AEBAE5748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BA0117-6D37-A92D-69A4-4EC0DE2D42EF}"/>
              </a:ext>
            </a:extLst>
          </p:cNvPr>
          <p:cNvGrpSpPr/>
          <p:nvPr/>
        </p:nvGrpSpPr>
        <p:grpSpPr>
          <a:xfrm>
            <a:off x="851418" y="3470824"/>
            <a:ext cx="9959392" cy="701986"/>
            <a:chOff x="679160" y="2788658"/>
            <a:chExt cx="9959392" cy="701986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570EAB0-605D-BCDD-5BB3-D4B776C378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개발환경 및 개발언어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13CA99BA-E527-762F-8AD6-3743FFB3ED2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26" name="도넛 20">
              <a:extLst>
                <a:ext uri="{FF2B5EF4-FFF2-40B4-BE49-F238E27FC236}">
                  <a16:creationId xmlns:a16="http://schemas.microsoft.com/office/drawing/2014/main" id="{8DDA45DB-450D-9F73-5079-4C366C01D5D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FA14FB-9184-D60C-062C-E172C887C3D7}"/>
              </a:ext>
            </a:extLst>
          </p:cNvPr>
          <p:cNvGrpSpPr/>
          <p:nvPr/>
        </p:nvGrpSpPr>
        <p:grpSpPr>
          <a:xfrm>
            <a:off x="6556702" y="1642668"/>
            <a:ext cx="9959392" cy="701986"/>
            <a:chOff x="679160" y="2788658"/>
            <a:chExt cx="9959392" cy="701986"/>
          </a:xfrm>
        </p:grpSpPr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F7631CA6-8DD2-C332-E950-193777177F0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구현 상세 내용</a:t>
              </a: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2825FC1E-E24B-2A00-65DE-2DDA17A082E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0" name="도넛 20">
              <a:extLst>
                <a:ext uri="{FF2B5EF4-FFF2-40B4-BE49-F238E27FC236}">
                  <a16:creationId xmlns:a16="http://schemas.microsoft.com/office/drawing/2014/main" id="{BF45EDB6-A425-1C36-BBC3-5E5748D13163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6FD05C-BB8C-67D2-EAE6-C3699552E1A7}"/>
              </a:ext>
            </a:extLst>
          </p:cNvPr>
          <p:cNvGrpSpPr/>
          <p:nvPr/>
        </p:nvGrpSpPr>
        <p:grpSpPr>
          <a:xfrm>
            <a:off x="6556702" y="2574467"/>
            <a:ext cx="9959392" cy="701986"/>
            <a:chOff x="679160" y="2788658"/>
            <a:chExt cx="9959392" cy="701986"/>
          </a:xfrm>
        </p:grpSpPr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6E005F2-57DC-FEAE-B0EB-562B5C8AD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프로젝트 추진 일정</a:t>
              </a: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E6C6720-BF9D-2B0C-6541-BC3E1C25056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05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4" name="도넛 20">
              <a:extLst>
                <a:ext uri="{FF2B5EF4-FFF2-40B4-BE49-F238E27FC236}">
                  <a16:creationId xmlns:a16="http://schemas.microsoft.com/office/drawing/2014/main" id="{FE05D7D8-A762-13FD-BE30-062D02AC3C1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C36FD1F-8958-7CD6-9548-B88A56774D42}"/>
              </a:ext>
            </a:extLst>
          </p:cNvPr>
          <p:cNvGrpSpPr/>
          <p:nvPr/>
        </p:nvGrpSpPr>
        <p:grpSpPr>
          <a:xfrm>
            <a:off x="6556702" y="3496419"/>
            <a:ext cx="9959392" cy="701986"/>
            <a:chOff x="679160" y="2788658"/>
            <a:chExt cx="9959392" cy="701986"/>
          </a:xfrm>
        </p:grpSpPr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7D1BDB0F-7434-4CAA-D72A-384B8ADAED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기대효과 및 활용분야</a:t>
              </a: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2046DB5F-4D82-040B-2F1D-2C3C328B98E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06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8" name="도넛 20">
              <a:extLst>
                <a:ext uri="{FF2B5EF4-FFF2-40B4-BE49-F238E27FC236}">
                  <a16:creationId xmlns:a16="http://schemas.microsoft.com/office/drawing/2014/main" id="{320F419C-7783-8FB7-DD07-4D7671C90C4D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E45FA22-EE23-F363-23F6-CAEDD5143044}"/>
              </a:ext>
            </a:extLst>
          </p:cNvPr>
          <p:cNvGrpSpPr/>
          <p:nvPr/>
        </p:nvGrpSpPr>
        <p:grpSpPr>
          <a:xfrm>
            <a:off x="6556702" y="4434454"/>
            <a:ext cx="9959392" cy="701986"/>
            <a:chOff x="679160" y="2788658"/>
            <a:chExt cx="9959392" cy="701986"/>
          </a:xfrm>
        </p:grpSpPr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C9EB5DA7-D32D-808F-B53B-578C32B8CAE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Q&amp;A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70C83692-CC42-320D-84EB-D9252C6BC47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07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66" name="도넛 20">
              <a:extLst>
                <a:ext uri="{FF2B5EF4-FFF2-40B4-BE49-F238E27FC236}">
                  <a16:creationId xmlns:a16="http://schemas.microsoft.com/office/drawing/2014/main" id="{B1C281F2-BE7E-58A0-4502-508A2FB7C06B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1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6873" y="1984196"/>
            <a:ext cx="2732240" cy="3298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개발배경 및 목적</a:t>
            </a:r>
          </a:p>
        </p:txBody>
      </p:sp>
      <p:pic>
        <p:nvPicPr>
          <p:cNvPr id="1026" name="Picture 2" descr="특별 기획 버려진 물건] 우산 가상인터뷰 - 이뉴스코리아">
            <a:extLst>
              <a:ext uri="{FF2B5EF4-FFF2-40B4-BE49-F238E27FC236}">
                <a16:creationId xmlns:a16="http://schemas.microsoft.com/office/drawing/2014/main" id="{07F52242-3CC9-48E0-88FC-AA1072E6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4" y="2155647"/>
            <a:ext cx="4916542" cy="31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61436-80EE-E3C1-EF32-F8894DF23108}"/>
              </a:ext>
            </a:extLst>
          </p:cNvPr>
          <p:cNvSpPr txBox="1"/>
          <p:nvPr/>
        </p:nvSpPr>
        <p:spPr>
          <a:xfrm>
            <a:off x="1132609" y="1059873"/>
            <a:ext cx="1011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급하게 비가 내려 당혹스러움을 겪었고</a:t>
            </a:r>
            <a:r>
              <a:rPr lang="en-US" altLang="ko-KR" sz="2000" dirty="0"/>
              <a:t>, </a:t>
            </a:r>
            <a:r>
              <a:rPr lang="ko-KR" altLang="en-US" sz="2000" dirty="0"/>
              <a:t>이 때문에 잠시 편의점에서 비닐 우산을 구매하여 사용 후</a:t>
            </a:r>
            <a:r>
              <a:rPr lang="en-US" altLang="ko-KR" sz="2000" dirty="0"/>
              <a:t>,</a:t>
            </a:r>
            <a:r>
              <a:rPr lang="ko-KR" altLang="en-US" sz="2000" dirty="0"/>
              <a:t> 집에</a:t>
            </a:r>
            <a:r>
              <a:rPr lang="en-US" altLang="ko-KR" sz="2000" dirty="0"/>
              <a:t> </a:t>
            </a:r>
            <a:r>
              <a:rPr lang="ko-KR" altLang="en-US" sz="2000" dirty="0"/>
              <a:t>도착하니 보관할 곳이 없어 기왕 산 우산을 버리게 되는 경험을 하며 우산 대여 서비스가 있다면 어떨까 하는 마음에 개발하게 되었습니다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6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DC99-DE15-4949-AFA8-1FDCBC1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주요기능</a:t>
            </a:r>
          </a:p>
        </p:txBody>
      </p:sp>
      <p:pic>
        <p:nvPicPr>
          <p:cNvPr id="1028" name="Picture 4" descr="따릉이 앱 ux 분석(1)-개선점 찾기 – Welcome">
            <a:extLst>
              <a:ext uri="{FF2B5EF4-FFF2-40B4-BE49-F238E27FC236}">
                <a16:creationId xmlns:a16="http://schemas.microsoft.com/office/drawing/2014/main" id="{FD51E3B9-9436-4BC6-9DFA-54057D45B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1" y="1164504"/>
            <a:ext cx="2745878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7A9E9-EAF0-CFC3-586D-B353D73F4223}"/>
              </a:ext>
            </a:extLst>
          </p:cNvPr>
          <p:cNvSpPr txBox="1"/>
          <p:nvPr/>
        </p:nvSpPr>
        <p:spPr>
          <a:xfrm>
            <a:off x="4956463" y="1164504"/>
            <a:ext cx="638001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주요기능</a:t>
            </a:r>
            <a:endParaRPr lang="en-US" altLang="ko-KR" sz="3000" b="1" dirty="0"/>
          </a:p>
          <a:p>
            <a:r>
              <a:rPr lang="ko-KR" altLang="en-US" sz="3000" dirty="0"/>
              <a:t>○ 대여소 위치 표시</a:t>
            </a:r>
            <a:endParaRPr lang="en-US" altLang="ko-KR" sz="3000" dirty="0"/>
          </a:p>
          <a:p>
            <a:r>
              <a:rPr lang="ko-KR" altLang="en-US" sz="3000" dirty="0"/>
              <a:t>○ 실시간 우산 수량 표시</a:t>
            </a:r>
            <a:endParaRPr lang="en-US" altLang="ko-KR" sz="3000" dirty="0"/>
          </a:p>
          <a:p>
            <a:r>
              <a:rPr lang="ko-KR" altLang="en-US" sz="3000" dirty="0"/>
              <a:t>○ </a:t>
            </a:r>
            <a:r>
              <a:rPr lang="en-US" altLang="ko-KR" sz="3000" dirty="0"/>
              <a:t>QR</a:t>
            </a:r>
            <a:r>
              <a:rPr lang="ko-KR" altLang="en-US" sz="3000" dirty="0"/>
              <a:t>코드를 통한 카카오페이</a:t>
            </a:r>
            <a:r>
              <a:rPr lang="en-US" altLang="ko-KR" sz="3000" dirty="0"/>
              <a:t>,</a:t>
            </a:r>
          </a:p>
          <a:p>
            <a:r>
              <a:rPr lang="en-US" altLang="ko-KR" sz="3000" dirty="0"/>
              <a:t>	</a:t>
            </a:r>
            <a:r>
              <a:rPr lang="ko-KR" altLang="en-US" sz="3000" dirty="0"/>
              <a:t>토스</a:t>
            </a:r>
            <a:r>
              <a:rPr lang="en-US" altLang="ko-KR" sz="3000" dirty="0"/>
              <a:t>	</a:t>
            </a:r>
            <a:r>
              <a:rPr lang="ko-KR" altLang="en-US" sz="3000" dirty="0"/>
              <a:t>페이 결제 </a:t>
            </a:r>
            <a:r>
              <a:rPr lang="en-US" altLang="ko-KR" sz="3000" dirty="0" err="1"/>
              <a:t>api</a:t>
            </a:r>
            <a:r>
              <a:rPr lang="ko-KR" altLang="en-US" sz="3000" dirty="0"/>
              <a:t> 연결</a:t>
            </a:r>
            <a:endParaRPr lang="en-US" altLang="ko-KR" sz="3000" dirty="0"/>
          </a:p>
          <a:p>
            <a:r>
              <a:rPr lang="ko-KR" altLang="en-US" sz="3000" dirty="0"/>
              <a:t>○ 로그인 및 계정 정보 저장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87743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개발환경 및 개발언어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3000" dirty="0" err="1"/>
              <a:t>프론트엔드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en-US" altLang="ko-KR" sz="3000" b="1" dirty="0"/>
              <a:t>React Native(JavaScript)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 err="1"/>
              <a:t>앱화면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 err="1"/>
              <a:t>백엔드</a:t>
            </a:r>
            <a:r>
              <a:rPr lang="en-US" altLang="ko-KR" sz="3000" dirty="0"/>
              <a:t> : </a:t>
            </a:r>
            <a:r>
              <a:rPr lang="en-US" altLang="ko-KR" sz="3000" b="1" dirty="0"/>
              <a:t>node.js(JavaScript)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실질적인 기능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/>
              <a:t>데이터베이스</a:t>
            </a:r>
            <a:r>
              <a:rPr lang="en-US" altLang="ko-KR" sz="3000" dirty="0"/>
              <a:t> : </a:t>
            </a:r>
            <a:r>
              <a:rPr lang="en-US" altLang="ko-KR" sz="3000" b="1" dirty="0"/>
              <a:t>MySQL(SQL)</a:t>
            </a:r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데이터보관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9446" y="2102470"/>
            <a:ext cx="743547" cy="6799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4052" y="2960068"/>
            <a:ext cx="1565132" cy="9586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9997" y="4148886"/>
            <a:ext cx="1711223" cy="8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D58C4-C55A-53D0-C33A-12A5B95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구현 상세 내용</a:t>
            </a:r>
            <a:r>
              <a:rPr lang="en-US" altLang="ko-KR" sz="5000" dirty="0"/>
              <a:t>(</a:t>
            </a:r>
            <a:r>
              <a:rPr lang="ko-KR" altLang="en-US" sz="5000" dirty="0" err="1"/>
              <a:t>유스케이스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3938D5-F24D-4FB8-BDC4-053925D2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3" y="1060320"/>
            <a:ext cx="8759856" cy="49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71AE-2046-72A1-1A34-E4DD5BC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프로젝트 추진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122B-6719-8D46-A282-06C03F3F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071333"/>
            <a:ext cx="11203367" cy="4881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1~5</a:t>
            </a:r>
            <a:r>
              <a:rPr lang="ko-KR" altLang="en-US" sz="2300" dirty="0"/>
              <a:t>주차  </a:t>
            </a:r>
            <a:r>
              <a:rPr lang="en-US" altLang="ko-KR" sz="2300" dirty="0"/>
              <a:t>	: </a:t>
            </a:r>
            <a:r>
              <a:rPr lang="ko-KR" altLang="en-US" sz="2300" dirty="0"/>
              <a:t>아이디어 구상 및  개발에 필요한 프로그램 및 언어 정리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6~7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어플리케이션 기능 정리 및 </a:t>
            </a:r>
            <a:r>
              <a:rPr lang="en-US" altLang="ko-KR" sz="2300" dirty="0"/>
              <a:t>React</a:t>
            </a:r>
            <a:r>
              <a:rPr lang="ko-KR" altLang="en-US" sz="2300" dirty="0"/>
              <a:t>를 이용하여 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			  </a:t>
            </a:r>
            <a:r>
              <a:rPr lang="ko-KR" altLang="en-US" sz="2300" dirty="0"/>
              <a:t>기초 어플리케이션 화면 구현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8~9</a:t>
            </a:r>
            <a:r>
              <a:rPr lang="ko-KR" altLang="en-US" sz="2300" dirty="0"/>
              <a:t>주차</a:t>
            </a:r>
            <a:r>
              <a:rPr lang="en-US" altLang="ko-KR" sz="2300" dirty="0"/>
              <a:t>	:  node.js</a:t>
            </a:r>
            <a:r>
              <a:rPr lang="ko-KR" altLang="en-US" sz="2300" dirty="0"/>
              <a:t>를 사용하여 필수 어플리케이션 기능 구현 및 피드백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10~11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en-US" altLang="ko-KR" sz="2300" dirty="0" err="1"/>
              <a:t>mysql</a:t>
            </a:r>
            <a:r>
              <a:rPr lang="ko-KR" altLang="en-US" sz="2300" dirty="0"/>
              <a:t>을 사용하여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사용하는 데이터를 관리하는 </a:t>
            </a:r>
            <a:r>
              <a:rPr lang="en-US" altLang="ko-KR" sz="2300" dirty="0"/>
              <a:t>DB</a:t>
            </a:r>
            <a:r>
              <a:rPr lang="ko-KR" altLang="en-US" sz="2300" dirty="0"/>
              <a:t>제작 및 연결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12~14</a:t>
            </a:r>
            <a:r>
              <a:rPr lang="ko-KR" altLang="en-US" sz="2300" dirty="0"/>
              <a:t>주차</a:t>
            </a:r>
            <a:r>
              <a:rPr lang="en-US" altLang="ko-KR" sz="2300" dirty="0"/>
              <a:t>	: </a:t>
            </a:r>
            <a:r>
              <a:rPr lang="ko-KR" altLang="en-US" sz="2300" dirty="0"/>
              <a:t>완성된 데모버전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기능 추가 및  </a:t>
            </a:r>
            <a:r>
              <a:rPr lang="en-US" altLang="ko-KR" sz="2300" dirty="0"/>
              <a:t>UI/UX </a:t>
            </a:r>
            <a:r>
              <a:rPr lang="ko-KR" altLang="en-US" sz="2300" dirty="0"/>
              <a:t>디자인 개선</a:t>
            </a:r>
            <a:r>
              <a:rPr lang="en-US" altLang="ko-KR" sz="2300" dirty="0"/>
              <a:t> ,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			 </a:t>
            </a:r>
            <a:r>
              <a:rPr lang="ko-KR" altLang="en-US" sz="2300" dirty="0"/>
              <a:t>발표에 필요한 시제품 제작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15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1637066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225F-0CF8-58A3-D16A-33B2C087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기대효과 및 활용분야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B0AEC-D291-FAD6-DBF9-8294E2B4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500" i="0" dirty="0">
                <a:hlinkClick r:id="rId2"/>
              </a:rPr>
              <a:t>https://www.khan.co.kr/article/202505241200005</a:t>
            </a:r>
            <a:r>
              <a:rPr lang="en-US" altLang="ko-KR" sz="2500" i="0" dirty="0"/>
              <a:t> </a:t>
            </a:r>
            <a:r>
              <a:rPr lang="ko-KR" altLang="en-US" sz="2500" i="0" dirty="0"/>
              <a:t>에 의하면 한해 버려지는 우산은 </a:t>
            </a:r>
            <a:r>
              <a:rPr lang="en-US" altLang="ko-KR" sz="2500" i="0" dirty="0"/>
              <a:t>4000</a:t>
            </a:r>
            <a:r>
              <a:rPr lang="ko-KR" altLang="en-US" sz="2500" i="0" dirty="0"/>
              <a:t>만개에 달하고</a:t>
            </a:r>
            <a:r>
              <a:rPr lang="en-US" altLang="ko-KR" sz="2500" i="0" dirty="0"/>
              <a:t>, </a:t>
            </a:r>
            <a:r>
              <a:rPr lang="ko-KR" altLang="en-US" sz="2500" i="0" dirty="0"/>
              <a:t>이들 대부분은 비닐 우산으로</a:t>
            </a:r>
            <a:r>
              <a:rPr lang="en-US" altLang="ko-KR" sz="2500" i="0" dirty="0"/>
              <a:t>,</a:t>
            </a:r>
            <a:r>
              <a:rPr lang="ko-KR" altLang="en-US" sz="2500" i="0" dirty="0"/>
              <a:t> 재활용하기 힘들어 환경에 큰 피해를 주는데 만약 우산 대여 서비스를 운영한다면 임시로 사용할 비닐 우산 구매를 줄여 환경에 </a:t>
            </a:r>
            <a:r>
              <a:rPr lang="ko-KR" altLang="en-US" sz="2500" i="0" dirty="0" err="1"/>
              <a:t>작게나마</a:t>
            </a:r>
            <a:r>
              <a:rPr lang="ko-KR" altLang="en-US" sz="2500" i="0" dirty="0"/>
              <a:t> 도움이 될 수 있고</a:t>
            </a:r>
            <a:r>
              <a:rPr lang="en-US" altLang="ko-KR" sz="2500" i="0" dirty="0"/>
              <a:t>, </a:t>
            </a:r>
            <a:r>
              <a:rPr lang="ko-KR" altLang="en-US" sz="2500" i="0" dirty="0"/>
              <a:t> 사람들에게도 잠시 우산을 사용할 때  저렴하게 사용할 수 있어 경제적으로도 좋을 것 같다</a:t>
            </a:r>
            <a:r>
              <a:rPr lang="en-US" altLang="ko-KR" sz="2500" i="0" dirty="0"/>
              <a:t>.</a:t>
            </a:r>
          </a:p>
          <a:p>
            <a:endParaRPr lang="en-US" altLang="ko-KR" sz="2500" i="0" dirty="0"/>
          </a:p>
          <a:p>
            <a:r>
              <a:rPr lang="ko-KR" altLang="en-US" sz="2500" i="0" dirty="0"/>
              <a:t>활용분야로는 후에 사람들에게 사용하지 않는 우산을 받아 </a:t>
            </a:r>
            <a:r>
              <a:rPr lang="en-US" altLang="ko-KR" sz="2500" i="0" dirty="0"/>
              <a:t>,</a:t>
            </a:r>
            <a:r>
              <a:rPr lang="ko-KR" altLang="en-US" sz="2500" i="0" dirty="0"/>
              <a:t>그들에겐 대여권을 주고 받은 우산은 수리하여 대여 서비스에 추가 할 수 있다면 좋을 것 같다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537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8B9D-42E3-4929-B9BA-E0926D3F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77" y="2632092"/>
            <a:ext cx="10214928" cy="796908"/>
          </a:xfrm>
        </p:spPr>
        <p:txBody>
          <a:bodyPr>
            <a:noAutofit/>
          </a:bodyPr>
          <a:lstStyle/>
          <a:p>
            <a:pPr algn="ctr"/>
            <a:r>
              <a:rPr lang="en-US" altLang="ko-KR" sz="7000" dirty="0"/>
              <a:t>Q&amp;A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239256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337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Arial</vt:lpstr>
      <vt:lpstr>Calibri</vt:lpstr>
      <vt:lpstr>한컴오피스</vt:lpstr>
      <vt:lpstr>PowerPoint 프레젠테이션</vt:lpstr>
      <vt:lpstr>목차</vt:lpstr>
      <vt:lpstr>개발배경 및 목적</vt:lpstr>
      <vt:lpstr>주요기능</vt:lpstr>
      <vt:lpstr>개발환경 및 개발언어</vt:lpstr>
      <vt:lpstr>구현 상세 내용(유스케이스)</vt:lpstr>
      <vt:lpstr>프로젝트 추진 일정</vt:lpstr>
      <vt:lpstr>기대효과 및 활용분야 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rpwn1004</dc:creator>
  <cp:lastModifiedBy>박계윤[컴퓨터정보공학과]</cp:lastModifiedBy>
  <cp:revision>16</cp:revision>
  <dcterms:created xsi:type="dcterms:W3CDTF">2025-09-07T17:12:14Z</dcterms:created>
  <dcterms:modified xsi:type="dcterms:W3CDTF">2025-09-17T05:05:11Z</dcterms:modified>
  <cp:version>13.0.0.711</cp:version>
</cp:coreProperties>
</file>