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63" r:id="rId4"/>
    <p:sldId id="265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1_사용자 지정 레이아웃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D3D6733-6F27-4404-AB51-585418F146E5}" type="datetime1">
              <a:rPr lang="ko-KR" altLang="en-US"/>
              <a:pPr lvl="0">
                <a:defRPr/>
              </a:pPr>
              <a:t>2025-09-08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E6BC638-39B7-4287-91A7-2A3DDA5732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 idx="0"/>
          </p:nvPr>
        </p:nvSpPr>
        <p:spPr>
          <a:xfrm>
            <a:off x="462470" y="908720"/>
            <a:ext cx="11267059" cy="2376264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/>
              <a:buNone/>
              <a:defRPr lang="ko-KR" altLang="en-US" sz="7000" b="0" kern="1200" baseline="0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  <a:ea typeface="맑은 고딕"/>
                <a:cs typeface="+mj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1484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사용자 지정 레이아웃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27381" y="116632"/>
            <a:ext cx="10214928" cy="796908"/>
          </a:xfr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lvl="0">
              <a:defRPr/>
            </a:pPr>
            <a:fld id="{ED3D6733-6F27-4404-AB51-585418F146E5}" type="datetime1">
              <a:rPr lang="ko-KR" altLang="en-US"/>
              <a:pPr lvl="0">
                <a:defRPr/>
              </a:pPr>
              <a:t>2025-09-08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lvl="0">
              <a:defRPr/>
            </a:pPr>
            <a:fld id="{EE6BC638-39B7-4287-91A7-2A3DDA5732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7381" y="1268760"/>
            <a:ext cx="11203367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9797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4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/>
          <p:nvPr/>
        </p:nvPicPr>
        <p:blipFill rotWithShape="1"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12192000" cy="7073080"/>
          </a:xfrm>
          <a:prstGeom prst="rect">
            <a:avLst/>
          </a:prstGeom>
          <a:ln>
            <a:noFill/>
          </a:ln>
        </p:spPr>
      </p:pic>
      <p:grpSp>
        <p:nvGrpSpPr>
          <p:cNvPr id="18" name=""/>
          <p:cNvGrpSpPr/>
          <p:nvPr/>
        </p:nvGrpSpPr>
        <p:grpSpPr>
          <a:xfrm rot="0">
            <a:off x="0" y="148845"/>
            <a:ext cx="11728846" cy="6309845"/>
            <a:chOff x="0" y="148845"/>
            <a:chExt cx="11728846" cy="6309845"/>
          </a:xfrm>
        </p:grpSpPr>
        <p:pic>
          <p:nvPicPr>
            <p:cNvPr id="6" name="Picture 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828318" y="1494970"/>
              <a:ext cx="3900528" cy="3682857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CustomShape 1"/>
            <p:cNvSpPr/>
            <p:nvPr/>
          </p:nvSpPr>
          <p:spPr>
            <a:xfrm>
              <a:off x="901800" y="2934848"/>
              <a:ext cx="8368920" cy="18112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380160" rIns="0" bIns="380160" anchor="ctr">
              <a:noAutofit/>
            </a:bodyPr>
            <a:p>
              <a:pPr lvl="0">
                <a:lnSpc>
                  <a:spcPct val="80000"/>
                </a:lnSpc>
                <a:defRPr/>
              </a:pPr>
              <a:r>
                <a:rPr lang="ko-KR" altLang="en-US" sz="13919" b="0" strike="noStrike" spc="-417">
                  <a:solidFill>
                    <a:srgbClr val="ffffff"/>
                  </a:solidFill>
                  <a:latin typeface="Calibri"/>
                  <a:ea typeface="BM JUA "/>
                </a:rPr>
                <a:t>빌리傘</a:t>
              </a:r>
              <a:endParaRPr lang="ko-KR" altLang="en-US" sz="13919" b="0" strike="noStrike" spc="-417">
                <a:solidFill>
                  <a:srgbClr val="ffffff"/>
                </a:solidFill>
                <a:latin typeface="Calibri"/>
                <a:ea typeface="BM JUA "/>
              </a:endParaRPr>
            </a:p>
          </p:txBody>
        </p:sp>
        <p:sp>
          <p:nvSpPr>
            <p:cNvPr id="9" name="CustomShape 3"/>
            <p:cNvSpPr/>
            <p:nvPr/>
          </p:nvSpPr>
          <p:spPr>
            <a:xfrm>
              <a:off x="901800" y="5816563"/>
              <a:ext cx="7175160" cy="64212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40320" rIns="0" bIns="40320" anchor="ctr">
              <a:noAutofit/>
            </a:bodyPr>
            <a:p>
              <a:pPr lvl="0">
                <a:lnSpc>
                  <a:spcPct val="94000"/>
                </a:lnSpc>
                <a:defRPr/>
              </a:pPr>
              <a:r>
                <a:rPr lang="en-US" altLang="ko-KR" sz="2439" b="0" strike="noStrike" spc="-97">
                  <a:solidFill>
                    <a:srgbClr val="ffffff"/>
                  </a:solidFill>
                  <a:latin typeface="Calibri"/>
                  <a:ea typeface="Noto Sans CJK KR Bold"/>
                </a:rPr>
                <a:t>202244041</a:t>
              </a:r>
              <a:r>
                <a:rPr lang="ko-KR" altLang="en-US" sz="2439" b="0" strike="noStrike" spc="-97">
                  <a:solidFill>
                    <a:srgbClr val="ffffff"/>
                  </a:solidFill>
                  <a:latin typeface="Calibri"/>
                  <a:ea typeface="Noto Sans CJK KR Bold"/>
                </a:rPr>
                <a:t> 박계윤</a:t>
              </a:r>
              <a:endParaRPr lang="ko-KR" altLang="en-US" sz="2439" b="0" strike="noStrike" spc="-97">
                <a:solidFill>
                  <a:srgbClr val="ffffff"/>
                </a:solidFill>
                <a:latin typeface="Calibri"/>
                <a:ea typeface="Noto Sans CJK KR Bold"/>
              </a:endParaRPr>
            </a:p>
            <a:p>
              <a:pPr lvl="0">
                <a:lnSpc>
                  <a:spcPct val="94000"/>
                </a:lnSpc>
                <a:defRPr/>
              </a:pPr>
              <a:r>
                <a:rPr lang="en-US" altLang="ko-KR" sz="2439" b="0" strike="noStrike" spc="-97">
                  <a:solidFill>
                    <a:srgbClr val="ffffff"/>
                  </a:solidFill>
                  <a:latin typeface="Calibri"/>
                  <a:ea typeface="Noto Sans CJK KR Bold"/>
                </a:rPr>
                <a:t>000000000</a:t>
              </a:r>
              <a:r>
                <a:rPr lang="ko-KR" altLang="en-US" sz="2439" b="0" strike="noStrike" spc="-97">
                  <a:solidFill>
                    <a:srgbClr val="ffffff"/>
                  </a:solidFill>
                  <a:latin typeface="Calibri"/>
                  <a:ea typeface="Noto Sans CJK KR Bold"/>
                </a:rPr>
                <a:t> 김형철</a:t>
              </a:r>
              <a:endParaRPr lang="ko-KR" altLang="en-US" sz="2439" b="0" strike="noStrike" spc="-97">
                <a:solidFill>
                  <a:srgbClr val="ffffff"/>
                </a:solidFill>
                <a:latin typeface="Calibri"/>
                <a:ea typeface="Noto Sans CJK KR Bold"/>
              </a:endParaRPr>
            </a:p>
          </p:txBody>
        </p:sp>
        <p:sp>
          <p:nvSpPr>
            <p:cNvPr id="10" name="CustomShape 4"/>
            <p:cNvSpPr/>
            <p:nvPr/>
          </p:nvSpPr>
          <p:spPr>
            <a:xfrm>
              <a:off x="901800" y="4762740"/>
              <a:ext cx="8038800" cy="69689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96480" rIns="0" bIns="96480" anchor="ctr">
              <a:noAutofit/>
            </a:bodyPr>
            <a:p>
              <a:pPr lvl="0">
                <a:lnSpc>
                  <a:spcPct val="91000"/>
                </a:lnSpc>
                <a:defRPr/>
              </a:pPr>
              <a:r>
                <a:rPr lang="ko-KR" altLang="en-US" sz="5070" b="0" strike="noStrike" spc="-1">
                  <a:latin typeface="굴림"/>
                </a:rPr>
                <a:t>우산 대여 시스템</a:t>
              </a:r>
              <a:endParaRPr lang="ko-KR" altLang="en-US" sz="5070" b="0" strike="noStrike" spc="-1">
                <a:latin typeface="굴림"/>
              </a:endParaRPr>
            </a:p>
          </p:txBody>
        </p:sp>
        <p:pic>
          <p:nvPicPr>
            <p:cNvPr id="12" name="Picture 3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746320" y="897590"/>
              <a:ext cx="3900528" cy="368285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3"/>
            <p:cNvPicPr/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0" y="1278660"/>
              <a:ext cx="3900528" cy="368285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4"/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330781" y="148845"/>
              <a:ext cx="4632135" cy="383934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6621897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 sz="5000"/>
              <a:t>목차</a:t>
            </a:r>
            <a:endParaRPr lang="ko-KR" altLang="en-US" sz="5000"/>
          </a:p>
        </p:txBody>
      </p:sp>
      <p:grpSp>
        <p:nvGrpSpPr>
          <p:cNvPr id="4" name="그룹 3"/>
          <p:cNvGrpSpPr/>
          <p:nvPr/>
        </p:nvGrpSpPr>
        <p:grpSpPr>
          <a:xfrm rot="0">
            <a:off x="1036208" y="1561183"/>
            <a:ext cx="7864194" cy="926916"/>
            <a:chOff x="679160" y="2708280"/>
            <a:chExt cx="7864194" cy="926916"/>
          </a:xfrm>
        </p:grpSpPr>
        <p:sp>
          <p:nvSpPr>
            <p:cNvPr id="6" name="Text Box 11"/>
            <p:cNvSpPr txBox="1">
              <a:spLocks noChangeArrowheads="1"/>
            </p:cNvSpPr>
            <p:nvPr/>
          </p:nvSpPr>
          <p:spPr>
            <a:xfrm>
              <a:off x="1564940" y="3215926"/>
              <a:ext cx="6978414" cy="243840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4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주제 선정 이유</a:t>
              </a:r>
              <a:endParaRPr lang="ko-KR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굴림"/>
              </a:endParaRPr>
            </a:p>
          </p:txBody>
        </p:sp>
        <p:sp>
          <p:nvSpPr>
            <p:cNvPr id="7" name="TextBox 13"/>
            <p:cNvSpPr txBox="1">
              <a:spLocks noChangeArrowheads="1"/>
            </p:cNvSpPr>
            <p:nvPr/>
          </p:nvSpPr>
          <p:spPr>
            <a:xfrm>
              <a:off x="862733" y="2933210"/>
              <a:ext cx="542015" cy="46940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5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01</a:t>
              </a:r>
              <a:endParaRPr lang="ko-KR" altLang="en-US" sz="25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8" name="도넛 20"/>
            <p:cNvSpPr/>
            <p:nvPr/>
          </p:nvSpPr>
          <p:spPr>
            <a:xfrm>
              <a:off x="679160" y="2708280"/>
              <a:ext cx="926916" cy="92691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>
                <a:latin typeface="+mj-lt"/>
                <a:ea typeface="맑은 고딕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1036208" y="2973117"/>
            <a:ext cx="8704034" cy="926916"/>
            <a:chOff x="679160" y="3711356"/>
            <a:chExt cx="8704034" cy="926916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>
            <a:xfrm>
              <a:off x="1564940" y="4226293"/>
              <a:ext cx="7818253" cy="243840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4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구현에 필요한 프로그램</a:t>
              </a:r>
              <a:endParaRPr lang="ko-KR" altLang="en-US" sz="4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굴림"/>
              </a:endParaRPr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>
            <a:xfrm>
              <a:off x="862733" y="3936286"/>
              <a:ext cx="542015" cy="467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5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02</a:t>
              </a:r>
              <a:endParaRPr lang="ko-KR" altLang="en-US" sz="25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13" name="도넛 21"/>
            <p:cNvSpPr/>
            <p:nvPr/>
          </p:nvSpPr>
          <p:spPr>
            <a:xfrm>
              <a:off x="679160" y="3711356"/>
              <a:ext cx="926916" cy="92691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j-lt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10207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95887" y="3429000"/>
            <a:ext cx="2732240" cy="295285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5000"/>
              <a:t>선정이유</a:t>
            </a:r>
            <a:endParaRPr lang="ko-KR" altLang="en-US" sz="500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2500"/>
              <a:t>선정이유: 평소 일기예보와 다르게 갑자기 비가 쏟아지는 경우에 우산이 없어 난처한 적이 있었고</a:t>
            </a:r>
            <a:r>
              <a:rPr lang="en-US" altLang="ko-KR" sz="2500"/>
              <a:t>,</a:t>
            </a:r>
            <a:r>
              <a:rPr lang="ko-KR" altLang="en-US" sz="2500"/>
              <a:t> 이 경우 급하게 근처 편의점에서 우산을 구매해도 집에 가면  보관할 곳이 없어 버려지는 경우가 많았습니다</a:t>
            </a:r>
            <a:r>
              <a:rPr lang="en-US" altLang="ko-KR" sz="2500"/>
              <a:t>.</a:t>
            </a:r>
            <a:r>
              <a:rPr lang="ko-KR" altLang="en-US" sz="2500"/>
              <a:t> 또 낮에 잠깐 비가 많이 오고 저녁은 비가 안오는 경우 우산을 계속 휴대하여 가지고 다니기 힘들고 까먹고 버리는 경우 또한 있었는데</a:t>
            </a:r>
            <a:r>
              <a:rPr lang="en-US" altLang="ko-KR" sz="2500"/>
              <a:t>,</a:t>
            </a:r>
            <a:r>
              <a:rPr lang="ko-KR" altLang="en-US" sz="2500"/>
              <a:t> 이에 필요할 때만 편리하게 빌리고</a:t>
            </a:r>
            <a:r>
              <a:rPr lang="en-US" altLang="ko-KR" sz="2500"/>
              <a:t>,</a:t>
            </a:r>
            <a:r>
              <a:rPr lang="ko-KR" altLang="en-US" sz="2500"/>
              <a:t> 사용 후 반납하는 우산 대여 시스템이 있다면 좋겠다 생각하여 해당 프로그램을 구상하게 되었습니다.</a:t>
            </a:r>
            <a:br>
              <a:rPr lang="ko-KR" altLang="en-US" sz="2500"/>
            </a:br>
            <a:endParaRPr lang="ko-KR" altLang="en-US" sz="2500"/>
          </a:p>
        </p:txBody>
      </p:sp>
    </p:spTree>
    <p:extLst>
      <p:ext uri="{BB962C8B-B14F-4D97-AF65-F5344CB8AC3E}">
        <p14:creationId xmlns:p14="http://schemas.microsoft.com/office/powerpoint/2010/main" val="403560297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5000"/>
              <a:t>구현에 필요한 프로그램</a:t>
            </a:r>
            <a:endParaRPr lang="ko-KR" altLang="en-US" sz="500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ko-KR" sz="2500"/>
              <a:t>((</a:t>
            </a:r>
            <a:r>
              <a:rPr lang="ko-KR" altLang="en-US" sz="2500"/>
              <a:t>여긴 대본 나중에 지우고 말로할</a:t>
            </a:r>
            <a:r>
              <a:rPr lang="en-US" altLang="ko-KR" sz="2500"/>
              <a:t>)(</a:t>
            </a:r>
            <a:r>
              <a:rPr lang="ko-KR" altLang="en-US" sz="2500"/>
              <a:t>저희가 우산 대여 시스템을 어떻게 구현하면 좋을까 생각을 해보며 앱화면은 </a:t>
            </a:r>
            <a:r>
              <a:rPr lang="en-US" altLang="ko-KR" sz="2500"/>
              <a:t>React</a:t>
            </a:r>
            <a:r>
              <a:rPr lang="ko-KR" altLang="en-US" sz="2500"/>
              <a:t>프로그램을 사용하여 구현하고</a:t>
            </a:r>
            <a:r>
              <a:rPr lang="en-US" altLang="ko-KR" sz="2500"/>
              <a:t>,</a:t>
            </a:r>
            <a:r>
              <a:rPr lang="ko-KR" altLang="en-US" sz="2500"/>
              <a:t> 실제 동작을 위해 데이터를 처리하고 관리하는 백엔드는 </a:t>
            </a:r>
            <a:r>
              <a:rPr lang="en-US" altLang="ko-KR" sz="2500"/>
              <a:t>node.js</a:t>
            </a:r>
            <a:r>
              <a:rPr lang="ko-KR" altLang="en-US" sz="2500"/>
              <a:t>를 사용하여 관리하며</a:t>
            </a:r>
            <a:r>
              <a:rPr lang="en-US" altLang="ko-KR" sz="2500"/>
              <a:t>,</a:t>
            </a:r>
            <a:r>
              <a:rPr lang="ko-KR" altLang="en-US" sz="2500"/>
              <a:t> 유저 데이터 및 우산 위치와 같은 정보는 데이터베이스 프로그램인 </a:t>
            </a:r>
            <a:r>
              <a:rPr lang="en-US" altLang="ko-KR" sz="2500"/>
              <a:t>MySQL</a:t>
            </a:r>
            <a:r>
              <a:rPr lang="ko-KR" altLang="en-US" sz="2500"/>
              <a:t>을 사용하여 제작하려합니다</a:t>
            </a:r>
            <a:r>
              <a:rPr lang="en-US" altLang="ko-KR" sz="2500"/>
              <a:t>.</a:t>
            </a:r>
            <a:endParaRPr lang="en-US" altLang="ko-KR" sz="2500"/>
          </a:p>
          <a:p>
            <a:pPr lvl="0">
              <a:defRPr/>
            </a:pPr>
            <a:r>
              <a:rPr lang="ko-KR" altLang="en-US" sz="2500"/>
              <a:t>프론트엔드 </a:t>
            </a:r>
            <a:r>
              <a:rPr lang="en-US" altLang="ko-KR" sz="2500"/>
              <a:t>:</a:t>
            </a:r>
            <a:r>
              <a:rPr lang="ko-KR" altLang="en-US" sz="2500"/>
              <a:t> </a:t>
            </a:r>
            <a:r>
              <a:rPr lang="en-US" altLang="ko-KR" sz="2500" b="1"/>
              <a:t>React</a:t>
            </a:r>
            <a:endParaRPr lang="en-US" altLang="ko-KR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백엔드</a:t>
            </a:r>
            <a:r>
              <a:rPr lang="en-US" altLang="ko-KR" sz="2500"/>
              <a:t> : </a:t>
            </a:r>
            <a:r>
              <a:rPr lang="en-US" altLang="ko-KR" sz="2500" b="1"/>
              <a:t>node.js</a:t>
            </a:r>
            <a:endParaRPr lang="en-US" altLang="ko-KR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데이터베이스</a:t>
            </a:r>
            <a:r>
              <a:rPr lang="en-US" altLang="ko-KR" sz="2500"/>
              <a:t> : </a:t>
            </a:r>
            <a:r>
              <a:rPr lang="en-US" altLang="ko-KR" sz="2500" b="1"/>
              <a:t>MySQL</a:t>
            </a:r>
            <a:endParaRPr lang="ko-KR" altLang="en-US" sz="2500" b="1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95669" y="3232392"/>
            <a:ext cx="743547" cy="67998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84877" y="4043556"/>
            <a:ext cx="1565132" cy="95864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52606" y="4885678"/>
            <a:ext cx="1711223" cy="8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00821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 idx="0"/>
          </p:nvPr>
        </p:nvSpPr>
        <p:spPr>
          <a:xfrm>
            <a:off x="1870853" y="1052736"/>
            <a:ext cx="8450294" cy="237626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6217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134</ep:Words>
  <ep:PresentationFormat>화면 슬라이드 쇼(4:3)</ep:PresentationFormat>
  <ep:Paragraphs>11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슬라이드 1</vt:lpstr>
      <vt:lpstr>목차</vt:lpstr>
      <vt:lpstr>선정이유</vt:lpstr>
      <vt:lpstr>구현에 필요한 프로그램</vt:lpstr>
      <vt:lpstr>THANK YOU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2025-09-07T17:12:14.643</dcterms:created>
  <dc:creator>rpwn1004</dc:creator>
  <cp:lastModifiedBy>rpwn1004</cp:lastModifiedBy>
  <dcterms:modified xsi:type="dcterms:W3CDTF">2025-09-07T17:43:33.437</dcterms:modified>
  <cp:revision>7</cp:revision>
  <cp:version>13.0.0.711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