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3" r:id="rId4"/>
    <p:sldId id="269" r:id="rId5"/>
    <p:sldId id="265" r:id="rId6"/>
    <p:sldId id="271" r:id="rId7"/>
    <p:sldId id="272" r:id="rId8"/>
    <p:sldId id="273" r:id="rId9"/>
    <p:sldId id="268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3CF6B5-868E-411A-99FF-E0A9579499E8}" v="2" dt="2025-09-15T07:42:51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74" d="100"/>
          <a:sy n="74" d="100"/>
        </p:scale>
        <p:origin x="1152" y="8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형철 김" userId="33b0e5a2da8d99e3" providerId="LiveId" clId="{1DCBD7D4-DA07-4D00-B680-53800EFDAFEB}"/>
    <pc:docChg chg="custSel modSld">
      <pc:chgData name="형철 김" userId="33b0e5a2da8d99e3" providerId="LiveId" clId="{1DCBD7D4-DA07-4D00-B680-53800EFDAFEB}" dt="2025-09-15T07:44:23.206" v="53" actId="14100"/>
      <pc:docMkLst>
        <pc:docMk/>
      </pc:docMkLst>
      <pc:sldChg chg="addSp delSp modSp mod">
        <pc:chgData name="형철 김" userId="33b0e5a2da8d99e3" providerId="LiveId" clId="{1DCBD7D4-DA07-4D00-B680-53800EFDAFEB}" dt="2025-09-15T07:44:23.206" v="53" actId="14100"/>
        <pc:sldMkLst>
          <pc:docMk/>
          <pc:sldMk cId="1005322164" sldId="271"/>
        </pc:sldMkLst>
        <pc:spChg chg="mod">
          <ac:chgData name="형철 김" userId="33b0e5a2da8d99e3" providerId="LiveId" clId="{1DCBD7D4-DA07-4D00-B680-53800EFDAFEB}" dt="2025-09-15T07:42:04.548" v="34" actId="20577"/>
          <ac:spMkLst>
            <pc:docMk/>
            <pc:sldMk cId="1005322164" sldId="271"/>
            <ac:spMk id="2" creationId="{222D58C4-C55A-53D0-C33A-12A5B95CFD35}"/>
          </ac:spMkLst>
        </pc:spChg>
        <pc:spChg chg="del mod">
          <ac:chgData name="형철 김" userId="33b0e5a2da8d99e3" providerId="LiveId" clId="{1DCBD7D4-DA07-4D00-B680-53800EFDAFEB}" dt="2025-09-15T07:41:38.947" v="8" actId="478"/>
          <ac:spMkLst>
            <pc:docMk/>
            <pc:sldMk cId="1005322164" sldId="271"/>
            <ac:spMk id="3" creationId="{B114C4A9-010B-C26A-2E48-6A998633E096}"/>
          </ac:spMkLst>
        </pc:spChg>
        <pc:spChg chg="add del mod">
          <ac:chgData name="형철 김" userId="33b0e5a2da8d99e3" providerId="LiveId" clId="{1DCBD7D4-DA07-4D00-B680-53800EFDAFEB}" dt="2025-09-15T07:41:44.739" v="10" actId="478"/>
          <ac:spMkLst>
            <pc:docMk/>
            <pc:sldMk cId="1005322164" sldId="271"/>
            <ac:spMk id="7" creationId="{3FB7097E-C43F-51F9-44FC-F35E296E74D4}"/>
          </ac:spMkLst>
        </pc:spChg>
        <pc:picChg chg="add del mod">
          <ac:chgData name="형철 김" userId="33b0e5a2da8d99e3" providerId="LiveId" clId="{1DCBD7D4-DA07-4D00-B680-53800EFDAFEB}" dt="2025-09-15T07:42:39.848" v="36" actId="478"/>
          <ac:picMkLst>
            <pc:docMk/>
            <pc:sldMk cId="1005322164" sldId="271"/>
            <ac:picMk id="5" creationId="{D0A69CC3-C0F2-D6FD-E166-3879E6B70E1D}"/>
          </ac:picMkLst>
        </pc:picChg>
        <pc:picChg chg="add del mod">
          <ac:chgData name="형철 김" userId="33b0e5a2da8d99e3" providerId="LiveId" clId="{1DCBD7D4-DA07-4D00-B680-53800EFDAFEB}" dt="2025-09-15T07:42:53.531" v="40" actId="478"/>
          <ac:picMkLst>
            <pc:docMk/>
            <pc:sldMk cId="1005322164" sldId="271"/>
            <ac:picMk id="9" creationId="{2287E346-28FF-31BD-822A-C64BBE2EB187}"/>
          </ac:picMkLst>
        </pc:picChg>
        <pc:picChg chg="add mod">
          <ac:chgData name="형철 김" userId="33b0e5a2da8d99e3" providerId="LiveId" clId="{1DCBD7D4-DA07-4D00-B680-53800EFDAFEB}" dt="2025-09-15T07:44:23.206" v="53" actId="14100"/>
          <ac:picMkLst>
            <pc:docMk/>
            <pc:sldMk cId="1005322164" sldId="271"/>
            <ac:picMk id="11" creationId="{283938D5-F24D-4FB8-BDC4-053925D29AB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40A130E-E3B8-4EBE-931F-81B26B8448AA}" type="datetime1">
              <a:rPr lang="ko-KR" altLang="en-US" smtClean="0"/>
              <a:pPr lvl="0"/>
              <a:t>2025-09-16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2025-09-16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2025-09-16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2025-09-16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ED3D6733-6F27-4404-AB51-585418F146E5}" type="datetime1">
              <a:rPr lang="ko-KR" altLang="en-US"/>
              <a:pPr lvl="0">
                <a:defRPr/>
              </a:pPr>
              <a:t>2025-09-16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E6BC638-39B7-4287-91A7-2A3DDA57329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462470" y="908720"/>
            <a:ext cx="11267059" cy="2376264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/>
              <a:buNone/>
              <a:defRPr lang="ko-KR" altLang="en-US" sz="7000" b="0" kern="1200" baseline="0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  <a:ea typeface="맑은 고딕"/>
                <a:cs typeface="+mj-cs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1484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7381" y="116632"/>
            <a:ext cx="10214928" cy="796908"/>
          </a:xfr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  <a:cs typeface="+mj-cs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lvl="0">
              <a:defRPr/>
            </a:pPr>
            <a:fld id="{ED3D6733-6F27-4404-AB51-585418F146E5}" type="datetime1">
              <a:rPr lang="ko-KR" altLang="en-US"/>
              <a:pPr lvl="0">
                <a:defRPr/>
              </a:pPr>
              <a:t>2025-09-16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lvl="0">
              <a:defRPr/>
            </a:pPr>
            <a:fld id="{EE6BC638-39B7-4287-91A7-2A3DDA57329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27381" y="1268760"/>
            <a:ext cx="11203367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9829797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953836A-82A3-4C8B-9D31-CD724F3673ED}" type="datetime1">
              <a:rPr lang="ko-KR" altLang="en-US" smtClean="0"/>
              <a:pPr lvl="0"/>
              <a:t>2025-09-16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2025-09-16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2025-09-16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2025-09-16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2025-09-16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2025-09-16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2025-09-16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2025-09-16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422D86A-5F52-4165-8473-F1B836277586}" type="datetime1">
              <a:rPr lang="ko-KR" altLang="en-US" smtClean="0"/>
              <a:pPr lvl="0"/>
              <a:t>2025-09-16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han.co.kr/article/202505241200005" TargetMode="Externa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/>
          <p:nvPr/>
        </p:nvPicPr>
        <p:blipFill rotWithShape="1"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12192000" cy="7073080"/>
          </a:xfrm>
          <a:prstGeom prst="rect">
            <a:avLst/>
          </a:prstGeom>
          <a:ln>
            <a:noFill/>
          </a:ln>
        </p:spPr>
      </p:pic>
      <p:grpSp>
        <p:nvGrpSpPr>
          <p:cNvPr id="18" name="그룹 17"/>
          <p:cNvGrpSpPr/>
          <p:nvPr/>
        </p:nvGrpSpPr>
        <p:grpSpPr>
          <a:xfrm>
            <a:off x="0" y="148845"/>
            <a:ext cx="11728846" cy="6309845"/>
            <a:chOff x="0" y="148845"/>
            <a:chExt cx="11728846" cy="6309845"/>
          </a:xfrm>
        </p:grpSpPr>
        <p:pic>
          <p:nvPicPr>
            <p:cNvPr id="6" name="Picture 3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828318" y="1494970"/>
              <a:ext cx="3900528" cy="3682857"/>
            </a:xfrm>
            <a:prstGeom prst="rect">
              <a:avLst/>
            </a:prstGeom>
            <a:ln>
              <a:noFill/>
            </a:ln>
          </p:spPr>
        </p:pic>
        <p:sp>
          <p:nvSpPr>
            <p:cNvPr id="8" name="CustomShape 1"/>
            <p:cNvSpPr/>
            <p:nvPr/>
          </p:nvSpPr>
          <p:spPr>
            <a:xfrm>
              <a:off x="901800" y="2934848"/>
              <a:ext cx="8368920" cy="18112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380160" rIns="0" bIns="380160" anchor="ctr">
              <a:noAutofit/>
            </a:bodyPr>
            <a:lstStyle/>
            <a:p>
              <a:pPr lvl="0">
                <a:lnSpc>
                  <a:spcPct val="80000"/>
                </a:lnSpc>
                <a:defRPr/>
              </a:pPr>
              <a:r>
                <a:rPr lang="ko-KR" altLang="en-US" sz="13919" b="0" strike="noStrike" spc="-417">
                  <a:solidFill>
                    <a:srgbClr val="FFFFFF"/>
                  </a:solidFill>
                  <a:latin typeface="Calibri"/>
                  <a:ea typeface="BM JUA "/>
                </a:rPr>
                <a:t>빌리傘</a:t>
              </a:r>
            </a:p>
          </p:txBody>
        </p:sp>
        <p:sp>
          <p:nvSpPr>
            <p:cNvPr id="9" name="CustomShape 3"/>
            <p:cNvSpPr/>
            <p:nvPr/>
          </p:nvSpPr>
          <p:spPr>
            <a:xfrm>
              <a:off x="901800" y="5816563"/>
              <a:ext cx="7175160" cy="64212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40320" rIns="0" bIns="40320" anchor="ctr">
              <a:noAutofit/>
            </a:bodyPr>
            <a:lstStyle/>
            <a:p>
              <a:pPr lvl="0">
                <a:lnSpc>
                  <a:spcPct val="94000"/>
                </a:lnSpc>
                <a:defRPr/>
              </a:pPr>
              <a:r>
                <a:rPr lang="en-US" altLang="ko-KR" sz="2439" b="0" strike="noStrike" spc="-97" dirty="0">
                  <a:solidFill>
                    <a:srgbClr val="FFFFFF"/>
                  </a:solidFill>
                  <a:latin typeface="Calibri"/>
                  <a:ea typeface="Noto Sans CJK KR Bold"/>
                </a:rPr>
                <a:t>202244041</a:t>
              </a:r>
              <a:r>
                <a:rPr lang="ko-KR" altLang="en-US" sz="2439" b="0" strike="noStrike" spc="-97" dirty="0">
                  <a:solidFill>
                    <a:srgbClr val="FFFFFF"/>
                  </a:solidFill>
                  <a:latin typeface="Calibri"/>
                  <a:ea typeface="Noto Sans CJK KR Bold"/>
                </a:rPr>
                <a:t> </a:t>
              </a:r>
              <a:r>
                <a:rPr lang="ko-KR" altLang="en-US" sz="2439" b="0" strike="noStrike" spc="-97" dirty="0" err="1">
                  <a:solidFill>
                    <a:srgbClr val="FFFFFF"/>
                  </a:solidFill>
                  <a:latin typeface="Calibri"/>
                  <a:ea typeface="Noto Sans CJK KR Bold"/>
                </a:rPr>
                <a:t>박계윤</a:t>
              </a:r>
              <a:endParaRPr lang="ko-KR" altLang="en-US" sz="2439" b="0" strike="noStrike" spc="-97" dirty="0">
                <a:solidFill>
                  <a:srgbClr val="FFFFFF"/>
                </a:solidFill>
                <a:latin typeface="Calibri"/>
                <a:ea typeface="Noto Sans CJK KR Bold"/>
              </a:endParaRPr>
            </a:p>
            <a:p>
              <a:pPr lvl="0">
                <a:lnSpc>
                  <a:spcPct val="94000"/>
                </a:lnSpc>
                <a:defRPr/>
              </a:pPr>
              <a:r>
                <a:rPr lang="en-US" altLang="ko-KR" sz="2439" b="0" strike="noStrike" spc="-97" dirty="0">
                  <a:solidFill>
                    <a:srgbClr val="FFFFFF"/>
                  </a:solidFill>
                  <a:latin typeface="Calibri"/>
                  <a:ea typeface="Noto Sans CJK KR Bold"/>
                </a:rPr>
                <a:t>202244090</a:t>
              </a:r>
              <a:r>
                <a:rPr lang="ko-KR" altLang="en-US" sz="2439" b="0" strike="noStrike" spc="-97" dirty="0">
                  <a:solidFill>
                    <a:srgbClr val="FFFFFF"/>
                  </a:solidFill>
                  <a:latin typeface="Calibri"/>
                  <a:ea typeface="Noto Sans CJK KR Bold"/>
                </a:rPr>
                <a:t>김형철</a:t>
              </a:r>
            </a:p>
          </p:txBody>
        </p:sp>
        <p:sp>
          <p:nvSpPr>
            <p:cNvPr id="10" name="CustomShape 4"/>
            <p:cNvSpPr/>
            <p:nvPr/>
          </p:nvSpPr>
          <p:spPr>
            <a:xfrm>
              <a:off x="901800" y="4762740"/>
              <a:ext cx="8038800" cy="69689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96480" rIns="0" bIns="96480" anchor="ctr">
              <a:noAutofit/>
            </a:bodyPr>
            <a:lstStyle/>
            <a:p>
              <a:pPr lvl="0">
                <a:lnSpc>
                  <a:spcPct val="91000"/>
                </a:lnSpc>
                <a:defRPr/>
              </a:pPr>
              <a:r>
                <a:rPr lang="ko-KR" altLang="en-US" sz="5070" b="0" strike="noStrike" spc="-1">
                  <a:latin typeface="굴림"/>
                </a:rPr>
                <a:t>우산 대여 시스템</a:t>
              </a:r>
            </a:p>
          </p:txBody>
        </p:sp>
        <p:pic>
          <p:nvPicPr>
            <p:cNvPr id="12" name="Picture 3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746320" y="897590"/>
              <a:ext cx="3900528" cy="368285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Picture 3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278660"/>
              <a:ext cx="3900528" cy="368285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Picture 4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330781" y="148845"/>
              <a:ext cx="4632135" cy="3839343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166218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870853" y="1052736"/>
            <a:ext cx="8450294" cy="2376264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THANK YOU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62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5000" dirty="0"/>
              <a:t>목차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851418" y="1647592"/>
            <a:ext cx="9959392" cy="701986"/>
            <a:chOff x="679160" y="2788658"/>
            <a:chExt cx="9959392" cy="701986"/>
          </a:xfrm>
        </p:grpSpPr>
        <p:sp>
          <p:nvSpPr>
            <p:cNvPr id="6" name="Text Box 11"/>
            <p:cNvSpPr txBox="1">
              <a:spLocks noChangeArrowheads="1"/>
            </p:cNvSpPr>
            <p:nvPr/>
          </p:nvSpPr>
          <p:spPr>
            <a:xfrm>
              <a:off x="1404748" y="3144716"/>
              <a:ext cx="9233804" cy="305596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wrap="square" anchor="ctr">
              <a:spAutoFit/>
            </a:bodyPr>
            <a:lstStyle/>
            <a:p>
              <a:pPr lvl="0">
                <a:lnSpc>
                  <a:spcPts val="1200"/>
                </a:lnSpc>
                <a:defRPr/>
              </a:pPr>
              <a:r>
                <a:rPr lang="ko-KR" alt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/>
                  <a:cs typeface="굴림"/>
                </a:rPr>
                <a:t>개발배경 및 목적</a:t>
              </a:r>
            </a:p>
          </p:txBody>
        </p:sp>
        <p:sp>
          <p:nvSpPr>
            <p:cNvPr id="7" name="TextBox 13"/>
            <p:cNvSpPr txBox="1">
              <a:spLocks noChangeArrowheads="1"/>
            </p:cNvSpPr>
            <p:nvPr/>
          </p:nvSpPr>
          <p:spPr>
            <a:xfrm>
              <a:off x="862733" y="2933210"/>
              <a:ext cx="542015" cy="40011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/>
                  <a:cs typeface="+mj-cs"/>
                </a:rPr>
                <a:t>01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  <a:cs typeface="+mj-cs"/>
              </a:endParaRPr>
            </a:p>
          </p:txBody>
        </p:sp>
        <p:sp>
          <p:nvSpPr>
            <p:cNvPr id="8" name="도넛 20"/>
            <p:cNvSpPr/>
            <p:nvPr/>
          </p:nvSpPr>
          <p:spPr>
            <a:xfrm>
              <a:off x="679160" y="2788658"/>
              <a:ext cx="725588" cy="701986"/>
            </a:xfrm>
            <a:prstGeom prst="donut">
              <a:avLst>
                <a:gd name="adj" fmla="val 16369"/>
              </a:avLst>
            </a:prstGeom>
            <a:solidFill>
              <a:srgbClr val="E0E0E0"/>
            </a:solidFill>
            <a:ln w="3175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b="1" dirty="0">
                <a:latin typeface="+mj-lt"/>
                <a:ea typeface="맑은 고딕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74306B2-A9E1-C313-7ABA-F1281F6A966A}"/>
              </a:ext>
            </a:extLst>
          </p:cNvPr>
          <p:cNvGrpSpPr/>
          <p:nvPr/>
        </p:nvGrpSpPr>
        <p:grpSpPr>
          <a:xfrm>
            <a:off x="851418" y="2544265"/>
            <a:ext cx="9959392" cy="852438"/>
            <a:chOff x="679160" y="2788658"/>
            <a:chExt cx="9959392" cy="852438"/>
          </a:xfrm>
        </p:grpSpPr>
        <p:sp>
          <p:nvSpPr>
            <p:cNvPr id="16" name="Text Box 11">
              <a:extLst>
                <a:ext uri="{FF2B5EF4-FFF2-40B4-BE49-F238E27FC236}">
                  <a16:creationId xmlns:a16="http://schemas.microsoft.com/office/drawing/2014/main" id="{3C0063F7-B2F1-F772-51A1-44608A93F024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404748" y="3142857"/>
              <a:ext cx="9233804" cy="30931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wrap="square" anchor="ctr">
              <a:spAutoFit/>
            </a:bodyPr>
            <a:lstStyle/>
            <a:p>
              <a:pPr lvl="0">
                <a:lnSpc>
                  <a:spcPts val="1200"/>
                </a:lnSpc>
                <a:defRPr/>
              </a:pPr>
              <a:r>
                <a:rPr lang="ko-KR" alt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/>
                  <a:cs typeface="굴림"/>
                </a:rPr>
                <a:t>주요기능</a:t>
              </a:r>
            </a:p>
          </p:txBody>
        </p:sp>
        <p:sp>
          <p:nvSpPr>
            <p:cNvPr id="17" name="TextBox 13">
              <a:extLst>
                <a:ext uri="{FF2B5EF4-FFF2-40B4-BE49-F238E27FC236}">
                  <a16:creationId xmlns:a16="http://schemas.microsoft.com/office/drawing/2014/main" id="{83367C5D-814C-0986-06DB-54F28792634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62733" y="2933210"/>
              <a:ext cx="542015" cy="70788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/>
                  <a:cs typeface="+mj-cs"/>
                </a:rPr>
                <a:t>02</a:t>
              </a:r>
            </a:p>
            <a:p>
              <a:pPr lvl="0">
                <a:defRPr/>
              </a:pP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  <a:cs typeface="+mj-cs"/>
              </a:endParaRPr>
            </a:p>
          </p:txBody>
        </p:sp>
        <p:sp>
          <p:nvSpPr>
            <p:cNvPr id="18" name="도넛 20">
              <a:extLst>
                <a:ext uri="{FF2B5EF4-FFF2-40B4-BE49-F238E27FC236}">
                  <a16:creationId xmlns:a16="http://schemas.microsoft.com/office/drawing/2014/main" id="{B89360F1-4798-2D02-4B09-135AEBAE5748}"/>
                </a:ext>
              </a:extLst>
            </p:cNvPr>
            <p:cNvSpPr/>
            <p:nvPr/>
          </p:nvSpPr>
          <p:spPr>
            <a:xfrm>
              <a:off x="679160" y="2788658"/>
              <a:ext cx="725588" cy="701986"/>
            </a:xfrm>
            <a:prstGeom prst="donut">
              <a:avLst>
                <a:gd name="adj" fmla="val 16369"/>
              </a:avLst>
            </a:prstGeom>
            <a:solidFill>
              <a:srgbClr val="E0E0E0"/>
            </a:solidFill>
            <a:ln w="3175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b="1" dirty="0">
                <a:latin typeface="+mj-lt"/>
                <a:ea typeface="맑은 고딕"/>
                <a:cs typeface="+mn-cs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CBA0117-6D37-A92D-69A4-4EC0DE2D42EF}"/>
              </a:ext>
            </a:extLst>
          </p:cNvPr>
          <p:cNvGrpSpPr/>
          <p:nvPr/>
        </p:nvGrpSpPr>
        <p:grpSpPr>
          <a:xfrm>
            <a:off x="851418" y="3470824"/>
            <a:ext cx="9959392" cy="701986"/>
            <a:chOff x="679160" y="2788658"/>
            <a:chExt cx="9959392" cy="701986"/>
          </a:xfrm>
        </p:grpSpPr>
        <p:sp>
          <p:nvSpPr>
            <p:cNvPr id="24" name="Text Box 11">
              <a:extLst>
                <a:ext uri="{FF2B5EF4-FFF2-40B4-BE49-F238E27FC236}">
                  <a16:creationId xmlns:a16="http://schemas.microsoft.com/office/drawing/2014/main" id="{5570EAB0-605D-BCDD-5BB3-D4B776C3783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404748" y="3142857"/>
              <a:ext cx="9233804" cy="30931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wrap="square" anchor="ctr">
              <a:spAutoFit/>
            </a:bodyPr>
            <a:lstStyle/>
            <a:p>
              <a:pPr lvl="0">
                <a:lnSpc>
                  <a:spcPts val="1200"/>
                </a:lnSpc>
                <a:defRPr/>
              </a:pPr>
              <a:r>
                <a:rPr lang="ko-KR" alt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/>
                  <a:cs typeface="굴림"/>
                </a:rPr>
                <a:t>개발환경 및 개발언어</a:t>
              </a:r>
            </a:p>
          </p:txBody>
        </p:sp>
        <p:sp>
          <p:nvSpPr>
            <p:cNvPr id="25" name="TextBox 13">
              <a:extLst>
                <a:ext uri="{FF2B5EF4-FFF2-40B4-BE49-F238E27FC236}">
                  <a16:creationId xmlns:a16="http://schemas.microsoft.com/office/drawing/2014/main" id="{13CA99BA-E527-762F-8AD6-3743FFB3ED2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62733" y="2933210"/>
              <a:ext cx="542015" cy="40011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/>
                  <a:cs typeface="+mj-cs"/>
                </a:rPr>
                <a:t>03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  <a:cs typeface="+mj-cs"/>
              </a:endParaRPr>
            </a:p>
          </p:txBody>
        </p:sp>
        <p:sp>
          <p:nvSpPr>
            <p:cNvPr id="26" name="도넛 20">
              <a:extLst>
                <a:ext uri="{FF2B5EF4-FFF2-40B4-BE49-F238E27FC236}">
                  <a16:creationId xmlns:a16="http://schemas.microsoft.com/office/drawing/2014/main" id="{8DDA45DB-450D-9F73-5079-4C366C01D5DA}"/>
                </a:ext>
              </a:extLst>
            </p:cNvPr>
            <p:cNvSpPr/>
            <p:nvPr/>
          </p:nvSpPr>
          <p:spPr>
            <a:xfrm>
              <a:off x="679160" y="2788658"/>
              <a:ext cx="725588" cy="701986"/>
            </a:xfrm>
            <a:prstGeom prst="donut">
              <a:avLst>
                <a:gd name="adj" fmla="val 16369"/>
              </a:avLst>
            </a:prstGeom>
            <a:solidFill>
              <a:srgbClr val="E0E0E0"/>
            </a:solidFill>
            <a:ln w="3175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b="1" dirty="0">
                <a:latin typeface="+mj-lt"/>
                <a:ea typeface="맑은 고딕"/>
                <a:cs typeface="+mn-cs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8FA14FB-9184-D60C-062C-E172C887C3D7}"/>
              </a:ext>
            </a:extLst>
          </p:cNvPr>
          <p:cNvGrpSpPr/>
          <p:nvPr/>
        </p:nvGrpSpPr>
        <p:grpSpPr>
          <a:xfrm>
            <a:off x="6556702" y="1642668"/>
            <a:ext cx="9959392" cy="701986"/>
            <a:chOff x="679160" y="2788658"/>
            <a:chExt cx="9959392" cy="701986"/>
          </a:xfrm>
        </p:grpSpPr>
        <p:sp>
          <p:nvSpPr>
            <p:cNvPr id="28" name="Text Box 11">
              <a:extLst>
                <a:ext uri="{FF2B5EF4-FFF2-40B4-BE49-F238E27FC236}">
                  <a16:creationId xmlns:a16="http://schemas.microsoft.com/office/drawing/2014/main" id="{F7631CA6-8DD2-C332-E950-193777177F0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404748" y="3142857"/>
              <a:ext cx="9233804" cy="30931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wrap="square" anchor="ctr">
              <a:spAutoFit/>
            </a:bodyPr>
            <a:lstStyle/>
            <a:p>
              <a:pPr lvl="0">
                <a:lnSpc>
                  <a:spcPts val="1200"/>
                </a:lnSpc>
                <a:defRPr/>
              </a:pPr>
              <a:r>
                <a:rPr lang="ko-KR" alt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/>
                  <a:cs typeface="굴림"/>
                </a:rPr>
                <a:t>구현 상세 내용</a:t>
              </a:r>
            </a:p>
          </p:txBody>
        </p:sp>
        <p:sp>
          <p:nvSpPr>
            <p:cNvPr id="29" name="TextBox 13">
              <a:extLst>
                <a:ext uri="{FF2B5EF4-FFF2-40B4-BE49-F238E27FC236}">
                  <a16:creationId xmlns:a16="http://schemas.microsoft.com/office/drawing/2014/main" id="{2825FC1E-E24B-2A00-65DE-2DDA17A082E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62733" y="2933210"/>
              <a:ext cx="542015" cy="40011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/>
                  <a:cs typeface="+mj-cs"/>
                </a:rPr>
                <a:t>04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  <a:cs typeface="+mj-cs"/>
              </a:endParaRPr>
            </a:p>
          </p:txBody>
        </p:sp>
        <p:sp>
          <p:nvSpPr>
            <p:cNvPr id="30" name="도넛 20">
              <a:extLst>
                <a:ext uri="{FF2B5EF4-FFF2-40B4-BE49-F238E27FC236}">
                  <a16:creationId xmlns:a16="http://schemas.microsoft.com/office/drawing/2014/main" id="{BF45EDB6-A425-1C36-BBC3-5E5748D13163}"/>
                </a:ext>
              </a:extLst>
            </p:cNvPr>
            <p:cNvSpPr/>
            <p:nvPr/>
          </p:nvSpPr>
          <p:spPr>
            <a:xfrm>
              <a:off x="679160" y="2788658"/>
              <a:ext cx="725588" cy="701986"/>
            </a:xfrm>
            <a:prstGeom prst="donut">
              <a:avLst>
                <a:gd name="adj" fmla="val 16369"/>
              </a:avLst>
            </a:prstGeom>
            <a:solidFill>
              <a:srgbClr val="E0E0E0"/>
            </a:solidFill>
            <a:ln w="3175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b="1" dirty="0">
                <a:latin typeface="+mj-lt"/>
                <a:ea typeface="맑은 고딕"/>
                <a:cs typeface="+mn-cs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16FD05C-BB8C-67D2-EAE6-C3699552E1A7}"/>
              </a:ext>
            </a:extLst>
          </p:cNvPr>
          <p:cNvGrpSpPr/>
          <p:nvPr/>
        </p:nvGrpSpPr>
        <p:grpSpPr>
          <a:xfrm>
            <a:off x="6556702" y="2574467"/>
            <a:ext cx="9959392" cy="701986"/>
            <a:chOff x="679160" y="2788658"/>
            <a:chExt cx="9959392" cy="701986"/>
          </a:xfrm>
        </p:grpSpPr>
        <p:sp>
          <p:nvSpPr>
            <p:cNvPr id="32" name="Text Box 11">
              <a:extLst>
                <a:ext uri="{FF2B5EF4-FFF2-40B4-BE49-F238E27FC236}">
                  <a16:creationId xmlns:a16="http://schemas.microsoft.com/office/drawing/2014/main" id="{86E005F2-57DC-FEAE-B0EB-562B5C8AD86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404748" y="3142857"/>
              <a:ext cx="9233804" cy="30931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wrap="square" anchor="ctr">
              <a:spAutoFit/>
            </a:bodyPr>
            <a:lstStyle/>
            <a:p>
              <a:pPr lvl="0">
                <a:lnSpc>
                  <a:spcPts val="1200"/>
                </a:lnSpc>
                <a:defRPr/>
              </a:pPr>
              <a:r>
                <a:rPr lang="ko-KR" alt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/>
                  <a:cs typeface="굴림"/>
                </a:rPr>
                <a:t>프로젝트 추진 일정</a:t>
              </a:r>
            </a:p>
          </p:txBody>
        </p:sp>
        <p:sp>
          <p:nvSpPr>
            <p:cNvPr id="33" name="TextBox 13">
              <a:extLst>
                <a:ext uri="{FF2B5EF4-FFF2-40B4-BE49-F238E27FC236}">
                  <a16:creationId xmlns:a16="http://schemas.microsoft.com/office/drawing/2014/main" id="{6E6C6720-BF9D-2B0C-6541-BC3E1C250563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62733" y="2933210"/>
              <a:ext cx="542015" cy="40011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/>
                  <a:cs typeface="+mj-cs"/>
                </a:rPr>
                <a:t>05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  <a:cs typeface="+mj-cs"/>
              </a:endParaRPr>
            </a:p>
          </p:txBody>
        </p:sp>
        <p:sp>
          <p:nvSpPr>
            <p:cNvPr id="34" name="도넛 20">
              <a:extLst>
                <a:ext uri="{FF2B5EF4-FFF2-40B4-BE49-F238E27FC236}">
                  <a16:creationId xmlns:a16="http://schemas.microsoft.com/office/drawing/2014/main" id="{FE05D7D8-A762-13FD-BE30-062D02AC3C1A}"/>
                </a:ext>
              </a:extLst>
            </p:cNvPr>
            <p:cNvSpPr/>
            <p:nvPr/>
          </p:nvSpPr>
          <p:spPr>
            <a:xfrm>
              <a:off x="679160" y="2788658"/>
              <a:ext cx="725588" cy="701986"/>
            </a:xfrm>
            <a:prstGeom prst="donut">
              <a:avLst>
                <a:gd name="adj" fmla="val 16369"/>
              </a:avLst>
            </a:prstGeom>
            <a:solidFill>
              <a:srgbClr val="E0E0E0"/>
            </a:solidFill>
            <a:ln w="3175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b="1" dirty="0">
                <a:latin typeface="+mj-lt"/>
                <a:ea typeface="맑은 고딕"/>
                <a:cs typeface="+mn-cs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C36FD1F-8958-7CD6-9548-B88A56774D42}"/>
              </a:ext>
            </a:extLst>
          </p:cNvPr>
          <p:cNvGrpSpPr/>
          <p:nvPr/>
        </p:nvGrpSpPr>
        <p:grpSpPr>
          <a:xfrm>
            <a:off x="6556702" y="3496419"/>
            <a:ext cx="9959392" cy="701986"/>
            <a:chOff x="679160" y="2788658"/>
            <a:chExt cx="9959392" cy="701986"/>
          </a:xfrm>
        </p:grpSpPr>
        <p:sp>
          <p:nvSpPr>
            <p:cNvPr id="36" name="Text Box 11">
              <a:extLst>
                <a:ext uri="{FF2B5EF4-FFF2-40B4-BE49-F238E27FC236}">
                  <a16:creationId xmlns:a16="http://schemas.microsoft.com/office/drawing/2014/main" id="{7D1BDB0F-7434-4CAA-D72A-384B8ADAEDA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404748" y="3142857"/>
              <a:ext cx="9233804" cy="30931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wrap="square" anchor="ctr">
              <a:spAutoFit/>
            </a:bodyPr>
            <a:lstStyle/>
            <a:p>
              <a:pPr lvl="0">
                <a:lnSpc>
                  <a:spcPts val="1200"/>
                </a:lnSpc>
                <a:defRPr/>
              </a:pPr>
              <a:r>
                <a:rPr lang="ko-KR" altLang="en-US" sz="3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/>
                  <a:cs typeface="굴림"/>
                </a:rPr>
                <a:t>기대효과 및 활용분야</a:t>
              </a:r>
            </a:p>
          </p:txBody>
        </p:sp>
        <p:sp>
          <p:nvSpPr>
            <p:cNvPr id="37" name="TextBox 13">
              <a:extLst>
                <a:ext uri="{FF2B5EF4-FFF2-40B4-BE49-F238E27FC236}">
                  <a16:creationId xmlns:a16="http://schemas.microsoft.com/office/drawing/2014/main" id="{2046DB5F-4D82-040B-2F1D-2C3C328B98E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62733" y="2933210"/>
              <a:ext cx="542015" cy="40011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/>
                  <a:cs typeface="+mj-cs"/>
                </a:rPr>
                <a:t>06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  <a:cs typeface="+mj-cs"/>
              </a:endParaRPr>
            </a:p>
          </p:txBody>
        </p:sp>
        <p:sp>
          <p:nvSpPr>
            <p:cNvPr id="38" name="도넛 20">
              <a:extLst>
                <a:ext uri="{FF2B5EF4-FFF2-40B4-BE49-F238E27FC236}">
                  <a16:creationId xmlns:a16="http://schemas.microsoft.com/office/drawing/2014/main" id="{320F419C-7783-8FB7-DD07-4D7671C90C4D}"/>
                </a:ext>
              </a:extLst>
            </p:cNvPr>
            <p:cNvSpPr/>
            <p:nvPr/>
          </p:nvSpPr>
          <p:spPr>
            <a:xfrm>
              <a:off x="679160" y="2788658"/>
              <a:ext cx="725588" cy="701986"/>
            </a:xfrm>
            <a:prstGeom prst="donut">
              <a:avLst>
                <a:gd name="adj" fmla="val 16369"/>
              </a:avLst>
            </a:prstGeom>
            <a:solidFill>
              <a:srgbClr val="E0E0E0"/>
            </a:solidFill>
            <a:ln w="3175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b="1" dirty="0">
                <a:latin typeface="+mj-lt"/>
                <a:ea typeface="맑은 고딕"/>
                <a:cs typeface="+mn-cs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1E45FA22-EE23-F363-23F6-CAEDD5143044}"/>
              </a:ext>
            </a:extLst>
          </p:cNvPr>
          <p:cNvGrpSpPr/>
          <p:nvPr/>
        </p:nvGrpSpPr>
        <p:grpSpPr>
          <a:xfrm>
            <a:off x="6556702" y="4434454"/>
            <a:ext cx="9959392" cy="701986"/>
            <a:chOff x="679160" y="2788658"/>
            <a:chExt cx="9959392" cy="701986"/>
          </a:xfrm>
        </p:grpSpPr>
        <p:sp>
          <p:nvSpPr>
            <p:cNvPr id="64" name="Text Box 11">
              <a:extLst>
                <a:ext uri="{FF2B5EF4-FFF2-40B4-BE49-F238E27FC236}">
                  <a16:creationId xmlns:a16="http://schemas.microsoft.com/office/drawing/2014/main" id="{C9EB5DA7-D32D-808F-B53B-578C32B8CAE1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404748" y="3142857"/>
              <a:ext cx="9233804" cy="309315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wrap="square" anchor="ctr">
              <a:spAutoFit/>
            </a:bodyPr>
            <a:lstStyle/>
            <a:p>
              <a:pPr lvl="0">
                <a:lnSpc>
                  <a:spcPts val="1200"/>
                </a:lnSpc>
                <a:defRPr/>
              </a:pPr>
              <a:r>
                <a:rPr lang="en-US" altLang="ko-KR" sz="3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/>
                  <a:cs typeface="굴림"/>
                </a:rPr>
                <a:t>Q&amp;A</a:t>
              </a:r>
              <a:endParaRPr lang="ko-KR" alt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  <a:cs typeface="굴림"/>
              </a:endParaRPr>
            </a:p>
          </p:txBody>
        </p:sp>
        <p:sp>
          <p:nvSpPr>
            <p:cNvPr id="65" name="TextBox 13">
              <a:extLst>
                <a:ext uri="{FF2B5EF4-FFF2-40B4-BE49-F238E27FC236}">
                  <a16:creationId xmlns:a16="http://schemas.microsoft.com/office/drawing/2014/main" id="{70C83692-CC42-320D-84EB-D9252C6BC47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62733" y="2933210"/>
              <a:ext cx="542015" cy="40011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/>
                  <a:cs typeface="+mj-cs"/>
                </a:rPr>
                <a:t>07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  <a:cs typeface="+mj-cs"/>
              </a:endParaRPr>
            </a:p>
          </p:txBody>
        </p:sp>
        <p:sp>
          <p:nvSpPr>
            <p:cNvPr id="66" name="도넛 20">
              <a:extLst>
                <a:ext uri="{FF2B5EF4-FFF2-40B4-BE49-F238E27FC236}">
                  <a16:creationId xmlns:a16="http://schemas.microsoft.com/office/drawing/2014/main" id="{B1C281F2-BE7E-58A0-4502-508A2FB7C06B}"/>
                </a:ext>
              </a:extLst>
            </p:cNvPr>
            <p:cNvSpPr/>
            <p:nvPr/>
          </p:nvSpPr>
          <p:spPr>
            <a:xfrm>
              <a:off x="679160" y="2788658"/>
              <a:ext cx="725588" cy="701986"/>
            </a:xfrm>
            <a:prstGeom prst="donut">
              <a:avLst>
                <a:gd name="adj" fmla="val 16369"/>
              </a:avLst>
            </a:prstGeom>
            <a:solidFill>
              <a:srgbClr val="E0E0E0"/>
            </a:solidFill>
            <a:ln w="3175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b="1" dirty="0">
                <a:latin typeface="+mj-lt"/>
                <a:ea typeface="맑은 고딕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810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06873" y="1984196"/>
            <a:ext cx="2732240" cy="32983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ko-KR" altLang="en-US" sz="5000" dirty="0"/>
              <a:t>개발배경 및 목적</a:t>
            </a:r>
          </a:p>
        </p:txBody>
      </p:sp>
      <p:pic>
        <p:nvPicPr>
          <p:cNvPr id="1026" name="Picture 2" descr="특별 기획 버려진 물건] 우산 가상인터뷰 - 이뉴스코리아">
            <a:extLst>
              <a:ext uri="{FF2B5EF4-FFF2-40B4-BE49-F238E27FC236}">
                <a16:creationId xmlns:a16="http://schemas.microsoft.com/office/drawing/2014/main" id="{07F52242-3CC9-48E0-88FC-AA1072E6F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814" y="2155647"/>
            <a:ext cx="4916542" cy="312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661436-80EE-E3C1-EF32-F8894DF23108}"/>
              </a:ext>
            </a:extLst>
          </p:cNvPr>
          <p:cNvSpPr txBox="1"/>
          <p:nvPr/>
        </p:nvSpPr>
        <p:spPr>
          <a:xfrm>
            <a:off x="1132609" y="1059873"/>
            <a:ext cx="10110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급하게 비가 내려 당혹스러움을 겪었고</a:t>
            </a:r>
            <a:r>
              <a:rPr lang="en-US" altLang="ko-KR" dirty="0"/>
              <a:t>, </a:t>
            </a:r>
            <a:r>
              <a:rPr lang="ko-KR" altLang="en-US" dirty="0"/>
              <a:t>이 때문에 잠시 편의점에서 비닐 우산을 구매하여 사용 후</a:t>
            </a:r>
            <a:r>
              <a:rPr lang="en-US" altLang="ko-KR" dirty="0"/>
              <a:t>,</a:t>
            </a:r>
            <a:r>
              <a:rPr lang="ko-KR" altLang="en-US" dirty="0"/>
              <a:t> 집에</a:t>
            </a:r>
            <a:r>
              <a:rPr lang="en-US" altLang="ko-KR" dirty="0"/>
              <a:t> </a:t>
            </a:r>
            <a:r>
              <a:rPr lang="ko-KR" altLang="en-US" dirty="0"/>
              <a:t>도착하니 보관할 곳이 없어 기왕 산 우산을 버리게 되는 경험을 하며 우산 대여 서비스가 있다면 어떨까 하는 마음에 개발하게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560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ADC99-DE15-4949-AFA8-1FDCBC1E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5000" dirty="0"/>
              <a:t>주요기능</a:t>
            </a:r>
          </a:p>
        </p:txBody>
      </p:sp>
      <p:pic>
        <p:nvPicPr>
          <p:cNvPr id="1028" name="Picture 4" descr="따릉이 앱 ux 분석(1)-개선점 찾기 – Welcome">
            <a:extLst>
              <a:ext uri="{FF2B5EF4-FFF2-40B4-BE49-F238E27FC236}">
                <a16:creationId xmlns:a16="http://schemas.microsoft.com/office/drawing/2014/main" id="{FD51E3B9-9436-4BC6-9DFA-54057D45B7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981" y="1164504"/>
            <a:ext cx="2745878" cy="488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57A9E9-EAF0-CFC3-586D-B353D73F4223}"/>
              </a:ext>
            </a:extLst>
          </p:cNvPr>
          <p:cNvSpPr txBox="1"/>
          <p:nvPr/>
        </p:nvSpPr>
        <p:spPr>
          <a:xfrm>
            <a:off x="5143500" y="1164504"/>
            <a:ext cx="63800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주요기능으로는 우산 대여를 위한 대여소 위치 표시</a:t>
            </a:r>
            <a:r>
              <a:rPr lang="en-US" altLang="ko-KR" sz="2000" dirty="0"/>
              <a:t>, </a:t>
            </a:r>
          </a:p>
          <a:p>
            <a:r>
              <a:rPr lang="ko-KR" altLang="en-US" sz="2000" dirty="0"/>
              <a:t>대여소 우산 수량</a:t>
            </a:r>
            <a:r>
              <a:rPr lang="en-US" altLang="ko-KR" sz="2000" dirty="0"/>
              <a:t> </a:t>
            </a:r>
            <a:r>
              <a:rPr lang="ko-KR" altLang="en-US" sz="2000" dirty="0"/>
              <a:t>표시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qr</a:t>
            </a:r>
            <a:r>
              <a:rPr lang="ko-KR" altLang="en-US" sz="2000" dirty="0"/>
              <a:t>코드를 통해 카카오페이</a:t>
            </a:r>
            <a:r>
              <a:rPr lang="en-US" altLang="ko-KR" sz="2000" dirty="0"/>
              <a:t>, </a:t>
            </a:r>
            <a:r>
              <a:rPr lang="ko-KR" altLang="en-US" sz="2000" dirty="0"/>
              <a:t>토스페이 등을 사용한 결제 서비스 등이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8774359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ko-KR" altLang="en-US" sz="5000" dirty="0"/>
              <a:t>개발환경 및 개발언어</a:t>
            </a:r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endParaRPr lang="en-US" altLang="ko-KR" sz="2500" dirty="0"/>
          </a:p>
          <a:p>
            <a:pPr lvl="0">
              <a:defRPr/>
            </a:pPr>
            <a:endParaRPr lang="en-US" altLang="ko-KR" sz="2500" dirty="0"/>
          </a:p>
          <a:p>
            <a:pPr lvl="0">
              <a:defRPr/>
            </a:pPr>
            <a:r>
              <a:rPr lang="ko-KR" altLang="en-US" sz="3000" dirty="0" err="1"/>
              <a:t>프론트엔드</a:t>
            </a:r>
            <a:r>
              <a:rPr lang="ko-KR" altLang="en-US" sz="3000" dirty="0"/>
              <a:t> </a:t>
            </a:r>
            <a:r>
              <a:rPr lang="en-US" altLang="ko-KR" sz="3000" dirty="0"/>
              <a:t>:</a:t>
            </a:r>
            <a:r>
              <a:rPr lang="ko-KR" altLang="en-US" sz="3000" dirty="0"/>
              <a:t> </a:t>
            </a:r>
            <a:r>
              <a:rPr lang="en-US" altLang="ko-KR" sz="3000" b="1" dirty="0"/>
              <a:t>React(JavaScript)</a:t>
            </a:r>
            <a:endParaRPr lang="en-US" altLang="ko-KR" sz="3000" dirty="0"/>
          </a:p>
          <a:p>
            <a:pPr lvl="0">
              <a:defRPr/>
            </a:pPr>
            <a:r>
              <a:rPr lang="en-US" altLang="ko-KR" sz="3000" dirty="0"/>
              <a:t>(</a:t>
            </a:r>
            <a:r>
              <a:rPr lang="ko-KR" altLang="en-US" sz="3000" dirty="0" err="1"/>
              <a:t>앱화면</a:t>
            </a:r>
            <a:r>
              <a:rPr lang="en-US" altLang="ko-KR" sz="3000" dirty="0"/>
              <a:t>)</a:t>
            </a:r>
            <a:endParaRPr lang="ko-KR" altLang="en-US" sz="3000" dirty="0"/>
          </a:p>
          <a:p>
            <a:pPr lvl="0">
              <a:defRPr/>
            </a:pPr>
            <a:r>
              <a:rPr lang="ko-KR" altLang="en-US" sz="3000" dirty="0" err="1"/>
              <a:t>백엔드</a:t>
            </a:r>
            <a:r>
              <a:rPr lang="en-US" altLang="ko-KR" sz="3000" dirty="0"/>
              <a:t> : </a:t>
            </a:r>
            <a:r>
              <a:rPr lang="en-US" altLang="ko-KR" sz="3000" b="1" dirty="0"/>
              <a:t>node.js(JavaScript)</a:t>
            </a:r>
            <a:endParaRPr lang="en-US" altLang="ko-KR" sz="3000" dirty="0"/>
          </a:p>
          <a:p>
            <a:pPr lvl="0">
              <a:defRPr/>
            </a:pPr>
            <a:r>
              <a:rPr lang="en-US" altLang="ko-KR" sz="3000" dirty="0"/>
              <a:t>(</a:t>
            </a:r>
            <a:r>
              <a:rPr lang="ko-KR" altLang="en-US" sz="3000" dirty="0"/>
              <a:t>실질적인 기능</a:t>
            </a:r>
            <a:r>
              <a:rPr lang="en-US" altLang="ko-KR" sz="3000" dirty="0"/>
              <a:t>)</a:t>
            </a:r>
            <a:endParaRPr lang="ko-KR" altLang="en-US" sz="3000" dirty="0"/>
          </a:p>
          <a:p>
            <a:pPr lvl="0">
              <a:defRPr/>
            </a:pPr>
            <a:r>
              <a:rPr lang="ko-KR" altLang="en-US" sz="3000" dirty="0"/>
              <a:t>데이터베이스</a:t>
            </a:r>
            <a:r>
              <a:rPr lang="en-US" altLang="ko-KR" sz="3000" dirty="0"/>
              <a:t> : </a:t>
            </a:r>
            <a:r>
              <a:rPr lang="en-US" altLang="ko-KR" sz="3000" b="1" dirty="0"/>
              <a:t>MySQL(SQL)</a:t>
            </a:r>
          </a:p>
          <a:p>
            <a:pPr lvl="0">
              <a:defRPr/>
            </a:pPr>
            <a:r>
              <a:rPr lang="en-US" altLang="ko-KR" sz="3000" dirty="0"/>
              <a:t>(</a:t>
            </a:r>
            <a:r>
              <a:rPr lang="ko-KR" altLang="en-US" sz="3000" dirty="0"/>
              <a:t>데이터보관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34845" y="2092080"/>
            <a:ext cx="743547" cy="679988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24052" y="2960068"/>
            <a:ext cx="1565132" cy="958643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349997" y="4148886"/>
            <a:ext cx="1711223" cy="88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00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D58C4-C55A-53D0-C33A-12A5B95C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5000" dirty="0"/>
              <a:t>구현 상세 내용</a:t>
            </a:r>
            <a:r>
              <a:rPr lang="en-US" altLang="ko-KR" sz="5000" dirty="0"/>
              <a:t>(</a:t>
            </a:r>
            <a:r>
              <a:rPr lang="ko-KR" altLang="en-US" sz="5000" dirty="0" err="1"/>
              <a:t>유스케이스</a:t>
            </a:r>
            <a:r>
              <a:rPr lang="en-US" altLang="ko-KR" sz="5000" dirty="0"/>
              <a:t>)</a:t>
            </a:r>
            <a:endParaRPr lang="ko-KR" altLang="en-US" sz="5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83938D5-F24D-4FB8-BDC4-053925D29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053" y="1060320"/>
            <a:ext cx="8759856" cy="491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2216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971AE-2046-72A1-1A34-E4DD5BC3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5000" dirty="0"/>
              <a:t>프로젝트 추진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04122B-6719-8D46-A282-06C03F3F2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1" y="1071333"/>
            <a:ext cx="11203367" cy="48816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300" dirty="0"/>
              <a:t>1~5</a:t>
            </a:r>
            <a:r>
              <a:rPr lang="ko-KR" altLang="en-US" sz="2300" dirty="0"/>
              <a:t>주차  </a:t>
            </a:r>
            <a:r>
              <a:rPr lang="en-US" altLang="ko-KR" sz="2300" dirty="0"/>
              <a:t>	: </a:t>
            </a:r>
            <a:r>
              <a:rPr lang="ko-KR" altLang="en-US" sz="2300" dirty="0"/>
              <a:t>아이디어 구상 및  개발에 필요한 프로그램 및 언어 정리</a:t>
            </a:r>
            <a:endParaRPr lang="en-US" altLang="ko-KR" sz="2300" dirty="0"/>
          </a:p>
          <a:p>
            <a:pPr>
              <a:lnSpc>
                <a:spcPct val="150000"/>
              </a:lnSpc>
            </a:pPr>
            <a:r>
              <a:rPr lang="en-US" altLang="ko-KR" sz="2300" dirty="0"/>
              <a:t>6~7</a:t>
            </a:r>
            <a:r>
              <a:rPr lang="ko-KR" altLang="en-US" sz="2300" dirty="0"/>
              <a:t>주차 </a:t>
            </a:r>
            <a:r>
              <a:rPr lang="en-US" altLang="ko-KR" sz="2300" dirty="0"/>
              <a:t>	: </a:t>
            </a:r>
            <a:r>
              <a:rPr lang="ko-KR" altLang="en-US" sz="2300" dirty="0"/>
              <a:t>어플리케이션 기능 정리 및 </a:t>
            </a:r>
            <a:r>
              <a:rPr lang="en-US" altLang="ko-KR" sz="2300" dirty="0"/>
              <a:t>React</a:t>
            </a:r>
            <a:r>
              <a:rPr lang="ko-KR" altLang="en-US" sz="2300" dirty="0"/>
              <a:t>를 이용하여 </a:t>
            </a:r>
            <a:endParaRPr lang="en-US" altLang="ko-KR" sz="2300" dirty="0"/>
          </a:p>
          <a:p>
            <a:pPr>
              <a:lnSpc>
                <a:spcPct val="150000"/>
              </a:lnSpc>
            </a:pPr>
            <a:r>
              <a:rPr lang="en-US" altLang="ko-KR" sz="2300" dirty="0"/>
              <a:t>			  </a:t>
            </a:r>
            <a:r>
              <a:rPr lang="ko-KR" altLang="en-US" sz="2300" dirty="0"/>
              <a:t>기초 어플리케이션 화면 구현</a:t>
            </a:r>
            <a:endParaRPr lang="en-US" altLang="ko-KR" sz="2300" dirty="0"/>
          </a:p>
          <a:p>
            <a:pPr>
              <a:lnSpc>
                <a:spcPct val="150000"/>
              </a:lnSpc>
            </a:pPr>
            <a:r>
              <a:rPr lang="en-US" altLang="ko-KR" sz="2300" dirty="0"/>
              <a:t>8~9</a:t>
            </a:r>
            <a:r>
              <a:rPr lang="ko-KR" altLang="en-US" sz="2300" dirty="0"/>
              <a:t>주차</a:t>
            </a:r>
            <a:r>
              <a:rPr lang="en-US" altLang="ko-KR" sz="2300" dirty="0"/>
              <a:t>	:  node.js</a:t>
            </a:r>
            <a:r>
              <a:rPr lang="ko-KR" altLang="en-US" sz="2300" dirty="0"/>
              <a:t>를 사용하여 필수 어플리케이션 기능 구현 및 피드백</a:t>
            </a:r>
            <a:endParaRPr lang="en-US" altLang="ko-KR" sz="2300" dirty="0"/>
          </a:p>
          <a:p>
            <a:pPr>
              <a:lnSpc>
                <a:spcPct val="150000"/>
              </a:lnSpc>
            </a:pPr>
            <a:r>
              <a:rPr lang="en-US" altLang="ko-KR" sz="2300" dirty="0"/>
              <a:t>10~11</a:t>
            </a:r>
            <a:r>
              <a:rPr lang="ko-KR" altLang="en-US" sz="2300" dirty="0"/>
              <a:t>주차 </a:t>
            </a:r>
            <a:r>
              <a:rPr lang="en-US" altLang="ko-KR" sz="2300" dirty="0"/>
              <a:t>	: </a:t>
            </a:r>
            <a:r>
              <a:rPr lang="en-US" altLang="ko-KR" sz="2300" dirty="0" err="1"/>
              <a:t>mysql</a:t>
            </a:r>
            <a:r>
              <a:rPr lang="ko-KR" altLang="en-US" sz="2300" dirty="0"/>
              <a:t>을 사용하여 </a:t>
            </a:r>
            <a:r>
              <a:rPr lang="ko-KR" altLang="en-US" sz="2300" dirty="0" err="1"/>
              <a:t>어플에</a:t>
            </a:r>
            <a:r>
              <a:rPr lang="ko-KR" altLang="en-US" sz="2300" dirty="0"/>
              <a:t> 사용하는 데이터를 관리하는 </a:t>
            </a:r>
            <a:r>
              <a:rPr lang="en-US" altLang="ko-KR" sz="2300" dirty="0"/>
              <a:t>DB</a:t>
            </a:r>
            <a:r>
              <a:rPr lang="ko-KR" altLang="en-US" sz="2300" dirty="0"/>
              <a:t>제작 및 연결</a:t>
            </a:r>
            <a:endParaRPr lang="en-US" altLang="ko-KR" sz="2300" dirty="0"/>
          </a:p>
          <a:p>
            <a:pPr>
              <a:lnSpc>
                <a:spcPct val="150000"/>
              </a:lnSpc>
            </a:pPr>
            <a:r>
              <a:rPr lang="en-US" altLang="ko-KR" sz="2300" dirty="0"/>
              <a:t>12~14</a:t>
            </a:r>
            <a:r>
              <a:rPr lang="ko-KR" altLang="en-US" sz="2300" dirty="0"/>
              <a:t>주차</a:t>
            </a:r>
            <a:r>
              <a:rPr lang="en-US" altLang="ko-KR" sz="2300" dirty="0"/>
              <a:t>	: </a:t>
            </a:r>
            <a:r>
              <a:rPr lang="ko-KR" altLang="en-US" sz="2300" dirty="0"/>
              <a:t>완성된 데모버전 </a:t>
            </a:r>
            <a:r>
              <a:rPr lang="ko-KR" altLang="en-US" sz="2300" dirty="0" err="1"/>
              <a:t>어플에</a:t>
            </a:r>
            <a:r>
              <a:rPr lang="ko-KR" altLang="en-US" sz="2300" dirty="0"/>
              <a:t> 기능 추가 및  </a:t>
            </a:r>
            <a:r>
              <a:rPr lang="en-US" altLang="ko-KR" sz="2300" dirty="0"/>
              <a:t>UI/UX </a:t>
            </a:r>
            <a:r>
              <a:rPr lang="ko-KR" altLang="en-US" sz="2300" dirty="0"/>
              <a:t>디자인 개선</a:t>
            </a:r>
            <a:r>
              <a:rPr lang="en-US" altLang="ko-KR" sz="2300" dirty="0"/>
              <a:t> ,</a:t>
            </a:r>
          </a:p>
          <a:p>
            <a:pPr>
              <a:lnSpc>
                <a:spcPct val="150000"/>
              </a:lnSpc>
            </a:pPr>
            <a:r>
              <a:rPr lang="en-US" altLang="ko-KR" sz="2300" dirty="0"/>
              <a:t>			 </a:t>
            </a:r>
            <a:r>
              <a:rPr lang="ko-KR" altLang="en-US" sz="2300" dirty="0"/>
              <a:t>발표에 필요한 시제품 제작</a:t>
            </a:r>
            <a:endParaRPr lang="en-US" altLang="ko-KR" sz="2300" dirty="0"/>
          </a:p>
          <a:p>
            <a:pPr>
              <a:lnSpc>
                <a:spcPct val="150000"/>
              </a:lnSpc>
            </a:pPr>
            <a:r>
              <a:rPr lang="en-US" altLang="ko-KR" sz="2300" dirty="0"/>
              <a:t>15</a:t>
            </a:r>
            <a:r>
              <a:rPr lang="ko-KR" altLang="en-US" sz="2300" dirty="0"/>
              <a:t>주차 </a:t>
            </a:r>
            <a:r>
              <a:rPr lang="en-US" altLang="ko-KR" sz="2300" dirty="0"/>
              <a:t>	: </a:t>
            </a:r>
            <a:r>
              <a:rPr lang="ko-KR" altLang="en-US" sz="2300" dirty="0"/>
              <a:t>발표</a:t>
            </a:r>
          </a:p>
        </p:txBody>
      </p:sp>
    </p:spTree>
    <p:extLst>
      <p:ext uri="{BB962C8B-B14F-4D97-AF65-F5344CB8AC3E}">
        <p14:creationId xmlns:p14="http://schemas.microsoft.com/office/powerpoint/2010/main" val="316370666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0225F-0CF8-58A3-D16A-33B2C0873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5000" dirty="0"/>
              <a:t>기대효과 및 활용분야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B0AEC-D291-FAD6-DBF9-8294E2B48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2200" i="0" dirty="0">
                <a:hlinkClick r:id="rId2"/>
              </a:rPr>
              <a:t>https://www.khan.co.kr/article/202505241200005</a:t>
            </a:r>
            <a:r>
              <a:rPr lang="en-US" altLang="ko-KR" sz="2200" i="0" dirty="0"/>
              <a:t> </a:t>
            </a:r>
            <a:r>
              <a:rPr lang="ko-KR" altLang="en-US" sz="2200" i="0" dirty="0"/>
              <a:t>에 의하면 한해 버려지는 우산은 </a:t>
            </a:r>
            <a:r>
              <a:rPr lang="en-US" altLang="ko-KR" sz="2200" i="0" dirty="0"/>
              <a:t>4000</a:t>
            </a:r>
            <a:r>
              <a:rPr lang="ko-KR" altLang="en-US" sz="2200" i="0" dirty="0"/>
              <a:t>만개에 달하고</a:t>
            </a:r>
            <a:r>
              <a:rPr lang="en-US" altLang="ko-KR" sz="2200" i="0" dirty="0"/>
              <a:t>, </a:t>
            </a:r>
            <a:r>
              <a:rPr lang="ko-KR" altLang="en-US" sz="2200" i="0" dirty="0"/>
              <a:t>이들 대부분은 비닐 우산으로</a:t>
            </a:r>
            <a:r>
              <a:rPr lang="en-US" altLang="ko-KR" sz="2200" i="0" dirty="0"/>
              <a:t>,</a:t>
            </a:r>
            <a:r>
              <a:rPr lang="ko-KR" altLang="en-US" sz="2200" i="0" dirty="0"/>
              <a:t> 재활용하기 힘들어 환경에 큰 피해를 주는데 만약 우산 대여 서비스를 운영한다면 임시로 사용할 비닐 우산 구매를 줄여 환경에 </a:t>
            </a:r>
            <a:r>
              <a:rPr lang="ko-KR" altLang="en-US" sz="2200" i="0" dirty="0" err="1"/>
              <a:t>작게나마</a:t>
            </a:r>
            <a:r>
              <a:rPr lang="ko-KR" altLang="en-US" sz="2200" i="0" dirty="0"/>
              <a:t> 도움이 될 수 있고</a:t>
            </a:r>
            <a:r>
              <a:rPr lang="en-US" altLang="ko-KR" sz="2200" i="0" dirty="0"/>
              <a:t>, </a:t>
            </a:r>
            <a:r>
              <a:rPr lang="ko-KR" altLang="en-US" sz="2200" i="0" dirty="0"/>
              <a:t> 사람들에게도 잠시 우산을 사용할 때  저렴하게 사용할 수 있어 경제적으로도 좋을 것 같다</a:t>
            </a:r>
            <a:r>
              <a:rPr lang="en-US" altLang="ko-KR" sz="2200" i="0" dirty="0"/>
              <a:t>.</a:t>
            </a:r>
          </a:p>
          <a:p>
            <a:r>
              <a:rPr lang="ko-KR" altLang="en-US" sz="2200" i="0" dirty="0"/>
              <a:t>활용분야로는 후에 사람들에게 사용하지 않는 우산을 받아 </a:t>
            </a:r>
            <a:r>
              <a:rPr lang="en-US" altLang="ko-KR" sz="2200" i="0" dirty="0"/>
              <a:t>,</a:t>
            </a:r>
            <a:r>
              <a:rPr lang="ko-KR" altLang="en-US" sz="2200" i="0" dirty="0"/>
              <a:t>그들에겐 대여권을 주고 받은 우산은 수리하여 대여 서비스에 추가 할 수 있다면 좋을 것 같다</a:t>
            </a:r>
            <a:r>
              <a:rPr lang="en-US" altLang="ko-KR" sz="2200" dirty="0"/>
              <a:t>.</a:t>
            </a:r>
            <a:r>
              <a:rPr lang="ko-KR" alt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653732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38B9D-42E3-4929-B9BA-E0926D3F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977" y="2632092"/>
            <a:ext cx="10214928" cy="796908"/>
          </a:xfrm>
        </p:spPr>
        <p:txBody>
          <a:bodyPr>
            <a:noAutofit/>
          </a:bodyPr>
          <a:lstStyle/>
          <a:p>
            <a:pPr algn="ctr"/>
            <a:r>
              <a:rPr lang="en-US" altLang="ko-KR" sz="7000" dirty="0"/>
              <a:t>Q&amp;A</a:t>
            </a:r>
            <a:endParaRPr lang="ko-KR" altLang="en-US" sz="7000" dirty="0"/>
          </a:p>
        </p:txBody>
      </p:sp>
    </p:spTree>
    <p:extLst>
      <p:ext uri="{BB962C8B-B14F-4D97-AF65-F5344CB8AC3E}">
        <p14:creationId xmlns:p14="http://schemas.microsoft.com/office/powerpoint/2010/main" val="92392567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333</Words>
  <Application>Microsoft Office PowerPoint</Application>
  <PresentationFormat>와이드스크린</PresentationFormat>
  <Paragraphs>48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굴림</vt:lpstr>
      <vt:lpstr>굴림체</vt:lpstr>
      <vt:lpstr>Arial</vt:lpstr>
      <vt:lpstr>Calibri</vt:lpstr>
      <vt:lpstr>한컴오피스</vt:lpstr>
      <vt:lpstr>PowerPoint 프레젠테이션</vt:lpstr>
      <vt:lpstr>목차</vt:lpstr>
      <vt:lpstr>개발배경 및 목적</vt:lpstr>
      <vt:lpstr>주요기능</vt:lpstr>
      <vt:lpstr>개발환경 및 개발언어</vt:lpstr>
      <vt:lpstr>구현 상세 내용(유스케이스)</vt:lpstr>
      <vt:lpstr>프로젝트 추진 일정</vt:lpstr>
      <vt:lpstr>기대효과 및 활용분야 </vt:lpstr>
      <vt:lpstr>Q&amp;A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rpwn1004</dc:creator>
  <cp:lastModifiedBy>박계윤[컴퓨터정보공학과]</cp:lastModifiedBy>
  <cp:revision>13</cp:revision>
  <dcterms:created xsi:type="dcterms:W3CDTF">2025-09-07T17:12:14Z</dcterms:created>
  <dcterms:modified xsi:type="dcterms:W3CDTF">2025-09-16T06:46:08Z</dcterms:modified>
  <cp:version>13.0.0.711</cp:version>
</cp:coreProperties>
</file>