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eca5c8a397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geca5c8a397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ca5c8a397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ca5c8a397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ca5c8a397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ca5c8a397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하다가 에러가 생기면 구글링을 위주로 하고, 어떻게 해야할지 모르겠을 때는 직접 바로 물어보기!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에러 관련 질문을 할 때는 어떠한 에러가 뜨고 어떠한 시도를 해봤고 어떠한 환경에서 안되는지 자세히 설명해주기!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포기하지 않기!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질문에 올릴 때 굳이 멤버가 아니더라도 해결방안을 알고 계시는 분들은 답변해주시면 감사하고 올바른 정답을 안줘도 되고 같이 고민하면서 성장해나가면 좋을 것 같네요.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ko"/>
            </a:br>
            <a:r>
              <a:rPr lang="ko"/>
              <a:t>스터디 시간에 모든 공부를 끝내는게 아닙니다. 커리큘럼상 매우 빡쌘편이기 때문에 본인의 노력이 많이 들어가야 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자신이 생각한 분량을 못채울 경우 왜 못채웠는지, 어떠한 시도를 했는지, 어느 부분에서 내가 막혔는지 기록을 합시다. (안그러면 저희는 대충한걸줄 알고 오해의 소지가 생길 수 있는 부분이라…)</a:t>
            </a:r>
            <a:br>
              <a:rPr lang="ko"/>
            </a:br>
            <a:br>
              <a:rPr lang="ko"/>
            </a:br>
            <a:r>
              <a:rPr lang="ko"/>
              <a:t>언제든 어려운 부분이나 논의하고자하는 것이 있다면 편하게 말해주세요! 우리 모두 성장할 수 있는 사람들입니다! 함께 완주합시다!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ca5c8a397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ca5c8a397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저희는 코틀린이라는 언어로 안드로이드 개발을 할 예정입니다.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구글에서 안드로이드 개발 언어로 코틀린을 공식으로 채택을 한 뒤에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많은 앱들이 자바에서 코틀린으로 옮겨 가고 있고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어떤 라이브러리들은 코틀린으로만 사용이 가능하기도 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앞으로 코딩을 하면서 코틀린이 굉장히 깔끔하고 또 편리한 점이 많다는 걸 느끼게 될 겁니다.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e39bf054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e39bf054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기존의 뷰 시스템은 xml 안의 뷰가 attribute를 통해 텍스트, 색 등의 속성을 갖게 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그러면 Activity나 Fragment 코드에서 findViewById로 이 뷰를 찾아서 setText와 같은 함수를 호출해서 속성값을 변경하거나 지정할 수 있었습니다.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결국 어떤 상태를 표현하기 위한 것 뿐인데 변경해야 하는 모든 뷰와 속성에 대해 함수를 호출해야 하는 것이 불편하다 라는 얘기가 나왔습니다.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그래서 Jetpack Compose는 상태를 가지고 UI를 바로 표현하자! 이것이 핵심입니다. 우리가 State를 바꾸면 UI가 알아서 바뀌게 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오른쪽의 Greeting 처럼 state를 갖는 composable 함수로 UI를 표현할 수 있게 되었습니다.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ca5c8a397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ca5c8a397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안드로이드 앱개발에선 MVVM 아키텍쳐를 주로 사용하는데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지금은 이해하기 어려운 개념이지만 간단하게 설명을 하자면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우리에게 보이는 View, UI는 앱을 다른 앱으로 전환하거나 홈으로 갔다가 다시 돌아오게 되면 새롭게 로드를 하기 때문에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 안에 저장된 정보를 잃어버리게 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그렇게 앱이 보이지 않게 될 때에도 백그라운드에서 돌아가는 부분에 이 정보를 저장해야 하는데 그것이 뷰모델입니다.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뷰, 뷰모델, 모델에서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모델은 어쩌면 거대한 데이터, 예를 들면 데이터베이스나 서버의 데이터를 불러오는 부분을 말하고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뷰모델은 뷰에 보여줄 정보를 가지고 있으면서 어떤 정보를 보여줄지 처리하는 역할을 하는 부분,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그렇게 해서 MVVM 아키텍쳐라고 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ca5c8a397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ca5c8a397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주제선정이유: </a:t>
            </a:r>
            <a:br>
              <a:rPr lang="ko"/>
            </a:br>
            <a:r>
              <a:rPr lang="ko"/>
              <a:t>1. 간단하면서도 다양한 ui를 적용해 볼 수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데이터베이스 활용, 계정 연동 등 확장이 가능하다.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퀴즈 플래닛 앱을 깔아보면 매우 간단하게 퀴즈 데이터셋을 받아 풀어 나가는 방식이지만,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사용자가 직접 퀴즈를 만들 수 있는 기능을 추가하여 데이터베이스를 활용해 볼 수 있음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ca5c8a397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ca5c8a397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커리큘럼 설명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e53f1cb1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e53f1cb1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ca5c8a397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eca5c8a397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ca5c8a397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ca5c8a397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Yellow" showMasterSp="0">
  <p:cSld name="Title, Subtitle, &amp; Bullets_1_2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910472" y="1692675"/>
            <a:ext cx="5366400" cy="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2223600" y="3036047"/>
            <a:ext cx="3955500" cy="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6BA17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6BA17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6BA17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6BA17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6BA17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6BA17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6BA17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6BA17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2" type="subTitle"/>
          </p:nvPr>
        </p:nvSpPr>
        <p:spPr>
          <a:xfrm>
            <a:off x="998963" y="2283872"/>
            <a:ext cx="3955500" cy="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 - Blue" showMasterSp="0">
  <p:cSld name="Title, Subtitle, &amp; Bullets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/>
        </p:nvSpPr>
        <p:spPr>
          <a:xfrm>
            <a:off x="912983" y="1893330"/>
            <a:ext cx="6788100" cy="10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88900" lvl="0" marL="24130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" name="Google Shape;56;p14"/>
          <p:cNvSpPr txBox="1"/>
          <p:nvPr>
            <p:ph type="title"/>
          </p:nvPr>
        </p:nvSpPr>
        <p:spPr>
          <a:xfrm>
            <a:off x="854513" y="1178831"/>
            <a:ext cx="5453400" cy="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500"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500"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500"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500"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500"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500"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500"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5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929091" y="1833263"/>
            <a:ext cx="6398100" cy="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1A73E8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2" type="body"/>
          </p:nvPr>
        </p:nvSpPr>
        <p:spPr>
          <a:xfrm>
            <a:off x="929091" y="2288466"/>
            <a:ext cx="5941200" cy="24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Open Sans Light"/>
              <a:buChar char="●"/>
              <a:defRPr sz="1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Open Sans Light"/>
              <a:buChar char="○"/>
              <a:defRPr sz="18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■"/>
              <a:defRPr sz="14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●"/>
              <a:defRPr sz="14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○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■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●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○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■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eveloper.android.com/jetpack/compose?hl=ko" TargetMode="External"/><Relationship Id="rId4" Type="http://schemas.openxmlformats.org/officeDocument/2006/relationships/hyperlink" Target="https://youtube.com/playlist?list=PLQkwcJG4YTCSpJ2NLhDTHhi6XBNfk9WiC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hyperlink" Target="https://proandroiddev.com/architecture-in-jetpack-compose-mvp-mvvm-mvi-17d8170a13fd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4.png"/><Relationship Id="rId7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android.com/jetpack/compose?hl=ko" TargetMode="External"/><Relationship Id="rId4" Type="http://schemas.openxmlformats.org/officeDocument/2006/relationships/hyperlink" Target="https://milkoon1.tistory.com/103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910472" y="1692675"/>
            <a:ext cx="5366400" cy="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Curriculum - </a:t>
            </a:r>
            <a:r>
              <a:rPr b="1" lang="ko"/>
              <a:t>Android</a:t>
            </a:r>
            <a:endParaRPr b="1"/>
          </a:p>
        </p:txBody>
      </p:sp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175" y="2462175"/>
            <a:ext cx="2184161" cy="13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/>
        </p:nvSpPr>
        <p:spPr>
          <a:xfrm>
            <a:off x="1018075" y="2571750"/>
            <a:ext cx="11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4350" y="2462175"/>
            <a:ext cx="1358951" cy="1644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 rotWithShape="1">
          <a:blip r:embed="rId5">
            <a:alphaModFix/>
          </a:blip>
          <a:srcRect b="0" l="0" r="0" t="7071"/>
          <a:stretch/>
        </p:blipFill>
        <p:spPr>
          <a:xfrm>
            <a:off x="5215750" y="2411217"/>
            <a:ext cx="1061125" cy="1513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/>
        </p:nvSpPr>
        <p:spPr>
          <a:xfrm>
            <a:off x="207225" y="214625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과제</a:t>
            </a:r>
            <a:endParaRPr sz="26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4" name="Google Shape;144;p24"/>
          <p:cNvSpPr txBox="1"/>
          <p:nvPr/>
        </p:nvSpPr>
        <p:spPr>
          <a:xfrm>
            <a:off x="207225" y="828900"/>
            <a:ext cx="75549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Nanum Gothic"/>
                <a:ea typeface="Nanum Gothic"/>
                <a:cs typeface="Nanum Gothic"/>
                <a:sym typeface="Nanum Gothic"/>
              </a:rPr>
              <a:t>2. 안드로이드 스튜디오 Jetpack Compose 공식 튜토리얼 실습해보기</a:t>
            </a:r>
            <a:endParaRPr sz="15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링크: </a:t>
            </a:r>
            <a:r>
              <a:rPr lang="ko" u="sng">
                <a:solidFill>
                  <a:schemeClr val="accent5"/>
                </a:solidFill>
                <a:latin typeface="Nanum Gothic"/>
                <a:ea typeface="Nanum Gothic"/>
                <a:cs typeface="Nanum Gothic"/>
                <a:sym typeface="Nanum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https://developer.android.com/jetpack/compose?hl=ko</a:t>
            </a: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 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-&gt; 챕터별로 캡쳐해서 슬랙에 올립시다!</a:t>
            </a:r>
            <a:endParaRPr sz="15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145" name="Google Shape;145;p24"/>
          <p:cNvCxnSpPr/>
          <p:nvPr/>
        </p:nvCxnSpPr>
        <p:spPr>
          <a:xfrm>
            <a:off x="207225" y="305525"/>
            <a:ext cx="0" cy="403200"/>
          </a:xfrm>
          <a:prstGeom prst="straightConnector1">
            <a:avLst/>
          </a:prstGeom>
          <a:noFill/>
          <a:ln cap="flat" cmpd="sng" w="38100">
            <a:solidFill>
              <a:srgbClr val="34A85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24"/>
          <p:cNvSpPr txBox="1"/>
          <p:nvPr/>
        </p:nvSpPr>
        <p:spPr>
          <a:xfrm>
            <a:off x="618350" y="2223675"/>
            <a:ext cx="9792900" cy="10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추가 ) Jetpack Compose 유튜브 강의 : </a:t>
            </a:r>
            <a:r>
              <a:rPr lang="ko" sz="1300" u="sng">
                <a:solidFill>
                  <a:schemeClr val="hlink"/>
                </a:solidFill>
                <a:latin typeface="Nanum Gothic"/>
                <a:ea typeface="Nanum Gothic"/>
                <a:cs typeface="Nanum Gothic"/>
                <a:sym typeface="Nanum Gothic"/>
                <a:hlinkClick r:id="rId4"/>
              </a:rPr>
              <a:t>Jetpack Compose</a:t>
            </a:r>
            <a:endParaRPr sz="13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Nanum Gothic"/>
                <a:ea typeface="Nanum Gothic"/>
                <a:cs typeface="Nanum Gothic"/>
                <a:sym typeface="Nanum Gothic"/>
              </a:rPr>
              <a:t>           -&gt; 시간되시는 분은 해당 재생목록 3강 Modifiers까지 들으면 더 잘 이해될 겁니다~</a:t>
            </a:r>
            <a:endParaRPr sz="13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anum Gothic"/>
              <a:buChar char="+"/>
            </a:pPr>
            <a:r>
              <a:rPr lang="ko" sz="1300">
                <a:latin typeface="Nanum Gothic"/>
                <a:ea typeface="Nanum Gothic"/>
                <a:cs typeface="Nanum Gothic"/>
                <a:sym typeface="Nanum Gothic"/>
              </a:rPr>
              <a:t>1강은 4분부터 시작해서 보기</a:t>
            </a:r>
            <a:endParaRPr sz="1300"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/>
        </p:nvSpPr>
        <p:spPr>
          <a:xfrm>
            <a:off x="3174275" y="2109200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정리.</a:t>
            </a:r>
            <a:endParaRPr sz="26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207225" y="214625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Kotlin</a:t>
            </a:r>
            <a:endParaRPr sz="26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3" name="Google Shape;73;p16"/>
          <p:cNvCxnSpPr/>
          <p:nvPr/>
        </p:nvCxnSpPr>
        <p:spPr>
          <a:xfrm>
            <a:off x="207225" y="305525"/>
            <a:ext cx="0" cy="403200"/>
          </a:xfrm>
          <a:prstGeom prst="straightConnector1">
            <a:avLst/>
          </a:prstGeom>
          <a:noFill/>
          <a:ln cap="flat" cmpd="sng" w="38100">
            <a:solidFill>
              <a:srgbClr val="34A85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8938" y="1142200"/>
            <a:ext cx="6246125" cy="3513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207225" y="214625"/>
            <a:ext cx="4473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Jetpack Compose</a:t>
            </a:r>
            <a:endParaRPr sz="26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80" name="Google Shape;80;p17"/>
          <p:cNvCxnSpPr/>
          <p:nvPr/>
        </p:nvCxnSpPr>
        <p:spPr>
          <a:xfrm>
            <a:off x="207225" y="305525"/>
            <a:ext cx="0" cy="403200"/>
          </a:xfrm>
          <a:prstGeom prst="straightConnector1">
            <a:avLst/>
          </a:prstGeom>
          <a:noFill/>
          <a:ln cap="flat" cmpd="sng" w="38100">
            <a:solidFill>
              <a:srgbClr val="34A85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1" name="Google Shape;81;p17"/>
          <p:cNvGrpSpPr/>
          <p:nvPr/>
        </p:nvGrpSpPr>
        <p:grpSpPr>
          <a:xfrm>
            <a:off x="372351" y="4009175"/>
            <a:ext cx="6261975" cy="794100"/>
            <a:chOff x="448551" y="3856775"/>
            <a:chExt cx="6261975" cy="794100"/>
          </a:xfrm>
        </p:grpSpPr>
        <p:sp>
          <p:nvSpPr>
            <p:cNvPr id="82" name="Google Shape;82;p17"/>
            <p:cNvSpPr/>
            <p:nvPr/>
          </p:nvSpPr>
          <p:spPr>
            <a:xfrm>
              <a:off x="4652826" y="3856775"/>
              <a:ext cx="2057700" cy="794100"/>
            </a:xfrm>
            <a:prstGeom prst="roundRect">
              <a:avLst>
                <a:gd fmla="val 10312" name="adj"/>
              </a:avLst>
            </a:prstGeom>
            <a:solidFill>
              <a:srgbClr val="4285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3500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UI</a:t>
              </a:r>
              <a:endParaRPr b="1" sz="3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83" name="Google Shape;83;p17"/>
            <p:cNvSpPr/>
            <p:nvPr/>
          </p:nvSpPr>
          <p:spPr>
            <a:xfrm>
              <a:off x="448551" y="3856775"/>
              <a:ext cx="2057700" cy="794100"/>
            </a:xfrm>
            <a:prstGeom prst="roundRect">
              <a:avLst>
                <a:gd fmla="val 10312" name="adj"/>
              </a:avLst>
            </a:prstGeom>
            <a:solidFill>
              <a:srgbClr val="E770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3500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State</a:t>
              </a:r>
              <a:endParaRPr b="1" sz="3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84" name="Google Shape;84;p17"/>
            <p:cNvCxnSpPr/>
            <p:nvPr/>
          </p:nvCxnSpPr>
          <p:spPr>
            <a:xfrm>
              <a:off x="2670084" y="4253819"/>
              <a:ext cx="1818900" cy="0"/>
            </a:xfrm>
            <a:prstGeom prst="straightConnector1">
              <a:avLst/>
            </a:prstGeom>
            <a:noFill/>
            <a:ln cap="flat" cmpd="sng" w="152400">
              <a:solidFill>
                <a:srgbClr val="4285F3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225" y="708725"/>
            <a:ext cx="5108056" cy="2941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 rotWithShape="1">
          <a:blip r:embed="rId4">
            <a:alphaModFix/>
          </a:blip>
          <a:srcRect b="37273" l="51076" r="3870" t="33923"/>
          <a:stretch/>
        </p:blipFill>
        <p:spPr>
          <a:xfrm>
            <a:off x="5705000" y="2698025"/>
            <a:ext cx="3283949" cy="118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/>
        </p:nvSpPr>
        <p:spPr>
          <a:xfrm>
            <a:off x="207225" y="214625"/>
            <a:ext cx="4150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Architecture - MVVM</a:t>
            </a:r>
            <a:endParaRPr sz="26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92" name="Google Shape;92;p18"/>
          <p:cNvCxnSpPr/>
          <p:nvPr/>
        </p:nvCxnSpPr>
        <p:spPr>
          <a:xfrm>
            <a:off x="207225" y="305525"/>
            <a:ext cx="0" cy="403200"/>
          </a:xfrm>
          <a:prstGeom prst="straightConnector1">
            <a:avLst/>
          </a:prstGeom>
          <a:noFill/>
          <a:ln cap="flat" cmpd="sng" w="38100">
            <a:solidFill>
              <a:srgbClr val="34A85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52025"/>
            <a:ext cx="8839201" cy="382983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787675" y="4760300"/>
            <a:ext cx="7805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4"/>
              </a:rPr>
              <a:t>https://proandroiddev.com/architecture-in-jetpack-compose-mvp-mvvm-mvi-17d8170a13fd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/>
        </p:nvSpPr>
        <p:spPr>
          <a:xfrm>
            <a:off x="207225" y="214625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Goal</a:t>
            </a:r>
            <a:endParaRPr sz="26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00" name="Google Shape;100;p19"/>
          <p:cNvCxnSpPr/>
          <p:nvPr/>
        </p:nvCxnSpPr>
        <p:spPr>
          <a:xfrm>
            <a:off x="207225" y="305525"/>
            <a:ext cx="0" cy="403200"/>
          </a:xfrm>
          <a:prstGeom prst="straightConnector1">
            <a:avLst/>
          </a:prstGeom>
          <a:noFill/>
          <a:ln cap="flat" cmpd="sng" w="38100">
            <a:solidFill>
              <a:srgbClr val="34A85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350" y="1219350"/>
            <a:ext cx="1619301" cy="2878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8300" y="1212800"/>
            <a:ext cx="1619300" cy="2884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07250" y="1219350"/>
            <a:ext cx="1619300" cy="2884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6200" y="1215575"/>
            <a:ext cx="1619300" cy="2879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45150" y="1200600"/>
            <a:ext cx="1619300" cy="28790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/>
        </p:nvSpPr>
        <p:spPr>
          <a:xfrm>
            <a:off x="207225" y="214625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Curriculum</a:t>
            </a:r>
            <a:endParaRPr sz="26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207225" y="104350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600"/>
              </a:spcBef>
              <a:spcAft>
                <a:spcPts val="260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12" name="Google Shape;112;p20"/>
          <p:cNvSpPr txBox="1"/>
          <p:nvPr/>
        </p:nvSpPr>
        <p:spPr>
          <a:xfrm>
            <a:off x="4398225" y="3174900"/>
            <a:ext cx="294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 txBox="1"/>
          <p:nvPr/>
        </p:nvSpPr>
        <p:spPr>
          <a:xfrm>
            <a:off x="409625" y="799625"/>
            <a:ext cx="4162500" cy="41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Nanum Gothic"/>
                <a:ea typeface="Nanum Gothic"/>
                <a:cs typeface="Nanum Gothic"/>
                <a:sym typeface="Nanum Gothic"/>
              </a:rPr>
              <a:t>1 week</a:t>
            </a:r>
            <a:endParaRPr sz="15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Nanum Gothic"/>
              <a:buChar char="-"/>
            </a:pPr>
            <a:r>
              <a:rPr lang="ko" sz="1500">
                <a:latin typeface="Nanum Gothic"/>
                <a:ea typeface="Nanum Gothic"/>
                <a:cs typeface="Nanum Gothic"/>
                <a:sym typeface="Nanum Gothic"/>
              </a:rPr>
              <a:t>퀴즈플래닛 기능분석</a:t>
            </a:r>
            <a:endParaRPr sz="15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Nanum Gothic"/>
              <a:buChar char="-"/>
            </a:pPr>
            <a:r>
              <a:rPr lang="ko" sz="1500">
                <a:latin typeface="Nanum Gothic"/>
                <a:ea typeface="Nanum Gothic"/>
                <a:cs typeface="Nanum Gothic"/>
                <a:sym typeface="Nanum Gothic"/>
              </a:rPr>
              <a:t>기초 </a:t>
            </a:r>
            <a:r>
              <a:rPr lang="ko" sz="15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UI 실습 (1)</a:t>
            </a:r>
            <a:endParaRPr sz="15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Nanum Gothic"/>
                <a:ea typeface="Nanum Gothic"/>
                <a:cs typeface="Nanum Gothic"/>
                <a:sym typeface="Nanum Gothic"/>
              </a:rPr>
              <a:t>2 week</a:t>
            </a:r>
            <a:endParaRPr sz="15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Nanum Gothic"/>
              <a:buChar char="-"/>
            </a:pPr>
            <a:r>
              <a:rPr lang="ko" sz="1500">
                <a:latin typeface="Nanum Gothic"/>
                <a:ea typeface="Nanum Gothic"/>
                <a:cs typeface="Nanum Gothic"/>
                <a:sym typeface="Nanum Gothic"/>
              </a:rPr>
              <a:t>기초 UI 실습 (2)</a:t>
            </a:r>
            <a:endParaRPr sz="15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Nanum Gothic"/>
              <a:buChar char="-"/>
            </a:pPr>
            <a:r>
              <a:rPr lang="ko" sz="1500">
                <a:latin typeface="Nanum Gothic"/>
                <a:ea typeface="Nanum Gothic"/>
                <a:cs typeface="Nanum Gothic"/>
                <a:sym typeface="Nanum Gothic"/>
              </a:rPr>
              <a:t>state 개념 이해 및 적용</a:t>
            </a:r>
            <a:endParaRPr sz="15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Nanum Gothic"/>
                <a:ea typeface="Nanum Gothic"/>
                <a:cs typeface="Nanum Gothic"/>
                <a:sym typeface="Nanum Gothic"/>
              </a:rPr>
              <a:t>3 week</a:t>
            </a:r>
            <a:endParaRPr sz="15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Nanum Gothic"/>
              <a:buChar char="-"/>
            </a:pPr>
            <a:r>
              <a:rPr lang="ko" sz="1500">
                <a:latin typeface="Nanum Gothic"/>
                <a:ea typeface="Nanum Gothic"/>
                <a:cs typeface="Nanum Gothic"/>
                <a:sym typeface="Nanum Gothic"/>
              </a:rPr>
              <a:t>앱 화면 만들기</a:t>
            </a:r>
            <a:endParaRPr sz="15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Nanum Gothic"/>
                <a:ea typeface="Nanum Gothic"/>
                <a:cs typeface="Nanum Gothic"/>
                <a:sym typeface="Nanum Gothic"/>
              </a:rPr>
              <a:t>4 week</a:t>
            </a:r>
            <a:endParaRPr sz="15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Nanum Gothic"/>
              <a:buChar char="-"/>
            </a:pPr>
            <a:r>
              <a:rPr lang="ko" sz="1500">
                <a:latin typeface="Nanum Gothic"/>
                <a:ea typeface="Nanum Gothic"/>
                <a:cs typeface="Nanum Gothic"/>
                <a:sym typeface="Nanum Gothic"/>
              </a:rPr>
              <a:t>Navigation 동작과 UI 이해</a:t>
            </a:r>
            <a:endParaRPr sz="15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Nanum Gothic"/>
                <a:ea typeface="Nanum Gothic"/>
                <a:cs typeface="Nanum Gothic"/>
                <a:sym typeface="Nanum Gothic"/>
              </a:rPr>
              <a:t>5 week</a:t>
            </a:r>
            <a:endParaRPr sz="15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anum Gothic"/>
              <a:buChar char="-"/>
            </a:pPr>
            <a:r>
              <a:rPr lang="ko" sz="15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Lifecycle 개념 이해</a:t>
            </a:r>
            <a:endParaRPr sz="15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Nanum Gothic"/>
              <a:buChar char="-"/>
            </a:pPr>
            <a:r>
              <a:rPr lang="ko" sz="1500">
                <a:latin typeface="Nanum Gothic"/>
                <a:ea typeface="Nanum Gothic"/>
                <a:cs typeface="Nanum Gothic"/>
                <a:sym typeface="Nanum Gothic"/>
              </a:rPr>
              <a:t>뷰모델 개념 이해</a:t>
            </a:r>
            <a:endParaRPr sz="15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4637450" y="799625"/>
            <a:ext cx="3564600" cy="41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Nanum Gothic"/>
                <a:ea typeface="Nanum Gothic"/>
                <a:cs typeface="Nanum Gothic"/>
                <a:sym typeface="Nanum Gothic"/>
              </a:rPr>
              <a:t>6</a:t>
            </a:r>
            <a:r>
              <a:rPr lang="ko" sz="1500">
                <a:latin typeface="Nanum Gothic"/>
                <a:ea typeface="Nanum Gothic"/>
                <a:cs typeface="Nanum Gothic"/>
                <a:sym typeface="Nanum Gothic"/>
              </a:rPr>
              <a:t> week</a:t>
            </a:r>
            <a:endParaRPr sz="15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Nanum Gothic"/>
              <a:buChar char="-"/>
            </a:pPr>
            <a:r>
              <a:rPr lang="ko" sz="1500">
                <a:latin typeface="Nanum Gothic"/>
                <a:ea typeface="Nanum Gothic"/>
                <a:cs typeface="Nanum Gothic"/>
                <a:sym typeface="Nanum Gothic"/>
              </a:rPr>
              <a:t>프로젝트에 </a:t>
            </a:r>
            <a:r>
              <a:rPr lang="ko" sz="15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뷰모델 </a:t>
            </a:r>
            <a:r>
              <a:rPr lang="ko" sz="1500">
                <a:latin typeface="Nanum Gothic"/>
                <a:ea typeface="Nanum Gothic"/>
                <a:cs typeface="Nanum Gothic"/>
                <a:sym typeface="Nanum Gothic"/>
              </a:rPr>
              <a:t>적용</a:t>
            </a:r>
            <a:endParaRPr sz="15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Nanum Gothic"/>
              <a:buChar char="-"/>
            </a:pPr>
            <a:r>
              <a:rPr lang="ko" sz="1500">
                <a:latin typeface="Nanum Gothic"/>
                <a:ea typeface="Nanum Gothic"/>
                <a:cs typeface="Nanum Gothic"/>
                <a:sym typeface="Nanum Gothic"/>
              </a:rPr>
              <a:t>Hilt 사용</a:t>
            </a:r>
            <a:endParaRPr sz="15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Nanum Gothic"/>
                <a:ea typeface="Nanum Gothic"/>
                <a:cs typeface="Nanum Gothic"/>
                <a:sym typeface="Nanum Gothic"/>
              </a:rPr>
              <a:t>7 week</a:t>
            </a:r>
            <a:endParaRPr sz="15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Nanum Gothic"/>
              <a:buChar char="-"/>
            </a:pPr>
            <a:r>
              <a:rPr lang="ko" sz="1500">
                <a:latin typeface="Nanum Gothic"/>
                <a:ea typeface="Nanum Gothic"/>
                <a:cs typeface="Nanum Gothic"/>
                <a:sym typeface="Nanum Gothic"/>
              </a:rPr>
              <a:t>Room 데이터 베이스 설계</a:t>
            </a:r>
            <a:endParaRPr sz="15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Nanum Gothic"/>
                <a:ea typeface="Nanum Gothic"/>
                <a:cs typeface="Nanum Gothic"/>
                <a:sym typeface="Nanum Gothic"/>
              </a:rPr>
              <a:t>8 week</a:t>
            </a:r>
            <a:endParaRPr sz="15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Nanum Gothic"/>
              <a:buChar char="-"/>
            </a:pPr>
            <a:r>
              <a:rPr lang="ko" sz="1500">
                <a:latin typeface="Nanum Gothic"/>
                <a:ea typeface="Nanum Gothic"/>
                <a:cs typeface="Nanum Gothic"/>
                <a:sym typeface="Nanum Gothic"/>
              </a:rPr>
              <a:t>Room 데이터베이스 프로젝트 적용</a:t>
            </a:r>
            <a:endParaRPr sz="15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Nanum Gothic"/>
              <a:buChar char="-"/>
            </a:pPr>
            <a:r>
              <a:rPr lang="ko" sz="1500">
                <a:latin typeface="Nanum Gothic"/>
                <a:ea typeface="Nanum Gothic"/>
                <a:cs typeface="Nanum Gothic"/>
                <a:sym typeface="Nanum Gothic"/>
              </a:rPr>
              <a:t>뷰모델 연결</a:t>
            </a:r>
            <a:endParaRPr sz="15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Nanum Gothic"/>
                <a:ea typeface="Nanum Gothic"/>
                <a:cs typeface="Nanum Gothic"/>
                <a:sym typeface="Nanum Gothic"/>
              </a:rPr>
              <a:t>9 week</a:t>
            </a:r>
            <a:endParaRPr sz="15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Nanum Gothic"/>
              <a:buChar char="-"/>
            </a:pPr>
            <a:r>
              <a:rPr lang="ko" sz="1500">
                <a:latin typeface="Nanum Gothic"/>
                <a:ea typeface="Nanum Gothic"/>
                <a:cs typeface="Nanum Gothic"/>
                <a:sym typeface="Nanum Gothic"/>
              </a:rPr>
              <a:t>Firebase 연동</a:t>
            </a:r>
            <a:endParaRPr sz="15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Nanum Gothic"/>
              <a:buChar char="-"/>
            </a:pPr>
            <a:r>
              <a:rPr lang="ko" sz="1500">
                <a:latin typeface="Nanum Gothic"/>
                <a:ea typeface="Nanum Gothic"/>
                <a:cs typeface="Nanum Gothic"/>
                <a:sym typeface="Nanum Gothic"/>
              </a:rPr>
              <a:t>구글 계정 연동을 통한 로그인</a:t>
            </a:r>
            <a:endParaRPr sz="15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Nanum Gothic"/>
                <a:ea typeface="Nanum Gothic"/>
                <a:cs typeface="Nanum Gothic"/>
                <a:sym typeface="Nanum Gothic"/>
              </a:rPr>
              <a:t>10 week</a:t>
            </a:r>
            <a:endParaRPr sz="15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Nanum Gothic"/>
              <a:buChar char="-"/>
            </a:pPr>
            <a:r>
              <a:rPr lang="ko" sz="15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부족한 부분 보충 및 프로젝트 완성</a:t>
            </a:r>
            <a:endParaRPr sz="15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115" name="Google Shape;115;p20"/>
          <p:cNvCxnSpPr/>
          <p:nvPr/>
        </p:nvCxnSpPr>
        <p:spPr>
          <a:xfrm>
            <a:off x="207225" y="305525"/>
            <a:ext cx="0" cy="403200"/>
          </a:xfrm>
          <a:prstGeom prst="straightConnector1">
            <a:avLst/>
          </a:prstGeom>
          <a:noFill/>
          <a:ln cap="flat" cmpd="sng" w="38100">
            <a:solidFill>
              <a:srgbClr val="34A85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/>
        </p:nvSpPr>
        <p:spPr>
          <a:xfrm>
            <a:off x="207225" y="214625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진행방식</a:t>
            </a:r>
            <a:endParaRPr sz="26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207225" y="104350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600"/>
              </a:spcBef>
              <a:spcAft>
                <a:spcPts val="260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22" name="Google Shape;122;p21"/>
          <p:cNvSpPr txBox="1"/>
          <p:nvPr/>
        </p:nvSpPr>
        <p:spPr>
          <a:xfrm>
            <a:off x="4398225" y="3174900"/>
            <a:ext cx="294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 txBox="1"/>
          <p:nvPr/>
        </p:nvSpPr>
        <p:spPr>
          <a:xfrm>
            <a:off x="368475" y="875825"/>
            <a:ext cx="8471100" cy="30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Nanum Gothic"/>
                <a:ea typeface="Nanum Gothic"/>
                <a:cs typeface="Nanum Gothic"/>
                <a:sym typeface="Nanum Gothic"/>
              </a:rPr>
              <a:t>세션 </a:t>
            </a:r>
            <a:endParaRPr sz="20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anum Gothic"/>
              <a:buChar char="-"/>
            </a:pPr>
            <a:r>
              <a:rPr lang="ko" sz="1500">
                <a:latin typeface="Nanum Gothic"/>
                <a:ea typeface="Nanum Gothic"/>
                <a:cs typeface="Nanum Gothic"/>
                <a:sym typeface="Nanum Gothic"/>
              </a:rPr>
              <a:t>공식 문서 / 포스트 읽기 (with 설명)</a:t>
            </a:r>
            <a:endParaRPr sz="15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anum Gothic"/>
              <a:buChar char="-"/>
            </a:pPr>
            <a:r>
              <a:rPr lang="ko" sz="1500">
                <a:latin typeface="Nanum Gothic"/>
                <a:ea typeface="Nanum Gothic"/>
                <a:cs typeface="Nanum Gothic"/>
                <a:sym typeface="Nanum Gothic"/>
              </a:rPr>
              <a:t>코드 함께 작성하기 (with 설명) </a:t>
            </a:r>
            <a:endParaRPr sz="15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anum Gothic"/>
              <a:buChar char="-"/>
            </a:pPr>
            <a:r>
              <a:rPr lang="ko" sz="1500">
                <a:latin typeface="Nanum Gothic"/>
                <a:ea typeface="Nanum Gothic"/>
                <a:cs typeface="Nanum Gothic"/>
                <a:sym typeface="Nanum Gothic"/>
              </a:rPr>
              <a:t>등등.. </a:t>
            </a:r>
            <a:endParaRPr sz="15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Nanum Gothic"/>
                <a:ea typeface="Nanum Gothic"/>
                <a:cs typeface="Nanum Gothic"/>
                <a:sym typeface="Nanum Gothic"/>
              </a:rPr>
              <a:t>과제 </a:t>
            </a:r>
            <a:endParaRPr sz="20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anum Gothic"/>
              <a:buChar char="-"/>
            </a:pPr>
            <a:r>
              <a:rPr lang="ko" sz="1500">
                <a:latin typeface="Nanum Gothic"/>
                <a:ea typeface="Nanum Gothic"/>
                <a:cs typeface="Nanum Gothic"/>
                <a:sym typeface="Nanum Gothic"/>
              </a:rPr>
              <a:t>슬랙에 댓글 달고 </a:t>
            </a:r>
            <a:endParaRPr sz="15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anum Gothic"/>
              <a:buChar char="-"/>
            </a:pPr>
            <a:r>
              <a:rPr lang="ko" sz="1500">
                <a:latin typeface="Nanum Gothic"/>
                <a:ea typeface="Nanum Gothic"/>
                <a:cs typeface="Nanum Gothic"/>
                <a:sym typeface="Nanum Gothic"/>
              </a:rPr>
              <a:t>스레드로 안드로이드 스튜디오 </a:t>
            </a:r>
            <a:r>
              <a:rPr b="1" lang="ko" sz="1500">
                <a:latin typeface="Nanum Gothic"/>
                <a:ea typeface="Nanum Gothic"/>
                <a:cs typeface="Nanum Gothic"/>
                <a:sym typeface="Nanum Gothic"/>
              </a:rPr>
              <a:t>캡쳐화면</a:t>
            </a:r>
            <a:r>
              <a:rPr lang="ko" sz="1500">
                <a:latin typeface="Nanum Gothic"/>
                <a:ea typeface="Nanum Gothic"/>
                <a:cs typeface="Nanum Gothic"/>
                <a:sym typeface="Nanum Gothic"/>
              </a:rPr>
              <a:t> 올리면서 </a:t>
            </a:r>
            <a:r>
              <a:rPr b="1" lang="ko" sz="1500">
                <a:latin typeface="Nanum Gothic"/>
                <a:ea typeface="Nanum Gothic"/>
                <a:cs typeface="Nanum Gothic"/>
                <a:sym typeface="Nanum Gothic"/>
              </a:rPr>
              <a:t>한마디 요약 </a:t>
            </a:r>
            <a:r>
              <a:rPr lang="ko" sz="1500">
                <a:latin typeface="Nanum Gothic"/>
                <a:ea typeface="Nanum Gothic"/>
                <a:cs typeface="Nanum Gothic"/>
                <a:sym typeface="Nanum Gothic"/>
              </a:rPr>
              <a:t>작성하기!!  </a:t>
            </a:r>
            <a:endParaRPr sz="15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124" name="Google Shape;124;p21"/>
          <p:cNvCxnSpPr/>
          <p:nvPr/>
        </p:nvCxnSpPr>
        <p:spPr>
          <a:xfrm>
            <a:off x="207225" y="305525"/>
            <a:ext cx="0" cy="403200"/>
          </a:xfrm>
          <a:prstGeom prst="straightConnector1">
            <a:avLst/>
          </a:prstGeom>
          <a:noFill/>
          <a:ln cap="flat" cmpd="sng" w="38100">
            <a:solidFill>
              <a:srgbClr val="34A85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/>
        </p:nvSpPr>
        <p:spPr>
          <a:xfrm>
            <a:off x="207225" y="214625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과제</a:t>
            </a:r>
            <a:endParaRPr sz="26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0" name="Google Shape;130;p22"/>
          <p:cNvSpPr txBox="1"/>
          <p:nvPr/>
        </p:nvSpPr>
        <p:spPr>
          <a:xfrm>
            <a:off x="207225" y="965925"/>
            <a:ext cx="6125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Nanum Gothic"/>
              <a:buAutoNum type="arabicPeriod"/>
            </a:pPr>
            <a:r>
              <a:rPr lang="ko" sz="1500">
                <a:latin typeface="Nanum Gothic"/>
                <a:ea typeface="Nanum Gothic"/>
                <a:cs typeface="Nanum Gothic"/>
                <a:sym typeface="Nanum Gothic"/>
              </a:rPr>
              <a:t>안드로이드 스튜디오 설치하기 </a:t>
            </a:r>
            <a:endParaRPr sz="15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131" name="Google Shape;131;p22"/>
          <p:cNvCxnSpPr/>
          <p:nvPr/>
        </p:nvCxnSpPr>
        <p:spPr>
          <a:xfrm>
            <a:off x="207225" y="305525"/>
            <a:ext cx="0" cy="403200"/>
          </a:xfrm>
          <a:prstGeom prst="straightConnector1">
            <a:avLst/>
          </a:prstGeom>
          <a:noFill/>
          <a:ln cap="flat" cmpd="sng" w="38100">
            <a:solidFill>
              <a:srgbClr val="34A85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950" y="1456400"/>
            <a:ext cx="7052970" cy="347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/>
        </p:nvSpPr>
        <p:spPr>
          <a:xfrm>
            <a:off x="222925" y="553150"/>
            <a:ext cx="72939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Nanum Gothic"/>
                <a:ea typeface="Nanum Gothic"/>
                <a:cs typeface="Nanum Gothic"/>
                <a:sym typeface="Nanum Gothic"/>
              </a:rPr>
              <a:t>설치 방법 참고 링크 : </a:t>
            </a:r>
            <a:r>
              <a:rPr lang="ko" sz="1500" u="sng">
                <a:solidFill>
                  <a:schemeClr val="accent5"/>
                </a:solidFill>
                <a:latin typeface="Nanum Gothic"/>
                <a:ea typeface="Nanum Gothic"/>
                <a:cs typeface="Nanum Gothic"/>
                <a:sym typeface="Nanum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https://developer.android.com/jetpack/compose?hl=ko</a:t>
            </a:r>
            <a:endParaRPr sz="15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                                   </a:t>
            </a:r>
            <a:r>
              <a:rPr lang="ko" sz="1500" u="sng">
                <a:solidFill>
                  <a:schemeClr val="hlink"/>
                </a:solidFill>
                <a:latin typeface="Nanum Gothic"/>
                <a:ea typeface="Nanum Gothic"/>
                <a:cs typeface="Nanum Gothic"/>
                <a:sym typeface="Nanum Gothic"/>
                <a:hlinkClick r:id="rId4"/>
              </a:rPr>
              <a:t>https://milkoon1.tistory.com/103</a:t>
            </a:r>
            <a:endParaRPr sz="15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Nanum Gothic"/>
                <a:ea typeface="Nanum Gothic"/>
                <a:cs typeface="Nanum Gothic"/>
                <a:sym typeface="Nanum Gothic"/>
              </a:rPr>
              <a:t>Q. </a:t>
            </a:r>
            <a:r>
              <a:rPr lang="ko" sz="1500">
                <a:latin typeface="Nanum Gothic"/>
                <a:ea typeface="Nanum Gothic"/>
                <a:cs typeface="Nanum Gothic"/>
                <a:sym typeface="Nanum Gothic"/>
              </a:rPr>
              <a:t>Mac OR Windows 노트북 어느 것을 사용하시나요?</a:t>
            </a:r>
            <a:endParaRPr sz="15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Nanum Gothic"/>
                <a:ea typeface="Nanum Gothic"/>
                <a:cs typeface="Nanum Gothic"/>
                <a:sym typeface="Nanum Gothic"/>
              </a:rPr>
              <a:t>-&gt; 기종에 따라 설치 방법이 다를 수 있습니다. 검색을 통해 다양한 자료들을 찾아보시고 안되면 코어에게 slack을 통해 질문하기.</a:t>
            </a:r>
            <a:endParaRPr sz="15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38" name="Google Shape;138;p23"/>
          <p:cNvSpPr txBox="1"/>
          <p:nvPr/>
        </p:nvSpPr>
        <p:spPr>
          <a:xfrm>
            <a:off x="3372150" y="257175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