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57" r:id="rId4"/>
    <p:sldId id="272" r:id="rId5"/>
    <p:sldId id="273" r:id="rId6"/>
    <p:sldId id="274" r:id="rId7"/>
    <p:sldId id="266" r:id="rId8"/>
    <p:sldId id="258" r:id="rId9"/>
    <p:sldId id="259" r:id="rId10"/>
    <p:sldId id="269" r:id="rId11"/>
    <p:sldId id="271" r:id="rId12"/>
    <p:sldId id="267" r:id="rId13"/>
    <p:sldId id="260" r:id="rId14"/>
    <p:sldId id="277" r:id="rId15"/>
    <p:sldId id="276" r:id="rId16"/>
    <p:sldId id="275" r:id="rId17"/>
    <p:sldId id="261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30"/>
    <p:restoredTop sz="94746"/>
  </p:normalViewPr>
  <p:slideViewPr>
    <p:cSldViewPr snapToGrid="0" showGuides="1">
      <p:cViewPr varScale="1">
        <p:scale>
          <a:sx n="196" d="100"/>
          <a:sy n="196" d="100"/>
        </p:scale>
        <p:origin x="170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EB65A-5DE7-7C44-87AA-46924ABAFA0B}" type="datetimeFigureOut">
              <a:rPr kumimoji="1" lang="ko-Kore-KR" altLang="en-US" smtClean="0"/>
              <a:t>2023. 10. 19.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64CE7-2018-0C4E-A5A3-FE281F65687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077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64CE7-2018-0C4E-A5A3-FE281F65687C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919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64CE7-2018-0C4E-A5A3-FE281F65687C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6095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64CE7-2018-0C4E-A5A3-FE281F65687C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758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71C44-CA26-85AC-3D14-75A139882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08D750-E091-D979-5FA2-40C5EC680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AFC59-0A72-5E7D-13F5-2E25AA32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537A-0A9D-E44C-9EE2-401D493E37A7}" type="datetimeFigureOut">
              <a:rPr kumimoji="1" lang="ko-Kore-KR" altLang="en-US" smtClean="0"/>
              <a:t>2023. 10. 19.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46136-3351-905A-E5B6-83AF32BC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98DF3-F523-9E24-E56E-14974F64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5C1-729A-F54E-A8A7-9A7CDFD4D7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60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DF8CF-47B5-748B-D243-DBAEEC24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9BFA83-AD8A-837D-32E5-00CCA0736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E4F9A-6FE4-AB97-867C-80D78112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537A-0A9D-E44C-9EE2-401D493E37A7}" type="datetimeFigureOut">
              <a:rPr kumimoji="1" lang="ko-Kore-KR" altLang="en-US" smtClean="0"/>
              <a:t>2023. 10. 19.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3B7E8-EFE0-45DB-7D63-E822847D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55148-36F9-6FD5-DB5F-CA3D2042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5C1-729A-F54E-A8A7-9A7CDFD4D7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306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B45007-EE4F-A6CA-7C47-A19279448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06A3A4-EB7A-8BBA-E4A1-3E4F29B2C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816D9E-DA33-19F9-5C4C-12C69743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537A-0A9D-E44C-9EE2-401D493E37A7}" type="datetimeFigureOut">
              <a:rPr kumimoji="1" lang="ko-Kore-KR" altLang="en-US" smtClean="0"/>
              <a:t>2023. 10. 19.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31732-D68E-AFFE-47B8-A837F72F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A9F44-8600-209F-F25D-1B74E6F9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5C1-729A-F54E-A8A7-9A7CDFD4D7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346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F3546-7FD7-9BB5-3853-78AEC310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734DF-F925-0747-9F7F-3A3316CE9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2F423-3979-8AF8-B252-64032AD5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537A-0A9D-E44C-9EE2-401D493E37A7}" type="datetimeFigureOut">
              <a:rPr kumimoji="1" lang="ko-Kore-KR" altLang="en-US" smtClean="0"/>
              <a:t>2023. 10. 19.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01B46-210C-166A-4D33-0BC6FB6B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1C334-8E4C-DBCA-9B7E-14A5E2E2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5C1-729A-F54E-A8A7-9A7CDFD4D7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974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E576A-A0C8-3731-A8E4-ACE84532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197BFD-045F-DD88-BE0B-0210235C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78D4A-B161-C30D-5826-EE92AE7E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537A-0A9D-E44C-9EE2-401D493E37A7}" type="datetimeFigureOut">
              <a:rPr kumimoji="1" lang="ko-Kore-KR" altLang="en-US" smtClean="0"/>
              <a:t>2023. 10. 19.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55BEB-3ACD-88EF-B298-1A954F82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4A8B86-A224-C962-25F2-CF3B59E2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5C1-729A-F54E-A8A7-9A7CDFD4D7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768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DDFAB-AA5C-2801-6127-172323C0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6D355-ACB8-066A-A7F5-B34A4B6A5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A3C664-89AA-436E-1449-B159AF68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D4AFBD-E6CA-770F-A8A5-83F93337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537A-0A9D-E44C-9EE2-401D493E37A7}" type="datetimeFigureOut">
              <a:rPr kumimoji="1" lang="ko-Kore-KR" altLang="en-US" smtClean="0"/>
              <a:t>2023. 10. 19.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6DA39A-6E49-9A84-E181-B66C3BCD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D4897-5273-B016-4B32-7172121D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5C1-729A-F54E-A8A7-9A7CDFD4D7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560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8B7C7-9456-C58A-600B-372F9DA8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4564F3-4637-7995-109A-F0F3DC72F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1E3F97-4935-E187-2915-BD7FB59F1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3CAC97-34DF-8112-CBB1-A0AE53C3C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4B12CF-D348-3BC9-288D-40B5673EE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4F674B-0E84-F23A-607E-7692B9D1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537A-0A9D-E44C-9EE2-401D493E37A7}" type="datetimeFigureOut">
              <a:rPr kumimoji="1" lang="ko-Kore-KR" altLang="en-US" smtClean="0"/>
              <a:t>2023. 10. 19.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D98FAF-E571-568C-7AF6-297A6E60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6AEE93-AE3B-F0E0-5D7B-60B796B2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5C1-729A-F54E-A8A7-9A7CDFD4D7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176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4BD5A-2511-000A-958F-63107941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5D0BF0-EDEF-1924-F18D-63FA29D7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537A-0A9D-E44C-9EE2-401D493E37A7}" type="datetimeFigureOut">
              <a:rPr kumimoji="1" lang="ko-Kore-KR" altLang="en-US" smtClean="0"/>
              <a:t>2023. 10. 19.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9AED54-6C6A-A89E-F435-EBCA87B1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221E8C-5103-50C1-00A5-A2C2EB13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5C1-729A-F54E-A8A7-9A7CDFD4D7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935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ED197D-7C2A-1961-85B7-DF049384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537A-0A9D-E44C-9EE2-401D493E37A7}" type="datetimeFigureOut">
              <a:rPr kumimoji="1" lang="ko-Kore-KR" altLang="en-US" smtClean="0"/>
              <a:t>2023. 10. 19.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101F16-3164-D7BD-3A58-E80760EA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80EC1C-C6AD-3FC5-48A7-52228FCE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5C1-729A-F54E-A8A7-9A7CDFD4D7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27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AC298-A616-2A2F-E114-73D3BA1C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D5C3ED-9554-4683-B1BD-D90FAD262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04281C-E994-B03B-BA2B-2AB35BA4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742B9C-C309-3B3D-D80A-081FE8BA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537A-0A9D-E44C-9EE2-401D493E37A7}" type="datetimeFigureOut">
              <a:rPr kumimoji="1" lang="ko-Kore-KR" altLang="en-US" smtClean="0"/>
              <a:t>2023. 10. 19.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14C081-F499-45E1-198F-405CF16D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8A75BE-4ED5-7100-5228-D033714C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5C1-729A-F54E-A8A7-9A7CDFD4D7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066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81B38-6FD8-17AA-5742-6AB8945F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8C3849-4A92-D1F8-749D-B1F450135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DAB9FA-CB9E-697E-88B3-44647958D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F8F7EA-5FA7-4DD1-BB14-98A4D793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537A-0A9D-E44C-9EE2-401D493E37A7}" type="datetimeFigureOut">
              <a:rPr kumimoji="1" lang="ko-Kore-KR" altLang="en-US" smtClean="0"/>
              <a:t>2023. 10. 19.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3FE35F-B799-0781-DBD8-22CFC1A6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3525D7-30AC-0384-C352-C8D3F395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5C1-729A-F54E-A8A7-9A7CDFD4D7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64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2E7F9C-9965-68F5-C140-3418A917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063E-774C-BFB2-BBE2-21B7EA0D4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4E28E-68A9-8CD7-E6C7-901505BB8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D537A-0A9D-E44C-9EE2-401D493E37A7}" type="datetimeFigureOut">
              <a:rPr kumimoji="1" lang="ko-Kore-KR" altLang="en-US" smtClean="0"/>
              <a:t>2023. 10. 19.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C4990-A4AC-45EE-79E9-E23124906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ECFB9-EFFC-840E-3443-534206D83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E5C1-729A-F54E-A8A7-9A7CDFD4D7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494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BB2AA-D746-3CF0-86B3-E7FE3CDD8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RL seminar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A9A998-DAA8-2873-7073-EB749D27B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 err="1"/>
              <a:t>Boyeon</a:t>
            </a:r>
            <a:r>
              <a:rPr kumimoji="1" lang="en-US" altLang="ko-Kore-KR" dirty="0"/>
              <a:t>, Kim</a:t>
            </a:r>
          </a:p>
          <a:p>
            <a:r>
              <a:rPr kumimoji="1" lang="en-US" altLang="ko-Kore-KR" dirty="0"/>
              <a:t>23.10.19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0829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3E451B4-F8F8-7C4E-3F8B-2E0778B1C5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2178000"/>
            <a:ext cx="4680000" cy="46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B62AB3-3D9F-19FE-3992-DB09F8B998B5}"/>
              </a:ext>
            </a:extLst>
          </p:cNvPr>
          <p:cNvSpPr txBox="1"/>
          <p:nvPr/>
        </p:nvSpPr>
        <p:spPr>
          <a:xfrm>
            <a:off x="0" y="180459"/>
            <a:ext cx="2849526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Experiment1 : no penalty</a:t>
            </a:r>
            <a:endParaRPr lang="ko-Kore-KR" altLang="en-US" dirty="0">
              <a:solidFill>
                <a:schemeClr val="bg1"/>
              </a:solidFill>
            </a:endParaRPr>
          </a:p>
        </p:txBody>
      </p:sp>
      <p:pic>
        <p:nvPicPr>
          <p:cNvPr id="13" name="그림 12" descr="라인, 그래프, 도표, 경사이(가) 표시된 사진&#10;&#10;자동 생성된 설명">
            <a:extLst>
              <a:ext uri="{FF2B5EF4-FFF2-40B4-BE49-F238E27FC236}">
                <a16:creationId xmlns:a16="http://schemas.microsoft.com/office/drawing/2014/main" id="{EEA1747E-50BE-205F-38D0-E8097531B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883" y="2178000"/>
            <a:ext cx="8320000" cy="46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제목 1">
                <a:extLst>
                  <a:ext uri="{FF2B5EF4-FFF2-40B4-BE49-F238E27FC236}">
                    <a16:creationId xmlns:a16="http://schemas.microsoft.com/office/drawing/2014/main" id="{E06788C6-1713-563C-60B6-164CAEEDAC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852437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kumimoji="1" lang="en-US" altLang="ko-Kore-KR" sz="2800" b="1" i="1" dirty="0"/>
                  <a:t>Learning rate : 1e-6</a:t>
                </a:r>
                <a:br>
                  <a:rPr kumimoji="1" lang="en-US" altLang="ko-Kore-KR" sz="2800" b="1" i="1" dirty="0"/>
                </a:br>
                <a:r>
                  <a:rPr kumimoji="1" lang="en-US" altLang="ko-Kore-KR" sz="2800" b="1" i="1" dirty="0"/>
                  <a:t>Reward design :  </a:t>
                </a:r>
                <a14:m>
                  <m:oMath xmlns:m="http://schemas.openxmlformats.org/officeDocument/2006/math"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kumimoji="1" lang="en-US" altLang="ko-KR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800" b="1" i="1" dirty="0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kumimoji="1" lang="en-US" altLang="ko-KR" sz="2800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ore-KR" altLang="en-US" sz="2800" b="1" i="1" dirty="0"/>
              </a:p>
            </p:txBody>
          </p:sp>
        </mc:Choice>
        <mc:Fallback xmlns="">
          <p:sp>
            <p:nvSpPr>
              <p:cNvPr id="18" name="제목 1">
                <a:extLst>
                  <a:ext uri="{FF2B5EF4-FFF2-40B4-BE49-F238E27FC236}">
                    <a16:creationId xmlns:a16="http://schemas.microsoft.com/office/drawing/2014/main" id="{E06788C6-1713-563C-60B6-164CAEEDA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52437"/>
                <a:ext cx="10515600" cy="1325563"/>
              </a:xfrm>
              <a:prstGeom prst="rect">
                <a:avLst/>
              </a:prstGeom>
              <a:blipFill>
                <a:blip r:embed="rId4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78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3E451B4-F8F8-7C4E-3F8B-2E0778B1C5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2178000"/>
            <a:ext cx="4680000" cy="46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B62AB3-3D9F-19FE-3992-DB09F8B998B5}"/>
              </a:ext>
            </a:extLst>
          </p:cNvPr>
          <p:cNvSpPr txBox="1"/>
          <p:nvPr/>
        </p:nvSpPr>
        <p:spPr>
          <a:xfrm>
            <a:off x="0" y="180459"/>
            <a:ext cx="2849526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Experiment1 : no penalty</a:t>
            </a:r>
            <a:endParaRPr lang="ko-Kore-KR" altLang="en-US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EA1747E-50BE-205F-38D0-E8097531B7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61224" y="2178000"/>
            <a:ext cx="8307317" cy="46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제목 1">
                <a:extLst>
                  <a:ext uri="{FF2B5EF4-FFF2-40B4-BE49-F238E27FC236}">
                    <a16:creationId xmlns:a16="http://schemas.microsoft.com/office/drawing/2014/main" id="{E06788C6-1713-563C-60B6-164CAEEDAC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852437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kumimoji="1" lang="en-US" altLang="ko-Kore-KR" sz="2800" b="1" i="1" dirty="0"/>
                  <a:t>Learning rate : 1e-6</a:t>
                </a:r>
                <a:br>
                  <a:rPr kumimoji="1" lang="en-US" altLang="ko-Kore-KR" sz="2800" b="1" i="1" dirty="0"/>
                </a:br>
                <a:r>
                  <a:rPr kumimoji="1" lang="en-US" altLang="ko-Kore-KR" sz="2800" b="1" i="1" dirty="0"/>
                  <a:t>Reward design :  </a:t>
                </a:r>
                <a14:m>
                  <m:oMath xmlns:m="http://schemas.openxmlformats.org/officeDocument/2006/math"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kumimoji="1" lang="en-US" altLang="ko-KR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800" b="1" i="1" dirty="0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kumimoji="1" lang="en-US" altLang="ko-KR" sz="2800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ore-KR" altLang="en-US" sz="2800" b="1" i="1" dirty="0"/>
              </a:p>
            </p:txBody>
          </p:sp>
        </mc:Choice>
        <mc:Fallback xmlns="">
          <p:sp>
            <p:nvSpPr>
              <p:cNvPr id="18" name="제목 1">
                <a:extLst>
                  <a:ext uri="{FF2B5EF4-FFF2-40B4-BE49-F238E27FC236}">
                    <a16:creationId xmlns:a16="http://schemas.microsoft.com/office/drawing/2014/main" id="{E06788C6-1713-563C-60B6-164CAEEDA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52437"/>
                <a:ext cx="10515600" cy="1325563"/>
              </a:xfrm>
              <a:prstGeom prst="rect">
                <a:avLst/>
              </a:prstGeom>
              <a:blipFill>
                <a:blip r:embed="rId4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222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5EF83-0922-2FD7-8E95-76D1A177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Experiment2 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D723F48-F237-CE89-2941-7124EFB4B6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𝑚𝑎𝑥𝑁</m:t>
                        </m:r>
                      </m:sub>
                    </m:sSub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⁡= 500,000</m:t>
                    </m:r>
                  </m:oMath>
                </a14:m>
                <a:endParaRPr kumimoji="1" lang="en-US" altLang="ko-Kore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𝑡𝑜𝑡𝑎𝑙𝑁</m:t>
                        </m:r>
                      </m:sub>
                    </m:sSub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⁡= 5</m:t>
                    </m:r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,0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00,000</m:t>
                    </m:r>
                  </m:oMath>
                </a14:m>
                <a:endParaRPr kumimoji="1" lang="en-US" altLang="ko-Kore-KR" dirty="0"/>
              </a:p>
              <a:p>
                <a:r>
                  <a:rPr kumimoji="1" lang="en-US" altLang="ko-Kore-KR" dirty="0"/>
                  <a:t>Observation space : 4 (S,E,I,A)</a:t>
                </a:r>
              </a:p>
              <a:p>
                <a:r>
                  <a:rPr kumimoji="1" lang="en-US" altLang="ko-Kore-KR" dirty="0"/>
                  <a:t>Action space : 2 (0 or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𝑚𝑎𝑥𝑁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)</a:t>
                </a:r>
              </a:p>
              <a:p>
                <a:r>
                  <a:rPr kumimoji="1" lang="en-US" altLang="ko-Kore-KR" dirty="0"/>
                  <a:t>Reward design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𝑚𝑎𝑥𝑁</m:t>
                        </m:r>
                      </m:sub>
                    </m:sSub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/ 1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7) </m:t>
                    </m:r>
                  </m:oMath>
                </a14:m>
                <a:r>
                  <a:rPr kumimoji="1" lang="en-US" altLang="ko-Kore-KR" dirty="0"/>
                  <a:t>(weight)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kumimoji="1" lang="en-US" altLang="ko-Kore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𝑚𝑎𝑥𝑁</m:t>
                        </m:r>
                      </m:sub>
                    </m:sSub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𝑡𝑜𝑡𝑎𝑙𝑁</m:t>
                        </m:r>
                      </m:sub>
                    </m:sSub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 :−</m:t>
                    </m:r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𝑝𝑒𝑛𝑎𝑙𝑡𝑦</m:t>
                    </m:r>
                  </m:oMath>
                </a14:m>
                <a:endParaRPr kumimoji="1" lang="en-US" altLang="ko-Kore-KR" dirty="0"/>
              </a:p>
              <a:p>
                <a:r>
                  <a:rPr kumimoji="1" lang="en-US" altLang="ko-Kore-KR" dirty="0"/>
                  <a:t>Experiment : Change the learning rate</a:t>
                </a:r>
              </a:p>
              <a:p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D723F48-F237-CE89-2941-7124EFB4B6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605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29B689-5A95-2A2A-89C2-CD3F9D875FF5}"/>
              </a:ext>
            </a:extLst>
          </p:cNvPr>
          <p:cNvSpPr txBox="1"/>
          <p:nvPr/>
        </p:nvSpPr>
        <p:spPr>
          <a:xfrm>
            <a:off x="0" y="180459"/>
            <a:ext cx="1491343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Experiment2</a:t>
            </a:r>
            <a:endParaRPr lang="ko-Kore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EA2247BC-60CF-3C54-F131-FE89CAB460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852437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kumimoji="1" lang="en-US" altLang="ko-Kore-KR" sz="2800" b="1" i="1" dirty="0"/>
                  <a:t>Learning rate : 1e-6</a:t>
                </a:r>
                <a:br>
                  <a:rPr kumimoji="1" lang="en-US" altLang="ko-Kore-KR" sz="2800" b="1" i="1" dirty="0"/>
                </a:br>
                <a:r>
                  <a:rPr kumimoji="1" lang="en-US" altLang="ko-Kore-KR" sz="2800" b="1" i="1" dirty="0"/>
                  <a:t>Reward design :  </a:t>
                </a:r>
                <a14:m>
                  <m:oMath xmlns:m="http://schemas.openxmlformats.org/officeDocument/2006/math"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kumimoji="1" lang="en-US" altLang="ko-KR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ko-KR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ko-KR" sz="28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800" b="1" i="1" dirty="0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e>
                              <m:sub>
                                <m:r>
                                  <a:rPr kumimoji="1" lang="en-US" altLang="ko-KR" sz="2800" b="1" i="1" dirty="0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ko-KR" sz="28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ko-KR" sz="2800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kumimoji="1" lang="en-US" altLang="ko-KR" sz="2800" b="1" i="1" dirty="0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den>
                        </m:f>
                      </m:e>
                    </m:d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2800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kumimoji="1" lang="en-US" altLang="ko-Kore-KR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800" i="1" dirty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sz="2800" i="1" dirty="0">
                            <a:latin typeface="Cambria Math" panose="02040503050406030204" pitchFamily="18" charset="0"/>
                          </a:rPr>
                          <m:t>𝑚𝑎𝑥𝑁</m:t>
                        </m:r>
                      </m:sub>
                    </m:sSub>
                    <m:r>
                      <a:rPr kumimoji="1" lang="en-US" altLang="ko-Kore-KR" sz="2800" i="1" dirty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ko-Kore-KR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800" i="1" dirty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sz="2800" i="1" dirty="0">
                            <a:latin typeface="Cambria Math" panose="02040503050406030204" pitchFamily="18" charset="0"/>
                          </a:rPr>
                          <m:t>𝑡𝑜𝑡𝑎𝑙𝑁</m:t>
                        </m:r>
                      </m:sub>
                    </m:sSub>
                    <m:r>
                      <a:rPr kumimoji="1" lang="en-US" altLang="ko-Kore-KR" sz="2800" i="1" dirty="0">
                        <a:latin typeface="Cambria Math" panose="02040503050406030204" pitchFamily="18" charset="0"/>
                      </a:rPr>
                      <m:t> :−</m:t>
                    </m:r>
                    <m:sSub>
                      <m:sSubPr>
                        <m:ctrlPr>
                          <a:rPr kumimoji="1" lang="en-US" altLang="ko-Kore-KR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8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sz="2800" b="0" i="1" dirty="0" smtClean="0">
                            <a:latin typeface="Cambria Math" panose="02040503050406030204" pitchFamily="18" charset="0"/>
                          </a:rPr>
                          <m:t>𝑚𝑎𝑥𝑁</m:t>
                        </m:r>
                      </m:sub>
                    </m:sSub>
                  </m:oMath>
                </a14:m>
                <a:r>
                  <a:rPr kumimoji="1" lang="en-US" altLang="ko-Kore-KR" sz="2800" dirty="0"/>
                  <a:t>(-500,000)</a:t>
                </a:r>
              </a:p>
            </p:txBody>
          </p:sp>
        </mc:Choice>
        <mc:Fallback xmlns=""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EA2247BC-60CF-3C54-F131-FE89CAB46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52437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 descr="라인, 그래프, 도표, 텍스트이(가) 표시된 사진&#10;&#10;자동 생성된 설명">
            <a:extLst>
              <a:ext uri="{FF2B5EF4-FFF2-40B4-BE49-F238E27FC236}">
                <a16:creationId xmlns:a16="http://schemas.microsoft.com/office/drawing/2014/main" id="{0C4208FB-3FAB-071C-0ACC-5551A21A1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413" y="2178000"/>
            <a:ext cx="8320000" cy="4680000"/>
          </a:xfrm>
          <a:prstGeom prst="rect">
            <a:avLst/>
          </a:prstGeom>
        </p:spPr>
      </p:pic>
      <p:pic>
        <p:nvPicPr>
          <p:cNvPr id="18" name="그림 17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65075C26-5EA4-0448-FF87-F0298A974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78000"/>
            <a:ext cx="4680000" cy="46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0051BD-67F1-95FB-BA50-FD2D25FFD9B1}"/>
                  </a:ext>
                </a:extLst>
              </p:cNvPr>
              <p:cNvSpPr txBox="1"/>
              <p:nvPr/>
            </p:nvSpPr>
            <p:spPr>
              <a:xfrm>
                <a:off x="1678330" y="2754775"/>
                <a:ext cx="2534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6 ∗ 290 = 145</m:t>
                      </m:r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0051BD-67F1-95FB-BA50-FD2D25FFD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330" y="2754775"/>
                <a:ext cx="2534856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317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369E1E81-4946-9C76-3800-2082AB223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8000"/>
            <a:ext cx="4680000" cy="46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29B689-5A95-2A2A-89C2-CD3F9D875FF5}"/>
              </a:ext>
            </a:extLst>
          </p:cNvPr>
          <p:cNvSpPr txBox="1"/>
          <p:nvPr/>
        </p:nvSpPr>
        <p:spPr>
          <a:xfrm>
            <a:off x="0" y="180459"/>
            <a:ext cx="1491343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Experiment2</a:t>
            </a:r>
            <a:endParaRPr lang="ko-Kore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EA2247BC-60CF-3C54-F131-FE89CAB460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852437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kumimoji="1" lang="en-US" altLang="ko-Kore-KR" sz="2800" b="1" i="1" dirty="0"/>
                  <a:t>Learning rate : 1e-6</a:t>
                </a:r>
                <a:br>
                  <a:rPr kumimoji="1" lang="en-US" altLang="ko-Kore-KR" sz="2800" b="1" i="1" dirty="0"/>
                </a:br>
                <a:r>
                  <a:rPr kumimoji="1" lang="en-US" altLang="ko-Kore-KR" sz="2800" b="1" i="1" dirty="0"/>
                  <a:t>Reward design :  </a:t>
                </a:r>
                <a14:m>
                  <m:oMath xmlns:m="http://schemas.openxmlformats.org/officeDocument/2006/math"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kumimoji="1" lang="en-US" altLang="ko-KR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ko-KR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ko-KR" sz="28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800" b="1" i="1" dirty="0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e>
                              <m:sub>
                                <m:r>
                                  <a:rPr kumimoji="1" lang="en-US" altLang="ko-KR" sz="2800" b="1" i="1" dirty="0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ko-KR" sz="28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ko-KR" sz="2800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kumimoji="1" lang="en-US" altLang="ko-KR" sz="2800" b="1" i="1" dirty="0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den>
                        </m:f>
                      </m:e>
                    </m:d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2800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kumimoji="1" lang="en-US" altLang="ko-Kore-KR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800" i="1" dirty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sz="2800" i="1" dirty="0">
                            <a:latin typeface="Cambria Math" panose="02040503050406030204" pitchFamily="18" charset="0"/>
                          </a:rPr>
                          <m:t>𝑚𝑎𝑥𝑁</m:t>
                        </m:r>
                      </m:sub>
                    </m:sSub>
                    <m:r>
                      <a:rPr kumimoji="1" lang="en-US" altLang="ko-Kore-KR" sz="2800" i="1" dirty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ko-Kore-KR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800" i="1" dirty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sz="2800" i="1" dirty="0">
                            <a:latin typeface="Cambria Math" panose="02040503050406030204" pitchFamily="18" charset="0"/>
                          </a:rPr>
                          <m:t>𝑡𝑜𝑡𝑎𝑙𝑁</m:t>
                        </m:r>
                      </m:sub>
                    </m:sSub>
                    <m:r>
                      <a:rPr kumimoji="1" lang="en-US" altLang="ko-Kore-KR" sz="2800" i="1" dirty="0">
                        <a:latin typeface="Cambria Math" panose="02040503050406030204" pitchFamily="18" charset="0"/>
                      </a:rPr>
                      <m:t> :−</m:t>
                    </m:r>
                    <m:sSub>
                      <m:sSubPr>
                        <m:ctrlPr>
                          <a:rPr kumimoji="1" lang="en-US" altLang="ko-Kore-KR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8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sz="2800" b="0" i="1" dirty="0" smtClean="0">
                            <a:latin typeface="Cambria Math" panose="02040503050406030204" pitchFamily="18" charset="0"/>
                          </a:rPr>
                          <m:t>𝑚𝑎𝑥𝑁</m:t>
                        </m:r>
                      </m:sub>
                    </m:sSub>
                  </m:oMath>
                </a14:m>
                <a:r>
                  <a:rPr kumimoji="1" lang="en-US" altLang="ko-Kore-KR" sz="2800" dirty="0"/>
                  <a:t>(-500,000)</a:t>
                </a:r>
              </a:p>
            </p:txBody>
          </p:sp>
        </mc:Choice>
        <mc:Fallback xmlns=""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EA2247BC-60CF-3C54-F131-FE89CAB46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52437"/>
                <a:ext cx="10515600" cy="1325563"/>
              </a:xfrm>
              <a:prstGeom prst="rect">
                <a:avLst/>
              </a:prstGeom>
              <a:blipFill>
                <a:blip r:embed="rId4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 descr="라인, 그래프, 도표, 텍스트이(가) 표시된 사진&#10;&#10;자동 생성된 설명">
            <a:extLst>
              <a:ext uri="{FF2B5EF4-FFF2-40B4-BE49-F238E27FC236}">
                <a16:creationId xmlns:a16="http://schemas.microsoft.com/office/drawing/2014/main" id="{0C4208FB-3FAB-071C-0ACC-5551A21A1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413" y="2178000"/>
            <a:ext cx="8320000" cy="46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0051BD-67F1-95FB-BA50-FD2D25FFD9B1}"/>
                  </a:ext>
                </a:extLst>
              </p:cNvPr>
              <p:cNvSpPr txBox="1"/>
              <p:nvPr/>
            </p:nvSpPr>
            <p:spPr>
              <a:xfrm>
                <a:off x="1678330" y="2754775"/>
                <a:ext cx="2534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6 ∗ 290 = 145</m:t>
                      </m:r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0051BD-67F1-95FB-BA50-FD2D25FFD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330" y="2754775"/>
                <a:ext cx="2534856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294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29B689-5A95-2A2A-89C2-CD3F9D875FF5}"/>
              </a:ext>
            </a:extLst>
          </p:cNvPr>
          <p:cNvSpPr txBox="1"/>
          <p:nvPr/>
        </p:nvSpPr>
        <p:spPr>
          <a:xfrm>
            <a:off x="0" y="180459"/>
            <a:ext cx="1491343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Experiment2</a:t>
            </a:r>
            <a:endParaRPr lang="ko-Kore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EA2247BC-60CF-3C54-F131-FE89CAB460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852437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kumimoji="1" lang="en-US" altLang="ko-Kore-KR" sz="2800" b="1" i="1" dirty="0"/>
                  <a:t>Learning rate : 1e-6</a:t>
                </a:r>
                <a:br>
                  <a:rPr kumimoji="1" lang="en-US" altLang="ko-Kore-KR" sz="2800" b="1" i="1" dirty="0"/>
                </a:br>
                <a:r>
                  <a:rPr kumimoji="1" lang="en-US" altLang="ko-Kore-KR" sz="2800" b="1" i="1" dirty="0"/>
                  <a:t>Reward design :  </a:t>
                </a:r>
                <a14:m>
                  <m:oMath xmlns:m="http://schemas.openxmlformats.org/officeDocument/2006/math"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kumimoji="1" lang="en-US" altLang="ko-KR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ko-KR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ko-KR" sz="28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800" b="1" i="1" dirty="0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e>
                              <m:sub>
                                <m:r>
                                  <a:rPr kumimoji="1" lang="en-US" altLang="ko-KR" sz="2800" b="1" i="1" dirty="0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ko-KR" sz="28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ko-KR" sz="2800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kumimoji="1" lang="en-US" altLang="ko-KR" sz="2800" b="1" i="1" dirty="0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den>
                        </m:f>
                      </m:e>
                    </m:d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2800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kumimoji="1" lang="en-US" altLang="ko-Kore-KR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800" i="1" dirty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sz="2800" i="1" dirty="0">
                            <a:latin typeface="Cambria Math" panose="02040503050406030204" pitchFamily="18" charset="0"/>
                          </a:rPr>
                          <m:t>𝑚𝑎𝑥𝑁</m:t>
                        </m:r>
                      </m:sub>
                    </m:sSub>
                    <m:r>
                      <a:rPr kumimoji="1" lang="en-US" altLang="ko-Kore-KR" sz="2800" i="1" dirty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ko-Kore-KR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800" i="1" dirty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sz="2800" i="1" dirty="0">
                            <a:latin typeface="Cambria Math" panose="02040503050406030204" pitchFamily="18" charset="0"/>
                          </a:rPr>
                          <m:t>𝑡𝑜𝑡𝑎𝑙𝑁</m:t>
                        </m:r>
                      </m:sub>
                    </m:sSub>
                    <m:r>
                      <a:rPr kumimoji="1" lang="en-US" altLang="ko-Kore-KR" sz="2800" i="1" dirty="0">
                        <a:latin typeface="Cambria Math" panose="02040503050406030204" pitchFamily="18" charset="0"/>
                      </a:rPr>
                      <m:t> :−</m:t>
                    </m:r>
                    <m:sSub>
                      <m:sSubPr>
                        <m:ctrlPr>
                          <a:rPr kumimoji="1" lang="en-US" altLang="ko-Kore-KR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8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sz="2800" b="0" i="1" dirty="0" smtClean="0">
                            <a:latin typeface="Cambria Math" panose="02040503050406030204" pitchFamily="18" charset="0"/>
                          </a:rPr>
                          <m:t>𝑚𝑎𝑥𝑁</m:t>
                        </m:r>
                      </m:sub>
                    </m:sSub>
                  </m:oMath>
                </a14:m>
                <a:r>
                  <a:rPr kumimoji="1" lang="en-US" altLang="ko-Kore-KR" sz="2800" dirty="0"/>
                  <a:t>(-500,000)</a:t>
                </a:r>
              </a:p>
            </p:txBody>
          </p:sp>
        </mc:Choice>
        <mc:Fallback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EA2247BC-60CF-3C54-F131-FE89CAB46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52437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 descr="라인, 그래프, 도표, 텍스트이(가) 표시된 사진&#10;&#10;자동 생성된 설명">
            <a:extLst>
              <a:ext uri="{FF2B5EF4-FFF2-40B4-BE49-F238E27FC236}">
                <a16:creationId xmlns:a16="http://schemas.microsoft.com/office/drawing/2014/main" id="{0C4208FB-3FAB-071C-0ACC-5551A21A1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413" y="2178000"/>
            <a:ext cx="8320000" cy="4680000"/>
          </a:xfrm>
          <a:prstGeom prst="rect">
            <a:avLst/>
          </a:prstGeom>
        </p:spPr>
      </p:pic>
      <p:pic>
        <p:nvPicPr>
          <p:cNvPr id="4" name="그림 3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369E1E81-4946-9C76-3800-2082AB223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78000"/>
            <a:ext cx="4680000" cy="468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0051BD-67F1-95FB-BA50-FD2D25FFD9B1}"/>
                  </a:ext>
                </a:extLst>
              </p:cNvPr>
              <p:cNvSpPr txBox="1"/>
              <p:nvPr/>
            </p:nvSpPr>
            <p:spPr>
              <a:xfrm>
                <a:off x="1642812" y="2757677"/>
                <a:ext cx="2534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6 ∗ 290 = 145</m:t>
                      </m:r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0051BD-67F1-95FB-BA50-FD2D25FFD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812" y="2757677"/>
                <a:ext cx="2534856" cy="369332"/>
              </a:xfrm>
              <a:prstGeom prst="rect">
                <a:avLst/>
              </a:prstGeom>
              <a:blipFill>
                <a:blip r:embed="rId6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239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C4B58-2E28-8B6C-EF29-A5FE2170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Debugging point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784FA0-C451-13B1-3BC2-4D30B16A9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7067"/>
            <a:ext cx="6278860" cy="4332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5CD911-FB97-E2FF-B551-421EA1EC8A4B}"/>
              </a:ext>
            </a:extLst>
          </p:cNvPr>
          <p:cNvSpPr txBox="1"/>
          <p:nvPr/>
        </p:nvSpPr>
        <p:spPr>
          <a:xfrm>
            <a:off x="1193800" y="3352800"/>
            <a:ext cx="3073400" cy="1202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0C7EC60-A9CA-1489-EC75-9061EAB04B3E}"/>
              </a:ext>
            </a:extLst>
          </p:cNvPr>
          <p:cNvCxnSpPr>
            <a:cxnSpLocks/>
          </p:cNvCxnSpPr>
          <p:nvPr/>
        </p:nvCxnSpPr>
        <p:spPr>
          <a:xfrm>
            <a:off x="4275666" y="3810000"/>
            <a:ext cx="592667" cy="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72B1D2-96AC-76C7-6447-7F09E62DE1E1}"/>
              </a:ext>
            </a:extLst>
          </p:cNvPr>
          <p:cNvSpPr txBox="1"/>
          <p:nvPr/>
        </p:nvSpPr>
        <p:spPr>
          <a:xfrm>
            <a:off x="4876799" y="3429000"/>
            <a:ext cx="21674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Step 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단위로 작동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이전 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step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 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penalty 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받은 부분이 계속 누적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ko-Kore-KR" altLang="en-US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0" name="그림 9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F2C56A07-AEAF-80FD-399B-0D8E834DE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660" y="1425169"/>
            <a:ext cx="4680000" cy="46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B5B79F-AAE2-DD97-99E3-222EDEE1BB10}"/>
                  </a:ext>
                </a:extLst>
              </p:cNvPr>
              <p:cNvSpPr txBox="1"/>
              <p:nvPr/>
            </p:nvSpPr>
            <p:spPr>
              <a:xfrm>
                <a:off x="9150990" y="2001944"/>
                <a:ext cx="2534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6 ∗ 290 = 145</m:t>
                      </m:r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en-US" altLang="ko-Kore-K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B5B79F-AAE2-DD97-99E3-222EDEE1B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990" y="2001944"/>
                <a:ext cx="2534856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1530436-ADB7-E1BD-BC6F-47113855B70B}"/>
              </a:ext>
            </a:extLst>
          </p:cNvPr>
          <p:cNvSpPr txBox="1"/>
          <p:nvPr/>
        </p:nvSpPr>
        <p:spPr>
          <a:xfrm>
            <a:off x="9296400" y="3244334"/>
            <a:ext cx="2389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Vaccination</a:t>
            </a:r>
            <a:r>
              <a:rPr kumimoji="1" lang="ko-KR" altLang="en-US" sz="1200" dirty="0"/>
              <a:t>은 </a:t>
            </a:r>
            <a:r>
              <a:rPr kumimoji="1" lang="en-US" altLang="ko-KR" sz="1200" dirty="0"/>
              <a:t>90</a:t>
            </a:r>
            <a:r>
              <a:rPr kumimoji="1" lang="ko-KR" altLang="en-US" sz="1200" dirty="0"/>
              <a:t>일 초과 하였으나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reward</a:t>
            </a:r>
            <a:r>
              <a:rPr kumimoji="1" lang="ko-KR" altLang="en-US" sz="1200" dirty="0"/>
              <a:t>가 </a:t>
            </a:r>
            <a:r>
              <a:rPr kumimoji="1" lang="en-US" altLang="ko-KR" sz="1200" dirty="0"/>
              <a:t>290</a:t>
            </a:r>
            <a:r>
              <a:rPr kumimoji="1" lang="ko-KR" altLang="en-US" sz="1200" dirty="0"/>
              <a:t>일치 </a:t>
            </a:r>
            <a:r>
              <a:rPr kumimoji="1" lang="en-US" altLang="ko-KR" sz="1200" dirty="0"/>
              <a:t>penalty </a:t>
            </a:r>
            <a:r>
              <a:rPr kumimoji="1" lang="ko-KR" altLang="en-US" sz="1200" dirty="0"/>
              <a:t>받은 결과</a:t>
            </a:r>
            <a:endParaRPr kumimoji="1" lang="en-US" altLang="ko-Kore-KR" sz="1200" dirty="0"/>
          </a:p>
        </p:txBody>
      </p:sp>
    </p:spTree>
    <p:extLst>
      <p:ext uri="{BB962C8B-B14F-4D97-AF65-F5344CB8AC3E}">
        <p14:creationId xmlns:p14="http://schemas.microsoft.com/office/powerpoint/2010/main" val="601955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60898-0A48-B433-092F-0D0298C5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Todo</a:t>
            </a:r>
            <a:r>
              <a:rPr kumimoji="1" lang="en-US" altLang="ko-Kore-KR" dirty="0"/>
              <a:t> for SEIAR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5753E4-2706-4891-DC23-275B08312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b="0" i="0" u="none" strike="noStrike" dirty="0">
                <a:solidFill>
                  <a:srgbClr val="000000"/>
                </a:solidFill>
                <a:effectLst/>
                <a:latin typeface="noto"/>
              </a:rPr>
              <a:t>Debugging for penalty term operation</a:t>
            </a:r>
          </a:p>
          <a:p>
            <a:r>
              <a:rPr kumimoji="1" lang="en-US" altLang="ko-Kore-KR" dirty="0"/>
              <a:t>Find the proper penalty design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0886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66849-27E9-044F-1FA3-5A86457B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Done List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844BE-9495-B453-09B6-DE90E8A02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i="1" dirty="0">
                <a:solidFill>
                  <a:srgbClr val="C00000"/>
                </a:solidFill>
              </a:rPr>
              <a:t>SLIAR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ore-KR" dirty="0"/>
              <a:t>Learning rate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ore-KR" i="1" dirty="0"/>
              <a:t>Local maximum check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ore-KR" dirty="0"/>
              <a:t>Solution reward vs. shifting solution reward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ore-KR" i="1" dirty="0"/>
              <a:t>Change the reward design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ore-KR" dirty="0"/>
              <a:t>Add the weight term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ore-KR" i="1" dirty="0"/>
              <a:t>Penalty term check</a:t>
            </a:r>
          </a:p>
          <a:p>
            <a:pPr marL="0" indent="0">
              <a:buNone/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61554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5C776-AC48-36DF-3A70-6C190C55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Set the environment for DQN in SLIAR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4836A0-0A6A-73F2-0E7D-FC13383633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𝑚𝑎𝑥𝑁</m:t>
                        </m:r>
                      </m:sub>
                    </m:sSub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⁡= 500,000</m:t>
                    </m:r>
                  </m:oMath>
                </a14:m>
                <a:r>
                  <a:rPr kumimoji="1" lang="en-US" altLang="ko-Kore-KR" dirty="0"/>
                  <a:t> (1% of population)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𝑡𝑜𝑡𝑎𝑙𝑁</m:t>
                        </m:r>
                      </m:sub>
                    </m:sSub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 = 5,000,000</m:t>
                    </m:r>
                  </m:oMath>
                </a14:m>
                <a:r>
                  <a:rPr kumimoji="1" lang="en-US" altLang="ko-Kore-KR" dirty="0"/>
                  <a:t> (10% of population)</a:t>
                </a:r>
              </a:p>
              <a:p>
                <a:r>
                  <a:rPr kumimoji="1" lang="en-US" altLang="ko-Kore-KR" dirty="0"/>
                  <a:t>Observation space : 4 (S,L,I,A)</a:t>
                </a:r>
              </a:p>
              <a:p>
                <a:r>
                  <a:rPr kumimoji="1" lang="en-US" altLang="ko-Kore-KR" dirty="0"/>
                  <a:t>Action space : 2 (0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ko-Kore-KR" i="1" dirty="0" err="1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)</a:t>
                </a:r>
              </a:p>
              <a:p>
                <a:r>
                  <a:rPr kumimoji="1" lang="en-US" altLang="ko-Kore-KR" dirty="0"/>
                  <a:t>Reward design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 / 1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7 </m:t>
                    </m:r>
                  </m:oMath>
                </a14:m>
                <a:r>
                  <a:rPr kumimoji="1" lang="en-US" altLang="ko-Kore-KR" dirty="0"/>
                  <a:t>(reward scaling)</a:t>
                </a:r>
              </a:p>
              <a:p>
                <a:pPr lvl="1"/>
                <a:r>
                  <a:rPr kumimoji="1" lang="en-US" altLang="ko-Kore-KR" dirty="0"/>
                  <a:t>No penalty</a:t>
                </a:r>
              </a:p>
              <a:p>
                <a:r>
                  <a:rPr kumimoji="1" lang="en-US" altLang="ko-Kore-KR" dirty="0"/>
                  <a:t>Experiment : Change the learning rate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4836A0-0A6A-73F2-0E7D-FC13383633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04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D855E-DC49-14EA-DE7B-5D6629ED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Result w/o control</a:t>
            </a:r>
            <a:endParaRPr kumimoji="1" lang="ko-Kore-KR" altLang="en-US" dirty="0"/>
          </a:p>
        </p:txBody>
      </p:sp>
      <p:pic>
        <p:nvPicPr>
          <p:cNvPr id="5" name="내용 개체 틀 4" descr="그래프, 라인, 스크린샷, 도표이(가) 표시된 사진&#10;&#10;자동 생성된 설명">
            <a:extLst>
              <a:ext uri="{FF2B5EF4-FFF2-40B4-BE49-F238E27FC236}">
                <a16:creationId xmlns:a16="http://schemas.microsoft.com/office/drawing/2014/main" id="{29C87C1D-7377-2677-79BF-631F9EB8C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943894"/>
            <a:ext cx="7315200" cy="4114800"/>
          </a:xfrm>
        </p:spPr>
      </p:pic>
    </p:spTree>
    <p:extLst>
      <p:ext uri="{BB962C8B-B14F-4D97-AF65-F5344CB8AC3E}">
        <p14:creationId xmlns:p14="http://schemas.microsoft.com/office/powerpoint/2010/main" val="238567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360F2-E137-B45B-5EB2-D50603E9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Learning rate : 1e-4</a:t>
            </a:r>
            <a:endParaRPr kumimoji="1" lang="ko-Kore-KR" altLang="en-US" dirty="0"/>
          </a:p>
        </p:txBody>
      </p:sp>
      <p:pic>
        <p:nvPicPr>
          <p:cNvPr id="5" name="내용 개체 틀 4" descr="라인, 그래프, 도표, 스크린샷이(가) 표시된 사진&#10;&#10;자동 생성된 설명">
            <a:extLst>
              <a:ext uri="{FF2B5EF4-FFF2-40B4-BE49-F238E27FC236}">
                <a16:creationId xmlns:a16="http://schemas.microsoft.com/office/drawing/2014/main" id="{4DAEB86A-C4AF-B18B-3386-7B0CDFA73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203" y="1690688"/>
            <a:ext cx="7978659" cy="4351338"/>
          </a:xfrm>
        </p:spPr>
      </p:pic>
      <p:pic>
        <p:nvPicPr>
          <p:cNvPr id="6" name="내용 개체 틀 4" descr="도표, 텍스트, 라인, 그래프이(가) 표시된 사진&#10;&#10;자동 생성된 설명">
            <a:extLst>
              <a:ext uri="{FF2B5EF4-FFF2-40B4-BE49-F238E27FC236}">
                <a16:creationId xmlns:a16="http://schemas.microsoft.com/office/drawing/2014/main" id="{D517D819-0244-5332-A1B1-EF141DFAA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7402"/>
            <a:ext cx="4451204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59202D-55B9-034D-FC6B-B4A3665D6E35}"/>
              </a:ext>
            </a:extLst>
          </p:cNvPr>
          <p:cNvSpPr txBox="1"/>
          <p:nvPr/>
        </p:nvSpPr>
        <p:spPr>
          <a:xfrm>
            <a:off x="0" y="180459"/>
            <a:ext cx="2849526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Previous result</a:t>
            </a:r>
            <a:endParaRPr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73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360F2-E137-B45B-5EB2-D50603E9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Control shifting</a:t>
            </a:r>
            <a:endParaRPr kumimoji="1" lang="ko-Kore-KR" altLang="en-US" dirty="0"/>
          </a:p>
        </p:txBody>
      </p:sp>
      <p:pic>
        <p:nvPicPr>
          <p:cNvPr id="7" name="그림 6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ECCE9D6E-7B11-18A1-B977-8FDE7E0E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336" y="1558560"/>
            <a:ext cx="4680000" cy="4680000"/>
          </a:xfrm>
          <a:prstGeom prst="rect">
            <a:avLst/>
          </a:prstGeom>
        </p:spPr>
      </p:pic>
      <p:pic>
        <p:nvPicPr>
          <p:cNvPr id="8" name="그림 7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0C086ECF-C100-C9D1-1735-7ACE8D180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66" y="1558560"/>
            <a:ext cx="4680000" cy="468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3E1DDE-B02E-6E23-23CC-756274AA6E41}"/>
              </a:ext>
            </a:extLst>
          </p:cNvPr>
          <p:cNvSpPr txBox="1"/>
          <p:nvPr/>
        </p:nvSpPr>
        <p:spPr>
          <a:xfrm>
            <a:off x="1114816" y="6338170"/>
            <a:ext cx="404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i="1" dirty="0"/>
              <a:t>Control shifting</a:t>
            </a:r>
            <a:endParaRPr kumimoji="1" lang="ko-Kore-KR" altLang="en-US" i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D386D2-5825-8D3F-9155-32F7900AD003}"/>
              </a:ext>
            </a:extLst>
          </p:cNvPr>
          <p:cNvSpPr/>
          <p:nvPr/>
        </p:nvSpPr>
        <p:spPr>
          <a:xfrm>
            <a:off x="8204548" y="3429000"/>
            <a:ext cx="989556" cy="992688"/>
          </a:xfrm>
          <a:prstGeom prst="rect">
            <a:avLst/>
          </a:prstGeom>
          <a:solidFill>
            <a:schemeClr val="accent5">
              <a:lumMod val="20000"/>
              <a:lumOff val="80000"/>
              <a:alpha val="2628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4B8BF7-1BB9-7291-FD63-F0AEE8E98935}"/>
              </a:ext>
            </a:extLst>
          </p:cNvPr>
          <p:cNvSpPr/>
          <p:nvPr/>
        </p:nvSpPr>
        <p:spPr>
          <a:xfrm>
            <a:off x="1405003" y="3402216"/>
            <a:ext cx="989556" cy="992688"/>
          </a:xfrm>
          <a:prstGeom prst="rect">
            <a:avLst/>
          </a:prstGeom>
          <a:solidFill>
            <a:schemeClr val="accent5">
              <a:lumMod val="20000"/>
              <a:lumOff val="80000"/>
              <a:alpha val="2628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D31B2A-586A-E930-085A-2A2ED7F01085}"/>
              </a:ext>
            </a:extLst>
          </p:cNvPr>
          <p:cNvSpPr txBox="1"/>
          <p:nvPr/>
        </p:nvSpPr>
        <p:spPr>
          <a:xfrm>
            <a:off x="0" y="180459"/>
            <a:ext cx="2849526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maximum check</a:t>
            </a:r>
            <a:endParaRPr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52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5EF83-0922-2FD7-8E95-76D1A177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Experiment1 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D723F48-F237-CE89-2941-7124EFB4B6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𝑚𝑎𝑥𝑁</m:t>
                        </m:r>
                      </m:sub>
                    </m:sSub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⁡= 500,000</m:t>
                    </m:r>
                  </m:oMath>
                </a14:m>
                <a:r>
                  <a:rPr kumimoji="1" lang="en-US" altLang="ko-Kore-KR" dirty="0"/>
                  <a:t> (1% of population)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trike="sngStrike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trike="sngStrike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b="0" i="1" strike="sngStrike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𝑡𝑜𝑡𝑎𝑙𝑁</m:t>
                        </m:r>
                      </m:sub>
                    </m:sSub>
                    <m:r>
                      <a:rPr kumimoji="1" lang="en-US" altLang="ko-Kore-KR" i="1" strike="sngStrike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5,000,000</m:t>
                    </m:r>
                  </m:oMath>
                </a14:m>
                <a:r>
                  <a:rPr kumimoji="1" lang="en-US" altLang="ko-Kore-KR" strike="sngStrike" dirty="0">
                    <a:solidFill>
                      <a:srgbClr val="C00000"/>
                    </a:solidFill>
                  </a:rPr>
                  <a:t> (10% of population)</a:t>
                </a:r>
              </a:p>
              <a:p>
                <a:r>
                  <a:rPr kumimoji="1" lang="en-US" altLang="ko-Kore-KR" dirty="0"/>
                  <a:t>Observation space : 4 (S,E,I,A)</a:t>
                </a:r>
              </a:p>
              <a:p>
                <a:r>
                  <a:rPr kumimoji="1" lang="en-US" altLang="ko-Kore-KR" dirty="0"/>
                  <a:t>Action space : 2 (0 or</a:t>
                </a:r>
                <a14:m>
                  <m:oMath xmlns:m="http://schemas.openxmlformats.org/officeDocument/2006/math">
                    <m:r>
                      <a:rPr kumimoji="1" lang="en-US" altLang="ko-Kore-KR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𝑚𝑎𝑥𝑁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)</a:t>
                </a:r>
              </a:p>
              <a:p>
                <a:r>
                  <a:rPr kumimoji="1" lang="en-US" altLang="ko-Kore-KR" dirty="0"/>
                  <a:t>Reward design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𝑚𝑎𝑥𝑁</m:t>
                        </m:r>
                      </m:sub>
                    </m:sSub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en-US" altLang="ko-Kore-KR" dirty="0"/>
                  <a:t>(weight)</a:t>
                </a:r>
              </a:p>
              <a:p>
                <a:pPr lvl="1"/>
                <a:r>
                  <a:rPr kumimoji="1" lang="en-US" altLang="ko-Kore-KR" dirty="0"/>
                  <a:t>No penalty</a:t>
                </a:r>
              </a:p>
              <a:p>
                <a:r>
                  <a:rPr kumimoji="1" lang="en-US" altLang="ko-Kore-KR" dirty="0"/>
                  <a:t>Experiment : Change the learning rate</a:t>
                </a:r>
              </a:p>
              <a:p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D723F48-F237-CE89-2941-7124EFB4B6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40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 descr="라인, 그래프, 텍스트, 스크린샷이(가) 표시된 사진&#10;&#10;자동 생성된 설명">
            <a:extLst>
              <a:ext uri="{FF2B5EF4-FFF2-40B4-BE49-F238E27FC236}">
                <a16:creationId xmlns:a16="http://schemas.microsoft.com/office/drawing/2014/main" id="{555B1C37-EFB3-8F12-42D2-BFD6EFF9D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943894"/>
            <a:ext cx="7315200" cy="41148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5B743B-F6AD-257C-0373-C8DCA657799B}"/>
              </a:ext>
            </a:extLst>
          </p:cNvPr>
          <p:cNvSpPr txBox="1"/>
          <p:nvPr/>
        </p:nvSpPr>
        <p:spPr>
          <a:xfrm>
            <a:off x="0" y="180459"/>
            <a:ext cx="2849526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Experiment1 : no penalty</a:t>
            </a:r>
            <a:endParaRPr lang="ko-Kore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387C89EB-39C1-4C06-1F63-0B851C73C3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852437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kumimoji="1" lang="en-US" altLang="ko-Kore-KR" sz="2800" b="1" i="1" dirty="0"/>
                  <a:t>Learning rate : 1e-4</a:t>
                </a:r>
                <a:br>
                  <a:rPr kumimoji="1" lang="en-US" altLang="ko-Kore-KR" sz="2800" b="1" i="1" dirty="0"/>
                </a:br>
                <a:r>
                  <a:rPr kumimoji="1" lang="en-US" altLang="ko-Kore-KR" sz="2800" b="1" i="1" dirty="0"/>
                  <a:t>Reward design :  </a:t>
                </a:r>
                <a14:m>
                  <m:oMath xmlns:m="http://schemas.openxmlformats.org/officeDocument/2006/math"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kumimoji="1" lang="en-US" altLang="ko-KR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800" b="1" i="1" dirty="0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kumimoji="1" lang="en-US" altLang="ko-KR" sz="2800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ore-KR" altLang="en-US" sz="2800" b="1" i="1" dirty="0"/>
              </a:p>
            </p:txBody>
          </p:sp>
        </mc:Choice>
        <mc:Fallback xmlns="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387C89EB-39C1-4C06-1F63-0B851C73C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52437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8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EFEF02B1-7FDC-8EA3-0719-00C435BF21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852437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ore-KR" sz="2800" b="1" i="1" dirty="0"/>
                  <a:t>Learning rate : 1e-6</a:t>
                </a:r>
                <a:br>
                  <a:rPr kumimoji="1" lang="en-US" altLang="ko-Kore-KR" sz="2800" b="1" i="1" dirty="0"/>
                </a:br>
                <a:r>
                  <a:rPr kumimoji="1" lang="en-US" altLang="ko-Kore-KR" sz="2800" b="1" i="1" dirty="0"/>
                  <a:t>Reward design :  </a:t>
                </a:r>
                <a14:m>
                  <m:oMath xmlns:m="http://schemas.openxmlformats.org/officeDocument/2006/math"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kumimoji="1" lang="en-US" altLang="ko-KR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800" b="1" i="1" dirty="0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kumimoji="1" lang="en-US" altLang="ko-KR" sz="2800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kumimoji="1" lang="en-US" altLang="ko-KR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ore-KR" altLang="en-US" sz="2800" b="1" i="1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EFEF02B1-7FDC-8EA3-0719-00C435BF2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852437"/>
                <a:ext cx="10515600" cy="1325563"/>
              </a:xfrm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내용 개체 틀 6" descr="라인, 그래프, 도표, 경사이(가) 표시된 사진&#10;&#10;자동 생성된 설명">
            <a:extLst>
              <a:ext uri="{FF2B5EF4-FFF2-40B4-BE49-F238E27FC236}">
                <a16:creationId xmlns:a16="http://schemas.microsoft.com/office/drawing/2014/main" id="{AF41F3B1-9D51-2E83-AE8F-7048ED2F8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55044" y="2178000"/>
            <a:ext cx="8320000" cy="4680000"/>
          </a:xfrm>
        </p:spPr>
      </p:pic>
      <p:pic>
        <p:nvPicPr>
          <p:cNvPr id="9" name="그림 8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B3E451B4-F8F8-7C4E-3F8B-2E0778B1C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78000"/>
            <a:ext cx="4680000" cy="46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B62AB3-3D9F-19FE-3992-DB09F8B998B5}"/>
              </a:ext>
            </a:extLst>
          </p:cNvPr>
          <p:cNvSpPr txBox="1"/>
          <p:nvPr/>
        </p:nvSpPr>
        <p:spPr>
          <a:xfrm>
            <a:off x="0" y="180459"/>
            <a:ext cx="2849526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Experiment1 : no penalty</a:t>
            </a:r>
            <a:endParaRPr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3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470</Words>
  <Application>Microsoft Macintosh PowerPoint</Application>
  <PresentationFormat>와이드스크린</PresentationFormat>
  <Paragraphs>73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NanumGothic</vt:lpstr>
      <vt:lpstr>noto</vt:lpstr>
      <vt:lpstr>Arial</vt:lpstr>
      <vt:lpstr>Calibri</vt:lpstr>
      <vt:lpstr>Calibri Light</vt:lpstr>
      <vt:lpstr>Cambria Math</vt:lpstr>
      <vt:lpstr>Wingdings</vt:lpstr>
      <vt:lpstr>Office 테마</vt:lpstr>
      <vt:lpstr>RL seminar</vt:lpstr>
      <vt:lpstr>Done List</vt:lpstr>
      <vt:lpstr>Set the environment for DQN in SLIAR</vt:lpstr>
      <vt:lpstr>Result w/o control</vt:lpstr>
      <vt:lpstr>Learning rate : 1e-4</vt:lpstr>
      <vt:lpstr>Control shifting</vt:lpstr>
      <vt:lpstr>Experiment1 </vt:lpstr>
      <vt:lpstr>PowerPoint 프레젠테이션</vt:lpstr>
      <vt:lpstr>Learning rate : 1e-6 Reward design :  -I-(ν_N/1e7)</vt:lpstr>
      <vt:lpstr>PowerPoint 프레젠테이션</vt:lpstr>
      <vt:lpstr>PowerPoint 프레젠테이션</vt:lpstr>
      <vt:lpstr>Experiment2 </vt:lpstr>
      <vt:lpstr>PowerPoint 프레젠테이션</vt:lpstr>
      <vt:lpstr>PowerPoint 프레젠테이션</vt:lpstr>
      <vt:lpstr>PowerPoint 프레젠테이션</vt:lpstr>
      <vt:lpstr>Debugging point</vt:lpstr>
      <vt:lpstr>Todo for SEIAR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seminar</dc:title>
  <dc:creator>김보연</dc:creator>
  <cp:lastModifiedBy>김보연</cp:lastModifiedBy>
  <cp:revision>6</cp:revision>
  <dcterms:created xsi:type="dcterms:W3CDTF">2023-10-04T23:09:02Z</dcterms:created>
  <dcterms:modified xsi:type="dcterms:W3CDTF">2023-10-18T23:40:40Z</dcterms:modified>
</cp:coreProperties>
</file>