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9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4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602B-3CD2-4458-A68A-C0ECACB12995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69EB-60CD-4469-BDCB-00F786CD1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58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602B-3CD2-4458-A68A-C0ECACB12995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69EB-60CD-4469-BDCB-00F786CD1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72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602B-3CD2-4458-A68A-C0ECACB12995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69EB-60CD-4469-BDCB-00F786CD1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77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602B-3CD2-4458-A68A-C0ECACB12995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69EB-60CD-4469-BDCB-00F786CD1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63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602B-3CD2-4458-A68A-C0ECACB12995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69EB-60CD-4469-BDCB-00F786CD1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62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602B-3CD2-4458-A68A-C0ECACB12995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69EB-60CD-4469-BDCB-00F786CD1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93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602B-3CD2-4458-A68A-C0ECACB12995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69EB-60CD-4469-BDCB-00F786CD1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23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602B-3CD2-4458-A68A-C0ECACB12995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69EB-60CD-4469-BDCB-00F786CD1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95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602B-3CD2-4458-A68A-C0ECACB12995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69EB-60CD-4469-BDCB-00F786CD1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56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602B-3CD2-4458-A68A-C0ECACB12995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69EB-60CD-4469-BDCB-00F786CD1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6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602B-3CD2-4458-A68A-C0ECACB12995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69EB-60CD-4469-BDCB-00F786CD1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56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C602B-3CD2-4458-A68A-C0ECACB12995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69EB-60CD-4469-BDCB-00F786CD1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0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1067" y="1924463"/>
            <a:ext cx="11091819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 smtClean="0"/>
              <a:t>Doc2Vec </a:t>
            </a:r>
            <a:r>
              <a:rPr lang="ko-KR" altLang="en-US" sz="1400" dirty="0" smtClean="0"/>
              <a:t>클래스 </a:t>
            </a:r>
            <a:r>
              <a:rPr lang="en-US" altLang="ko-KR" sz="1400" dirty="0" err="1" smtClean="0"/>
              <a:t>init</a:t>
            </a:r>
            <a:r>
              <a:rPr lang="ko-KR" altLang="en-US" sz="1400" dirty="0" smtClean="0"/>
              <a:t>에서</a:t>
            </a:r>
            <a:r>
              <a:rPr lang="en-US" altLang="ko-KR" sz="1400" dirty="0" smtClean="0"/>
              <a:t> super()</a:t>
            </a:r>
            <a:r>
              <a:rPr lang="ko-KR" altLang="en-US" sz="1400" dirty="0" smtClean="0"/>
              <a:t>를 통해 </a:t>
            </a:r>
            <a:r>
              <a:rPr lang="en-US" altLang="ko-KR" sz="1400" dirty="0" smtClean="0"/>
              <a:t>Word2Vec </a:t>
            </a:r>
            <a:r>
              <a:rPr lang="ko-KR" altLang="en-US" sz="1400" dirty="0" smtClean="0"/>
              <a:t>클래스 호출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Word2Vec </a:t>
            </a:r>
            <a:r>
              <a:rPr lang="ko-KR" altLang="en-US" sz="1400" dirty="0" smtClean="0"/>
              <a:t>클래스 </a:t>
            </a:r>
            <a:r>
              <a:rPr lang="en-US" altLang="ko-KR" sz="1400" dirty="0" err="1" smtClean="0"/>
              <a:t>init</a:t>
            </a:r>
            <a:r>
              <a:rPr lang="ko-KR" altLang="en-US" sz="1400" dirty="0" smtClean="0"/>
              <a:t>에서 코퍼스 정상 체크 함수 </a:t>
            </a:r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check_corpus_sanity</a:t>
            </a:r>
            <a:r>
              <a:rPr lang="en-US" altLang="ko-KR" sz="1400" dirty="0" smtClean="0"/>
              <a:t>(), </a:t>
            </a:r>
            <a:r>
              <a:rPr lang="ko-KR" altLang="en-US" sz="1400" dirty="0" smtClean="0"/>
              <a:t>단어 사전 생성 함수 </a:t>
            </a:r>
            <a:r>
              <a:rPr lang="en-US" altLang="ko-KR" sz="1400" dirty="0" err="1" smtClean="0"/>
              <a:t>build_vocab</a:t>
            </a:r>
            <a:r>
              <a:rPr lang="en-US" altLang="ko-KR" sz="1400" dirty="0" smtClean="0"/>
              <a:t>(), </a:t>
            </a:r>
            <a:r>
              <a:rPr lang="ko-KR" altLang="en-US" sz="1400" dirty="0" smtClean="0"/>
              <a:t>훈련 함수 </a:t>
            </a:r>
            <a:r>
              <a:rPr lang="en-US" altLang="ko-KR" sz="1400" dirty="0" smtClean="0"/>
              <a:t>train()</a:t>
            </a:r>
            <a:r>
              <a:rPr lang="ko-KR" altLang="en-US" sz="1400" dirty="0" smtClean="0"/>
              <a:t> 실행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Word2vec </a:t>
            </a:r>
            <a:r>
              <a:rPr lang="ko-KR" altLang="en-US" sz="1400" dirty="0" smtClean="0"/>
              <a:t>클래스의 </a:t>
            </a:r>
            <a:r>
              <a:rPr lang="en-US" altLang="ko-KR" sz="1400" dirty="0" smtClean="0"/>
              <a:t>train()</a:t>
            </a:r>
            <a:r>
              <a:rPr lang="ko-KR" altLang="en-US" sz="1400" dirty="0" smtClean="0"/>
              <a:t> 내</a:t>
            </a:r>
            <a:r>
              <a:rPr lang="ko-KR" altLang="en-US" sz="1400" dirty="0"/>
              <a:t>에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싱글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에포크</a:t>
            </a:r>
            <a:r>
              <a:rPr lang="ko-KR" altLang="en-US" sz="1400" dirty="0" smtClean="0"/>
              <a:t> 훈련 함수 </a:t>
            </a:r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train_epoch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실행</a:t>
            </a:r>
            <a:r>
              <a:rPr lang="en-US" altLang="ko-KR" sz="1400" dirty="0" smtClean="0"/>
              <a:t> 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/>
              <a:t>Word2vec </a:t>
            </a:r>
            <a:r>
              <a:rPr lang="ko-KR" altLang="en-US" sz="1400" dirty="0" smtClean="0"/>
              <a:t>클래스의 </a:t>
            </a:r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train_epoch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내에 여러 개의 배치에 대하여 반복 수행 함수 </a:t>
            </a:r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worker_loop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실행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Word2vec </a:t>
            </a:r>
            <a:r>
              <a:rPr lang="ko-KR" altLang="en-US" sz="1400" dirty="0" smtClean="0"/>
              <a:t>클래스의 </a:t>
            </a:r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worker_loop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내에 하나의 배치에 대한 훈련 함수</a:t>
            </a:r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do_train_job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실행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Doc2vec </a:t>
            </a:r>
            <a:r>
              <a:rPr lang="ko-KR" altLang="en-US" sz="1400" dirty="0" smtClean="0"/>
              <a:t>클래스에서 </a:t>
            </a:r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do_train_job</a:t>
            </a:r>
            <a:r>
              <a:rPr lang="en-US" altLang="ko-KR" sz="1400" dirty="0" smtClean="0"/>
              <a:t>()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함수를 </a:t>
            </a:r>
            <a:r>
              <a:rPr lang="ko-KR" altLang="en-US" sz="1400" dirty="0" err="1" smtClean="0"/>
              <a:t>오버라이딩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do_train_job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 함수에서 </a:t>
            </a:r>
            <a:r>
              <a:rPr lang="en-US" altLang="ko-KR" sz="1400" dirty="0" err="1" smtClean="0"/>
              <a:t>dbow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pvdm</a:t>
            </a:r>
            <a:r>
              <a:rPr lang="en-US" altLang="ko-KR" sz="1400" dirty="0" smtClean="0"/>
              <a:t> (sum or average), </a:t>
            </a:r>
            <a:r>
              <a:rPr lang="en-US" altLang="ko-KR" sz="1400" dirty="0" err="1" smtClean="0"/>
              <a:t>pvdm</a:t>
            </a:r>
            <a:r>
              <a:rPr lang="en-US" altLang="ko-KR" sz="1400" dirty="0" smtClean="0"/>
              <a:t> (</a:t>
            </a:r>
            <a:r>
              <a:rPr lang="en-US" altLang="ko-KR" sz="1400" dirty="0" err="1" smtClean="0"/>
              <a:t>concat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중에 설정해둔 훈련 방법으로 훈련 진행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(doc2vec_inner.cpp, doc2vec_iner.pyx, doc2vec_inner.pxd</a:t>
            </a:r>
            <a:r>
              <a:rPr lang="ko-KR" altLang="en-US" sz="1400" dirty="0" smtClean="0"/>
              <a:t>를 통한 내부 함수 실행</a:t>
            </a:r>
            <a:r>
              <a:rPr lang="en-US" altLang="ko-KR" sz="1400" dirty="0"/>
              <a:t>)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200" dirty="0" smtClean="0"/>
              <a:t>*</a:t>
            </a:r>
            <a:r>
              <a:rPr lang="en-US" altLang="ko-KR" sz="1200" dirty="0" err="1" smtClean="0"/>
              <a:t>cpp</a:t>
            </a:r>
            <a:r>
              <a:rPr lang="en-US" altLang="ko-KR" sz="1200" dirty="0" smtClean="0"/>
              <a:t> = </a:t>
            </a:r>
            <a:r>
              <a:rPr lang="ko-KR" altLang="en-US" sz="1200" dirty="0" smtClean="0"/>
              <a:t>함수 구현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pyx</a:t>
            </a:r>
            <a:r>
              <a:rPr lang="en-US" altLang="ko-KR" sz="1200" dirty="0" smtClean="0"/>
              <a:t> = </a:t>
            </a:r>
            <a:r>
              <a:rPr lang="ko-KR" altLang="en-US" sz="1200" dirty="0" err="1" smtClean="0"/>
              <a:t>파이썬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문법을 기반으로 </a:t>
            </a:r>
            <a:r>
              <a:rPr lang="en-US" altLang="ko-KR" sz="1200" dirty="0"/>
              <a:t>C/C++ </a:t>
            </a:r>
            <a:r>
              <a:rPr lang="ko-KR" altLang="en-US" sz="1200" dirty="0"/>
              <a:t>루틴 호출을 위한 </a:t>
            </a:r>
            <a:r>
              <a:rPr lang="en-US" altLang="ko-KR" sz="1200" dirty="0" err="1"/>
              <a:t>cython</a:t>
            </a:r>
            <a:r>
              <a:rPr lang="ko-KR" altLang="en-US" sz="1200" dirty="0" smtClean="0"/>
              <a:t>언어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cython</a:t>
            </a:r>
            <a:r>
              <a:rPr lang="en-US" altLang="ko-KR" sz="1200" dirty="0" smtClean="0"/>
              <a:t> to c/</a:t>
            </a:r>
            <a:r>
              <a:rPr lang="en-US" altLang="ko-KR" sz="1200" dirty="0" err="1" smtClean="0"/>
              <a:t>c++</a:t>
            </a:r>
            <a:r>
              <a:rPr lang="en-US" altLang="ko-KR" sz="1200" dirty="0" smtClean="0"/>
              <a:t>), </a:t>
            </a:r>
            <a:r>
              <a:rPr lang="en-US" altLang="ko-KR" sz="1200" dirty="0" err="1" smtClean="0"/>
              <a:t>pxd</a:t>
            </a:r>
            <a:r>
              <a:rPr lang="en-US" altLang="ko-KR" sz="1200" dirty="0" smtClean="0"/>
              <a:t> = c/</a:t>
            </a:r>
            <a:r>
              <a:rPr lang="en-US" altLang="ko-KR" sz="1200" dirty="0" err="1" smtClean="0"/>
              <a:t>c++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헤더와 동일한 </a:t>
            </a:r>
            <a:r>
              <a:rPr lang="en-US" altLang="ko-KR" sz="1200" dirty="0" err="1" smtClean="0"/>
              <a:t>cython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스크립트</a:t>
            </a:r>
            <a:endParaRPr lang="ko-KR" altLang="en-US" sz="1200" dirty="0"/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241067" y="692405"/>
            <a:ext cx="1175514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docs = g.doc2vec.TaggedLineDocument(train_corpus)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Arial Unicode MS" panose="020B0604020202020204" pitchFamily="50" charset="-127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model = g.Doc2Vec(docs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vector_size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=vector_size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window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=window_size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min_count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=min_count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sample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=sampling_threshold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hs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negative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=negative_size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dm_concat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epochs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=train_epoch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dm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=dm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workers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=worker_count)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1067" y="32307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메인 코드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1067" y="1472423"/>
            <a:ext cx="583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Gensim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Doc2Vec </a:t>
            </a:r>
            <a:r>
              <a:rPr lang="ko-KR" altLang="en-US" b="1" dirty="0" smtClean="0"/>
              <a:t>함수의 훈련 과정 살펴보기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요약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22" name="직사각형 21"/>
          <p:cNvSpPr/>
          <p:nvPr/>
        </p:nvSpPr>
        <p:spPr>
          <a:xfrm>
            <a:off x="739833" y="877071"/>
            <a:ext cx="690983" cy="1585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77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4690" y="1031902"/>
            <a:ext cx="5669281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Doc2Vec(Word2Vec):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def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 panose="020B0604020202020204" pitchFamily="50" charset="-127"/>
                <a:ea typeface="JetBrains Mono"/>
              </a:rPr>
              <a:t>__init__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documents=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None,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corpus_file=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None,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vector_size=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100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dm_mean=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None,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dm=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dbow_words=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Arial Unicode MS" panose="020B0604020202020204" pitchFamily="50" charset="-127"/>
              <a:ea typeface="JetBrains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dm_concat=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dm_tag_count=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dv=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None,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dv_mapfile=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None,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comment=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None,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trim_rule=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None,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Arial Unicode MS" panose="020B0604020202020204" pitchFamily="50" charset="-127"/>
              <a:ea typeface="JetBrains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 </a:t>
            </a:r>
            <a:r>
              <a:rPr lang="en-US" altLang="ko-KR" sz="900" dirty="0" smtClean="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callbacks=()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lang="en-US" altLang="ko-KR" sz="900" dirty="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window=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epochs=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shrink_windows=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True,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**kwargs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): </a:t>
            </a:r>
            <a:endParaRPr lang="en-US" altLang="ko-KR" sz="900" dirty="0" smtClean="0">
              <a:solidFill>
                <a:srgbClr val="A9B7C6"/>
              </a:solidFill>
              <a:latin typeface="Arial Unicode MS" panose="020B0604020202020204" pitchFamily="50" charset="-127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 smtClean="0">
              <a:solidFill>
                <a:srgbClr val="A9B7C6"/>
              </a:solidFill>
              <a:latin typeface="Arial Unicode MS" panose="020B0604020202020204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6A8759"/>
                </a:solidFill>
                <a:latin typeface="Arial Unicode MS" panose="020B0604020202020204" pitchFamily="50" charset="-127"/>
                <a:ea typeface="JetBrains Mono"/>
              </a:rPr>
              <a:t>(</a:t>
            </a:r>
            <a:r>
              <a:rPr lang="ko-KR" altLang="en-US" sz="900" dirty="0" err="1">
                <a:solidFill>
                  <a:srgbClr val="6A8759"/>
                </a:solidFill>
                <a:latin typeface="Arial Unicode MS" panose="020B0604020202020204" pitchFamily="50" charset="-127"/>
                <a:ea typeface="JetBrains Mono"/>
              </a:rPr>
              <a:t>파라미터</a:t>
            </a:r>
            <a:r>
              <a:rPr lang="ko-KR" altLang="en-US" sz="900" dirty="0">
                <a:solidFill>
                  <a:srgbClr val="6A8759"/>
                </a:solidFill>
                <a:latin typeface="Arial Unicode MS" panose="020B0604020202020204" pitchFamily="50" charset="-127"/>
                <a:ea typeface="JetBrains Mono"/>
              </a:rPr>
              <a:t> 설명 및 </a:t>
            </a:r>
            <a:r>
              <a:rPr lang="ko-KR" altLang="en-US" sz="900" dirty="0" err="1">
                <a:solidFill>
                  <a:srgbClr val="6A8759"/>
                </a:solidFill>
                <a:latin typeface="Arial Unicode MS" panose="020B0604020202020204" pitchFamily="50" charset="-127"/>
                <a:ea typeface="JetBrains Mono"/>
              </a:rPr>
              <a:t>인스턴스화</a:t>
            </a:r>
            <a:r>
              <a:rPr lang="ko-KR" altLang="en-US" sz="900" dirty="0">
                <a:solidFill>
                  <a:srgbClr val="6A8759"/>
                </a:solidFill>
                <a:latin typeface="Arial Unicode MS" panose="020B0604020202020204" pitchFamily="50" charset="-127"/>
                <a:ea typeface="JetBrains Mono"/>
              </a:rPr>
              <a:t> 생략</a:t>
            </a:r>
            <a:r>
              <a:rPr lang="en-US" altLang="ko-KR" sz="900" dirty="0">
                <a:solidFill>
                  <a:srgbClr val="6A8759"/>
                </a:solidFill>
                <a:latin typeface="Arial Unicode MS" panose="020B0604020202020204" pitchFamily="50" charset="-127"/>
                <a:ea typeface="JetBrains Mono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8888C6"/>
              </a:solidFill>
              <a:effectLst/>
              <a:latin typeface="Arial Unicode MS" panose="020B0604020202020204" pitchFamily="50" charset="-127"/>
              <a:ea typeface="JetBrains Mono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(Doc2Vec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 panose="020B0604020202020204" pitchFamily="50" charset="-127"/>
                <a:ea typeface="JetBrains Mono"/>
              </a:rPr>
              <a:t>__init__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sentences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=corpus_iterable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corpus_file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=corpus_file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vector_size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.vector_size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sg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+ dm) %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null_word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.dm_concat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callbacks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=callbacks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window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=window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epochs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=epochs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shrink_windows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=shrink_windows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**kwargs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en-US" altLang="ko-KR" sz="9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5910348" y="1031902"/>
            <a:ext cx="6176357" cy="43858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Word2Vec(utils.SaveLoad):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def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 panose="020B0604020202020204" pitchFamily="50" charset="-127"/>
                <a:ea typeface="JetBrains Mono"/>
              </a:rPr>
              <a:t>__init__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sentences=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None,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corpus_file=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None,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vector_size=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100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alpha=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0.025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window=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min_count=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max_vocab_size=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None,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sample=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1e-3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seed=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workers=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min_alpha=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0.0001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sg=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hs=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negative=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ns_exponent=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0.75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cbow_mean=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hashfxn=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50" charset="-127"/>
                <a:ea typeface="JetBrains Mono"/>
              </a:rPr>
              <a:t>hash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epochs=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null_word=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trim_rule=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None,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sorted_vocab=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batch_words=MAX_WORDS_IN_BATCH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compute_loss=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callbacks=()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comment=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None,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max_final_vocab=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None,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shrink_windows=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True,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):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Arial Unicode MS" panose="020B0604020202020204" pitchFamily="50" charset="-127"/>
              <a:ea typeface="JetBrains Mono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lang="en-US" altLang="ko-KR" sz="900" dirty="0">
                <a:solidFill>
                  <a:srgbClr val="6A8759"/>
                </a:solidFill>
                <a:latin typeface="Arial Unicode MS" panose="020B0604020202020204" pitchFamily="50" charset="-127"/>
                <a:ea typeface="JetBrains Mono"/>
              </a:rPr>
              <a:t>(</a:t>
            </a:r>
            <a:r>
              <a:rPr lang="ko-KR" altLang="en-US" sz="900" dirty="0" err="1">
                <a:solidFill>
                  <a:srgbClr val="6A8759"/>
                </a:solidFill>
                <a:latin typeface="Arial Unicode MS" panose="020B0604020202020204" pitchFamily="50" charset="-127"/>
                <a:ea typeface="JetBrains Mono"/>
              </a:rPr>
              <a:t>파라미터</a:t>
            </a:r>
            <a:r>
              <a:rPr lang="ko-KR" altLang="en-US" sz="900" dirty="0">
                <a:solidFill>
                  <a:srgbClr val="6A8759"/>
                </a:solidFill>
                <a:latin typeface="Arial Unicode MS" panose="020B0604020202020204" pitchFamily="50" charset="-127"/>
                <a:ea typeface="JetBrains Mono"/>
              </a:rPr>
              <a:t> 설명 및 </a:t>
            </a:r>
            <a:r>
              <a:rPr lang="ko-KR" altLang="en-US" sz="900" dirty="0" err="1">
                <a:solidFill>
                  <a:srgbClr val="6A8759"/>
                </a:solidFill>
                <a:latin typeface="Arial Unicode MS" panose="020B0604020202020204" pitchFamily="50" charset="-127"/>
                <a:ea typeface="JetBrains Mono"/>
              </a:rPr>
              <a:t>인스턴스화</a:t>
            </a:r>
            <a:r>
              <a:rPr lang="ko-KR" altLang="en-US" sz="900" dirty="0">
                <a:solidFill>
                  <a:srgbClr val="6A8759"/>
                </a:solidFill>
                <a:latin typeface="Arial Unicode MS" panose="020B0604020202020204" pitchFamily="50" charset="-127"/>
                <a:ea typeface="JetBrains Mono"/>
              </a:rPr>
              <a:t> 생략</a:t>
            </a:r>
            <a:r>
              <a:rPr lang="en-US" altLang="ko-KR" sz="900" dirty="0">
                <a:solidFill>
                  <a:srgbClr val="6A8759"/>
                </a:solidFill>
                <a:latin typeface="Arial Unicode MS" panose="020B0604020202020204" pitchFamily="50" charset="-127"/>
                <a:ea typeface="JetBrains Mono"/>
              </a:rPr>
              <a:t>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#corpus_iterable = &lt;gensim.models.doc2vec.TaggedLineDocument object at 0x000002DE8ABE9EB0&gt;, 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Arial Unicode MS" panose="020B0604020202020204" pitchFamily="50" charset="-127"/>
              <a:ea typeface="JetBrains Mon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corpus_file = None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corpus_iterable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is not None or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corpus_file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is not None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._check_corpus_sanity(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corpus_iterable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=corpus_iterable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corpus_file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=corpus_file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passes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=(epochs +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.build_vocab(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corpus_iterable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=corpus_iterable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corpus_file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=corpus_file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trim_rule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=trim_rule)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.train(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corpus_iterable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=corpus_iterable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corpus_file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=corpus_file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total_examples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.corpus_count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total_words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.corpus_total_words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epochs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.epochs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start_alpha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.alpha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end_alpha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.min_alpha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compute_loss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.compute_loss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callbacks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=callbacks)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trim_rule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is not None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logger.warning(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"The rule, if given, is only used to prune vocabulary during build_vocab() "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"and is not stored as part of the model. Model initialized without sentences. "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"trim_rule provided, if any, will be ignored."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callbacks: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logger.warning(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"Callbacks are no longer retained by the model, so must be provided whenever "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"training is triggered, as in initialization with a corpus or calling `train()`. "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"The callbacks provided in this initialization without triggering train will "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"be ignored."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256" y="661785"/>
            <a:ext cx="56727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1. Doc2Vec </a:t>
            </a:r>
            <a:r>
              <a:rPr lang="ko-KR" altLang="en-US" sz="1400" dirty="0" smtClean="0"/>
              <a:t>클래스 </a:t>
            </a:r>
            <a:r>
              <a:rPr lang="en-US" altLang="ko-KR" sz="1400" dirty="0" err="1" smtClean="0"/>
              <a:t>init</a:t>
            </a:r>
            <a:r>
              <a:rPr lang="ko-KR" altLang="en-US" sz="1400" dirty="0" smtClean="0"/>
              <a:t>에서</a:t>
            </a:r>
            <a:r>
              <a:rPr lang="en-US" altLang="ko-KR" sz="1400" dirty="0" smtClean="0"/>
              <a:t> super()</a:t>
            </a:r>
            <a:r>
              <a:rPr lang="ko-KR" altLang="en-US" sz="1400" dirty="0" smtClean="0"/>
              <a:t>를 통해 </a:t>
            </a:r>
            <a:r>
              <a:rPr lang="en-US" altLang="ko-KR" sz="1400" dirty="0" smtClean="0"/>
              <a:t>Word2Vec </a:t>
            </a:r>
            <a:r>
              <a:rPr lang="ko-KR" altLang="en-US" sz="1400" dirty="0" smtClean="0"/>
              <a:t>클래스 호출</a:t>
            </a:r>
            <a:endParaRPr lang="en-US" altLang="ko-KR" sz="1400" dirty="0" smtClean="0"/>
          </a:p>
        </p:txBody>
      </p:sp>
      <p:grpSp>
        <p:nvGrpSpPr>
          <p:cNvPr id="19" name="그룹 18"/>
          <p:cNvGrpSpPr/>
          <p:nvPr/>
        </p:nvGrpSpPr>
        <p:grpSpPr>
          <a:xfrm>
            <a:off x="4790363" y="1789337"/>
            <a:ext cx="1466259" cy="1041177"/>
            <a:chOff x="4872913" y="1236887"/>
            <a:chExt cx="1466259" cy="1041177"/>
          </a:xfrm>
        </p:grpSpPr>
        <p:sp>
          <p:nvSpPr>
            <p:cNvPr id="16" name="아래로 구부러진 화살표 15"/>
            <p:cNvSpPr/>
            <p:nvPr/>
          </p:nvSpPr>
          <p:spPr>
            <a:xfrm rot="21090369" flipV="1">
              <a:off x="4872913" y="1236887"/>
              <a:ext cx="1466259" cy="993335"/>
            </a:xfrm>
            <a:custGeom>
              <a:avLst/>
              <a:gdLst>
                <a:gd name="connsiteX0" fmla="*/ 1890311 w 2087880"/>
                <a:gd name="connsiteY0" fmla="*/ 790275 h 790275"/>
                <a:gd name="connsiteX1" fmla="*/ 1664298 w 2087880"/>
                <a:gd name="connsiteY1" fmla="*/ 592706 h 790275"/>
                <a:gd name="connsiteX2" fmla="*/ 1763083 w 2087880"/>
                <a:gd name="connsiteY2" fmla="*/ 592706 h 790275"/>
                <a:gd name="connsiteX3" fmla="*/ 895764 w 2087880"/>
                <a:gd name="connsiteY3" fmla="*/ 0 h 790275"/>
                <a:gd name="connsiteX4" fmla="*/ 1093332 w 2087880"/>
                <a:gd name="connsiteY4" fmla="*/ 0 h 790275"/>
                <a:gd name="connsiteX5" fmla="*/ 1960651 w 2087880"/>
                <a:gd name="connsiteY5" fmla="*/ 592706 h 790275"/>
                <a:gd name="connsiteX6" fmla="*/ 2059436 w 2087880"/>
                <a:gd name="connsiteY6" fmla="*/ 592706 h 790275"/>
                <a:gd name="connsiteX7" fmla="*/ 1890311 w 2087880"/>
                <a:gd name="connsiteY7" fmla="*/ 790275 h 790275"/>
                <a:gd name="connsiteX0" fmla="*/ 994548 w 2087880"/>
                <a:gd name="connsiteY0" fmla="*/ 4820 h 790275"/>
                <a:gd name="connsiteX1" fmla="*/ 197569 w 2087880"/>
                <a:gd name="connsiteY1" fmla="*/ 790275 h 790275"/>
                <a:gd name="connsiteX2" fmla="*/ 0 w 2087880"/>
                <a:gd name="connsiteY2" fmla="*/ 790275 h 790275"/>
                <a:gd name="connsiteX3" fmla="*/ 345618 w 2087880"/>
                <a:gd name="connsiteY3" fmla="*/ 166606 h 790275"/>
                <a:gd name="connsiteX4" fmla="*/ 994547 w 2087880"/>
                <a:gd name="connsiteY4" fmla="*/ 4820 h 790275"/>
                <a:gd name="connsiteX5" fmla="*/ 994548 w 2087880"/>
                <a:gd name="connsiteY5" fmla="*/ 4820 h 790275"/>
                <a:gd name="connsiteX0" fmla="*/ 994548 w 2087880"/>
                <a:gd name="connsiteY0" fmla="*/ 4820 h 790275"/>
                <a:gd name="connsiteX1" fmla="*/ 197569 w 2087880"/>
                <a:gd name="connsiteY1" fmla="*/ 790275 h 790275"/>
                <a:gd name="connsiteX2" fmla="*/ 0 w 2087880"/>
                <a:gd name="connsiteY2" fmla="*/ 790275 h 790275"/>
                <a:gd name="connsiteX3" fmla="*/ 895763 w 2087880"/>
                <a:gd name="connsiteY3" fmla="*/ 0 h 790275"/>
                <a:gd name="connsiteX4" fmla="*/ 1093332 w 2087880"/>
                <a:gd name="connsiteY4" fmla="*/ 0 h 790275"/>
                <a:gd name="connsiteX5" fmla="*/ 1960651 w 2087880"/>
                <a:gd name="connsiteY5" fmla="*/ 592706 h 790275"/>
                <a:gd name="connsiteX6" fmla="*/ 2059436 w 2087880"/>
                <a:gd name="connsiteY6" fmla="*/ 592706 h 790275"/>
                <a:gd name="connsiteX7" fmla="*/ 1890311 w 2087880"/>
                <a:gd name="connsiteY7" fmla="*/ 790275 h 790275"/>
                <a:gd name="connsiteX8" fmla="*/ 1664298 w 2087880"/>
                <a:gd name="connsiteY8" fmla="*/ 592706 h 790275"/>
                <a:gd name="connsiteX9" fmla="*/ 1763083 w 2087880"/>
                <a:gd name="connsiteY9" fmla="*/ 592706 h 790275"/>
                <a:gd name="connsiteX10" fmla="*/ 895764 w 2087880"/>
                <a:gd name="connsiteY10" fmla="*/ 0 h 790275"/>
                <a:gd name="connsiteX0" fmla="*/ 1890311 w 2059436"/>
                <a:gd name="connsiteY0" fmla="*/ 790277 h 790277"/>
                <a:gd name="connsiteX1" fmla="*/ 1664298 w 2059436"/>
                <a:gd name="connsiteY1" fmla="*/ 592708 h 790277"/>
                <a:gd name="connsiteX2" fmla="*/ 1763083 w 2059436"/>
                <a:gd name="connsiteY2" fmla="*/ 592708 h 790277"/>
                <a:gd name="connsiteX3" fmla="*/ 895764 w 2059436"/>
                <a:gd name="connsiteY3" fmla="*/ 2 h 790277"/>
                <a:gd name="connsiteX4" fmla="*/ 1093332 w 2059436"/>
                <a:gd name="connsiteY4" fmla="*/ 2 h 790277"/>
                <a:gd name="connsiteX5" fmla="*/ 1960651 w 2059436"/>
                <a:gd name="connsiteY5" fmla="*/ 592708 h 790277"/>
                <a:gd name="connsiteX6" fmla="*/ 2059436 w 2059436"/>
                <a:gd name="connsiteY6" fmla="*/ 592708 h 790277"/>
                <a:gd name="connsiteX7" fmla="*/ 1890311 w 2059436"/>
                <a:gd name="connsiteY7" fmla="*/ 790277 h 790277"/>
                <a:gd name="connsiteX0" fmla="*/ 994548 w 2059436"/>
                <a:gd name="connsiteY0" fmla="*/ 4822 h 790277"/>
                <a:gd name="connsiteX1" fmla="*/ 197569 w 2059436"/>
                <a:gd name="connsiteY1" fmla="*/ 790277 h 790277"/>
                <a:gd name="connsiteX2" fmla="*/ 0 w 2059436"/>
                <a:gd name="connsiteY2" fmla="*/ 790277 h 790277"/>
                <a:gd name="connsiteX3" fmla="*/ 345618 w 2059436"/>
                <a:gd name="connsiteY3" fmla="*/ 166608 h 790277"/>
                <a:gd name="connsiteX4" fmla="*/ 994547 w 2059436"/>
                <a:gd name="connsiteY4" fmla="*/ 4822 h 790277"/>
                <a:gd name="connsiteX5" fmla="*/ 994548 w 2059436"/>
                <a:gd name="connsiteY5" fmla="*/ 4822 h 790277"/>
                <a:gd name="connsiteX0" fmla="*/ 994548 w 2059436"/>
                <a:gd name="connsiteY0" fmla="*/ 4822 h 790277"/>
                <a:gd name="connsiteX1" fmla="*/ 245837 w 2059436"/>
                <a:gd name="connsiteY1" fmla="*/ 436366 h 790277"/>
                <a:gd name="connsiteX2" fmla="*/ 0 w 2059436"/>
                <a:gd name="connsiteY2" fmla="*/ 790277 h 790277"/>
                <a:gd name="connsiteX3" fmla="*/ 895763 w 2059436"/>
                <a:gd name="connsiteY3" fmla="*/ 2 h 790277"/>
                <a:gd name="connsiteX4" fmla="*/ 1093332 w 2059436"/>
                <a:gd name="connsiteY4" fmla="*/ 2 h 790277"/>
                <a:gd name="connsiteX5" fmla="*/ 1960651 w 2059436"/>
                <a:gd name="connsiteY5" fmla="*/ 592708 h 790277"/>
                <a:gd name="connsiteX6" fmla="*/ 2059436 w 2059436"/>
                <a:gd name="connsiteY6" fmla="*/ 592708 h 790277"/>
                <a:gd name="connsiteX7" fmla="*/ 1890311 w 2059436"/>
                <a:gd name="connsiteY7" fmla="*/ 790277 h 790277"/>
                <a:gd name="connsiteX8" fmla="*/ 1664298 w 2059436"/>
                <a:gd name="connsiteY8" fmla="*/ 592708 h 790277"/>
                <a:gd name="connsiteX9" fmla="*/ 1763083 w 2059436"/>
                <a:gd name="connsiteY9" fmla="*/ 592708 h 790277"/>
                <a:gd name="connsiteX10" fmla="*/ 895764 w 2059436"/>
                <a:gd name="connsiteY10" fmla="*/ 2 h 790277"/>
                <a:gd name="connsiteX0" fmla="*/ 1890311 w 2059436"/>
                <a:gd name="connsiteY0" fmla="*/ 790277 h 935671"/>
                <a:gd name="connsiteX1" fmla="*/ 1664298 w 2059436"/>
                <a:gd name="connsiteY1" fmla="*/ 592708 h 935671"/>
                <a:gd name="connsiteX2" fmla="*/ 1763083 w 2059436"/>
                <a:gd name="connsiteY2" fmla="*/ 592708 h 935671"/>
                <a:gd name="connsiteX3" fmla="*/ 895764 w 2059436"/>
                <a:gd name="connsiteY3" fmla="*/ 2 h 935671"/>
                <a:gd name="connsiteX4" fmla="*/ 1093332 w 2059436"/>
                <a:gd name="connsiteY4" fmla="*/ 2 h 935671"/>
                <a:gd name="connsiteX5" fmla="*/ 1960651 w 2059436"/>
                <a:gd name="connsiteY5" fmla="*/ 592708 h 935671"/>
                <a:gd name="connsiteX6" fmla="*/ 2059436 w 2059436"/>
                <a:gd name="connsiteY6" fmla="*/ 592708 h 935671"/>
                <a:gd name="connsiteX7" fmla="*/ 1890311 w 2059436"/>
                <a:gd name="connsiteY7" fmla="*/ 790277 h 935671"/>
                <a:gd name="connsiteX0" fmla="*/ 994548 w 2059436"/>
                <a:gd name="connsiteY0" fmla="*/ 4822 h 935671"/>
                <a:gd name="connsiteX1" fmla="*/ 197569 w 2059436"/>
                <a:gd name="connsiteY1" fmla="*/ 790277 h 935671"/>
                <a:gd name="connsiteX2" fmla="*/ 0 w 2059436"/>
                <a:gd name="connsiteY2" fmla="*/ 790277 h 935671"/>
                <a:gd name="connsiteX3" fmla="*/ 345618 w 2059436"/>
                <a:gd name="connsiteY3" fmla="*/ 166608 h 935671"/>
                <a:gd name="connsiteX4" fmla="*/ 994547 w 2059436"/>
                <a:gd name="connsiteY4" fmla="*/ 4822 h 935671"/>
                <a:gd name="connsiteX5" fmla="*/ 994548 w 2059436"/>
                <a:gd name="connsiteY5" fmla="*/ 4822 h 935671"/>
                <a:gd name="connsiteX0" fmla="*/ 994548 w 2059436"/>
                <a:gd name="connsiteY0" fmla="*/ 4822 h 935671"/>
                <a:gd name="connsiteX1" fmla="*/ 529870 w 2059436"/>
                <a:gd name="connsiteY1" fmla="*/ 935671 h 935671"/>
                <a:gd name="connsiteX2" fmla="*/ 0 w 2059436"/>
                <a:gd name="connsiteY2" fmla="*/ 790277 h 935671"/>
                <a:gd name="connsiteX3" fmla="*/ 895763 w 2059436"/>
                <a:gd name="connsiteY3" fmla="*/ 2 h 935671"/>
                <a:gd name="connsiteX4" fmla="*/ 1093332 w 2059436"/>
                <a:gd name="connsiteY4" fmla="*/ 2 h 935671"/>
                <a:gd name="connsiteX5" fmla="*/ 1960651 w 2059436"/>
                <a:gd name="connsiteY5" fmla="*/ 592708 h 935671"/>
                <a:gd name="connsiteX6" fmla="*/ 2059436 w 2059436"/>
                <a:gd name="connsiteY6" fmla="*/ 592708 h 935671"/>
                <a:gd name="connsiteX7" fmla="*/ 1890311 w 2059436"/>
                <a:gd name="connsiteY7" fmla="*/ 790277 h 935671"/>
                <a:gd name="connsiteX8" fmla="*/ 1664298 w 2059436"/>
                <a:gd name="connsiteY8" fmla="*/ 592708 h 935671"/>
                <a:gd name="connsiteX9" fmla="*/ 1763083 w 2059436"/>
                <a:gd name="connsiteY9" fmla="*/ 592708 h 935671"/>
                <a:gd name="connsiteX10" fmla="*/ 895764 w 2059436"/>
                <a:gd name="connsiteY10" fmla="*/ 2 h 935671"/>
                <a:gd name="connsiteX0" fmla="*/ 1890311 w 2059436"/>
                <a:gd name="connsiteY0" fmla="*/ 790277 h 790277"/>
                <a:gd name="connsiteX1" fmla="*/ 1664298 w 2059436"/>
                <a:gd name="connsiteY1" fmla="*/ 592708 h 790277"/>
                <a:gd name="connsiteX2" fmla="*/ 1763083 w 2059436"/>
                <a:gd name="connsiteY2" fmla="*/ 592708 h 790277"/>
                <a:gd name="connsiteX3" fmla="*/ 895764 w 2059436"/>
                <a:gd name="connsiteY3" fmla="*/ 2 h 790277"/>
                <a:gd name="connsiteX4" fmla="*/ 1093332 w 2059436"/>
                <a:gd name="connsiteY4" fmla="*/ 2 h 790277"/>
                <a:gd name="connsiteX5" fmla="*/ 1960651 w 2059436"/>
                <a:gd name="connsiteY5" fmla="*/ 592708 h 790277"/>
                <a:gd name="connsiteX6" fmla="*/ 2059436 w 2059436"/>
                <a:gd name="connsiteY6" fmla="*/ 592708 h 790277"/>
                <a:gd name="connsiteX7" fmla="*/ 1890311 w 2059436"/>
                <a:gd name="connsiteY7" fmla="*/ 790277 h 790277"/>
                <a:gd name="connsiteX0" fmla="*/ 994548 w 2059436"/>
                <a:gd name="connsiteY0" fmla="*/ 4822 h 790277"/>
                <a:gd name="connsiteX1" fmla="*/ 197569 w 2059436"/>
                <a:gd name="connsiteY1" fmla="*/ 790277 h 790277"/>
                <a:gd name="connsiteX2" fmla="*/ 0 w 2059436"/>
                <a:gd name="connsiteY2" fmla="*/ 790277 h 790277"/>
                <a:gd name="connsiteX3" fmla="*/ 345618 w 2059436"/>
                <a:gd name="connsiteY3" fmla="*/ 166608 h 790277"/>
                <a:gd name="connsiteX4" fmla="*/ 994547 w 2059436"/>
                <a:gd name="connsiteY4" fmla="*/ 4822 h 790277"/>
                <a:gd name="connsiteX5" fmla="*/ 994548 w 2059436"/>
                <a:gd name="connsiteY5" fmla="*/ 4822 h 790277"/>
                <a:gd name="connsiteX0" fmla="*/ 994548 w 2059436"/>
                <a:gd name="connsiteY0" fmla="*/ 4822 h 790277"/>
                <a:gd name="connsiteX1" fmla="*/ 231110 w 2059436"/>
                <a:gd name="connsiteY1" fmla="*/ 450603 h 790277"/>
                <a:gd name="connsiteX2" fmla="*/ 0 w 2059436"/>
                <a:gd name="connsiteY2" fmla="*/ 790277 h 790277"/>
                <a:gd name="connsiteX3" fmla="*/ 895763 w 2059436"/>
                <a:gd name="connsiteY3" fmla="*/ 2 h 790277"/>
                <a:gd name="connsiteX4" fmla="*/ 1093332 w 2059436"/>
                <a:gd name="connsiteY4" fmla="*/ 2 h 790277"/>
                <a:gd name="connsiteX5" fmla="*/ 1960651 w 2059436"/>
                <a:gd name="connsiteY5" fmla="*/ 592708 h 790277"/>
                <a:gd name="connsiteX6" fmla="*/ 2059436 w 2059436"/>
                <a:gd name="connsiteY6" fmla="*/ 592708 h 790277"/>
                <a:gd name="connsiteX7" fmla="*/ 1890311 w 2059436"/>
                <a:gd name="connsiteY7" fmla="*/ 790277 h 790277"/>
                <a:gd name="connsiteX8" fmla="*/ 1664298 w 2059436"/>
                <a:gd name="connsiteY8" fmla="*/ 592708 h 790277"/>
                <a:gd name="connsiteX9" fmla="*/ 1763083 w 2059436"/>
                <a:gd name="connsiteY9" fmla="*/ 592708 h 790277"/>
                <a:gd name="connsiteX10" fmla="*/ 895764 w 2059436"/>
                <a:gd name="connsiteY10" fmla="*/ 2 h 790277"/>
                <a:gd name="connsiteX0" fmla="*/ 1890311 w 2059436"/>
                <a:gd name="connsiteY0" fmla="*/ 790277 h 790277"/>
                <a:gd name="connsiteX1" fmla="*/ 1664298 w 2059436"/>
                <a:gd name="connsiteY1" fmla="*/ 592708 h 790277"/>
                <a:gd name="connsiteX2" fmla="*/ 1763083 w 2059436"/>
                <a:gd name="connsiteY2" fmla="*/ 592708 h 790277"/>
                <a:gd name="connsiteX3" fmla="*/ 895764 w 2059436"/>
                <a:gd name="connsiteY3" fmla="*/ 2 h 790277"/>
                <a:gd name="connsiteX4" fmla="*/ 1093332 w 2059436"/>
                <a:gd name="connsiteY4" fmla="*/ 2 h 790277"/>
                <a:gd name="connsiteX5" fmla="*/ 1960651 w 2059436"/>
                <a:gd name="connsiteY5" fmla="*/ 592708 h 790277"/>
                <a:gd name="connsiteX6" fmla="*/ 2059436 w 2059436"/>
                <a:gd name="connsiteY6" fmla="*/ 592708 h 790277"/>
                <a:gd name="connsiteX7" fmla="*/ 1890311 w 2059436"/>
                <a:gd name="connsiteY7" fmla="*/ 790277 h 790277"/>
                <a:gd name="connsiteX0" fmla="*/ 994548 w 2059436"/>
                <a:gd name="connsiteY0" fmla="*/ 4822 h 790277"/>
                <a:gd name="connsiteX1" fmla="*/ 335852 w 2059436"/>
                <a:gd name="connsiteY1" fmla="*/ 345877 h 790277"/>
                <a:gd name="connsiteX2" fmla="*/ 0 w 2059436"/>
                <a:gd name="connsiteY2" fmla="*/ 790277 h 790277"/>
                <a:gd name="connsiteX3" fmla="*/ 345618 w 2059436"/>
                <a:gd name="connsiteY3" fmla="*/ 166608 h 790277"/>
                <a:gd name="connsiteX4" fmla="*/ 994547 w 2059436"/>
                <a:gd name="connsiteY4" fmla="*/ 4822 h 790277"/>
                <a:gd name="connsiteX5" fmla="*/ 994548 w 2059436"/>
                <a:gd name="connsiteY5" fmla="*/ 4822 h 790277"/>
                <a:gd name="connsiteX0" fmla="*/ 994548 w 2059436"/>
                <a:gd name="connsiteY0" fmla="*/ 4822 h 790277"/>
                <a:gd name="connsiteX1" fmla="*/ 231110 w 2059436"/>
                <a:gd name="connsiteY1" fmla="*/ 450603 h 790277"/>
                <a:gd name="connsiteX2" fmla="*/ 0 w 2059436"/>
                <a:gd name="connsiteY2" fmla="*/ 790277 h 790277"/>
                <a:gd name="connsiteX3" fmla="*/ 895763 w 2059436"/>
                <a:gd name="connsiteY3" fmla="*/ 2 h 790277"/>
                <a:gd name="connsiteX4" fmla="*/ 1093332 w 2059436"/>
                <a:gd name="connsiteY4" fmla="*/ 2 h 790277"/>
                <a:gd name="connsiteX5" fmla="*/ 1960651 w 2059436"/>
                <a:gd name="connsiteY5" fmla="*/ 592708 h 790277"/>
                <a:gd name="connsiteX6" fmla="*/ 2059436 w 2059436"/>
                <a:gd name="connsiteY6" fmla="*/ 592708 h 790277"/>
                <a:gd name="connsiteX7" fmla="*/ 1890311 w 2059436"/>
                <a:gd name="connsiteY7" fmla="*/ 790277 h 790277"/>
                <a:gd name="connsiteX8" fmla="*/ 1664298 w 2059436"/>
                <a:gd name="connsiteY8" fmla="*/ 592708 h 790277"/>
                <a:gd name="connsiteX9" fmla="*/ 1763083 w 2059436"/>
                <a:gd name="connsiteY9" fmla="*/ 592708 h 790277"/>
                <a:gd name="connsiteX10" fmla="*/ 895764 w 2059436"/>
                <a:gd name="connsiteY10" fmla="*/ 2 h 790277"/>
                <a:gd name="connsiteX0" fmla="*/ 1890311 w 2059436"/>
                <a:gd name="connsiteY0" fmla="*/ 848431 h 848431"/>
                <a:gd name="connsiteX1" fmla="*/ 1664298 w 2059436"/>
                <a:gd name="connsiteY1" fmla="*/ 650862 h 848431"/>
                <a:gd name="connsiteX2" fmla="*/ 1763083 w 2059436"/>
                <a:gd name="connsiteY2" fmla="*/ 650862 h 848431"/>
                <a:gd name="connsiteX3" fmla="*/ 895764 w 2059436"/>
                <a:gd name="connsiteY3" fmla="*/ 58156 h 848431"/>
                <a:gd name="connsiteX4" fmla="*/ 1093332 w 2059436"/>
                <a:gd name="connsiteY4" fmla="*/ 58156 h 848431"/>
                <a:gd name="connsiteX5" fmla="*/ 1960651 w 2059436"/>
                <a:gd name="connsiteY5" fmla="*/ 650862 h 848431"/>
                <a:gd name="connsiteX6" fmla="*/ 2059436 w 2059436"/>
                <a:gd name="connsiteY6" fmla="*/ 650862 h 848431"/>
                <a:gd name="connsiteX7" fmla="*/ 1890311 w 2059436"/>
                <a:gd name="connsiteY7" fmla="*/ 848431 h 848431"/>
                <a:gd name="connsiteX0" fmla="*/ 994548 w 2059436"/>
                <a:gd name="connsiteY0" fmla="*/ 62976 h 848431"/>
                <a:gd name="connsiteX1" fmla="*/ 335852 w 2059436"/>
                <a:gd name="connsiteY1" fmla="*/ 404031 h 848431"/>
                <a:gd name="connsiteX2" fmla="*/ 0 w 2059436"/>
                <a:gd name="connsiteY2" fmla="*/ 848431 h 848431"/>
                <a:gd name="connsiteX3" fmla="*/ 345618 w 2059436"/>
                <a:gd name="connsiteY3" fmla="*/ 224762 h 848431"/>
                <a:gd name="connsiteX4" fmla="*/ 994547 w 2059436"/>
                <a:gd name="connsiteY4" fmla="*/ 62976 h 848431"/>
                <a:gd name="connsiteX5" fmla="*/ 994548 w 2059436"/>
                <a:gd name="connsiteY5" fmla="*/ 62976 h 848431"/>
                <a:gd name="connsiteX0" fmla="*/ 994548 w 2059436"/>
                <a:gd name="connsiteY0" fmla="*/ 62976 h 848431"/>
                <a:gd name="connsiteX1" fmla="*/ 231110 w 2059436"/>
                <a:gd name="connsiteY1" fmla="*/ 508757 h 848431"/>
                <a:gd name="connsiteX2" fmla="*/ 411892 w 2059436"/>
                <a:gd name="connsiteY2" fmla="*/ 269272 h 848431"/>
                <a:gd name="connsiteX3" fmla="*/ 895763 w 2059436"/>
                <a:gd name="connsiteY3" fmla="*/ 58156 h 848431"/>
                <a:gd name="connsiteX4" fmla="*/ 1093332 w 2059436"/>
                <a:gd name="connsiteY4" fmla="*/ 58156 h 848431"/>
                <a:gd name="connsiteX5" fmla="*/ 1960651 w 2059436"/>
                <a:gd name="connsiteY5" fmla="*/ 650862 h 848431"/>
                <a:gd name="connsiteX6" fmla="*/ 2059436 w 2059436"/>
                <a:gd name="connsiteY6" fmla="*/ 650862 h 848431"/>
                <a:gd name="connsiteX7" fmla="*/ 1890311 w 2059436"/>
                <a:gd name="connsiteY7" fmla="*/ 848431 h 848431"/>
                <a:gd name="connsiteX8" fmla="*/ 1664298 w 2059436"/>
                <a:gd name="connsiteY8" fmla="*/ 650862 h 848431"/>
                <a:gd name="connsiteX9" fmla="*/ 1763083 w 2059436"/>
                <a:gd name="connsiteY9" fmla="*/ 650862 h 848431"/>
                <a:gd name="connsiteX10" fmla="*/ 895764 w 2059436"/>
                <a:gd name="connsiteY10" fmla="*/ 58156 h 848431"/>
                <a:gd name="connsiteX0" fmla="*/ 1668377 w 1837502"/>
                <a:gd name="connsiteY0" fmla="*/ 848431 h 848431"/>
                <a:gd name="connsiteX1" fmla="*/ 1442364 w 1837502"/>
                <a:gd name="connsiteY1" fmla="*/ 650862 h 848431"/>
                <a:gd name="connsiteX2" fmla="*/ 1541149 w 1837502"/>
                <a:gd name="connsiteY2" fmla="*/ 650862 h 848431"/>
                <a:gd name="connsiteX3" fmla="*/ 673830 w 1837502"/>
                <a:gd name="connsiteY3" fmla="*/ 58156 h 848431"/>
                <a:gd name="connsiteX4" fmla="*/ 871398 w 1837502"/>
                <a:gd name="connsiteY4" fmla="*/ 58156 h 848431"/>
                <a:gd name="connsiteX5" fmla="*/ 1738717 w 1837502"/>
                <a:gd name="connsiteY5" fmla="*/ 650862 h 848431"/>
                <a:gd name="connsiteX6" fmla="*/ 1837502 w 1837502"/>
                <a:gd name="connsiteY6" fmla="*/ 650862 h 848431"/>
                <a:gd name="connsiteX7" fmla="*/ 1668377 w 1837502"/>
                <a:gd name="connsiteY7" fmla="*/ 848431 h 848431"/>
                <a:gd name="connsiteX0" fmla="*/ 772614 w 1837502"/>
                <a:gd name="connsiteY0" fmla="*/ 62976 h 848431"/>
                <a:gd name="connsiteX1" fmla="*/ 113918 w 1837502"/>
                <a:gd name="connsiteY1" fmla="*/ 404031 h 848431"/>
                <a:gd name="connsiteX2" fmla="*/ 279837 w 1837502"/>
                <a:gd name="connsiteY2" fmla="*/ 210104 h 848431"/>
                <a:gd name="connsiteX3" fmla="*/ 123684 w 1837502"/>
                <a:gd name="connsiteY3" fmla="*/ 224762 h 848431"/>
                <a:gd name="connsiteX4" fmla="*/ 772613 w 1837502"/>
                <a:gd name="connsiteY4" fmla="*/ 62976 h 848431"/>
                <a:gd name="connsiteX5" fmla="*/ 772614 w 1837502"/>
                <a:gd name="connsiteY5" fmla="*/ 62976 h 848431"/>
                <a:gd name="connsiteX0" fmla="*/ 772614 w 1837502"/>
                <a:gd name="connsiteY0" fmla="*/ 62976 h 848431"/>
                <a:gd name="connsiteX1" fmla="*/ 9176 w 1837502"/>
                <a:gd name="connsiteY1" fmla="*/ 508757 h 848431"/>
                <a:gd name="connsiteX2" fmla="*/ 189958 w 1837502"/>
                <a:gd name="connsiteY2" fmla="*/ 269272 h 848431"/>
                <a:gd name="connsiteX3" fmla="*/ 673829 w 1837502"/>
                <a:gd name="connsiteY3" fmla="*/ 58156 h 848431"/>
                <a:gd name="connsiteX4" fmla="*/ 871398 w 1837502"/>
                <a:gd name="connsiteY4" fmla="*/ 58156 h 848431"/>
                <a:gd name="connsiteX5" fmla="*/ 1738717 w 1837502"/>
                <a:gd name="connsiteY5" fmla="*/ 650862 h 848431"/>
                <a:gd name="connsiteX6" fmla="*/ 1837502 w 1837502"/>
                <a:gd name="connsiteY6" fmla="*/ 650862 h 848431"/>
                <a:gd name="connsiteX7" fmla="*/ 1668377 w 1837502"/>
                <a:gd name="connsiteY7" fmla="*/ 848431 h 848431"/>
                <a:gd name="connsiteX8" fmla="*/ 1442364 w 1837502"/>
                <a:gd name="connsiteY8" fmla="*/ 650862 h 848431"/>
                <a:gd name="connsiteX9" fmla="*/ 1541149 w 1837502"/>
                <a:gd name="connsiteY9" fmla="*/ 650862 h 848431"/>
                <a:gd name="connsiteX10" fmla="*/ 673830 w 1837502"/>
                <a:gd name="connsiteY10" fmla="*/ 58156 h 848431"/>
                <a:gd name="connsiteX0" fmla="*/ 1668377 w 1837502"/>
                <a:gd name="connsiteY0" fmla="*/ 883185 h 883185"/>
                <a:gd name="connsiteX1" fmla="*/ 1442364 w 1837502"/>
                <a:gd name="connsiteY1" fmla="*/ 685616 h 883185"/>
                <a:gd name="connsiteX2" fmla="*/ 1541149 w 1837502"/>
                <a:gd name="connsiteY2" fmla="*/ 685616 h 883185"/>
                <a:gd name="connsiteX3" fmla="*/ 673830 w 1837502"/>
                <a:gd name="connsiteY3" fmla="*/ 92910 h 883185"/>
                <a:gd name="connsiteX4" fmla="*/ 871398 w 1837502"/>
                <a:gd name="connsiteY4" fmla="*/ 92910 h 883185"/>
                <a:gd name="connsiteX5" fmla="*/ 1738717 w 1837502"/>
                <a:gd name="connsiteY5" fmla="*/ 685616 h 883185"/>
                <a:gd name="connsiteX6" fmla="*/ 1837502 w 1837502"/>
                <a:gd name="connsiteY6" fmla="*/ 685616 h 883185"/>
                <a:gd name="connsiteX7" fmla="*/ 1668377 w 1837502"/>
                <a:gd name="connsiteY7" fmla="*/ 883185 h 883185"/>
                <a:gd name="connsiteX0" fmla="*/ 772614 w 1837502"/>
                <a:gd name="connsiteY0" fmla="*/ 97730 h 883185"/>
                <a:gd name="connsiteX1" fmla="*/ 397957 w 1837502"/>
                <a:gd name="connsiteY1" fmla="*/ 196531 h 883185"/>
                <a:gd name="connsiteX2" fmla="*/ 279837 w 1837502"/>
                <a:gd name="connsiteY2" fmla="*/ 244858 h 883185"/>
                <a:gd name="connsiteX3" fmla="*/ 123684 w 1837502"/>
                <a:gd name="connsiteY3" fmla="*/ 259516 h 883185"/>
                <a:gd name="connsiteX4" fmla="*/ 772613 w 1837502"/>
                <a:gd name="connsiteY4" fmla="*/ 97730 h 883185"/>
                <a:gd name="connsiteX5" fmla="*/ 772614 w 1837502"/>
                <a:gd name="connsiteY5" fmla="*/ 97730 h 883185"/>
                <a:gd name="connsiteX0" fmla="*/ 772614 w 1837502"/>
                <a:gd name="connsiteY0" fmla="*/ 97730 h 883185"/>
                <a:gd name="connsiteX1" fmla="*/ 9176 w 1837502"/>
                <a:gd name="connsiteY1" fmla="*/ 543511 h 883185"/>
                <a:gd name="connsiteX2" fmla="*/ 189958 w 1837502"/>
                <a:gd name="connsiteY2" fmla="*/ 304026 h 883185"/>
                <a:gd name="connsiteX3" fmla="*/ 673829 w 1837502"/>
                <a:gd name="connsiteY3" fmla="*/ 92910 h 883185"/>
                <a:gd name="connsiteX4" fmla="*/ 871398 w 1837502"/>
                <a:gd name="connsiteY4" fmla="*/ 92910 h 883185"/>
                <a:gd name="connsiteX5" fmla="*/ 1738717 w 1837502"/>
                <a:gd name="connsiteY5" fmla="*/ 685616 h 883185"/>
                <a:gd name="connsiteX6" fmla="*/ 1837502 w 1837502"/>
                <a:gd name="connsiteY6" fmla="*/ 685616 h 883185"/>
                <a:gd name="connsiteX7" fmla="*/ 1668377 w 1837502"/>
                <a:gd name="connsiteY7" fmla="*/ 883185 h 883185"/>
                <a:gd name="connsiteX8" fmla="*/ 1442364 w 1837502"/>
                <a:gd name="connsiteY8" fmla="*/ 685616 h 883185"/>
                <a:gd name="connsiteX9" fmla="*/ 1541149 w 1837502"/>
                <a:gd name="connsiteY9" fmla="*/ 685616 h 883185"/>
                <a:gd name="connsiteX10" fmla="*/ 673830 w 1837502"/>
                <a:gd name="connsiteY10" fmla="*/ 92910 h 883185"/>
                <a:gd name="connsiteX0" fmla="*/ 1668377 w 1837502"/>
                <a:gd name="connsiteY0" fmla="*/ 932167 h 932167"/>
                <a:gd name="connsiteX1" fmla="*/ 1442364 w 1837502"/>
                <a:gd name="connsiteY1" fmla="*/ 734598 h 932167"/>
                <a:gd name="connsiteX2" fmla="*/ 1541149 w 1837502"/>
                <a:gd name="connsiteY2" fmla="*/ 734598 h 932167"/>
                <a:gd name="connsiteX3" fmla="*/ 673830 w 1837502"/>
                <a:gd name="connsiteY3" fmla="*/ 141892 h 932167"/>
                <a:gd name="connsiteX4" fmla="*/ 871398 w 1837502"/>
                <a:gd name="connsiteY4" fmla="*/ 141892 h 932167"/>
                <a:gd name="connsiteX5" fmla="*/ 1738717 w 1837502"/>
                <a:gd name="connsiteY5" fmla="*/ 734598 h 932167"/>
                <a:gd name="connsiteX6" fmla="*/ 1837502 w 1837502"/>
                <a:gd name="connsiteY6" fmla="*/ 734598 h 932167"/>
                <a:gd name="connsiteX7" fmla="*/ 1668377 w 1837502"/>
                <a:gd name="connsiteY7" fmla="*/ 932167 h 932167"/>
                <a:gd name="connsiteX0" fmla="*/ 772614 w 1837502"/>
                <a:gd name="connsiteY0" fmla="*/ 146712 h 932167"/>
                <a:gd name="connsiteX1" fmla="*/ 373275 w 1837502"/>
                <a:gd name="connsiteY1" fmla="*/ 176969 h 932167"/>
                <a:gd name="connsiteX2" fmla="*/ 279837 w 1837502"/>
                <a:gd name="connsiteY2" fmla="*/ 293840 h 932167"/>
                <a:gd name="connsiteX3" fmla="*/ 123684 w 1837502"/>
                <a:gd name="connsiteY3" fmla="*/ 308498 h 932167"/>
                <a:gd name="connsiteX4" fmla="*/ 772613 w 1837502"/>
                <a:gd name="connsiteY4" fmla="*/ 146712 h 932167"/>
                <a:gd name="connsiteX5" fmla="*/ 772614 w 1837502"/>
                <a:gd name="connsiteY5" fmla="*/ 146712 h 932167"/>
                <a:gd name="connsiteX0" fmla="*/ 772614 w 1837502"/>
                <a:gd name="connsiteY0" fmla="*/ 146712 h 932167"/>
                <a:gd name="connsiteX1" fmla="*/ 9176 w 1837502"/>
                <a:gd name="connsiteY1" fmla="*/ 592493 h 932167"/>
                <a:gd name="connsiteX2" fmla="*/ 189958 w 1837502"/>
                <a:gd name="connsiteY2" fmla="*/ 353008 h 932167"/>
                <a:gd name="connsiteX3" fmla="*/ 673829 w 1837502"/>
                <a:gd name="connsiteY3" fmla="*/ 141892 h 932167"/>
                <a:gd name="connsiteX4" fmla="*/ 871398 w 1837502"/>
                <a:gd name="connsiteY4" fmla="*/ 141892 h 932167"/>
                <a:gd name="connsiteX5" fmla="*/ 1738717 w 1837502"/>
                <a:gd name="connsiteY5" fmla="*/ 734598 h 932167"/>
                <a:gd name="connsiteX6" fmla="*/ 1837502 w 1837502"/>
                <a:gd name="connsiteY6" fmla="*/ 734598 h 932167"/>
                <a:gd name="connsiteX7" fmla="*/ 1668377 w 1837502"/>
                <a:gd name="connsiteY7" fmla="*/ 932167 h 932167"/>
                <a:gd name="connsiteX8" fmla="*/ 1442364 w 1837502"/>
                <a:gd name="connsiteY8" fmla="*/ 734598 h 932167"/>
                <a:gd name="connsiteX9" fmla="*/ 1541149 w 1837502"/>
                <a:gd name="connsiteY9" fmla="*/ 734598 h 932167"/>
                <a:gd name="connsiteX10" fmla="*/ 673830 w 1837502"/>
                <a:gd name="connsiteY10" fmla="*/ 141892 h 932167"/>
                <a:gd name="connsiteX0" fmla="*/ 1668377 w 1837502"/>
                <a:gd name="connsiteY0" fmla="*/ 932167 h 932167"/>
                <a:gd name="connsiteX1" fmla="*/ 1442364 w 1837502"/>
                <a:gd name="connsiteY1" fmla="*/ 734598 h 932167"/>
                <a:gd name="connsiteX2" fmla="*/ 1541149 w 1837502"/>
                <a:gd name="connsiteY2" fmla="*/ 734598 h 932167"/>
                <a:gd name="connsiteX3" fmla="*/ 673830 w 1837502"/>
                <a:gd name="connsiteY3" fmla="*/ 141892 h 932167"/>
                <a:gd name="connsiteX4" fmla="*/ 871398 w 1837502"/>
                <a:gd name="connsiteY4" fmla="*/ 141892 h 932167"/>
                <a:gd name="connsiteX5" fmla="*/ 1738717 w 1837502"/>
                <a:gd name="connsiteY5" fmla="*/ 734598 h 932167"/>
                <a:gd name="connsiteX6" fmla="*/ 1837502 w 1837502"/>
                <a:gd name="connsiteY6" fmla="*/ 734598 h 932167"/>
                <a:gd name="connsiteX7" fmla="*/ 1668377 w 1837502"/>
                <a:gd name="connsiteY7" fmla="*/ 932167 h 932167"/>
                <a:gd name="connsiteX0" fmla="*/ 772614 w 1837502"/>
                <a:gd name="connsiteY0" fmla="*/ 146712 h 932167"/>
                <a:gd name="connsiteX1" fmla="*/ 373275 w 1837502"/>
                <a:gd name="connsiteY1" fmla="*/ 176969 h 932167"/>
                <a:gd name="connsiteX2" fmla="*/ 303664 w 1837502"/>
                <a:gd name="connsiteY2" fmla="*/ 227683 h 932167"/>
                <a:gd name="connsiteX3" fmla="*/ 123684 w 1837502"/>
                <a:gd name="connsiteY3" fmla="*/ 308498 h 932167"/>
                <a:gd name="connsiteX4" fmla="*/ 772613 w 1837502"/>
                <a:gd name="connsiteY4" fmla="*/ 146712 h 932167"/>
                <a:gd name="connsiteX5" fmla="*/ 772614 w 1837502"/>
                <a:gd name="connsiteY5" fmla="*/ 146712 h 932167"/>
                <a:gd name="connsiteX0" fmla="*/ 772614 w 1837502"/>
                <a:gd name="connsiteY0" fmla="*/ 146712 h 932167"/>
                <a:gd name="connsiteX1" fmla="*/ 9176 w 1837502"/>
                <a:gd name="connsiteY1" fmla="*/ 592493 h 932167"/>
                <a:gd name="connsiteX2" fmla="*/ 189958 w 1837502"/>
                <a:gd name="connsiteY2" fmla="*/ 353008 h 932167"/>
                <a:gd name="connsiteX3" fmla="*/ 673829 w 1837502"/>
                <a:gd name="connsiteY3" fmla="*/ 141892 h 932167"/>
                <a:gd name="connsiteX4" fmla="*/ 871398 w 1837502"/>
                <a:gd name="connsiteY4" fmla="*/ 141892 h 932167"/>
                <a:gd name="connsiteX5" fmla="*/ 1738717 w 1837502"/>
                <a:gd name="connsiteY5" fmla="*/ 734598 h 932167"/>
                <a:gd name="connsiteX6" fmla="*/ 1837502 w 1837502"/>
                <a:gd name="connsiteY6" fmla="*/ 734598 h 932167"/>
                <a:gd name="connsiteX7" fmla="*/ 1668377 w 1837502"/>
                <a:gd name="connsiteY7" fmla="*/ 932167 h 932167"/>
                <a:gd name="connsiteX8" fmla="*/ 1442364 w 1837502"/>
                <a:gd name="connsiteY8" fmla="*/ 734598 h 932167"/>
                <a:gd name="connsiteX9" fmla="*/ 1541149 w 1837502"/>
                <a:gd name="connsiteY9" fmla="*/ 734598 h 932167"/>
                <a:gd name="connsiteX10" fmla="*/ 673830 w 1837502"/>
                <a:gd name="connsiteY10" fmla="*/ 141892 h 932167"/>
                <a:gd name="connsiteX0" fmla="*/ 1668377 w 1837502"/>
                <a:gd name="connsiteY0" fmla="*/ 932167 h 932167"/>
                <a:gd name="connsiteX1" fmla="*/ 1442364 w 1837502"/>
                <a:gd name="connsiteY1" fmla="*/ 734598 h 932167"/>
                <a:gd name="connsiteX2" fmla="*/ 1541149 w 1837502"/>
                <a:gd name="connsiteY2" fmla="*/ 734598 h 932167"/>
                <a:gd name="connsiteX3" fmla="*/ 673830 w 1837502"/>
                <a:gd name="connsiteY3" fmla="*/ 141892 h 932167"/>
                <a:gd name="connsiteX4" fmla="*/ 871398 w 1837502"/>
                <a:gd name="connsiteY4" fmla="*/ 141892 h 932167"/>
                <a:gd name="connsiteX5" fmla="*/ 1738717 w 1837502"/>
                <a:gd name="connsiteY5" fmla="*/ 734598 h 932167"/>
                <a:gd name="connsiteX6" fmla="*/ 1837502 w 1837502"/>
                <a:gd name="connsiteY6" fmla="*/ 734598 h 932167"/>
                <a:gd name="connsiteX7" fmla="*/ 1668377 w 1837502"/>
                <a:gd name="connsiteY7" fmla="*/ 932167 h 932167"/>
                <a:gd name="connsiteX0" fmla="*/ 772614 w 1837502"/>
                <a:gd name="connsiteY0" fmla="*/ 146712 h 932167"/>
                <a:gd name="connsiteX1" fmla="*/ 373275 w 1837502"/>
                <a:gd name="connsiteY1" fmla="*/ 176969 h 932167"/>
                <a:gd name="connsiteX2" fmla="*/ 303664 w 1837502"/>
                <a:gd name="connsiteY2" fmla="*/ 227683 h 932167"/>
                <a:gd name="connsiteX3" fmla="*/ 324391 w 1837502"/>
                <a:gd name="connsiteY3" fmla="*/ 201479 h 932167"/>
                <a:gd name="connsiteX4" fmla="*/ 772613 w 1837502"/>
                <a:gd name="connsiteY4" fmla="*/ 146712 h 932167"/>
                <a:gd name="connsiteX5" fmla="*/ 772614 w 1837502"/>
                <a:gd name="connsiteY5" fmla="*/ 146712 h 932167"/>
                <a:gd name="connsiteX0" fmla="*/ 772614 w 1837502"/>
                <a:gd name="connsiteY0" fmla="*/ 146712 h 932167"/>
                <a:gd name="connsiteX1" fmla="*/ 9176 w 1837502"/>
                <a:gd name="connsiteY1" fmla="*/ 592493 h 932167"/>
                <a:gd name="connsiteX2" fmla="*/ 189958 w 1837502"/>
                <a:gd name="connsiteY2" fmla="*/ 353008 h 932167"/>
                <a:gd name="connsiteX3" fmla="*/ 673829 w 1837502"/>
                <a:gd name="connsiteY3" fmla="*/ 141892 h 932167"/>
                <a:gd name="connsiteX4" fmla="*/ 871398 w 1837502"/>
                <a:gd name="connsiteY4" fmla="*/ 141892 h 932167"/>
                <a:gd name="connsiteX5" fmla="*/ 1738717 w 1837502"/>
                <a:gd name="connsiteY5" fmla="*/ 734598 h 932167"/>
                <a:gd name="connsiteX6" fmla="*/ 1837502 w 1837502"/>
                <a:gd name="connsiteY6" fmla="*/ 734598 h 932167"/>
                <a:gd name="connsiteX7" fmla="*/ 1668377 w 1837502"/>
                <a:gd name="connsiteY7" fmla="*/ 932167 h 932167"/>
                <a:gd name="connsiteX8" fmla="*/ 1442364 w 1837502"/>
                <a:gd name="connsiteY8" fmla="*/ 734598 h 932167"/>
                <a:gd name="connsiteX9" fmla="*/ 1541149 w 1837502"/>
                <a:gd name="connsiteY9" fmla="*/ 734598 h 932167"/>
                <a:gd name="connsiteX10" fmla="*/ 673830 w 1837502"/>
                <a:gd name="connsiteY10" fmla="*/ 141892 h 932167"/>
                <a:gd name="connsiteX0" fmla="*/ 1668377 w 1837502"/>
                <a:gd name="connsiteY0" fmla="*/ 932167 h 932167"/>
                <a:gd name="connsiteX1" fmla="*/ 1442364 w 1837502"/>
                <a:gd name="connsiteY1" fmla="*/ 734598 h 932167"/>
                <a:gd name="connsiteX2" fmla="*/ 1541149 w 1837502"/>
                <a:gd name="connsiteY2" fmla="*/ 734598 h 932167"/>
                <a:gd name="connsiteX3" fmla="*/ 673830 w 1837502"/>
                <a:gd name="connsiteY3" fmla="*/ 141892 h 932167"/>
                <a:gd name="connsiteX4" fmla="*/ 871398 w 1837502"/>
                <a:gd name="connsiteY4" fmla="*/ 141892 h 932167"/>
                <a:gd name="connsiteX5" fmla="*/ 1738717 w 1837502"/>
                <a:gd name="connsiteY5" fmla="*/ 734598 h 932167"/>
                <a:gd name="connsiteX6" fmla="*/ 1837502 w 1837502"/>
                <a:gd name="connsiteY6" fmla="*/ 734598 h 932167"/>
                <a:gd name="connsiteX7" fmla="*/ 1668377 w 1837502"/>
                <a:gd name="connsiteY7" fmla="*/ 932167 h 932167"/>
                <a:gd name="connsiteX0" fmla="*/ 772614 w 1837502"/>
                <a:gd name="connsiteY0" fmla="*/ 146712 h 932167"/>
                <a:gd name="connsiteX1" fmla="*/ 373275 w 1837502"/>
                <a:gd name="connsiteY1" fmla="*/ 176969 h 932167"/>
                <a:gd name="connsiteX2" fmla="*/ 303664 w 1837502"/>
                <a:gd name="connsiteY2" fmla="*/ 227683 h 932167"/>
                <a:gd name="connsiteX3" fmla="*/ 550973 w 1837502"/>
                <a:gd name="connsiteY3" fmla="*/ 138749 h 932167"/>
                <a:gd name="connsiteX4" fmla="*/ 772613 w 1837502"/>
                <a:gd name="connsiteY4" fmla="*/ 146712 h 932167"/>
                <a:gd name="connsiteX5" fmla="*/ 772614 w 1837502"/>
                <a:gd name="connsiteY5" fmla="*/ 146712 h 932167"/>
                <a:gd name="connsiteX0" fmla="*/ 772614 w 1837502"/>
                <a:gd name="connsiteY0" fmla="*/ 146712 h 932167"/>
                <a:gd name="connsiteX1" fmla="*/ 9176 w 1837502"/>
                <a:gd name="connsiteY1" fmla="*/ 592493 h 932167"/>
                <a:gd name="connsiteX2" fmla="*/ 189958 w 1837502"/>
                <a:gd name="connsiteY2" fmla="*/ 353008 h 932167"/>
                <a:gd name="connsiteX3" fmla="*/ 673829 w 1837502"/>
                <a:gd name="connsiteY3" fmla="*/ 141892 h 932167"/>
                <a:gd name="connsiteX4" fmla="*/ 871398 w 1837502"/>
                <a:gd name="connsiteY4" fmla="*/ 141892 h 932167"/>
                <a:gd name="connsiteX5" fmla="*/ 1738717 w 1837502"/>
                <a:gd name="connsiteY5" fmla="*/ 734598 h 932167"/>
                <a:gd name="connsiteX6" fmla="*/ 1837502 w 1837502"/>
                <a:gd name="connsiteY6" fmla="*/ 734598 h 932167"/>
                <a:gd name="connsiteX7" fmla="*/ 1668377 w 1837502"/>
                <a:gd name="connsiteY7" fmla="*/ 932167 h 932167"/>
                <a:gd name="connsiteX8" fmla="*/ 1442364 w 1837502"/>
                <a:gd name="connsiteY8" fmla="*/ 734598 h 932167"/>
                <a:gd name="connsiteX9" fmla="*/ 1541149 w 1837502"/>
                <a:gd name="connsiteY9" fmla="*/ 734598 h 932167"/>
                <a:gd name="connsiteX10" fmla="*/ 673830 w 1837502"/>
                <a:gd name="connsiteY10" fmla="*/ 141892 h 932167"/>
                <a:gd name="connsiteX0" fmla="*/ 1668377 w 1837502"/>
                <a:gd name="connsiteY0" fmla="*/ 932167 h 932167"/>
                <a:gd name="connsiteX1" fmla="*/ 1442364 w 1837502"/>
                <a:gd name="connsiteY1" fmla="*/ 734598 h 932167"/>
                <a:gd name="connsiteX2" fmla="*/ 1541149 w 1837502"/>
                <a:gd name="connsiteY2" fmla="*/ 734598 h 932167"/>
                <a:gd name="connsiteX3" fmla="*/ 673830 w 1837502"/>
                <a:gd name="connsiteY3" fmla="*/ 141892 h 932167"/>
                <a:gd name="connsiteX4" fmla="*/ 871398 w 1837502"/>
                <a:gd name="connsiteY4" fmla="*/ 141892 h 932167"/>
                <a:gd name="connsiteX5" fmla="*/ 1738717 w 1837502"/>
                <a:gd name="connsiteY5" fmla="*/ 734598 h 932167"/>
                <a:gd name="connsiteX6" fmla="*/ 1837502 w 1837502"/>
                <a:gd name="connsiteY6" fmla="*/ 734598 h 932167"/>
                <a:gd name="connsiteX7" fmla="*/ 1668377 w 1837502"/>
                <a:gd name="connsiteY7" fmla="*/ 932167 h 932167"/>
                <a:gd name="connsiteX0" fmla="*/ 772614 w 1837502"/>
                <a:gd name="connsiteY0" fmla="*/ 146712 h 932167"/>
                <a:gd name="connsiteX1" fmla="*/ 373275 w 1837502"/>
                <a:gd name="connsiteY1" fmla="*/ 176969 h 932167"/>
                <a:gd name="connsiteX2" fmla="*/ 386338 w 1837502"/>
                <a:gd name="connsiteY2" fmla="*/ 200890 h 932167"/>
                <a:gd name="connsiteX3" fmla="*/ 550973 w 1837502"/>
                <a:gd name="connsiteY3" fmla="*/ 138749 h 932167"/>
                <a:gd name="connsiteX4" fmla="*/ 772613 w 1837502"/>
                <a:gd name="connsiteY4" fmla="*/ 146712 h 932167"/>
                <a:gd name="connsiteX5" fmla="*/ 772614 w 1837502"/>
                <a:gd name="connsiteY5" fmla="*/ 146712 h 932167"/>
                <a:gd name="connsiteX0" fmla="*/ 772614 w 1837502"/>
                <a:gd name="connsiteY0" fmla="*/ 146712 h 932167"/>
                <a:gd name="connsiteX1" fmla="*/ 9176 w 1837502"/>
                <a:gd name="connsiteY1" fmla="*/ 592493 h 932167"/>
                <a:gd name="connsiteX2" fmla="*/ 189958 w 1837502"/>
                <a:gd name="connsiteY2" fmla="*/ 353008 h 932167"/>
                <a:gd name="connsiteX3" fmla="*/ 673829 w 1837502"/>
                <a:gd name="connsiteY3" fmla="*/ 141892 h 932167"/>
                <a:gd name="connsiteX4" fmla="*/ 871398 w 1837502"/>
                <a:gd name="connsiteY4" fmla="*/ 141892 h 932167"/>
                <a:gd name="connsiteX5" fmla="*/ 1738717 w 1837502"/>
                <a:gd name="connsiteY5" fmla="*/ 734598 h 932167"/>
                <a:gd name="connsiteX6" fmla="*/ 1837502 w 1837502"/>
                <a:gd name="connsiteY6" fmla="*/ 734598 h 932167"/>
                <a:gd name="connsiteX7" fmla="*/ 1668377 w 1837502"/>
                <a:gd name="connsiteY7" fmla="*/ 932167 h 932167"/>
                <a:gd name="connsiteX8" fmla="*/ 1442364 w 1837502"/>
                <a:gd name="connsiteY8" fmla="*/ 734598 h 932167"/>
                <a:gd name="connsiteX9" fmla="*/ 1541149 w 1837502"/>
                <a:gd name="connsiteY9" fmla="*/ 734598 h 932167"/>
                <a:gd name="connsiteX10" fmla="*/ 673830 w 1837502"/>
                <a:gd name="connsiteY10" fmla="*/ 141892 h 932167"/>
                <a:gd name="connsiteX0" fmla="*/ 1664403 w 1833528"/>
                <a:gd name="connsiteY0" fmla="*/ 993335 h 993335"/>
                <a:gd name="connsiteX1" fmla="*/ 1438390 w 1833528"/>
                <a:gd name="connsiteY1" fmla="*/ 795766 h 993335"/>
                <a:gd name="connsiteX2" fmla="*/ 1537175 w 1833528"/>
                <a:gd name="connsiteY2" fmla="*/ 795766 h 993335"/>
                <a:gd name="connsiteX3" fmla="*/ 669856 w 1833528"/>
                <a:gd name="connsiteY3" fmla="*/ 203060 h 993335"/>
                <a:gd name="connsiteX4" fmla="*/ 867424 w 1833528"/>
                <a:gd name="connsiteY4" fmla="*/ 203060 h 993335"/>
                <a:gd name="connsiteX5" fmla="*/ 1734743 w 1833528"/>
                <a:gd name="connsiteY5" fmla="*/ 795766 h 993335"/>
                <a:gd name="connsiteX6" fmla="*/ 1833528 w 1833528"/>
                <a:gd name="connsiteY6" fmla="*/ 795766 h 993335"/>
                <a:gd name="connsiteX7" fmla="*/ 1664403 w 1833528"/>
                <a:gd name="connsiteY7" fmla="*/ 993335 h 993335"/>
                <a:gd name="connsiteX0" fmla="*/ 768640 w 1833528"/>
                <a:gd name="connsiteY0" fmla="*/ 207880 h 993335"/>
                <a:gd name="connsiteX1" fmla="*/ 369301 w 1833528"/>
                <a:gd name="connsiteY1" fmla="*/ 238137 h 993335"/>
                <a:gd name="connsiteX2" fmla="*/ 382364 w 1833528"/>
                <a:gd name="connsiteY2" fmla="*/ 262058 h 993335"/>
                <a:gd name="connsiteX3" fmla="*/ 546999 w 1833528"/>
                <a:gd name="connsiteY3" fmla="*/ 199917 h 993335"/>
                <a:gd name="connsiteX4" fmla="*/ 768639 w 1833528"/>
                <a:gd name="connsiteY4" fmla="*/ 207880 h 993335"/>
                <a:gd name="connsiteX5" fmla="*/ 768640 w 1833528"/>
                <a:gd name="connsiteY5" fmla="*/ 207880 h 993335"/>
                <a:gd name="connsiteX0" fmla="*/ 768640 w 1833528"/>
                <a:gd name="connsiteY0" fmla="*/ 207880 h 993335"/>
                <a:gd name="connsiteX1" fmla="*/ 5202 w 1833528"/>
                <a:gd name="connsiteY1" fmla="*/ 653661 h 993335"/>
                <a:gd name="connsiteX2" fmla="*/ 456001 w 1833528"/>
                <a:gd name="connsiteY2" fmla="*/ 190870 h 993335"/>
                <a:gd name="connsiteX3" fmla="*/ 669855 w 1833528"/>
                <a:gd name="connsiteY3" fmla="*/ 203060 h 993335"/>
                <a:gd name="connsiteX4" fmla="*/ 867424 w 1833528"/>
                <a:gd name="connsiteY4" fmla="*/ 203060 h 993335"/>
                <a:gd name="connsiteX5" fmla="*/ 1734743 w 1833528"/>
                <a:gd name="connsiteY5" fmla="*/ 795766 h 993335"/>
                <a:gd name="connsiteX6" fmla="*/ 1833528 w 1833528"/>
                <a:gd name="connsiteY6" fmla="*/ 795766 h 993335"/>
                <a:gd name="connsiteX7" fmla="*/ 1664403 w 1833528"/>
                <a:gd name="connsiteY7" fmla="*/ 993335 h 993335"/>
                <a:gd name="connsiteX8" fmla="*/ 1438390 w 1833528"/>
                <a:gd name="connsiteY8" fmla="*/ 795766 h 993335"/>
                <a:gd name="connsiteX9" fmla="*/ 1537175 w 1833528"/>
                <a:gd name="connsiteY9" fmla="*/ 795766 h 993335"/>
                <a:gd name="connsiteX10" fmla="*/ 669856 w 1833528"/>
                <a:gd name="connsiteY10" fmla="*/ 203060 h 993335"/>
                <a:gd name="connsiteX0" fmla="*/ 1297134 w 1466259"/>
                <a:gd name="connsiteY0" fmla="*/ 993335 h 993335"/>
                <a:gd name="connsiteX1" fmla="*/ 1071121 w 1466259"/>
                <a:gd name="connsiteY1" fmla="*/ 795766 h 993335"/>
                <a:gd name="connsiteX2" fmla="*/ 1169906 w 1466259"/>
                <a:gd name="connsiteY2" fmla="*/ 795766 h 993335"/>
                <a:gd name="connsiteX3" fmla="*/ 302587 w 1466259"/>
                <a:gd name="connsiteY3" fmla="*/ 203060 h 993335"/>
                <a:gd name="connsiteX4" fmla="*/ 500155 w 1466259"/>
                <a:gd name="connsiteY4" fmla="*/ 203060 h 993335"/>
                <a:gd name="connsiteX5" fmla="*/ 1367474 w 1466259"/>
                <a:gd name="connsiteY5" fmla="*/ 795766 h 993335"/>
                <a:gd name="connsiteX6" fmla="*/ 1466259 w 1466259"/>
                <a:gd name="connsiteY6" fmla="*/ 795766 h 993335"/>
                <a:gd name="connsiteX7" fmla="*/ 1297134 w 1466259"/>
                <a:gd name="connsiteY7" fmla="*/ 993335 h 993335"/>
                <a:gd name="connsiteX0" fmla="*/ 401371 w 1466259"/>
                <a:gd name="connsiteY0" fmla="*/ 207880 h 993335"/>
                <a:gd name="connsiteX1" fmla="*/ 2032 w 1466259"/>
                <a:gd name="connsiteY1" fmla="*/ 238137 h 993335"/>
                <a:gd name="connsiteX2" fmla="*/ 15095 w 1466259"/>
                <a:gd name="connsiteY2" fmla="*/ 262058 h 993335"/>
                <a:gd name="connsiteX3" fmla="*/ 179730 w 1466259"/>
                <a:gd name="connsiteY3" fmla="*/ 199917 h 993335"/>
                <a:gd name="connsiteX4" fmla="*/ 401370 w 1466259"/>
                <a:gd name="connsiteY4" fmla="*/ 207880 h 993335"/>
                <a:gd name="connsiteX5" fmla="*/ 401371 w 1466259"/>
                <a:gd name="connsiteY5" fmla="*/ 207880 h 993335"/>
                <a:gd name="connsiteX0" fmla="*/ 401371 w 1466259"/>
                <a:gd name="connsiteY0" fmla="*/ 207880 h 993335"/>
                <a:gd name="connsiteX1" fmla="*/ 101194 w 1466259"/>
                <a:gd name="connsiteY1" fmla="*/ 208882 h 993335"/>
                <a:gd name="connsiteX2" fmla="*/ 88732 w 1466259"/>
                <a:gd name="connsiteY2" fmla="*/ 190870 h 993335"/>
                <a:gd name="connsiteX3" fmla="*/ 302586 w 1466259"/>
                <a:gd name="connsiteY3" fmla="*/ 203060 h 993335"/>
                <a:gd name="connsiteX4" fmla="*/ 500155 w 1466259"/>
                <a:gd name="connsiteY4" fmla="*/ 203060 h 993335"/>
                <a:gd name="connsiteX5" fmla="*/ 1367474 w 1466259"/>
                <a:gd name="connsiteY5" fmla="*/ 795766 h 993335"/>
                <a:gd name="connsiteX6" fmla="*/ 1466259 w 1466259"/>
                <a:gd name="connsiteY6" fmla="*/ 795766 h 993335"/>
                <a:gd name="connsiteX7" fmla="*/ 1297134 w 1466259"/>
                <a:gd name="connsiteY7" fmla="*/ 993335 h 993335"/>
                <a:gd name="connsiteX8" fmla="*/ 1071121 w 1466259"/>
                <a:gd name="connsiteY8" fmla="*/ 795766 h 993335"/>
                <a:gd name="connsiteX9" fmla="*/ 1169906 w 1466259"/>
                <a:gd name="connsiteY9" fmla="*/ 795766 h 993335"/>
                <a:gd name="connsiteX10" fmla="*/ 302587 w 1466259"/>
                <a:gd name="connsiteY10" fmla="*/ 203060 h 99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66259" h="993335" stroke="0" extrusionOk="0">
                  <a:moveTo>
                    <a:pt x="1297134" y="993335"/>
                  </a:moveTo>
                  <a:lnTo>
                    <a:pt x="1071121" y="795766"/>
                  </a:lnTo>
                  <a:lnTo>
                    <a:pt x="1169906" y="795766"/>
                  </a:lnTo>
                  <a:cubicBezTo>
                    <a:pt x="1067789" y="446845"/>
                    <a:pt x="711054" y="203060"/>
                    <a:pt x="302587" y="203060"/>
                  </a:cubicBezTo>
                  <a:lnTo>
                    <a:pt x="500155" y="203060"/>
                  </a:lnTo>
                  <a:cubicBezTo>
                    <a:pt x="908621" y="203060"/>
                    <a:pt x="1265357" y="446845"/>
                    <a:pt x="1367474" y="795766"/>
                  </a:cubicBezTo>
                  <a:lnTo>
                    <a:pt x="1466259" y="795766"/>
                  </a:lnTo>
                  <a:lnTo>
                    <a:pt x="1297134" y="993335"/>
                  </a:lnTo>
                  <a:close/>
                </a:path>
                <a:path w="1466259" h="993335" fill="darkenLess" stroke="0" extrusionOk="0">
                  <a:moveTo>
                    <a:pt x="401371" y="207880"/>
                  </a:moveTo>
                  <a:cubicBezTo>
                    <a:pt x="-52332" y="252293"/>
                    <a:pt x="2032" y="-164593"/>
                    <a:pt x="2032" y="238137"/>
                  </a:cubicBezTo>
                  <a:lnTo>
                    <a:pt x="15095" y="262058"/>
                  </a:lnTo>
                  <a:cubicBezTo>
                    <a:pt x="15095" y="18265"/>
                    <a:pt x="-38348" y="349646"/>
                    <a:pt x="179730" y="199917"/>
                  </a:cubicBezTo>
                  <a:cubicBezTo>
                    <a:pt x="363895" y="73473"/>
                    <a:pt x="169431" y="185175"/>
                    <a:pt x="401370" y="207880"/>
                  </a:cubicBezTo>
                  <a:lnTo>
                    <a:pt x="401371" y="207880"/>
                  </a:lnTo>
                  <a:close/>
                </a:path>
                <a:path w="1466259" h="993335" fill="none" extrusionOk="0">
                  <a:moveTo>
                    <a:pt x="401371" y="207880"/>
                  </a:moveTo>
                  <a:cubicBezTo>
                    <a:pt x="-52332" y="252293"/>
                    <a:pt x="101194" y="-193848"/>
                    <a:pt x="101194" y="208882"/>
                  </a:cubicBezTo>
                  <a:cubicBezTo>
                    <a:pt x="35338" y="208882"/>
                    <a:pt x="154588" y="190870"/>
                    <a:pt x="88732" y="190870"/>
                  </a:cubicBezTo>
                  <a:cubicBezTo>
                    <a:pt x="88732" y="-245587"/>
                    <a:pt x="-192130" y="203060"/>
                    <a:pt x="302586" y="203060"/>
                  </a:cubicBezTo>
                  <a:lnTo>
                    <a:pt x="500155" y="203060"/>
                  </a:lnTo>
                  <a:cubicBezTo>
                    <a:pt x="908621" y="203060"/>
                    <a:pt x="1265357" y="446845"/>
                    <a:pt x="1367474" y="795766"/>
                  </a:cubicBezTo>
                  <a:lnTo>
                    <a:pt x="1466259" y="795766"/>
                  </a:lnTo>
                  <a:lnTo>
                    <a:pt x="1297134" y="993335"/>
                  </a:lnTo>
                  <a:lnTo>
                    <a:pt x="1071121" y="795766"/>
                  </a:lnTo>
                  <a:lnTo>
                    <a:pt x="1169906" y="795766"/>
                  </a:lnTo>
                  <a:cubicBezTo>
                    <a:pt x="1067789" y="446845"/>
                    <a:pt x="711054" y="203060"/>
                    <a:pt x="302587" y="20306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916489" y="2044701"/>
              <a:ext cx="436531" cy="233363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857699" y="446342"/>
            <a:ext cx="62816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2. Word2Vec </a:t>
            </a:r>
            <a:r>
              <a:rPr lang="ko-KR" altLang="en-US" sz="1400" dirty="0" smtClean="0"/>
              <a:t>클래스 </a:t>
            </a:r>
            <a:r>
              <a:rPr lang="en-US" altLang="ko-KR" sz="1400" dirty="0" err="1" smtClean="0"/>
              <a:t>init</a:t>
            </a:r>
            <a:r>
              <a:rPr lang="ko-KR" altLang="en-US" sz="1400" dirty="0" smtClean="0"/>
              <a:t>에서 코퍼스 정상 체크 함수 </a:t>
            </a:r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check_corpus_sanity</a:t>
            </a:r>
            <a:r>
              <a:rPr lang="en-US" altLang="ko-KR" sz="1400" dirty="0" smtClean="0"/>
              <a:t>(), </a:t>
            </a:r>
            <a:br>
              <a:rPr lang="en-US" altLang="ko-KR" sz="1400" dirty="0" smtClean="0"/>
            </a:br>
            <a:r>
              <a:rPr lang="ko-KR" altLang="en-US" sz="1400" dirty="0" smtClean="0"/>
              <a:t>단어 사전 생성 함수 </a:t>
            </a:r>
            <a:r>
              <a:rPr lang="en-US" altLang="ko-KR" sz="1400" dirty="0" err="1" smtClean="0"/>
              <a:t>build_vocab</a:t>
            </a:r>
            <a:r>
              <a:rPr lang="en-US" altLang="ko-KR" sz="1400" dirty="0" smtClean="0"/>
              <a:t>(), </a:t>
            </a:r>
            <a:r>
              <a:rPr lang="ko-KR" altLang="en-US" sz="1400" dirty="0" smtClean="0"/>
              <a:t>훈련 함수 </a:t>
            </a:r>
            <a:r>
              <a:rPr lang="en-US" altLang="ko-KR" sz="1400" dirty="0" smtClean="0"/>
              <a:t>train()</a:t>
            </a:r>
            <a:r>
              <a:rPr lang="ko-KR" altLang="en-US" sz="1400" dirty="0" smtClean="0"/>
              <a:t> 실행</a:t>
            </a:r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638233" y="2178051"/>
            <a:ext cx="1577917" cy="1745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321942" y="3150523"/>
            <a:ext cx="610874" cy="174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09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1142" y="490490"/>
            <a:ext cx="9563837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def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train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corpus_iterable=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None,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corpus_file=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None,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total_examples=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None,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total_words=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None,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epochs=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None,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start_alpha=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None,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end_alpha=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None,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word_count=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queue_factor=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report_delay=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1.0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compute_loss=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callbacks=()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**kwargs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):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Arial Unicode MS" panose="020B0604020202020204" pitchFamily="50" charset="-127"/>
              <a:ea typeface="JetBrains Mono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lang="en-US" altLang="ko-KR" sz="900" dirty="0">
                <a:solidFill>
                  <a:srgbClr val="6A8759"/>
                </a:solidFill>
                <a:latin typeface="Arial Unicode MS" panose="020B0604020202020204" pitchFamily="50" charset="-127"/>
                <a:ea typeface="JetBrains Mono"/>
              </a:rPr>
              <a:t>(</a:t>
            </a:r>
            <a:r>
              <a:rPr lang="ko-KR" altLang="en-US" sz="900" dirty="0" err="1">
                <a:solidFill>
                  <a:srgbClr val="6A8759"/>
                </a:solidFill>
                <a:latin typeface="Arial Unicode MS" panose="020B0604020202020204" pitchFamily="50" charset="-127"/>
                <a:ea typeface="JetBrains Mono"/>
              </a:rPr>
              <a:t>파라미터</a:t>
            </a:r>
            <a:r>
              <a:rPr lang="ko-KR" altLang="en-US" sz="900" dirty="0">
                <a:solidFill>
                  <a:srgbClr val="6A8759"/>
                </a:solidFill>
                <a:latin typeface="Arial Unicode MS" panose="020B0604020202020204" pitchFamily="50" charset="-127"/>
                <a:ea typeface="JetBrains Mono"/>
              </a:rPr>
              <a:t> 설명 및 </a:t>
            </a:r>
            <a:r>
              <a:rPr lang="ko-KR" altLang="en-US" sz="900" dirty="0" err="1">
                <a:solidFill>
                  <a:srgbClr val="6A8759"/>
                </a:solidFill>
                <a:latin typeface="Arial Unicode MS" panose="020B0604020202020204" pitchFamily="50" charset="-127"/>
                <a:ea typeface="JetBrains Mono"/>
              </a:rPr>
              <a:t>인스턴스화</a:t>
            </a:r>
            <a:r>
              <a:rPr lang="ko-KR" altLang="en-US" sz="900" dirty="0">
                <a:solidFill>
                  <a:srgbClr val="6A8759"/>
                </a:solidFill>
                <a:latin typeface="Arial Unicode MS" panose="020B0604020202020204" pitchFamily="50" charset="-127"/>
                <a:ea typeface="JetBrains Mono"/>
              </a:rPr>
              <a:t> 생략</a:t>
            </a:r>
            <a:r>
              <a:rPr lang="en-US" altLang="ko-KR" sz="900" dirty="0">
                <a:solidFill>
                  <a:srgbClr val="6A8759"/>
                </a:solidFill>
                <a:latin typeface="Arial Unicode MS" panose="020B0604020202020204" pitchFamily="50" charset="-127"/>
                <a:ea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trained_word_count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raw_word_count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start = default_timer() -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0.00001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job_tally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for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cur_epoch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50" charset="-127"/>
                <a:ea typeface="JetBrains Mono"/>
              </a:rPr>
              <a:t>range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.epochs):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for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callback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callbacks: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callback.on_epoch_begin(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# corpus_iterable = &lt;gensim.models.doc2vec.TaggedLineDocument object at 0x0000029B1E779EB0&gt;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corpus_iterable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is not None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kumimoji="0" lang="en-US" altLang="ko-KR" sz="9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"cur epoch(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kumimoji="0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에포크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):"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cur_epoch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 total examples(</a:t>
            </a:r>
            <a:r>
              <a:rPr kumimoji="0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문장수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):"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total_examples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 total_words(</a:t>
            </a:r>
            <a:r>
              <a:rPr kumimoji="0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단어수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):"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total_words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 raw word count(</a:t>
            </a:r>
            <a:r>
              <a:rPr kumimoji="0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단어수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x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에포크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):"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raw_word_count) 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trained_word_count_epoch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raw_word_count_epoch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job_tally_epoch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._train_epoch(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corpus_iterable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cur_epoch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=cur_epoch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total_examples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=total_examples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total_words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=total_words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queue_factor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=queue_factor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report_delay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=report_delay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callbacks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=callbacks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**kwargs)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trained_word_count_epoch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raw_word_count_epoch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job_tally_epoch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._train_epoch_corpusfile(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corpus_file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cur_epoch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=cur_epoch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total_examples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=total_examples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total_words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=total_words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callbacks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=callbacks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**kwargs)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3133" y="3481637"/>
            <a:ext cx="981017" cy="1833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65100" y="153368"/>
            <a:ext cx="6972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3. Word2vec </a:t>
            </a:r>
            <a:r>
              <a:rPr lang="ko-KR" altLang="en-US" sz="1400" dirty="0" smtClean="0"/>
              <a:t>클래스의 </a:t>
            </a:r>
            <a:r>
              <a:rPr lang="en-US" altLang="ko-KR" sz="1400" dirty="0" smtClean="0"/>
              <a:t>train()</a:t>
            </a:r>
            <a:r>
              <a:rPr lang="ko-KR" altLang="en-US" sz="1400" dirty="0" smtClean="0"/>
              <a:t> 내에 </a:t>
            </a:r>
            <a:r>
              <a:rPr lang="ko-KR" altLang="en-US" sz="1400" dirty="0" err="1" smtClean="0"/>
              <a:t>싱글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에포크</a:t>
            </a:r>
            <a:r>
              <a:rPr lang="ko-KR" altLang="en-US" sz="1400" dirty="0" smtClean="0"/>
              <a:t> 훈련 함수 </a:t>
            </a:r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train_epoch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실행</a:t>
            </a:r>
            <a:r>
              <a:rPr lang="en-US" altLang="ko-KR" sz="1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451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5100" y="153368"/>
            <a:ext cx="8851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4</a:t>
            </a:r>
            <a:r>
              <a:rPr lang="en-US" altLang="ko-KR" sz="1400" dirty="0" smtClean="0"/>
              <a:t>. Word2vec </a:t>
            </a:r>
            <a:r>
              <a:rPr lang="ko-KR" altLang="en-US" sz="1400" dirty="0" smtClean="0"/>
              <a:t>클래스의 </a:t>
            </a:r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train_epoch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내에 여러 개의 배치에 대하여 반복 수행 함수 </a:t>
            </a:r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worker_loop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실행</a:t>
            </a:r>
            <a:endParaRPr lang="en-US" altLang="ko-KR" sz="1400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42487" y="537298"/>
            <a:ext cx="7617791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def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_train_epoch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data_iterable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cur_epoch=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total_examples=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None,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total_words=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None,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queue_factor=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report_delay=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1.0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callbacks=()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job_queue = Queue(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maxsize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=queue_factor *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.workers)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# 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처리해야 하는 작업 </a:t>
            </a:r>
            <a:r>
              <a:rPr kumimoji="0" lang="ko-K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대기열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객체 목록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progress_queue = Queue(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maxsize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=(queue_factor +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 *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.workers)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# 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처리된 데이터 크기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훈련에 사용</a:t>
            </a:r>
            <a:r>
              <a:rPr kumimoji="0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할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단어수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훈련에 사용된 </a:t>
            </a:r>
            <a:r>
              <a:rPr kumimoji="0" lang="ko-K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단어수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workers = [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threading.Thread(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target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._worker_loop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=(job_queue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progress_queue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for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_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50" charset="-127"/>
                <a:ea typeface="JetBrains Mono"/>
              </a:rPr>
              <a:t>range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.workers)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]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22433" y="1937521"/>
            <a:ext cx="981017" cy="1833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2487" y="3328338"/>
            <a:ext cx="4506362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def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_worker_loop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job_queue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progress_queue):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thread_private_mem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._get_thread_working_mem()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jobs_processed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 True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job = job_queue.get()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job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is None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progress_queue.put(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None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# no more jobs =&gt; quit this worker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data_iterable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alpha = job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tally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raw_tally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._do_train_job(data_iterable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alpha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thread_private_mem)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progress_queue.put((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50" charset="-127"/>
                <a:ea typeface="JetBrains Mono"/>
              </a:rPr>
              <a:t>len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(data_iterable)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tally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raw_tally))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# report back progress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jobs_processed +=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5100" y="2944115"/>
            <a:ext cx="8851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5. Word2vec </a:t>
            </a:r>
            <a:r>
              <a:rPr lang="ko-KR" altLang="en-US" sz="1400" dirty="0" smtClean="0"/>
              <a:t>클래스의 </a:t>
            </a:r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worker_loop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내에 하나의 배치에 대한 훈련 함수</a:t>
            </a:r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do_train_job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실행</a:t>
            </a:r>
            <a:endParaRPr lang="en-US" altLang="ko-KR" sz="14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590733" y="4890053"/>
            <a:ext cx="981017" cy="1833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79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30200" y="461145"/>
            <a:ext cx="10227480" cy="43858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def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_do_train_job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job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alpha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inits):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work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neu1 = inits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tally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job:"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job)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# [TaggedDocument(words=['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', '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저는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', '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혜원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', '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누구십니까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'], tags=[0]), 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…,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TaggedDocument(words=['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', '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저는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', '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누구십니까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', '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안녕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'], tags=[2])]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doctag vectors:"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.dv.vectors)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#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lang="ko-KR" altLang="en-US" sz="900" dirty="0">
                <a:solidFill>
                  <a:srgbClr val="808080"/>
                </a:solidFill>
                <a:latin typeface="Arial Unicode MS" panose="020B0604020202020204" pitchFamily="50" charset="-127"/>
                <a:ea typeface="JetBrains Mono"/>
              </a:rPr>
              <a:t>초기 </a:t>
            </a:r>
            <a:r>
              <a:rPr lang="en-US" altLang="ko-KR" sz="900" dirty="0" err="1">
                <a:solidFill>
                  <a:srgbClr val="808080"/>
                </a:solidFill>
                <a:latin typeface="Arial Unicode MS" panose="020B0604020202020204" pitchFamily="50" charset="-127"/>
                <a:ea typeface="JetBrains Mono"/>
              </a:rPr>
              <a:t>doctag</a:t>
            </a:r>
            <a:r>
              <a:rPr lang="en-US" altLang="ko-KR" sz="900" dirty="0">
                <a:solidFill>
                  <a:srgbClr val="808080"/>
                </a:solidFill>
                <a:latin typeface="Arial Unicode MS" panose="020B0604020202020204" pitchFamily="50" charset="-127"/>
                <a:ea typeface="JetBrains Mono"/>
              </a:rPr>
              <a:t> vectors: [[-0.17436051 -0.19930422 -0.32935846</a:t>
            </a:r>
            <a:r>
              <a:rPr lang="en-US" altLang="ko-KR" sz="900" dirty="0" smtClean="0">
                <a:solidFill>
                  <a:srgbClr val="808080"/>
                </a:solidFill>
                <a:latin typeface="Arial Unicode MS" panose="020B0604020202020204" pitchFamily="50" charset="-127"/>
                <a:ea typeface="JetBrains Mono"/>
              </a:rPr>
              <a:t>] </a:t>
            </a:r>
            <a:r>
              <a:rPr lang="en-US" altLang="ko-KR" sz="900" dirty="0">
                <a:solidFill>
                  <a:srgbClr val="808080"/>
                </a:solidFill>
                <a:latin typeface="Arial Unicode MS" panose="020B0604020202020204" pitchFamily="50" charset="-127"/>
                <a:ea typeface="JetBrains Mono"/>
              </a:rPr>
              <a:t>[ 0.28509486  0.11887053  0.00876772</a:t>
            </a:r>
            <a:r>
              <a:rPr lang="en-US" altLang="ko-KR" sz="900" dirty="0" smtClean="0">
                <a:solidFill>
                  <a:srgbClr val="808080"/>
                </a:solidFill>
                <a:latin typeface="Arial Unicode MS" panose="020B0604020202020204" pitchFamily="50" charset="-127"/>
                <a:ea typeface="JetBrains Mono"/>
              </a:rPr>
              <a:t>] </a:t>
            </a:r>
            <a:r>
              <a:rPr lang="en-US" altLang="ko-KR" sz="900" dirty="0">
                <a:solidFill>
                  <a:srgbClr val="808080"/>
                </a:solidFill>
                <a:latin typeface="Arial Unicode MS" panose="020B0604020202020204" pitchFamily="50" charset="-127"/>
                <a:ea typeface="JetBrains Mono"/>
              </a:rPr>
              <a:t>[-0.32935426 -0.17222162 -0.32393208]]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 </a:t>
            </a:r>
            <a:r>
              <a:rPr kumimoji="0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역전파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할 것인가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?"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.dv.vectors_lockf)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#</a:t>
            </a:r>
            <a:r>
              <a:rPr lang="en-US" altLang="ko-KR" sz="900" dirty="0">
                <a:solidFill>
                  <a:srgbClr val="808080"/>
                </a:solidFill>
                <a:latin typeface="Arial Unicode MS" panose="020B0604020202020204" pitchFamily="50" charset="-127"/>
                <a:ea typeface="JetBrains Mono"/>
              </a:rPr>
              <a:t> </a:t>
            </a:r>
            <a:r>
              <a:rPr lang="en-US" altLang="ko-KR" sz="900" dirty="0" smtClean="0">
                <a:solidFill>
                  <a:srgbClr val="808080"/>
                </a:solidFill>
                <a:latin typeface="Arial Unicode MS" panose="020B0604020202020204" pitchFamily="50" charset="-127"/>
                <a:ea typeface="JetBrains Mono"/>
              </a:rPr>
              <a:t>1</a:t>
            </a:r>
            <a:r>
              <a:rPr lang="ko-KR" altLang="en-US" sz="900" dirty="0" smtClean="0">
                <a:solidFill>
                  <a:srgbClr val="808080"/>
                </a:solidFill>
                <a:latin typeface="Arial Unicode MS" panose="020B0604020202020204" pitchFamily="50" charset="-127"/>
                <a:ea typeface="JetBrains Mono"/>
              </a:rPr>
              <a:t>일시 </a:t>
            </a:r>
            <a:r>
              <a:rPr lang="ko-KR" altLang="en-US" sz="900" dirty="0" err="1" smtClean="0">
                <a:solidFill>
                  <a:srgbClr val="808080"/>
                </a:solidFill>
                <a:latin typeface="Arial Unicode MS" panose="020B0604020202020204" pitchFamily="50" charset="-127"/>
                <a:ea typeface="JetBrains Mono"/>
              </a:rPr>
              <a:t>역전파</a:t>
            </a:r>
            <a:r>
              <a:rPr lang="en-US" altLang="ko-KR" sz="900" dirty="0" smtClean="0">
                <a:solidFill>
                  <a:srgbClr val="808080"/>
                </a:solidFill>
                <a:latin typeface="Arial Unicode MS" panose="020B0604020202020204" pitchFamily="50" charset="-127"/>
                <a:ea typeface="JetBrains Mono"/>
              </a:rPr>
              <a:t>, 0</a:t>
            </a:r>
            <a:r>
              <a:rPr lang="ko-KR" altLang="en-US" sz="900" dirty="0" smtClean="0">
                <a:solidFill>
                  <a:srgbClr val="808080"/>
                </a:solidFill>
                <a:latin typeface="Arial Unicode MS" panose="020B0604020202020204" pitchFamily="50" charset="-127"/>
                <a:ea typeface="JetBrains Mono"/>
              </a:rPr>
              <a:t>일시 </a:t>
            </a:r>
            <a:r>
              <a:rPr lang="ko-KR" altLang="en-US" sz="900" dirty="0" err="1" smtClean="0">
                <a:solidFill>
                  <a:srgbClr val="808080"/>
                </a:solidFill>
                <a:latin typeface="Arial Unicode MS" panose="020B0604020202020204" pitchFamily="50" charset="-127"/>
                <a:ea typeface="JetBrains Mono"/>
              </a:rPr>
              <a:t>역전파</a:t>
            </a:r>
            <a:r>
              <a:rPr lang="ko-KR" altLang="en-US" sz="900" dirty="0" smtClean="0">
                <a:solidFill>
                  <a:srgbClr val="808080"/>
                </a:solidFill>
                <a:latin typeface="Arial Unicode MS" panose="020B0604020202020204" pitchFamily="50" charset="-127"/>
                <a:ea typeface="JetBrains Mono"/>
              </a:rPr>
              <a:t> 하지 않음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for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doc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job: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doctag_indexes = 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.dv.get_index(tag)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for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tag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doc.tags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tag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.dv]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doctag 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:"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doctag_indexes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번째 문장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doctag_vectors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.dv.vectors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doctags_lockf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.dv.vectors_lockf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.sg: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train dbow"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tally += train_document_dbow(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doc.words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doctag_indexes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alpha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work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train_words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.dbow_words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doctag_vectors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=doctag_vectors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doctags_lockf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=doctags_lockf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elif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.dm_concat: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train dm concat"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tally += train_document_dm_concat(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doc.words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doctag_indexes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alpha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work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neu1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doctag_vectors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=doctag_vectors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doctags_lockf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=doctags_lockf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train dm 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sum or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average“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tally += train_document_dm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doc.words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doctag_indexes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alpha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work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neu1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doctag_vectors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=doctag_vectors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doctags_lockf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=doctags_lockf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5100" y="153368"/>
            <a:ext cx="8851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6. Doc2vec </a:t>
            </a:r>
            <a:r>
              <a:rPr lang="ko-KR" altLang="en-US" sz="1400" dirty="0" smtClean="0"/>
              <a:t>클래스에서 </a:t>
            </a:r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do_train_job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 함수를 </a:t>
            </a:r>
            <a:r>
              <a:rPr lang="ko-KR" altLang="en-US" sz="1400" dirty="0" err="1" smtClean="0"/>
              <a:t>오버라이딩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(3</a:t>
            </a:r>
            <a:r>
              <a:rPr lang="ko-KR" altLang="en-US" sz="1400" dirty="0" smtClean="0"/>
              <a:t>가지 훈련 방법이 존재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5604" y="2239655"/>
            <a:ext cx="4197465" cy="714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5604" y="3059739"/>
            <a:ext cx="4197465" cy="714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5604" y="3882699"/>
            <a:ext cx="4197465" cy="714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4846450" y="2997085"/>
            <a:ext cx="5574944" cy="938719"/>
            <a:chOff x="4846450" y="3091716"/>
            <a:chExt cx="5574944" cy="938719"/>
          </a:xfrm>
        </p:grpSpPr>
        <p:sp>
          <p:nvSpPr>
            <p:cNvPr id="16" name="직사각형 15"/>
            <p:cNvSpPr/>
            <p:nvPr/>
          </p:nvSpPr>
          <p:spPr>
            <a:xfrm>
              <a:off x="4906797" y="3140569"/>
              <a:ext cx="5444836" cy="719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46450" y="3091716"/>
              <a:ext cx="5574944" cy="938719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r>
                <a:rPr lang="en-US" altLang="ko-KR" sz="1100" b="1" dirty="0"/>
                <a:t>PV-DM(CONCAT) </a:t>
              </a:r>
              <a:r>
                <a:rPr lang="ko-KR" altLang="en-US" sz="1100" b="1" dirty="0" smtClean="0"/>
                <a:t>훈련 방법</a:t>
              </a:r>
              <a:endParaRPr lang="en-US" altLang="ko-KR" sz="1100" b="1" dirty="0" smtClean="0"/>
            </a:p>
            <a:p>
              <a:r>
                <a:rPr lang="en-US" altLang="ko-KR" sz="1100" dirty="0"/>
                <a:t>Paragraph vector</a:t>
              </a:r>
              <a:r>
                <a:rPr lang="ko-KR" altLang="en-US" sz="1100" dirty="0"/>
                <a:t>를 </a:t>
              </a:r>
              <a:r>
                <a:rPr lang="en-US" altLang="ko-KR" sz="1100" dirty="0"/>
                <a:t>input</a:t>
              </a:r>
              <a:r>
                <a:rPr lang="ko-KR" altLang="en-US" sz="1100" dirty="0"/>
                <a:t>으로 활용하며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동시에 해당 </a:t>
              </a:r>
              <a:r>
                <a:rPr lang="en-US" altLang="ko-KR" sz="1100" dirty="0"/>
                <a:t>paragraph</a:t>
              </a:r>
              <a:r>
                <a:rPr lang="ko-KR" altLang="en-US" sz="1100" dirty="0"/>
                <a:t>에 </a:t>
              </a:r>
              <a:r>
                <a:rPr lang="en-US" altLang="ko-KR" sz="1100" dirty="0"/>
                <a:t/>
              </a:r>
              <a:br>
                <a:rPr lang="en-US" altLang="ko-KR" sz="1100" dirty="0"/>
              </a:br>
              <a:r>
                <a:rPr lang="ko-KR" altLang="en-US" sz="1100" dirty="0"/>
                <a:t>포함되어 있는 단어들을 </a:t>
              </a:r>
              <a:r>
                <a:rPr lang="en-US" altLang="ko-KR" sz="1100" dirty="0"/>
                <a:t>window</a:t>
              </a:r>
              <a:r>
                <a:rPr lang="ko-KR" altLang="en-US" sz="1100" dirty="0"/>
                <a:t>만큼 옮기면서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단어 벡터들을 </a:t>
              </a:r>
              <a:r>
                <a:rPr lang="en-US" altLang="ko-KR" sz="1100" dirty="0" err="1"/>
                <a:t>concat</a:t>
              </a:r>
              <a:r>
                <a:rPr lang="ko-KR" altLang="en-US" sz="1100" dirty="0"/>
                <a:t>하여 다음 단어를 예측하는 방식으로 </a:t>
              </a:r>
              <a:r>
                <a:rPr lang="ko-KR" altLang="en-US" sz="1100" dirty="0" smtClean="0"/>
                <a:t>훈련함 </a:t>
              </a:r>
              <a:r>
                <a:rPr lang="en-US" altLang="ko-KR" sz="1100" dirty="0"/>
                <a:t>(</a:t>
              </a:r>
              <a:r>
                <a:rPr lang="en-US" altLang="ko-KR" sz="1100" dirty="0" err="1"/>
                <a:t>Pargraph</a:t>
              </a:r>
              <a:r>
                <a:rPr lang="en-US" altLang="ko-KR" sz="1100" dirty="0"/>
                <a:t> vector = </a:t>
              </a:r>
              <a:r>
                <a:rPr lang="en-US" altLang="ko-KR" sz="1100" dirty="0" err="1"/>
                <a:t>doctag_vectors</a:t>
              </a:r>
              <a:r>
                <a:rPr lang="en-US" altLang="ko-KR" sz="1100" dirty="0" smtClean="0"/>
                <a:t>)</a:t>
              </a:r>
              <a:r>
                <a:rPr lang="ko-KR" altLang="en-US" sz="1100" b="1" dirty="0" smtClean="0"/>
                <a:t> </a:t>
              </a:r>
              <a:r>
                <a:rPr lang="en-US" altLang="ko-KR" sz="1100" b="1" dirty="0"/>
                <a:t/>
              </a:r>
              <a:br>
                <a:rPr lang="en-US" altLang="ko-KR" sz="1100" b="1" dirty="0"/>
              </a:br>
              <a:endParaRPr lang="en-US" altLang="ko-KR" sz="1100" dirty="0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134" y="4952806"/>
            <a:ext cx="2929732" cy="165618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914283" y="6530161"/>
            <a:ext cx="14719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PV-DM </a:t>
            </a:r>
            <a:r>
              <a:rPr lang="ko-KR" altLang="en-US" sz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방법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516286" y="6497425"/>
            <a:ext cx="14719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PV-DBOW </a:t>
            </a:r>
            <a:r>
              <a:rPr lang="ko-KR" altLang="en-US" sz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방법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807" y="4908611"/>
            <a:ext cx="2345457" cy="162155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4869347" y="3855097"/>
            <a:ext cx="5552047" cy="769441"/>
            <a:chOff x="4869347" y="3882975"/>
            <a:chExt cx="5552047" cy="769441"/>
          </a:xfrm>
        </p:grpSpPr>
        <p:sp>
          <p:nvSpPr>
            <p:cNvPr id="17" name="직사각형 16"/>
            <p:cNvSpPr/>
            <p:nvPr/>
          </p:nvSpPr>
          <p:spPr>
            <a:xfrm>
              <a:off x="4906797" y="3907700"/>
              <a:ext cx="5444836" cy="719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869347" y="3882975"/>
              <a:ext cx="5552047" cy="769441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r>
                <a:rPr lang="en-US" altLang="ko-KR" sz="1100" b="1" dirty="0" smtClean="0"/>
                <a:t>PV-DM(Sum or Average) </a:t>
              </a:r>
              <a:r>
                <a:rPr lang="ko-KR" altLang="en-US" sz="1100" b="1" dirty="0" smtClean="0"/>
                <a:t>훈련 방법</a:t>
              </a:r>
              <a:endParaRPr lang="en-US" altLang="ko-KR" sz="1100" b="1" dirty="0" smtClean="0"/>
            </a:p>
            <a:p>
              <a:r>
                <a:rPr lang="en-US" altLang="ko-KR" sz="1100" dirty="0"/>
                <a:t>Paragraph vector</a:t>
              </a:r>
              <a:r>
                <a:rPr lang="ko-KR" altLang="en-US" sz="1100" dirty="0"/>
                <a:t>를 </a:t>
              </a:r>
              <a:r>
                <a:rPr lang="en-US" altLang="ko-KR" sz="1100" dirty="0"/>
                <a:t>input</a:t>
              </a:r>
              <a:r>
                <a:rPr lang="ko-KR" altLang="en-US" sz="1100" dirty="0"/>
                <a:t>으로 활용하며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동시에 해당 </a:t>
              </a:r>
              <a:r>
                <a:rPr lang="en-US" altLang="ko-KR" sz="1100" dirty="0"/>
                <a:t>paragraph</a:t>
              </a:r>
              <a:r>
                <a:rPr lang="ko-KR" altLang="en-US" sz="1100" dirty="0"/>
                <a:t>에 </a:t>
              </a:r>
              <a:r>
                <a:rPr lang="en-US" altLang="ko-KR" sz="1100" dirty="0"/>
                <a:t/>
              </a:r>
              <a:br>
                <a:rPr lang="en-US" altLang="ko-KR" sz="1100" dirty="0"/>
              </a:br>
              <a:r>
                <a:rPr lang="ko-KR" altLang="en-US" sz="1100" dirty="0"/>
                <a:t>포함되어 있는 단어들을 </a:t>
              </a:r>
              <a:r>
                <a:rPr lang="en-US" altLang="ko-KR" sz="1100" dirty="0"/>
                <a:t>window</a:t>
              </a:r>
              <a:r>
                <a:rPr lang="ko-KR" altLang="en-US" sz="1100" dirty="0"/>
                <a:t>만큼 옮기면서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단어 벡터들의 합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또는 평균을 통해 다음 단어를 예측하는 방식으로 </a:t>
              </a:r>
              <a:r>
                <a:rPr lang="ko-KR" altLang="en-US" sz="1100" dirty="0" smtClean="0"/>
                <a:t>훈련함 </a:t>
              </a:r>
              <a:r>
                <a:rPr lang="en-US" altLang="ko-KR" sz="1100" dirty="0"/>
                <a:t>(</a:t>
              </a:r>
              <a:r>
                <a:rPr lang="en-US" altLang="ko-KR" sz="1100" dirty="0" err="1"/>
                <a:t>Pargraph</a:t>
              </a:r>
              <a:r>
                <a:rPr lang="en-US" altLang="ko-KR" sz="1100" dirty="0"/>
                <a:t> vector = </a:t>
              </a:r>
              <a:r>
                <a:rPr lang="en-US" altLang="ko-KR" sz="1100" dirty="0" err="1"/>
                <a:t>doctag_vectors</a:t>
              </a:r>
              <a:r>
                <a:rPr lang="en-US" altLang="ko-KR" sz="1100" dirty="0" smtClean="0"/>
                <a:t>)</a:t>
              </a:r>
              <a:endParaRPr lang="en-US" altLang="ko-KR" sz="11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869347" y="2236779"/>
            <a:ext cx="5552047" cy="719990"/>
            <a:chOff x="4869347" y="2267314"/>
            <a:chExt cx="5552047" cy="719990"/>
          </a:xfrm>
        </p:grpSpPr>
        <p:sp>
          <p:nvSpPr>
            <p:cNvPr id="15" name="직사각형 14"/>
            <p:cNvSpPr/>
            <p:nvPr/>
          </p:nvSpPr>
          <p:spPr>
            <a:xfrm>
              <a:off x="4906797" y="2267314"/>
              <a:ext cx="5444836" cy="719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69347" y="2327227"/>
              <a:ext cx="5552047" cy="600164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r>
                <a:rPr lang="en-US" altLang="ko-KR" sz="1100" b="1" dirty="0" smtClean="0"/>
                <a:t>PV-DBOW </a:t>
              </a:r>
              <a:r>
                <a:rPr lang="ko-KR" altLang="en-US" sz="1100" b="1" dirty="0" smtClean="0"/>
                <a:t>훈련 방법</a:t>
              </a:r>
              <a:endParaRPr lang="en-US" altLang="ko-KR" sz="1100" b="1" dirty="0" smtClean="0"/>
            </a:p>
            <a:p>
              <a:r>
                <a:rPr lang="en-US" altLang="ko-KR" sz="1100" dirty="0"/>
                <a:t>Paragraph vector</a:t>
              </a:r>
              <a:r>
                <a:rPr lang="ko-KR" altLang="en-US" sz="1100" dirty="0"/>
                <a:t>만을 이용해 문맥을 고려하지 않고</a:t>
              </a:r>
              <a:r>
                <a:rPr lang="en-US" altLang="ko-KR" sz="1100" dirty="0"/>
                <a:t>, Paragraph </a:t>
              </a:r>
              <a:r>
                <a:rPr lang="ko-KR" altLang="en-US" sz="1100" dirty="0"/>
                <a:t>내 단어를 예측하는 방식으로 </a:t>
              </a:r>
              <a:r>
                <a:rPr lang="ko-KR" altLang="en-US" sz="1100" dirty="0" smtClean="0"/>
                <a:t>훈련함 </a:t>
              </a:r>
              <a:r>
                <a:rPr lang="en-US" altLang="ko-KR" sz="1100" dirty="0"/>
                <a:t>(</a:t>
              </a:r>
              <a:r>
                <a:rPr lang="en-US" altLang="ko-KR" sz="1100" dirty="0" err="1"/>
                <a:t>Pargraph</a:t>
              </a:r>
              <a:r>
                <a:rPr lang="en-US" altLang="ko-KR" sz="1100" dirty="0"/>
                <a:t> vector = </a:t>
              </a:r>
              <a:r>
                <a:rPr lang="en-US" altLang="ko-KR" sz="1100" dirty="0" err="1"/>
                <a:t>doctag_vectors</a:t>
              </a:r>
              <a:r>
                <a:rPr lang="en-US" altLang="ko-KR" sz="1100" dirty="0" smtClean="0"/>
                <a:t>)</a:t>
              </a:r>
              <a:endParaRPr lang="en-US" altLang="ko-K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0129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5100" y="153368"/>
            <a:ext cx="8851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7. _</a:t>
            </a:r>
            <a:r>
              <a:rPr lang="en-US" altLang="ko-KR" sz="1400" dirty="0" err="1" smtClean="0"/>
              <a:t>do_train_job</a:t>
            </a:r>
            <a:r>
              <a:rPr lang="en-US" altLang="ko-KR" sz="1400" dirty="0"/>
              <a:t>()</a:t>
            </a:r>
            <a:r>
              <a:rPr lang="ko-KR" altLang="en-US" sz="1400" dirty="0"/>
              <a:t> 함수에서 </a:t>
            </a:r>
            <a:r>
              <a:rPr lang="ko-KR" altLang="en-US" sz="1400" dirty="0" smtClean="0"/>
              <a:t>훈련 방법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가지 중에서 설정해둔 훈련 </a:t>
            </a:r>
            <a:r>
              <a:rPr lang="ko-KR" altLang="en-US" sz="1400" dirty="0"/>
              <a:t>방법으로 </a:t>
            </a:r>
            <a:r>
              <a:rPr lang="ko-KR" altLang="en-US" sz="1400" dirty="0" smtClean="0"/>
              <a:t>훈련 진행 </a:t>
            </a:r>
            <a:endParaRPr lang="en-US" altLang="ko-KR" sz="14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4540" y="609621"/>
            <a:ext cx="9576619" cy="60478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def </a:t>
            </a:r>
            <a:r>
              <a:rPr lang="ko-KR" altLang="ko-KR" sz="900" dirty="0">
                <a:solidFill>
                  <a:srgbClr val="FFC66D"/>
                </a:solidFill>
                <a:latin typeface="Arial Unicode MS" panose="020B0604020202020204" pitchFamily="50" charset="-127"/>
                <a:ea typeface="JetBrains Mono"/>
              </a:rPr>
              <a:t>train_document_dbow</a:t>
            </a: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(model</a:t>
            </a:r>
            <a:r>
              <a:rPr lang="ko-KR" altLang="ko-KR" sz="900" dirty="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doc_words</a:t>
            </a:r>
            <a:r>
              <a:rPr lang="ko-KR" altLang="ko-KR" sz="900" dirty="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doctag_indexes</a:t>
            </a:r>
            <a:r>
              <a:rPr lang="ko-KR" altLang="ko-KR" sz="900" dirty="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alpha</a:t>
            </a:r>
            <a:r>
              <a:rPr lang="ko-KR" altLang="ko-KR" sz="900" dirty="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work=</a:t>
            </a:r>
            <a:r>
              <a:rPr lang="ko-KR" altLang="ko-KR" sz="900" dirty="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None, </a:t>
            </a: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train_words=</a:t>
            </a:r>
            <a:r>
              <a:rPr lang="ko-KR" altLang="ko-KR" sz="900" dirty="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False, </a:t>
            </a: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learn_doctags=</a:t>
            </a:r>
            <a:r>
              <a:rPr lang="ko-KR" altLang="ko-KR" sz="900" dirty="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True, </a:t>
            </a: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learn_words=</a:t>
            </a:r>
            <a:r>
              <a:rPr lang="ko-KR" altLang="ko-KR" sz="900" dirty="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True, </a:t>
            </a: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learn_hidden=</a:t>
            </a:r>
            <a:r>
              <a:rPr lang="ko-KR" altLang="ko-KR" sz="900" dirty="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True, </a:t>
            </a: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word_vectors=</a:t>
            </a:r>
            <a:r>
              <a:rPr lang="ko-KR" altLang="ko-KR" sz="900" dirty="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None, </a:t>
            </a: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words_lockf=</a:t>
            </a:r>
            <a:r>
              <a:rPr lang="ko-KR" altLang="ko-KR" sz="900" dirty="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None, </a:t>
            </a: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doctag_vectors=</a:t>
            </a:r>
            <a:r>
              <a:rPr lang="ko-KR" altLang="ko-KR" sz="900" dirty="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None, </a:t>
            </a: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doctags_lockf=</a:t>
            </a:r>
            <a:r>
              <a:rPr lang="ko-KR" altLang="ko-KR" sz="900" dirty="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None</a:t>
            </a: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): </a:t>
            </a:r>
            <a:r>
              <a:rPr lang="ko-KR" altLang="ko-KR" sz="900" dirty="0">
                <a:solidFill>
                  <a:srgbClr val="808080"/>
                </a:solidFill>
                <a:latin typeface="Arial Unicode MS" panose="020B0604020202020204" pitchFamily="50" charset="-127"/>
                <a:ea typeface="JetBrains Mono"/>
              </a:rPr>
              <a:t># real signature unknown; restored from __doc__</a:t>
            </a:r>
            <a:br>
              <a:rPr lang="ko-KR" altLang="ko-KR" sz="900" dirty="0">
                <a:solidFill>
                  <a:srgbClr val="808080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dirty="0">
                <a:solidFill>
                  <a:srgbClr val="808080"/>
                </a:solidFill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lang="ko-KR" altLang="ko-KR" sz="900" i="1" dirty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  <a:t>"""</a:t>
            </a:r>
            <a:br>
              <a:rPr lang="ko-KR" altLang="ko-KR" sz="900" i="1" dirty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  <a:t>    train_document_dbow(model, doc_words, doctag_indexes, alpha, work=None, train_words=False, </a:t>
            </a:r>
            <a:r>
              <a:rPr lang="ko-KR" altLang="ko-KR" sz="900" i="1" dirty="0" smtClean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  <a:t>learn_doctags=True</a:t>
            </a:r>
            <a:r>
              <a:rPr lang="ko-KR" altLang="ko-KR" sz="900" i="1" dirty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  <a:t>, learn_words=True, </a:t>
            </a:r>
            <a:r>
              <a:rPr lang="en-US" altLang="ko-KR" sz="900" i="1" dirty="0" smtClean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  <a:t/>
            </a:r>
            <a:br>
              <a:rPr lang="en-US" altLang="ko-KR" sz="900" i="1" dirty="0" smtClean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i="1" dirty="0" smtClean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  <a:t>learn_hidden=True</a:t>
            </a:r>
            <a:r>
              <a:rPr lang="ko-KR" altLang="ko-KR" sz="900" i="1" dirty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  <a:t>, word_vectors=None, words_lockf=None, doctag_vectors=None, doctags_lockf=None)</a:t>
            </a:r>
            <a:br>
              <a:rPr lang="ko-KR" altLang="ko-KR" sz="900" i="1" dirty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  <a:t>    Update distributed bag of words model ("PV-DBOW") by training on a single document</a:t>
            </a:r>
            <a:r>
              <a:rPr lang="ko-KR" altLang="ko-KR" sz="900" i="1" dirty="0" smtClean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  <a:t>.</a:t>
            </a:r>
            <a:endParaRPr lang="en-US" altLang="ko-KR" sz="900" i="1" dirty="0" smtClean="0">
              <a:solidFill>
                <a:srgbClr val="629755"/>
              </a:solidFill>
              <a:latin typeface="Arial Unicode MS" panose="020B0604020202020204" pitchFamily="50" charset="-127"/>
              <a:ea typeface="JetBrains Mon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i="1" dirty="0">
              <a:solidFill>
                <a:srgbClr val="629755"/>
              </a:solidFill>
              <a:latin typeface="Arial Unicode MS" panose="020B0604020202020204" pitchFamily="50" charset="-127"/>
              <a:ea typeface="JetBrains Mon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i="1" dirty="0" smtClean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  <a:t> =&gt; “</a:t>
            </a:r>
            <a:r>
              <a:rPr lang="ko-KR" altLang="en-US" sz="900" i="1" dirty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  <a:t>단일 문서에 대한 교육을 통해 분산 단어 모음 모델</a:t>
            </a:r>
            <a:r>
              <a:rPr lang="en-US" altLang="ko-KR" sz="900" i="1" dirty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  <a:t>("PV-DBOW")</a:t>
            </a:r>
            <a:r>
              <a:rPr lang="ko-KR" altLang="en-US" sz="900" i="1" dirty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  <a:t>을 업데이트합니다</a:t>
            </a:r>
            <a:r>
              <a:rPr lang="en-US" altLang="ko-KR" sz="900" i="1" dirty="0" smtClean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  <a:t>.”</a:t>
            </a:r>
            <a:r>
              <a:rPr lang="ko-KR" altLang="ko-KR" sz="900" i="1" dirty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  <a:t>    </a:t>
            </a:r>
            <a:endParaRPr lang="en-US" altLang="ko-KR" sz="900" i="1" dirty="0" smtClean="0">
              <a:solidFill>
                <a:srgbClr val="629755"/>
              </a:solidFill>
              <a:latin typeface="Arial Unicode MS" panose="020B0604020202020204" pitchFamily="50" charset="-127"/>
              <a:ea typeface="JetBrains Mon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i="1" dirty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  <a:t> </a:t>
            </a:r>
            <a:r>
              <a:rPr lang="en-US" altLang="ko-KR" sz="900" i="1" dirty="0" smtClean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  <a:t>      </a:t>
            </a:r>
            <a:r>
              <a:rPr lang="en-US" altLang="ko-KR" sz="900" dirty="0">
                <a:solidFill>
                  <a:srgbClr val="6A8759"/>
                </a:solidFill>
                <a:latin typeface="Arial Unicode MS" panose="020B0604020202020204" pitchFamily="50" charset="-127"/>
                <a:ea typeface="JetBrains Mono"/>
              </a:rPr>
              <a:t> </a:t>
            </a:r>
            <a:r>
              <a:rPr lang="ko-KR" altLang="en-US" sz="900" dirty="0" err="1">
                <a:solidFill>
                  <a:srgbClr val="6A8759"/>
                </a:solidFill>
                <a:latin typeface="Arial Unicode MS" panose="020B0604020202020204" pitchFamily="50" charset="-127"/>
                <a:ea typeface="JetBrains Mono"/>
              </a:rPr>
              <a:t>파라미터</a:t>
            </a:r>
            <a:r>
              <a:rPr lang="ko-KR" altLang="en-US" sz="900" dirty="0">
                <a:solidFill>
                  <a:srgbClr val="6A8759"/>
                </a:solidFill>
                <a:latin typeface="Arial Unicode MS" panose="020B0604020202020204" pitchFamily="50" charset="-127"/>
                <a:ea typeface="JetBrains Mono"/>
              </a:rPr>
              <a:t> 설명 생략</a:t>
            </a:r>
            <a:r>
              <a:rPr lang="ko-KR" altLang="ko-KR" sz="900" i="1" dirty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en-US" altLang="ko-KR" sz="900" i="1" dirty="0" smtClean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lang="ko-KR" altLang="ko-KR" sz="900" i="1" dirty="0" smtClean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  <a:t>"""</a:t>
            </a:r>
            <a:r>
              <a:rPr lang="ko-KR" altLang="ko-KR" sz="900" i="1" dirty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lang="ko-KR" altLang="ko-KR" sz="900" dirty="0" smtClean="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pass</a:t>
            </a:r>
            <a:endParaRPr lang="en-US" altLang="ko-KR" sz="900" dirty="0">
              <a:solidFill>
                <a:srgbClr val="CC7832"/>
              </a:solidFill>
              <a:latin typeface="Arial Unicode MS" panose="020B0604020202020204" pitchFamily="50" charset="-127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Arial Unicode MS" panose="020B0604020202020204" pitchFamily="50" charset="-127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srgbClr val="CC7832"/>
              </a:solidFill>
              <a:latin typeface="Arial Unicode MS" panose="020B0604020202020204" pitchFamily="50" charset="-127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def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train_document_dm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(model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doc_words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doctag_indexes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alpha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work=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None,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neu1=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None,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learn_doctags=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True,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learn_words=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True,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learn_hidden=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True,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word_vectors=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None,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words_lockf=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None,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doctag_vectors=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None,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doctags_lockf=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None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):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# real signature unknown; restored from __doc__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50" charset="-127"/>
                <a:ea typeface="JetBrains Mono"/>
              </a:rPr>
              <a:t>"""</a:t>
            </a:r>
            <a:b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50" charset="-127"/>
                <a:ea typeface="JetBrains Mono"/>
              </a:rPr>
              <a:t>    train_document_dm(model, doc_words, doctag_indexes, alpha, work=None, neu1=None, learn_doctags=True, learn_words=True, learn_hidden=True, word_vectors=None, words_lockf=None, doctag_vectors=None, doctags_lockf=None)</a:t>
            </a:r>
            <a:b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50" charset="-127"/>
                <a:ea typeface="JetBrains Mono"/>
              </a:rPr>
              <a:t>    Update distributed memory model ("PV-DM") by training on a single document.</a:t>
            </a:r>
            <a:b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This method implements the DM model with a projection (input) layer that is either the sum or mean of the context</a:t>
            </a:r>
            <a:b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vectors, depending on the model's `dm_mean` configuration field.</a:t>
            </a:r>
            <a:b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50" charset="-127"/>
                <a:ea typeface="JetBrains Mono"/>
              </a:rPr>
              <a:t>    =&gt; “</a:t>
            </a:r>
            <a:r>
              <a:rPr kumimoji="0" lang="en-US" alt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50" charset="-127"/>
                <a:ea typeface="JetBrains Mono"/>
              </a:rPr>
              <a:t>”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50" charset="-127"/>
                <a:ea typeface="JetBrains Mono"/>
              </a:rPr>
              <a:t>PV-DM“</a:t>
            </a:r>
            <a:r>
              <a:rPr kumimoji="0" lang="en-US" altLang="ko-KR" sz="900" b="0" i="1" u="none" strike="noStrike" cap="none" normalizeH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단일 문서에 대한 훈련을 통해 이 방법은 모델의</a:t>
            </a:r>
            <a:r>
              <a:rPr kumimoji="0" 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50" charset="-127"/>
                <a:ea typeface="JetBrains Mono"/>
              </a:rPr>
              <a:t>'dm_mean' </a:t>
            </a:r>
            <a:r>
              <a:rPr kumimoji="0" 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구성 필드에 따라 </a:t>
            </a:r>
            <a:r>
              <a:rPr kumimoji="0" lang="ko-KR" sz="9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컨텍스트</a:t>
            </a:r>
            <a:r>
              <a:rPr kumimoji="0" 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벡터의 합 또는 평균인 투영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sz="9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레이어를</a:t>
            </a:r>
            <a:r>
              <a:rPr kumimoji="0" 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사용하여</a:t>
            </a:r>
            <a:r>
              <a:rPr kumimoji="0" 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50" charset="-127"/>
                <a:ea typeface="JetBrains Mono"/>
              </a:rPr>
              <a:t>DM </a:t>
            </a:r>
            <a:r>
              <a:rPr kumimoji="0" 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모델을 구현합니다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b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lang="en-US" altLang="ko-KR" sz="900" i="1" dirty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  <a:t> </a:t>
            </a:r>
            <a:r>
              <a:rPr lang="en-US" altLang="ko-KR" sz="900" i="1" dirty="0" smtClean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  <a:t>      </a:t>
            </a:r>
            <a:r>
              <a:rPr lang="ko-KR" altLang="en-US" sz="900" dirty="0" err="1">
                <a:solidFill>
                  <a:srgbClr val="6A8759"/>
                </a:solidFill>
                <a:latin typeface="Arial Unicode MS" panose="020B0604020202020204" pitchFamily="50" charset="-127"/>
                <a:ea typeface="JetBrains Mono"/>
              </a:rPr>
              <a:t>파라미터</a:t>
            </a:r>
            <a:r>
              <a:rPr lang="ko-KR" altLang="en-US" sz="900" dirty="0">
                <a:solidFill>
                  <a:srgbClr val="6A8759"/>
                </a:solidFill>
                <a:latin typeface="Arial Unicode MS" panose="020B0604020202020204" pitchFamily="50" charset="-127"/>
                <a:ea typeface="JetBrains Mono"/>
              </a:rPr>
              <a:t> 설명 생략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50" charset="-127"/>
                <a:ea typeface="JetBrains Mono"/>
              </a:rPr>
              <a:t>    """</a:t>
            </a:r>
            <a:b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pass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Arial Unicode MS" panose="020B0604020202020204" pitchFamily="50" charset="-127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srgbClr val="CC7832"/>
              </a:solidFill>
              <a:latin typeface="Arial Unicode MS" panose="020B0604020202020204" pitchFamily="50" charset="-127"/>
              <a:ea typeface="JetBrains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def </a:t>
            </a:r>
            <a:r>
              <a:rPr lang="ko-KR" altLang="ko-KR" sz="900" dirty="0">
                <a:solidFill>
                  <a:srgbClr val="FFC66D"/>
                </a:solidFill>
                <a:latin typeface="Arial Unicode MS" panose="020B0604020202020204" pitchFamily="50" charset="-127"/>
                <a:ea typeface="JetBrains Mono"/>
              </a:rPr>
              <a:t>train_document_dm_concat</a:t>
            </a: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(model</a:t>
            </a:r>
            <a:r>
              <a:rPr lang="ko-KR" altLang="ko-KR" sz="900" dirty="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doc_words</a:t>
            </a:r>
            <a:r>
              <a:rPr lang="ko-KR" altLang="ko-KR" sz="900" dirty="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doctag_indexes</a:t>
            </a:r>
            <a:r>
              <a:rPr lang="ko-KR" altLang="ko-KR" sz="900" dirty="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alpha</a:t>
            </a:r>
            <a:r>
              <a:rPr lang="ko-KR" altLang="ko-KR" sz="900" dirty="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work=</a:t>
            </a:r>
            <a:r>
              <a:rPr lang="ko-KR" altLang="ko-KR" sz="900" dirty="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None, </a:t>
            </a: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neu1=</a:t>
            </a:r>
            <a:r>
              <a:rPr lang="ko-KR" altLang="ko-KR" sz="900" dirty="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None, </a:t>
            </a: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learn_doctags=</a:t>
            </a:r>
            <a:r>
              <a:rPr lang="ko-KR" altLang="ko-KR" sz="900" dirty="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True, </a:t>
            </a: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learn_words=</a:t>
            </a:r>
            <a:r>
              <a:rPr lang="ko-KR" altLang="ko-KR" sz="900" dirty="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True, </a:t>
            </a: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learn_hidden=</a:t>
            </a:r>
            <a:r>
              <a:rPr lang="ko-KR" altLang="ko-KR" sz="900" dirty="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True, </a:t>
            </a: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word_vectors=</a:t>
            </a:r>
            <a:r>
              <a:rPr lang="ko-KR" altLang="ko-KR" sz="900" dirty="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None, </a:t>
            </a: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words_lockf=</a:t>
            </a:r>
            <a:r>
              <a:rPr lang="ko-KR" altLang="ko-KR" sz="900" dirty="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None, </a:t>
            </a: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doctag_vectors=</a:t>
            </a:r>
            <a:r>
              <a:rPr lang="ko-KR" altLang="ko-KR" sz="900" dirty="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None, </a:t>
            </a: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doctags_lockf=</a:t>
            </a:r>
            <a:r>
              <a:rPr lang="ko-KR" altLang="ko-KR" sz="900" dirty="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None</a:t>
            </a: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): </a:t>
            </a:r>
            <a:r>
              <a:rPr lang="ko-KR" altLang="ko-KR" sz="900" dirty="0">
                <a:solidFill>
                  <a:srgbClr val="808080"/>
                </a:solidFill>
                <a:latin typeface="Arial Unicode MS" panose="020B0604020202020204" pitchFamily="50" charset="-127"/>
                <a:ea typeface="JetBrains Mono"/>
              </a:rPr>
              <a:t># real signature unknown; restored from __doc__</a:t>
            </a:r>
            <a:br>
              <a:rPr lang="ko-KR" altLang="ko-KR" sz="900" dirty="0">
                <a:solidFill>
                  <a:srgbClr val="808080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dirty="0">
                <a:solidFill>
                  <a:srgbClr val="808080"/>
                </a:solidFill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lang="ko-KR" altLang="ko-KR" sz="900" i="1" dirty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  <a:t>"""</a:t>
            </a:r>
            <a:br>
              <a:rPr lang="ko-KR" altLang="ko-KR" sz="900" i="1" dirty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  <a:t>    train_document_dm_concat(model, doc_words, doctag_indexes, alpha, work=None, neu1=None, learn_doctags=True, learn_words=True, learn_hidden=True, word_vectors=None, words_lockf=None, doctag_vectors=None, doctags_lockf=None)</a:t>
            </a:r>
            <a:br>
              <a:rPr lang="ko-KR" altLang="ko-KR" sz="900" i="1" dirty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  <a:t>    Update distributed memory model ("PV-DM") by training on a single document, using a concatenation of the</a:t>
            </a:r>
            <a:br>
              <a:rPr lang="ko-KR" altLang="ko-KR" sz="900" i="1" dirty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  <a:t>         context window word vectors (rather than a sum or average).</a:t>
            </a:r>
            <a:br>
              <a:rPr lang="ko-KR" altLang="ko-KR" sz="900" i="1" dirty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  <a:t>         This will be slower since the input at each batch will be significantly larger.</a:t>
            </a:r>
            <a:endParaRPr lang="en-US" altLang="ko-KR" sz="900" i="1" dirty="0">
              <a:solidFill>
                <a:srgbClr val="629755"/>
              </a:solidFill>
              <a:latin typeface="Arial Unicode MS" panose="020B0604020202020204" pitchFamily="50" charset="-127"/>
              <a:ea typeface="JetBrains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i="1" dirty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  <a:t>    =&gt; "(</a:t>
            </a:r>
            <a:r>
              <a:rPr lang="ko-KR" altLang="ko-KR" sz="900" i="1" dirty="0">
                <a:solidFill>
                  <a:srgbClr val="629755"/>
                </a:solidFill>
                <a:latin typeface="맑은 고딕" panose="020B0503020000020004" pitchFamily="50" charset="-127"/>
              </a:rPr>
              <a:t>합 또는 평균이 아닌</a:t>
            </a:r>
            <a:r>
              <a:rPr lang="ko-KR" altLang="ko-KR" sz="900" i="1" dirty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  <a:t>) </a:t>
            </a:r>
            <a:r>
              <a:rPr lang="ko-KR" altLang="ko-KR" sz="900" i="1" dirty="0" err="1">
                <a:solidFill>
                  <a:srgbClr val="629755"/>
                </a:solidFill>
                <a:latin typeface="맑은 고딕" panose="020B0503020000020004" pitchFamily="50" charset="-127"/>
              </a:rPr>
              <a:t>컨텍스트</a:t>
            </a:r>
            <a:r>
              <a:rPr lang="ko-KR" altLang="ko-KR" sz="900" i="1" dirty="0">
                <a:solidFill>
                  <a:srgbClr val="629755"/>
                </a:solidFill>
                <a:latin typeface="맑은 고딕" panose="020B0503020000020004" pitchFamily="50" charset="-127"/>
              </a:rPr>
              <a:t> 창 단어 벡터의 연결을 사용하여 단일 문서에 대한 교육을 통해 분산 메모리 모델</a:t>
            </a:r>
            <a:r>
              <a:rPr lang="ko-KR" altLang="ko-KR" sz="900" i="1" dirty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  <a:t>("PV-DM")</a:t>
            </a:r>
            <a:r>
              <a:rPr lang="ko-KR" altLang="ko-KR" sz="900" i="1" dirty="0">
                <a:solidFill>
                  <a:srgbClr val="629755"/>
                </a:solidFill>
                <a:latin typeface="맑은 고딕" panose="020B0503020000020004" pitchFamily="50" charset="-127"/>
              </a:rPr>
              <a:t>을 업데이트합니다</a:t>
            </a:r>
            <a:r>
              <a:rPr lang="ko-KR" altLang="ko-KR" sz="900" i="1" dirty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  <a:t>.“</a:t>
            </a:r>
            <a:endParaRPr lang="en-US" altLang="ko-KR" sz="900" i="1" dirty="0">
              <a:solidFill>
                <a:srgbClr val="629755"/>
              </a:solidFill>
              <a:latin typeface="Arial Unicode MS" panose="020B0604020202020204" pitchFamily="50" charset="-127"/>
              <a:ea typeface="JetBrains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i="1" dirty="0" smtClean="0">
              <a:solidFill>
                <a:srgbClr val="629755"/>
              </a:solidFill>
              <a:latin typeface="Arial Unicode MS" panose="020B0604020202020204" pitchFamily="50" charset="-127"/>
              <a:ea typeface="JetBrains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i="1" dirty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  <a:t> </a:t>
            </a:r>
            <a:r>
              <a:rPr lang="en-US" altLang="ko-KR" sz="900" i="1" dirty="0" smtClean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  <a:t>       </a:t>
            </a:r>
            <a:r>
              <a:rPr lang="ko-KR" altLang="en-US" sz="900" dirty="0" err="1">
                <a:solidFill>
                  <a:srgbClr val="6A8759"/>
                </a:solidFill>
                <a:latin typeface="Arial Unicode MS" panose="020B0604020202020204" pitchFamily="50" charset="-127"/>
                <a:ea typeface="JetBrains Mono"/>
              </a:rPr>
              <a:t>파라미터</a:t>
            </a:r>
            <a:r>
              <a:rPr lang="ko-KR" altLang="en-US" sz="900" dirty="0">
                <a:solidFill>
                  <a:srgbClr val="6A8759"/>
                </a:solidFill>
                <a:latin typeface="Arial Unicode MS" panose="020B0604020202020204" pitchFamily="50" charset="-127"/>
                <a:ea typeface="JetBrains Mono"/>
              </a:rPr>
              <a:t> 설명 생략</a:t>
            </a:r>
            <a:r>
              <a:rPr lang="ko-KR" altLang="ko-KR" sz="900" dirty="0">
                <a:solidFill>
                  <a:srgbClr val="6A8759"/>
                </a:solidFill>
                <a:latin typeface="Arial Unicode MS" panose="020B0604020202020204" pitchFamily="50" charset="-127"/>
                <a:ea typeface="JetBrains Mono"/>
              </a:rPr>
              <a:t/>
            </a:r>
            <a:br>
              <a:rPr lang="ko-KR" altLang="ko-KR" sz="900" dirty="0">
                <a:solidFill>
                  <a:srgbClr val="6A8759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  <a:t>    """</a:t>
            </a:r>
            <a:br>
              <a:rPr lang="ko-KR" altLang="ko-KR" sz="900" i="1" dirty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lang="ko-KR" altLang="ko-KR" sz="900" dirty="0" smtClean="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pass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Arial Unicode MS" panose="020B0604020202020204" pitchFamily="50" charset="-127"/>
              <a:ea typeface="JetBrains Mono"/>
            </a:endParaRPr>
          </a:p>
        </p:txBody>
      </p:sp>
      <p:sp>
        <p:nvSpPr>
          <p:cNvPr id="15" name="오른쪽 대괄호 14"/>
          <p:cNvSpPr/>
          <p:nvPr/>
        </p:nvSpPr>
        <p:spPr>
          <a:xfrm>
            <a:off x="9840569" y="660528"/>
            <a:ext cx="261180" cy="5828761"/>
          </a:xfrm>
          <a:prstGeom prst="rightBracket">
            <a:avLst>
              <a:gd name="adj" fmla="val 0"/>
            </a:avLst>
          </a:prstGeom>
          <a:ln w="19050" cap="rnd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71159" y="2489329"/>
            <a:ext cx="1963954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ko-KR" sz="1100" b="1" dirty="0" smtClean="0"/>
              <a:t>built-in </a:t>
            </a:r>
            <a:r>
              <a:rPr lang="ko-KR" altLang="en-US" sz="1100" b="1" dirty="0" smtClean="0"/>
              <a:t>함수로서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Cpp</a:t>
            </a:r>
            <a:r>
              <a:rPr lang="en-US" altLang="ko-KR" sz="1100" b="1" dirty="0" smtClean="0"/>
              <a:t>, </a:t>
            </a:r>
            <a:r>
              <a:rPr lang="en-US" altLang="ko-KR" sz="1100" b="1" dirty="0" err="1"/>
              <a:t>P</a:t>
            </a:r>
            <a:r>
              <a:rPr lang="en-US" altLang="ko-KR" sz="1100" b="1" dirty="0" err="1" smtClean="0"/>
              <a:t>yx</a:t>
            </a:r>
            <a:r>
              <a:rPr lang="en-US" altLang="ko-KR" sz="1100" b="1" dirty="0" smtClean="0"/>
              <a:t>, </a:t>
            </a:r>
            <a:r>
              <a:rPr lang="en-US" altLang="ko-KR" sz="1100" b="1" dirty="0" err="1" smtClean="0"/>
              <a:t>Pxd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파일의 소스코드 참고</a:t>
            </a:r>
            <a:endParaRPr lang="en-US" altLang="ko-KR" sz="11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473" y="2920216"/>
            <a:ext cx="2162175" cy="8191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971159" y="3543550"/>
            <a:ext cx="1169757" cy="195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136963" y="3510652"/>
            <a:ext cx="77703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 err="1" smtClean="0">
                <a:solidFill>
                  <a:srgbClr val="FF0000"/>
                </a:solidFill>
              </a:rPr>
              <a:t>cython</a:t>
            </a:r>
            <a:endParaRPr lang="en-US" altLang="ko-KR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56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5100" y="153368"/>
            <a:ext cx="8851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* doc2vec_inner.pyx </a:t>
            </a:r>
            <a:r>
              <a:rPr lang="ko-KR" altLang="en-US" sz="1400" dirty="0" smtClean="0"/>
              <a:t>파일 中 </a:t>
            </a:r>
            <a:r>
              <a:rPr lang="en-US" altLang="ko-KR" sz="1400" dirty="0"/>
              <a:t>PV-DM(Sum or Average) </a:t>
            </a:r>
            <a:r>
              <a:rPr lang="ko-KR" altLang="en-US" sz="1400" dirty="0" smtClean="0"/>
              <a:t>훈련 함수 </a:t>
            </a:r>
            <a:r>
              <a:rPr lang="en-US" altLang="ko-KR" sz="1400" dirty="0" err="1" smtClean="0"/>
              <a:t>train_document_dm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 구현 </a:t>
            </a:r>
            <a:r>
              <a:rPr lang="en-US" altLang="ko-KR" sz="1400" dirty="0" smtClean="0"/>
              <a:t>Part. 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5100" y="888517"/>
            <a:ext cx="5379489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def train_document_dm(model, doc_words, doctag_indexes, alpha, work=None, neu1=None,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learn_doctags=True, learn_words=True, learn_hidden=True,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word_vectors=None, words_lockf=None, doctag_vectors=None, doctags_lockf=None):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Arial Unicode MS" panose="020B0604020202020204" pitchFamily="50" charset="-127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cdef Doc2VecConfig c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cdef REAL_t count, inv_count = 1.0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cdef int i, j, k, m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cdef long result = 0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cdef np.uint32_t *vocab_sample_ints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init_d2v_config(&amp;c, model, alpha, learn_doctags, learn_words, learn_hidden, train_words=False,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work=work, neu1=neu1, word_vectors=word_vectors, words_lockf=words_lockf,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doctag_vectors=doctag_vectors, doctags_lockf=doctags_lockf)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c.doctag_len = &lt;int&gt;min(MAX_DOCUMENT_LEN, len(doctag_indexes))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if c.sample: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# PyArray_DATA = 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객체 </a:t>
            </a:r>
            <a:r>
              <a:rPr kumimoji="0" 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주소값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얻기</a:t>
            </a:r>
            <a:b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vocab_sample_ints = &lt;np.uint32_t *&gt;np.PyArray_DATA(model.wv.expandos['sample_int'])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#        vocab_sample_ints = model.wv.expandos['sample_int']  # this variant noticeably slower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93871" y="883835"/>
            <a:ext cx="6096000" cy="46628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 if c.hs:</a:t>
            </a:r>
            <a:b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        vocab_codes = model.wv.expandos['code']</a:t>
            </a:r>
            <a:b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        vocab_points = model.wv.expandos['point']</a:t>
            </a:r>
            <a:b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    i = 0</a:t>
            </a:r>
            <a:b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    for token in doc_words:</a:t>
            </a:r>
            <a:b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        word_index = model.wv.key_to_index.get(token, None)</a:t>
            </a:r>
            <a:b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        if word_index is None:  # shrink document to leave out word</a:t>
            </a:r>
            <a:b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            continue  # leaving i unchanged</a:t>
            </a:r>
            <a:b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        if c.sample and vocab_sample_ints[word_index] &lt; random_int32(&amp;c.next_random):</a:t>
            </a:r>
            <a:b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            continue</a:t>
            </a:r>
            <a:b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        c.indexes[i] = word_index</a:t>
            </a:r>
            <a:b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        if c.hs:</a:t>
            </a:r>
            <a:b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            c.codelens[i] = &lt;int&gt;len(vocab_codes[word_index])</a:t>
            </a:r>
            <a:b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            c.codes[i] = &lt;np.uint8_t *&gt;np.PyArray_DATA(vocab_codes[word_index])</a:t>
            </a:r>
            <a:b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            c.points[i] = &lt;np.uint32_t *&gt;np.PyArray_DATA(vocab_points[word_index])</a:t>
            </a:r>
            <a:b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        result += 1</a:t>
            </a:r>
            <a:b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        i += 1</a:t>
            </a:r>
            <a:b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        if i == MAX_DOCUMENT_LEN:</a:t>
            </a:r>
            <a:b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            break  # TODO: log warning, tally overflow?</a:t>
            </a:r>
            <a:b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    c.document_len = i</a:t>
            </a:r>
            <a:b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    # single randint() call avoids a big thread-sync slowdown</a:t>
            </a:r>
            <a:b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    if model.shrink_windows:</a:t>
            </a:r>
            <a:b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        for i, item in enumerate(model.random.randint(0, c.window, c.document_len)):</a:t>
            </a:r>
            <a:b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            c.reduced_windows[i] = item</a:t>
            </a:r>
            <a:b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    else:</a:t>
            </a:r>
            <a:b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        for i in range(c.document_len):</a:t>
            </a:r>
            <a:b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            c.reduced_windows[i] = 0</a:t>
            </a:r>
            <a:b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    for i in range(c.doctag_len):</a:t>
            </a:r>
            <a:b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        c.doctag_indexes[i] = doctag_indexes[i]</a:t>
            </a:r>
            <a:b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        result += 1</a:t>
            </a:r>
            <a:endParaRPr lang="ko-KR" altLang="en-US" sz="900" dirty="0">
              <a:solidFill>
                <a:srgbClr val="A9B7C6"/>
              </a:solidFill>
              <a:latin typeface="Arial Unicode MS" panose="020B0604020202020204" pitchFamily="50" charset="-127"/>
              <a:ea typeface="JetBrains Mono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5100" y="576058"/>
            <a:ext cx="8851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1) </a:t>
            </a:r>
            <a:r>
              <a:rPr lang="ko-KR" altLang="en-US" sz="1400" dirty="0" smtClean="0"/>
              <a:t>객체 가져오기 및 초기 설정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12317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64605" y="862888"/>
            <a:ext cx="8771082" cy="59093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# GIL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이란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하나의 </a:t>
            </a:r>
            <a:r>
              <a:rPr kumimoji="0" 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스레드만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python 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인터프리터를 제어할 수 있도록 </a:t>
            </a:r>
            <a:r>
              <a:rPr kumimoji="0" 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잠구는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것</a:t>
            </a:r>
            <a:b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# release GIL &amp; train on the document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with nogil: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for i in range(c.document_len):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j = i - c.window + c.reduced_windows[i]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if j &lt; 0: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j = 0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k = i + c.window + 1 - c.reduced_windows[i]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if k &gt; c.document_len: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k = c.document_len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# compose l1 (in _neu1) &amp; clear _work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memset(c.neu1, 0, c.layer1_size * cython.sizeof(REAL_t))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count = &lt;REAL_t&gt;0.0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for m in range(j, k):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if m == i: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continue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else: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count += ONEF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our_saxpy(&amp;c.layer1_size, &amp;ONEF, &amp;c.word_vectors[c.indexes[m] * c.layer1_size], &amp;ONE, c.neu1, &amp;ONE)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for m in range(c.doctag_len):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count += ONEF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Arial Unicode MS" panose="020B0604020202020204" pitchFamily="50" charset="-127"/>
              <a:ea typeface="JetBrains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             </a:t>
            </a:r>
            <a:r>
              <a:rPr lang="en-US" altLang="ko-KR" sz="900" dirty="0" smtClean="0">
                <a:solidFill>
                  <a:srgbClr val="A9B7C6"/>
                </a:solidFill>
                <a:latin typeface="맑은 고딕" panose="020B0503020000020004" pitchFamily="50" charset="-127"/>
              </a:rPr>
              <a:t># </a:t>
            </a:r>
            <a:r>
              <a:rPr lang="ko-KR" altLang="ko-KR" sz="900" dirty="0" smtClean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saxpy(Single-precision </a:t>
            </a: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A-X Plus Y)</a:t>
            </a:r>
            <a:r>
              <a:rPr lang="ko-KR" altLang="ko-KR" sz="900" dirty="0" smtClean="0">
                <a:solidFill>
                  <a:srgbClr val="A9B7C6"/>
                </a:solidFill>
                <a:latin typeface="맑은 고딕" panose="020B0503020000020004" pitchFamily="50" charset="-127"/>
              </a:rPr>
              <a:t>란</a:t>
            </a:r>
            <a:r>
              <a:rPr lang="en-US" altLang="ko-KR" sz="900" dirty="0" smtClean="0">
                <a:solidFill>
                  <a:srgbClr val="A9B7C6"/>
                </a:solidFill>
                <a:latin typeface="맑은 고딕" panose="020B0503020000020004" pitchFamily="50" charset="-127"/>
              </a:rPr>
              <a:t>,</a:t>
            </a:r>
            <a:r>
              <a:rPr lang="ko-KR" altLang="ko-KR" sz="900" dirty="0" smtClean="0">
                <a:solidFill>
                  <a:srgbClr val="A9B7C6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900" dirty="0" smtClean="0">
                <a:solidFill>
                  <a:srgbClr val="A9B7C6"/>
                </a:solidFill>
                <a:latin typeface="맑은 고딕" panose="020B0503020000020004" pitchFamily="50" charset="-127"/>
              </a:rPr>
              <a:t>스칼라 알파 곱셈과 벡터 덧셈의 조합이며</a:t>
            </a:r>
            <a:r>
              <a:rPr lang="en-US" altLang="ko-KR" sz="900" dirty="0" smtClean="0">
                <a:solidFill>
                  <a:srgbClr val="A9B7C6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rgbClr val="A9B7C6"/>
                </a:solidFill>
                <a:latin typeface="맑은 고딕" panose="020B0503020000020004" pitchFamily="50" charset="-127"/>
              </a:rPr>
              <a:t>공식은 </a:t>
            </a:r>
            <a:r>
              <a:rPr lang="en-US" altLang="ko-KR" sz="900" dirty="0" smtClean="0">
                <a:solidFill>
                  <a:srgbClr val="A9B7C6"/>
                </a:solidFill>
                <a:latin typeface="맑은 고딕" panose="020B0503020000020004" pitchFamily="50" charset="-127"/>
              </a:rPr>
              <a:t>z = </a:t>
            </a:r>
            <a:r>
              <a:rPr lang="el-GR" altLang="ko-KR" sz="900" dirty="0" smtClean="0">
                <a:solidFill>
                  <a:srgbClr val="A9B7C6"/>
                </a:solidFill>
                <a:latin typeface="맑은 고딕" panose="020B0503020000020004" pitchFamily="50" charset="-127"/>
              </a:rPr>
              <a:t>α </a:t>
            </a:r>
            <a:r>
              <a:rPr lang="en-US" altLang="ko-KR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x + </a:t>
            </a:r>
            <a:r>
              <a:rPr lang="en-US" altLang="ko-KR" sz="900" dirty="0" smtClean="0">
                <a:solidFill>
                  <a:srgbClr val="A9B7C6"/>
                </a:solidFill>
                <a:latin typeface="맑은 고딕" panose="020B0503020000020004" pitchFamily="50" charset="-127"/>
              </a:rPr>
              <a:t>y</a:t>
            </a:r>
            <a:r>
              <a:rPr lang="ko-KR" altLang="en-US" sz="900" dirty="0" smtClean="0">
                <a:solidFill>
                  <a:srgbClr val="A9B7C6"/>
                </a:solidFill>
                <a:latin typeface="맑은 고딕" panose="020B0503020000020004" pitchFamily="50" charset="-127"/>
              </a:rPr>
              <a:t>임</a:t>
            </a:r>
            <a:r>
              <a:rPr lang="en-US" altLang="ko-KR" sz="900" dirty="0" smtClean="0">
                <a:solidFill>
                  <a:srgbClr val="A9B7C6"/>
                </a:solidFill>
                <a:latin typeface="맑은 고딕" panose="020B0503020000020004" pitchFamily="50" charset="-127"/>
              </a:rPr>
              <a:t>.</a:t>
            </a:r>
            <a:endParaRPr lang="en-US" altLang="ko-KR" sz="900" dirty="0">
              <a:solidFill>
                <a:srgbClr val="A9B7C6"/>
              </a:solidFill>
              <a:latin typeface="맑은 고딕" panose="020B0503020000020004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             </a:t>
            </a:r>
            <a:r>
              <a:rPr lang="en-US" altLang="ko-KR" sz="900" dirty="0" smtClean="0">
                <a:solidFill>
                  <a:srgbClr val="A9B7C6"/>
                </a:solidFill>
                <a:latin typeface="맑은 고딕" panose="020B0503020000020004" pitchFamily="50" charset="-127"/>
              </a:rPr>
              <a:t># </a:t>
            </a:r>
            <a:r>
              <a:rPr lang="en-US" altLang="ko-KR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c.layer1_size = </a:t>
            </a:r>
            <a:r>
              <a:rPr lang="ko-KR" altLang="en-US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입력 벡터의 요소 </a:t>
            </a:r>
            <a:r>
              <a:rPr lang="ko-KR" altLang="en-US" sz="900" dirty="0" smtClean="0">
                <a:solidFill>
                  <a:srgbClr val="A9B7C6"/>
                </a:solidFill>
                <a:latin typeface="맑은 고딕" panose="020B0503020000020004" pitchFamily="50" charset="-127"/>
              </a:rPr>
              <a:t>개수</a:t>
            </a:r>
            <a:r>
              <a:rPr lang="en-US" altLang="ko-KR" sz="900" dirty="0" smtClean="0">
                <a:solidFill>
                  <a:srgbClr val="A9B7C6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&amp;ONEF = </a:t>
            </a:r>
            <a:r>
              <a:rPr lang="ko-KR" altLang="en-US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스칼라 </a:t>
            </a:r>
            <a:r>
              <a:rPr lang="ko-KR" altLang="en-US" sz="900" dirty="0" smtClean="0">
                <a:solidFill>
                  <a:srgbClr val="A9B7C6"/>
                </a:solidFill>
                <a:latin typeface="맑은 고딕" panose="020B0503020000020004" pitchFamily="50" charset="-127"/>
              </a:rPr>
              <a:t>알파</a:t>
            </a:r>
            <a:r>
              <a:rPr lang="en-US" altLang="ko-KR" sz="900" dirty="0" smtClean="0">
                <a:solidFill>
                  <a:srgbClr val="A9B7C6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&amp;c.doctag_vectors[c.doctag_indexes[m] * c.layer1_size]</a:t>
            </a:r>
            <a:r>
              <a:rPr lang="en-US" altLang="ko-KR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 =</a:t>
            </a:r>
            <a:r>
              <a:rPr lang="ko-KR" altLang="en-US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X </a:t>
            </a:r>
            <a:r>
              <a:rPr lang="ko-KR" altLang="en-US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배열</a:t>
            </a:r>
            <a:r>
              <a:rPr lang="en-US" altLang="ko-KR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, </a:t>
            </a:r>
            <a:br>
              <a:rPr lang="en-US" altLang="ko-KR" sz="900" dirty="0">
                <a:solidFill>
                  <a:srgbClr val="A9B7C6"/>
                </a:solidFill>
                <a:latin typeface="맑은 고딕" panose="020B0503020000020004" pitchFamily="50" charset="-127"/>
              </a:rPr>
            </a:br>
            <a:r>
              <a:rPr lang="en-US" altLang="ko-KR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             </a:t>
            </a:r>
            <a:r>
              <a:rPr lang="en-US" altLang="ko-KR" sz="900" dirty="0" smtClean="0">
                <a:solidFill>
                  <a:srgbClr val="A9B7C6"/>
                </a:solidFill>
                <a:latin typeface="맑은 고딕" panose="020B0503020000020004" pitchFamily="50" charset="-127"/>
              </a:rPr>
              <a:t># &amp;</a:t>
            </a:r>
            <a:r>
              <a:rPr lang="en-US" altLang="ko-KR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ONE = X</a:t>
            </a:r>
            <a:r>
              <a:rPr lang="ko-KR" altLang="en-US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보폭</a:t>
            </a:r>
            <a:r>
              <a:rPr lang="en-US" altLang="ko-KR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저장 방식</a:t>
            </a:r>
            <a:r>
              <a:rPr lang="en-US" altLang="ko-KR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), c.neu1 = Y </a:t>
            </a:r>
            <a:r>
              <a:rPr lang="ko-KR" altLang="en-US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배열</a:t>
            </a:r>
            <a:r>
              <a:rPr lang="en-US" altLang="ko-KR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, &amp;ONE = Y</a:t>
            </a:r>
            <a:r>
              <a:rPr lang="ko-KR" altLang="en-US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보폭</a:t>
            </a:r>
            <a:r>
              <a:rPr lang="en-US" altLang="ko-KR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저장 방식</a:t>
            </a:r>
            <a:r>
              <a:rPr lang="en-US" altLang="ko-KR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)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our_saxpy(&amp;c.layer1_size, &amp;ONEF, &amp;c.doctag_vectors[c.doctag_indexes[m] * c.layer1_size], &amp;ONE, c.neu1, &amp;ONE)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if count &gt; (&lt;REAL_t&gt;0.5):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inv_count = ONEF/count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if c.cbow_mean: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Arial Unicode MS" panose="020B0604020202020204" pitchFamily="50" charset="-127"/>
              <a:ea typeface="JetBrains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 </a:t>
            </a:r>
            <a:r>
              <a:rPr lang="en-US" altLang="ko-KR" sz="900" dirty="0" smtClean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               </a:t>
            </a:r>
            <a:r>
              <a:rPr lang="ko-KR" altLang="ko-KR" sz="900" dirty="0" smtClean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# </a:t>
            </a: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sscal</a:t>
            </a:r>
            <a:r>
              <a:rPr lang="ko-KR" altLang="ko-KR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함수 </a:t>
            </a:r>
            <a:r>
              <a:rPr lang="ko-KR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: </a:t>
            </a:r>
            <a:r>
              <a:rPr lang="ko-KR" altLang="en-US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벡터 </a:t>
            </a:r>
            <a:r>
              <a:rPr lang="en-US" altLang="ko-KR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에 </a:t>
            </a:r>
            <a:r>
              <a:rPr lang="ko-KR" altLang="en-US" sz="900" dirty="0" smtClean="0">
                <a:solidFill>
                  <a:srgbClr val="A9B7C6"/>
                </a:solidFill>
                <a:latin typeface="맑은 고딕" panose="020B0503020000020004" pitchFamily="50" charset="-127"/>
              </a:rPr>
              <a:t>스칼라 알파를 </a:t>
            </a:r>
            <a:r>
              <a:rPr lang="ko-KR" altLang="en-US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곱하고 벡터 </a:t>
            </a:r>
            <a:r>
              <a:rPr lang="en-US" altLang="ko-KR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에 저장 </a:t>
            </a:r>
            <a:r>
              <a:rPr lang="en-US" altLang="ko-KR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(x ← </a:t>
            </a:r>
            <a:r>
              <a:rPr lang="el-GR" altLang="ko-KR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α </a:t>
            </a:r>
            <a:r>
              <a:rPr lang="en-US" altLang="ko-KR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x</a:t>
            </a:r>
            <a:r>
              <a:rPr lang="en-US" altLang="ko-KR" sz="900" dirty="0" smtClean="0">
                <a:solidFill>
                  <a:srgbClr val="A9B7C6"/>
                </a:solidFill>
                <a:latin typeface="맑은 고딕" panose="020B0503020000020004" pitchFamily="50" charset="-127"/>
              </a:rPr>
              <a:t>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 </a:t>
            </a:r>
            <a:r>
              <a:rPr lang="en-US" altLang="ko-KR" sz="900" dirty="0" smtClean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               # </a:t>
            </a:r>
            <a:r>
              <a:rPr lang="en-US" altLang="ko-KR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c.layer1_size = vector x</a:t>
            </a:r>
            <a:r>
              <a:rPr lang="ko-KR" altLang="en-US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의 요소 </a:t>
            </a:r>
            <a:r>
              <a:rPr lang="ko-KR" altLang="en-US" sz="900" dirty="0" err="1" smtClean="0">
                <a:solidFill>
                  <a:srgbClr val="A9B7C6"/>
                </a:solidFill>
                <a:latin typeface="맑은 고딕" panose="020B0503020000020004" pitchFamily="50" charset="-127"/>
              </a:rPr>
              <a:t>갯수</a:t>
            </a:r>
            <a:r>
              <a:rPr lang="en-US" altLang="ko-KR" sz="900" dirty="0" smtClean="0">
                <a:solidFill>
                  <a:srgbClr val="A9B7C6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rgbClr val="A9B7C6"/>
                </a:solidFill>
                <a:latin typeface="맑은 고딕" panose="020B0503020000020004" pitchFamily="50" charset="-127"/>
              </a:rPr>
              <a:t>inv_count</a:t>
            </a:r>
            <a:r>
              <a:rPr lang="en-US" altLang="ko-KR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 = </a:t>
            </a:r>
            <a:r>
              <a:rPr lang="ko-KR" altLang="en-US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스칼라 알파</a:t>
            </a:r>
            <a:r>
              <a:rPr lang="en-US" altLang="ko-KR" sz="900" dirty="0" smtClean="0">
                <a:solidFill>
                  <a:srgbClr val="A9B7C6"/>
                </a:solidFill>
                <a:latin typeface="맑은 고딕" panose="020B0503020000020004" pitchFamily="50" charset="-127"/>
              </a:rPr>
              <a:t>(Type: Short-precision </a:t>
            </a:r>
            <a:r>
              <a:rPr lang="en-US" altLang="ko-KR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real), </a:t>
            </a:r>
            <a:r>
              <a:rPr lang="en-US" altLang="ko-KR" sz="900" dirty="0" smtClean="0">
                <a:solidFill>
                  <a:srgbClr val="A9B7C6"/>
                </a:solidFill>
                <a:latin typeface="맑은 고딕" panose="020B0503020000020004" pitchFamily="50" charset="-127"/>
              </a:rPr>
              <a:t>c.neu1 </a:t>
            </a:r>
            <a:r>
              <a:rPr lang="en-US" altLang="ko-KR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= </a:t>
            </a:r>
            <a:r>
              <a:rPr lang="ko-KR" altLang="en-US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벡터 </a:t>
            </a:r>
            <a:r>
              <a:rPr lang="en-US" altLang="ko-KR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x, ONE = </a:t>
            </a:r>
            <a:r>
              <a:rPr lang="ko-KR" altLang="en-US" sz="900" dirty="0" smtClean="0">
                <a:solidFill>
                  <a:srgbClr val="A9B7C6"/>
                </a:solidFill>
                <a:latin typeface="맑은 고딕" panose="020B0503020000020004" pitchFamily="50" charset="-127"/>
              </a:rPr>
              <a:t>보폭</a:t>
            </a:r>
            <a:r>
              <a:rPr lang="en-US" altLang="ko-KR" sz="900" dirty="0" smtClean="0">
                <a:solidFill>
                  <a:srgbClr val="A9B7C6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900" dirty="0" smtClean="0">
                <a:solidFill>
                  <a:srgbClr val="A9B7C6"/>
                </a:solidFill>
                <a:latin typeface="맑은 고딕" panose="020B0503020000020004" pitchFamily="50" charset="-127"/>
              </a:rPr>
              <a:t>저장 방식</a:t>
            </a:r>
            <a:r>
              <a:rPr lang="en-US" altLang="ko-KR" sz="900" dirty="0" smtClean="0">
                <a:solidFill>
                  <a:srgbClr val="A9B7C6"/>
                </a:solidFill>
                <a:latin typeface="맑은 고딕" panose="020B0503020000020004" pitchFamily="50" charset="-127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sscal(&amp;c.layer1_size, &amp;inv_count, c.neu1, &amp;ONE)  # (does this need BLAS-variants like saxpy?)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# </a:t>
            </a:r>
            <a:r>
              <a:rPr lang="ko-KR" altLang="en-US" sz="900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크로스 엔트로피 </a:t>
            </a:r>
            <a:r>
              <a:rPr lang="ko-KR" altLang="en-US" sz="900" dirty="0" smtClean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</a:t>
            </a:r>
            <a:r>
              <a:rPr lang="en-US" altLang="ko-KR" sz="900" dirty="0" smtClean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900" dirty="0" smtClean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실제 값과 예측 값 사이의 모든 절대 차이 의 합인 오류를 최소화하는 데 사용됨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 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memset(c.work, 0, c.layer1_size * cython.sizeof(REAL_t))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if c.hs: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fast_document_dm_hs(c.points[i], c.codes[i], c.codelens[i], c.neu1, c.syn1, c.alpha, c.work,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    c.layer1_size, c.learn_hidden)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if c.negative: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c.next_random = fast_document_dm_neg(c.negative, c.cum_table, c.cum_table_len, c.next_random,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                     c.neu1, c.syn1neg, c.indexes[i], c.alpha, c.work, c.layer1_size,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                     c.learn_hidden)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22713" y="5196488"/>
            <a:ext cx="4937759" cy="1485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810596" y="5157123"/>
            <a:ext cx="38084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DM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모델의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*Projection layer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구현 부분</a:t>
            </a:r>
            <a:endParaRPr lang="en-US" altLang="ko-KR" sz="1100" b="1" dirty="0" smtClean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1479" y="555111"/>
            <a:ext cx="21962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2</a:t>
            </a:r>
            <a:r>
              <a:rPr lang="en-US" altLang="ko-KR" sz="1400" dirty="0" smtClean="0"/>
              <a:t>) </a:t>
            </a:r>
            <a:r>
              <a:rPr lang="en-US" altLang="ko-KR" sz="1400" dirty="0" err="1" smtClean="0"/>
              <a:t>Dm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모델 구현 과정 </a:t>
            </a:r>
            <a:endParaRPr lang="en-US" altLang="ko-KR" sz="14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798484" y="4762616"/>
            <a:ext cx="853336" cy="176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198690" y="4515722"/>
            <a:ext cx="41143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 err="1">
                <a:solidFill>
                  <a:srgbClr val="FF0000"/>
                </a:solidFill>
              </a:rPr>
              <a:t>c.cbow_mean</a:t>
            </a:r>
            <a:r>
              <a:rPr lang="en-US" altLang="ko-KR" sz="1100" b="1" dirty="0">
                <a:solidFill>
                  <a:srgbClr val="FF0000"/>
                </a:solidFill>
              </a:rPr>
              <a:t> = </a:t>
            </a:r>
            <a:r>
              <a:rPr lang="en-US" altLang="ko-KR" sz="1100" b="1" dirty="0" err="1">
                <a:solidFill>
                  <a:srgbClr val="FF0000"/>
                </a:solidFill>
              </a:rPr>
              <a:t>dm_mean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en-US" altLang="ko-KR" sz="1100" b="1" dirty="0" err="1">
                <a:solidFill>
                  <a:srgbClr val="FF0000"/>
                </a:solidFill>
              </a:rPr>
              <a:t>dm_mean</a:t>
            </a:r>
            <a:r>
              <a:rPr lang="ko-KR" altLang="en-US" sz="1100" b="1" dirty="0">
                <a:solidFill>
                  <a:srgbClr val="FF0000"/>
                </a:solidFill>
              </a:rPr>
              <a:t>이 </a:t>
            </a:r>
            <a:r>
              <a:rPr lang="en-US" altLang="ko-KR" sz="1100" b="1" dirty="0">
                <a:solidFill>
                  <a:srgbClr val="FF0000"/>
                </a:solidFill>
              </a:rPr>
              <a:t>1 </a:t>
            </a:r>
            <a:r>
              <a:rPr lang="ko-KR" altLang="en-US" sz="1100" b="1" dirty="0" err="1">
                <a:solidFill>
                  <a:srgbClr val="FF0000"/>
                </a:solidFill>
              </a:rPr>
              <a:t>일때</a:t>
            </a:r>
            <a:r>
              <a:rPr lang="en-US" altLang="ko-KR" sz="1100" b="1" dirty="0">
                <a:solidFill>
                  <a:srgbClr val="FF0000"/>
                </a:solidFill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</a:rPr>
              <a:t>단어 벡터들의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Average</a:t>
            </a:r>
            <a:endParaRPr lang="en-US" altLang="ko-KR" sz="1100" b="1" dirty="0">
              <a:solidFill>
                <a:srgbClr val="FF0000"/>
              </a:solidFill>
            </a:endParaRPr>
          </a:p>
        </p:txBody>
      </p:sp>
      <p:cxnSp>
        <p:nvCxnSpPr>
          <p:cNvPr id="6" name="직선 연결선 5"/>
          <p:cNvCxnSpPr>
            <a:stCxn id="16" idx="3"/>
          </p:cNvCxnSpPr>
          <p:nvPr/>
        </p:nvCxnSpPr>
        <p:spPr>
          <a:xfrm flipV="1">
            <a:off x="1651820" y="4817775"/>
            <a:ext cx="557469" cy="33332"/>
          </a:xfrm>
          <a:prstGeom prst="line">
            <a:avLst/>
          </a:prstGeom>
          <a:ln w="1905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65100" y="153368"/>
            <a:ext cx="8851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* doc2vec_inner.pyx </a:t>
            </a:r>
            <a:r>
              <a:rPr lang="ko-KR" altLang="en-US" sz="1400" dirty="0" smtClean="0"/>
              <a:t>파일 中 </a:t>
            </a:r>
            <a:r>
              <a:rPr lang="en-US" altLang="ko-KR" sz="1400" dirty="0"/>
              <a:t>PV-DM(Sum or Average) </a:t>
            </a:r>
            <a:r>
              <a:rPr lang="ko-KR" altLang="en-US" sz="1400" dirty="0" smtClean="0"/>
              <a:t>훈련 함수 </a:t>
            </a:r>
            <a:r>
              <a:rPr lang="en-US" altLang="ko-KR" sz="1400" dirty="0" err="1" smtClean="0"/>
              <a:t>train_document_dm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 구현 </a:t>
            </a:r>
            <a:r>
              <a:rPr lang="en-US" altLang="ko-KR" sz="1400" dirty="0" smtClean="0"/>
              <a:t>Part.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98485" y="2565478"/>
            <a:ext cx="3000432" cy="158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10" idx="3"/>
            <a:endCxn id="14" idx="1"/>
          </p:cNvCxnSpPr>
          <p:nvPr/>
        </p:nvCxnSpPr>
        <p:spPr>
          <a:xfrm flipV="1">
            <a:off x="3798917" y="2228317"/>
            <a:ext cx="77316" cy="416423"/>
          </a:xfrm>
          <a:prstGeom prst="line">
            <a:avLst/>
          </a:prstGeom>
          <a:ln w="1905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876233" y="1858985"/>
            <a:ext cx="52594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smtClean="0">
                <a:solidFill>
                  <a:srgbClr val="FF0000"/>
                </a:solidFill>
              </a:rPr>
              <a:t>###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벡터 초기화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###</a:t>
            </a:r>
          </a:p>
          <a:p>
            <a:r>
              <a:rPr lang="en-US" altLang="ko-KR" sz="1050" b="1" dirty="0" err="1">
                <a:solidFill>
                  <a:srgbClr val="FF0000"/>
                </a:solidFill>
              </a:rPr>
              <a:t>Memcpy</a:t>
            </a:r>
            <a:r>
              <a:rPr lang="en-US" altLang="ko-KR" sz="1050" b="1" dirty="0">
                <a:solidFill>
                  <a:srgbClr val="FF0000"/>
                </a:solidFill>
              </a:rPr>
              <a:t>(destination, source, </a:t>
            </a:r>
            <a:r>
              <a:rPr lang="en-US" altLang="ko-KR" sz="1050" b="1" dirty="0" err="1">
                <a:solidFill>
                  <a:srgbClr val="FF0000"/>
                </a:solidFill>
              </a:rPr>
              <a:t>size_t</a:t>
            </a:r>
            <a:r>
              <a:rPr lang="en-US" altLang="ko-KR" sz="1050" b="1" dirty="0">
                <a:solidFill>
                  <a:srgbClr val="FF0000"/>
                </a:solidFill>
              </a:rPr>
              <a:t>) </a:t>
            </a:r>
            <a:r>
              <a:rPr lang="ko-KR" altLang="en-US" sz="1050" b="1" dirty="0">
                <a:solidFill>
                  <a:srgbClr val="FF0000"/>
                </a:solidFill>
              </a:rPr>
              <a:t>함수란</a:t>
            </a:r>
            <a:r>
              <a:rPr lang="en-US" altLang="ko-KR" sz="1050" b="1" dirty="0">
                <a:solidFill>
                  <a:srgbClr val="FF0000"/>
                </a:solidFill>
              </a:rPr>
              <a:t>, </a:t>
            </a:r>
            <a:r>
              <a:rPr lang="ko-KR" altLang="en-US" sz="1050" b="1" dirty="0">
                <a:solidFill>
                  <a:srgbClr val="FF0000"/>
                </a:solidFill>
              </a:rPr>
              <a:t>메모리 일부분을 복사하는 함수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en-US" altLang="ko-KR" sz="1050" b="1" dirty="0">
                <a:solidFill>
                  <a:srgbClr val="FF0000"/>
                </a:solidFill>
              </a:rPr>
              <a:t>source</a:t>
            </a:r>
            <a:r>
              <a:rPr lang="ko-KR" altLang="en-US" sz="1050" b="1" dirty="0">
                <a:solidFill>
                  <a:srgbClr val="FF0000"/>
                </a:solidFill>
              </a:rPr>
              <a:t>가 </a:t>
            </a:r>
            <a:r>
              <a:rPr lang="ko-KR" altLang="en-US" sz="1050" b="1" dirty="0" err="1">
                <a:solidFill>
                  <a:srgbClr val="FF0000"/>
                </a:solidFill>
              </a:rPr>
              <a:t>가르키는</a:t>
            </a:r>
            <a:r>
              <a:rPr lang="ko-KR" altLang="en-US" sz="1050" b="1" dirty="0">
                <a:solidFill>
                  <a:srgbClr val="FF0000"/>
                </a:solidFill>
              </a:rPr>
              <a:t> 곳부터 </a:t>
            </a:r>
            <a:r>
              <a:rPr lang="en-US" altLang="ko-KR" sz="1050" b="1" dirty="0" err="1">
                <a:solidFill>
                  <a:srgbClr val="FF0000"/>
                </a:solidFill>
              </a:rPr>
              <a:t>size_t</a:t>
            </a:r>
            <a:r>
              <a:rPr lang="en-US" altLang="ko-KR" sz="1050" b="1" dirty="0">
                <a:solidFill>
                  <a:srgbClr val="FF0000"/>
                </a:solidFill>
              </a:rPr>
              <a:t> </a:t>
            </a:r>
            <a:r>
              <a:rPr lang="ko-KR" altLang="en-US" sz="1050" b="1" dirty="0">
                <a:solidFill>
                  <a:srgbClr val="FF0000"/>
                </a:solidFill>
              </a:rPr>
              <a:t>바이트 만큼을 </a:t>
            </a:r>
            <a:r>
              <a:rPr lang="en-US" altLang="ko-KR" sz="1050" b="1" dirty="0" err="1">
                <a:solidFill>
                  <a:srgbClr val="FF0000"/>
                </a:solidFill>
              </a:rPr>
              <a:t>detination</a:t>
            </a:r>
            <a:r>
              <a:rPr lang="ko-KR" altLang="en-US" sz="1050" b="1" dirty="0">
                <a:solidFill>
                  <a:srgbClr val="FF0000"/>
                </a:solidFill>
              </a:rPr>
              <a:t>이 가리키는 곳에 복사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en-US" altLang="ko-KR" sz="1050" b="1" dirty="0" smtClean="0">
                <a:solidFill>
                  <a:srgbClr val="FF0000"/>
                </a:solidFill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</a:rPr>
              <a:t>REAL_t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 =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저장된 </a:t>
            </a:r>
            <a:r>
              <a:rPr lang="ko-KR" altLang="en-US" sz="800" b="1" dirty="0" err="1" smtClean="0">
                <a:solidFill>
                  <a:srgbClr val="FF0000"/>
                </a:solidFill>
              </a:rPr>
              <a:t>실수값</a:t>
            </a:r>
            <a:endParaRPr lang="en-US" altLang="ko-KR" sz="8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7864" y="3541086"/>
            <a:ext cx="5394499" cy="1580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399592" y="3486578"/>
            <a:ext cx="26363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Model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훈련 </a:t>
            </a:r>
            <a:r>
              <a:rPr lang="en-US" altLang="ko-KR" sz="1100" b="1" dirty="0" err="1" smtClean="0">
                <a:solidFill>
                  <a:srgbClr val="FF0000"/>
                </a:solidFill>
              </a:rPr>
              <a:t>softmax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구현 부분</a:t>
            </a:r>
            <a:endParaRPr lang="en-US" altLang="ko-KR" sz="1100" b="1" dirty="0" smtClean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02621" y="4360873"/>
            <a:ext cx="5930441" cy="1666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796393" y="4221694"/>
            <a:ext cx="26363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infer vector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를 사용한 추론을 위한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/>
            </a:r>
            <a:br>
              <a:rPr lang="en-US" altLang="ko-KR" sz="1100" b="1" dirty="0" smtClean="0">
                <a:solidFill>
                  <a:srgbClr val="FF0000"/>
                </a:solidFill>
              </a:rPr>
            </a:br>
            <a:r>
              <a:rPr lang="en-US" altLang="ko-KR" sz="1100" b="1" dirty="0" err="1" smtClean="0">
                <a:solidFill>
                  <a:srgbClr val="FF0000"/>
                </a:solidFill>
              </a:rPr>
              <a:t>softmax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구현 부분</a:t>
            </a:r>
            <a:endParaRPr lang="en-US" altLang="ko-KR" sz="1100" b="1" dirty="0" smtClean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135687" y="4033738"/>
            <a:ext cx="3119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* Projection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layer</a:t>
            </a:r>
            <a:r>
              <a:rPr lang="ko-KR" altLang="en-US" sz="1200" dirty="0" smtClean="0"/>
              <a:t>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원래 데이터 포인트와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투영 사이의 차이 벡터를 최소화하는 공간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벡터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찾는 선형 함수</a:t>
            </a:r>
            <a:endParaRPr lang="en-US" altLang="ko-KR" sz="12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6505960" y="5446744"/>
            <a:ext cx="2629727" cy="1338828"/>
          </a:xfrm>
          <a:prstGeom prst="rect">
            <a:avLst/>
          </a:prstGeom>
          <a:solidFill>
            <a:srgbClr val="2B2B2B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900" dirty="0" smtClean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예제</a:t>
            </a:r>
            <a:r>
              <a:rPr lang="en-US" altLang="ko-KR" sz="900" dirty="0" smtClean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)</a:t>
            </a:r>
            <a:r>
              <a:rPr lang="ko-KR" altLang="en-US" sz="900" dirty="0" smtClean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               N   알파     X  보폭</a:t>
            </a:r>
            <a:endParaRPr lang="ko-KR" altLang="en-US" sz="900" dirty="0">
              <a:solidFill>
                <a:srgbClr val="A9B7C6"/>
              </a:solidFill>
              <a:latin typeface="Arial Unicode MS" panose="020B0604020202020204" pitchFamily="50" charset="-127"/>
              <a:ea typeface="JetBrains Mon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lang="ko-KR" altLang="en-US" sz="900" dirty="0" smtClean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                     </a:t>
            </a:r>
            <a:r>
              <a:rPr lang="ko-KR" altLang="en-US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| </a:t>
            </a:r>
            <a:r>
              <a:rPr lang="ko-KR" altLang="en-US" sz="900" dirty="0" smtClean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      |        |    </a:t>
            </a:r>
            <a:r>
              <a:rPr lang="ko-KR" altLang="en-US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|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CALL SSCAL( 5 , </a:t>
            </a:r>
            <a:r>
              <a:rPr lang="ko-KR" altLang="en-US" sz="900" dirty="0" smtClean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  2.0 ,   </a:t>
            </a:r>
            <a:r>
              <a:rPr lang="ko-KR" altLang="en-US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X , 1  </a:t>
            </a:r>
            <a:r>
              <a:rPr lang="ko-KR" altLang="en-US" sz="900" dirty="0" smtClean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)</a:t>
            </a:r>
            <a:endParaRPr lang="ko-KR" altLang="en-US" sz="900" dirty="0">
              <a:solidFill>
                <a:srgbClr val="A9B7C6"/>
              </a:solidFill>
              <a:latin typeface="Arial Unicode MS" panose="020B0604020202020204" pitchFamily="50" charset="-127"/>
              <a:ea typeface="JetBrains Mon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X        =  (1.0, 2.0, 3.0, 4.0, 5.0</a:t>
            </a:r>
            <a:r>
              <a:rPr lang="ko-KR" altLang="en-US" sz="900" dirty="0" smtClean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)</a:t>
            </a:r>
            <a:endParaRPr lang="en-US" altLang="ko-KR" sz="900" dirty="0" smtClean="0">
              <a:solidFill>
                <a:srgbClr val="A9B7C6"/>
              </a:solidFill>
              <a:latin typeface="Arial Unicode MS" panose="020B0604020202020204" pitchFamily="50" charset="-127"/>
              <a:ea typeface="JetBrains Mon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rgbClr val="A9B7C6"/>
              </a:solidFill>
              <a:latin typeface="Arial Unicode MS" panose="020B0604020202020204" pitchFamily="50" charset="-127"/>
              <a:ea typeface="JetBrains Mon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Output)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X        =  (2.0, 4.0, 6.0, 8.0, 10.0</a:t>
            </a:r>
            <a:r>
              <a:rPr lang="en-US" altLang="ko-KR" sz="900" dirty="0" smtClean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900" dirty="0" smtClean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보폭이 </a:t>
            </a:r>
            <a:r>
              <a:rPr lang="en-US" altLang="ko-KR" sz="900" dirty="0" smtClean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2</a:t>
            </a:r>
            <a:r>
              <a:rPr lang="ko-KR" altLang="en-US" sz="900" dirty="0" smtClean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라면</a:t>
            </a:r>
            <a:r>
              <a:rPr lang="en-US" altLang="ko-KR" sz="900" dirty="0" smtClean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,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X        =  (2.0, . , 4.0, . , 6.0, . , 8.0, . , 10.0)</a:t>
            </a:r>
            <a:endParaRPr lang="ko-KR" altLang="en-US" sz="900" dirty="0">
              <a:solidFill>
                <a:srgbClr val="A9B7C6"/>
              </a:solidFill>
              <a:latin typeface="Arial Unicode MS" panose="020B0604020202020204" pitchFamily="50" charset="-127"/>
              <a:ea typeface="JetBrains Mono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156" y="4680592"/>
            <a:ext cx="3256210" cy="18402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592" y="3883691"/>
            <a:ext cx="1885428" cy="20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1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4413" y="1027371"/>
            <a:ext cx="8114198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</a:t>
            </a:r>
            <a:endParaRPr lang="en-US" altLang="ko-KR" sz="900" dirty="0">
              <a:solidFill>
                <a:srgbClr val="A9B7C6"/>
              </a:solidFill>
              <a:latin typeface="Arial Unicode MS" panose="020B0604020202020204" pitchFamily="50" charset="-127"/>
              <a:ea typeface="JetBrains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Arial Unicode MS" panose="020B0604020202020204" pitchFamily="50" charset="-127"/>
              <a:ea typeface="JetBrains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if not c.cbow_mean: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# sscal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: </a:t>
            </a:r>
            <a:r>
              <a:rPr lang="ko-KR" altLang="en-US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벡터 </a:t>
            </a:r>
            <a:r>
              <a:rPr lang="en-US" altLang="ko-KR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에 스칼라를 곱하고 벡터 </a:t>
            </a:r>
            <a:r>
              <a:rPr lang="en-US" altLang="ko-KR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에 저장 </a:t>
            </a:r>
            <a:r>
              <a:rPr lang="en-US" altLang="ko-KR" sz="900" dirty="0" smtClean="0">
                <a:solidFill>
                  <a:srgbClr val="A9B7C6"/>
                </a:solidFill>
                <a:latin typeface="맑은 고딕" panose="020B0503020000020004" pitchFamily="50" charset="-127"/>
              </a:rPr>
              <a:t>(x </a:t>
            </a:r>
            <a:r>
              <a:rPr lang="en-US" altLang="ko-KR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← </a:t>
            </a:r>
            <a:r>
              <a:rPr lang="el-GR" altLang="ko-KR" sz="900" dirty="0">
                <a:solidFill>
                  <a:srgbClr val="A9B7C6"/>
                </a:solidFill>
                <a:latin typeface="맑은 고딕" panose="020B0503020000020004" pitchFamily="50" charset="-127"/>
              </a:rPr>
              <a:t>α </a:t>
            </a:r>
            <a:r>
              <a:rPr lang="en-US" altLang="ko-KR" sz="900" dirty="0" smtClean="0">
                <a:solidFill>
                  <a:srgbClr val="A9B7C6"/>
                </a:solidFill>
                <a:latin typeface="맑은 고딕" panose="020B0503020000020004" pitchFamily="50" charset="-127"/>
              </a:rPr>
              <a:t>x)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            # </a:t>
            </a:r>
            <a:r>
              <a:rPr lang="en-US" altLang="ko-KR" sz="900" dirty="0" smtClean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c.layer1_size = vector x</a:t>
            </a:r>
            <a:r>
              <a:rPr lang="ko-KR" altLang="en-US" sz="900" dirty="0" smtClean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요소 </a:t>
            </a:r>
            <a:r>
              <a:rPr lang="ko-KR" altLang="en-US" sz="900" dirty="0" err="1" smtClean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갯수</a:t>
            </a:r>
            <a:r>
              <a:rPr lang="en-US" altLang="ko-KR" sz="900" dirty="0" smtClean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900" dirty="0" err="1" smtClean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inv_count</a:t>
            </a:r>
            <a:r>
              <a:rPr lang="en-US" altLang="ko-KR" sz="900" dirty="0" smtClean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900" dirty="0" smtClean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스칼라 알파</a:t>
            </a:r>
            <a:r>
              <a:rPr lang="en-US" altLang="ko-KR" sz="900" dirty="0" smtClean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(Short-precision real), </a:t>
            </a:r>
            <a:r>
              <a:rPr lang="en-US" altLang="ko-KR" sz="900" dirty="0" err="1" smtClean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c.work</a:t>
            </a:r>
            <a:r>
              <a:rPr lang="en-US" altLang="ko-KR" sz="900" dirty="0" smtClean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900" dirty="0" smtClean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벡터 </a:t>
            </a:r>
            <a:r>
              <a:rPr lang="en-US" altLang="ko-KR" sz="900" dirty="0" smtClean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x, ONE = </a:t>
            </a:r>
            <a:r>
              <a:rPr lang="ko-KR" altLang="en-US" sz="900" dirty="0" smtClean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보폭</a:t>
            </a:r>
            <a:r>
              <a:rPr lang="en-US" altLang="ko-KR" sz="900" dirty="0" smtClean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 smtClean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 방식</a:t>
            </a:r>
            <a:r>
              <a:rPr lang="en-US" altLang="ko-KR" sz="900" dirty="0" smtClean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# BLAS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벡터 더하기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스칼라 곱셈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내적 등 선형 대수 하위 프로그램</a:t>
            </a:r>
            <a:b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sscal(&amp;c.layer1_size, &amp;inv_count, c.work, &amp;ONE)  # (does this need BLAS-variants like saxpy?)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# </a:t>
            </a:r>
            <a:r>
              <a:rPr kumimoji="0" lang="ko-KR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역전파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apply accumulated error in work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if c.learn_doctags: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for m in range(c.doctag_len):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our_saxpy(&amp;c.layer1_size, &amp;c.doctags_lockf[c.doctag_indexes[m] % c.doctags_lockf_len], c.work,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&amp;ONE, &amp;c.doctag_vectors[c.doctag_indexes[m] * c.layer1_size], &amp;ONE)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if c.learn_words: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for m in range(j, k):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if m == i: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continue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else: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our_saxpy(&amp;c.layer1_size, &amp;c.words_lockf[c.indexes[m] % c.doctags_lockf_len], c.work, &amp;ONE,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&amp;c.word_vectors[c.indexes[m] * c.layer1_size], &amp;ONE)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 result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43897" y="1913931"/>
            <a:ext cx="4872063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15960" y="1874566"/>
            <a:ext cx="34715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DM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모델의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Projection layer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구현 부분</a:t>
            </a:r>
            <a:endParaRPr lang="en-US" altLang="ko-KR" sz="1100" b="1" dirty="0" smtClean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1479" y="616077"/>
            <a:ext cx="8851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2</a:t>
            </a:r>
            <a:r>
              <a:rPr lang="en-US" altLang="ko-KR" sz="1400" dirty="0" smtClean="0"/>
              <a:t>) </a:t>
            </a:r>
            <a:r>
              <a:rPr lang="en-US" altLang="ko-KR" sz="1400" dirty="0" err="1" smtClean="0"/>
              <a:t>Dm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모델 구현 과정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2158763" y="1027371"/>
            <a:ext cx="399440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 err="1">
                <a:solidFill>
                  <a:srgbClr val="FF0000"/>
                </a:solidFill>
              </a:rPr>
              <a:t>c.cbow_mean</a:t>
            </a:r>
            <a:r>
              <a:rPr lang="en-US" altLang="ko-KR" sz="1100" b="1" dirty="0">
                <a:solidFill>
                  <a:srgbClr val="FF0000"/>
                </a:solidFill>
              </a:rPr>
              <a:t> = </a:t>
            </a:r>
            <a:r>
              <a:rPr lang="en-US" altLang="ko-KR" sz="1100" b="1" dirty="0" err="1">
                <a:solidFill>
                  <a:srgbClr val="FF0000"/>
                </a:solidFill>
              </a:rPr>
              <a:t>dm_mean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en-US" altLang="ko-KR" sz="1100" b="1" dirty="0" err="1">
                <a:solidFill>
                  <a:srgbClr val="FF0000"/>
                </a:solidFill>
              </a:rPr>
              <a:t>dm_mean</a:t>
            </a:r>
            <a:r>
              <a:rPr lang="ko-KR" altLang="en-US" sz="1100" b="1" dirty="0">
                <a:solidFill>
                  <a:srgbClr val="FF0000"/>
                </a:solidFill>
              </a:rPr>
              <a:t>이 </a:t>
            </a:r>
            <a:r>
              <a:rPr lang="en-US" altLang="ko-KR" sz="1100" b="1" dirty="0">
                <a:solidFill>
                  <a:srgbClr val="FF0000"/>
                </a:solidFill>
              </a:rPr>
              <a:t>0 </a:t>
            </a:r>
            <a:r>
              <a:rPr lang="ko-KR" altLang="en-US" sz="1100" b="1" dirty="0" err="1">
                <a:solidFill>
                  <a:srgbClr val="FF0000"/>
                </a:solidFill>
              </a:rPr>
              <a:t>일때</a:t>
            </a:r>
            <a:r>
              <a:rPr lang="en-US" altLang="ko-KR" sz="1100" b="1" dirty="0">
                <a:solidFill>
                  <a:srgbClr val="FF0000"/>
                </a:solidFill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</a:rPr>
              <a:t>단어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벡터들의</a:t>
            </a:r>
            <a:r>
              <a:rPr lang="en-US" altLang="ko-KR" sz="1100" b="1" dirty="0">
                <a:solidFill>
                  <a:srgbClr val="FF0000"/>
                </a:solidFill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sum</a:t>
            </a:r>
            <a:endParaRPr lang="en-US" altLang="ko-KR" sz="11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8929" y="1358084"/>
            <a:ext cx="1091382" cy="170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15" idx="3"/>
            <a:endCxn id="14" idx="1"/>
          </p:cNvCxnSpPr>
          <p:nvPr/>
        </p:nvCxnSpPr>
        <p:spPr>
          <a:xfrm flipV="1">
            <a:off x="1740311" y="1242815"/>
            <a:ext cx="418452" cy="200707"/>
          </a:xfrm>
          <a:prstGeom prst="line">
            <a:avLst/>
          </a:prstGeom>
          <a:ln w="1905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65100" y="153368"/>
            <a:ext cx="8851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* doc2vec_inner.pyx </a:t>
            </a:r>
            <a:r>
              <a:rPr lang="ko-KR" altLang="en-US" sz="1400" dirty="0" smtClean="0"/>
              <a:t>파일 中 </a:t>
            </a:r>
            <a:r>
              <a:rPr lang="en-US" altLang="ko-KR" sz="1400" dirty="0"/>
              <a:t>PV-DM(Sum or Average) </a:t>
            </a:r>
            <a:r>
              <a:rPr lang="ko-KR" altLang="en-US" sz="1400" dirty="0" smtClean="0"/>
              <a:t>훈련 함수 </a:t>
            </a:r>
            <a:r>
              <a:rPr lang="en-US" altLang="ko-KR" sz="1400" dirty="0" err="1" smtClean="0"/>
              <a:t>train_document_dm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 구현 </a:t>
            </a:r>
            <a:r>
              <a:rPr lang="en-US" altLang="ko-KR" sz="1400" dirty="0" smtClean="0"/>
              <a:t>Part. </a:t>
            </a:r>
          </a:p>
        </p:txBody>
      </p:sp>
    </p:spTree>
    <p:extLst>
      <p:ext uri="{BB962C8B-B14F-4D97-AF65-F5344CB8AC3E}">
        <p14:creationId xmlns:p14="http://schemas.microsoft.com/office/powerpoint/2010/main" val="128558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2742</TotalTime>
  <Words>657</Words>
  <Application>Microsoft Office PowerPoint</Application>
  <PresentationFormat>와이드스크린</PresentationFormat>
  <Paragraphs>97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 Unicode MS</vt:lpstr>
      <vt:lpstr>JetBrains Mono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YoonHyewon</dc:creator>
  <cp:lastModifiedBy>YoonHyewon</cp:lastModifiedBy>
  <cp:revision>82</cp:revision>
  <dcterms:created xsi:type="dcterms:W3CDTF">2022-10-11T23:39:24Z</dcterms:created>
  <dcterms:modified xsi:type="dcterms:W3CDTF">2022-10-17T00:09:06Z</dcterms:modified>
</cp:coreProperties>
</file>