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19" r:id="rId2"/>
    <p:sldId id="432" r:id="rId3"/>
    <p:sldId id="458" r:id="rId4"/>
    <p:sldId id="433" r:id="rId5"/>
    <p:sldId id="506" r:id="rId6"/>
    <p:sldId id="491" r:id="rId7"/>
    <p:sldId id="434" r:id="rId8"/>
    <p:sldId id="479" r:id="rId9"/>
    <p:sldId id="436" r:id="rId10"/>
    <p:sldId id="514" r:id="rId11"/>
    <p:sldId id="512" r:id="rId12"/>
    <p:sldId id="466" r:id="rId13"/>
    <p:sldId id="467" r:id="rId14"/>
    <p:sldId id="486" r:id="rId15"/>
    <p:sldId id="492" r:id="rId16"/>
    <p:sldId id="487" r:id="rId17"/>
    <p:sldId id="488" r:id="rId18"/>
    <p:sldId id="468" r:id="rId19"/>
    <p:sldId id="508" r:id="rId20"/>
    <p:sldId id="469" r:id="rId21"/>
    <p:sldId id="475" r:id="rId22"/>
    <p:sldId id="477" r:id="rId23"/>
    <p:sldId id="480" r:id="rId24"/>
    <p:sldId id="483" r:id="rId25"/>
    <p:sldId id="482" r:id="rId26"/>
    <p:sldId id="484" r:id="rId27"/>
    <p:sldId id="456" r:id="rId28"/>
    <p:sldId id="489" r:id="rId29"/>
    <p:sldId id="465" r:id="rId30"/>
    <p:sldId id="493" r:id="rId31"/>
    <p:sldId id="494" r:id="rId32"/>
    <p:sldId id="495" r:id="rId33"/>
    <p:sldId id="513" r:id="rId34"/>
    <p:sldId id="497" r:id="rId35"/>
    <p:sldId id="498" r:id="rId36"/>
    <p:sldId id="499" r:id="rId37"/>
    <p:sldId id="470" r:id="rId38"/>
    <p:sldId id="490" r:id="rId39"/>
    <p:sldId id="478" r:id="rId40"/>
    <p:sldId id="509" r:id="rId41"/>
    <p:sldId id="464" r:id="rId42"/>
    <p:sldId id="435" r:id="rId43"/>
    <p:sldId id="510" r:id="rId44"/>
    <p:sldId id="500" r:id="rId45"/>
    <p:sldId id="515" r:id="rId46"/>
    <p:sldId id="461" r:id="rId47"/>
    <p:sldId id="462" r:id="rId48"/>
    <p:sldId id="516" r:id="rId49"/>
    <p:sldId id="463" r:id="rId50"/>
    <p:sldId id="501" r:id="rId51"/>
    <p:sldId id="518" r:id="rId52"/>
    <p:sldId id="503" r:id="rId53"/>
    <p:sldId id="502" r:id="rId54"/>
    <p:sldId id="472" r:id="rId55"/>
    <p:sldId id="504" r:id="rId5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FFCC00"/>
    <a:srgbClr val="CCFFFF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96" autoAdjust="0"/>
  </p:normalViewPr>
  <p:slideViewPr>
    <p:cSldViewPr snapToGrid="0">
      <p:cViewPr varScale="1">
        <p:scale>
          <a:sx n="104" d="100"/>
          <a:sy n="104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288" cy="496967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99" y="1"/>
            <a:ext cx="2945288" cy="496967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r">
              <a:defRPr sz="1200"/>
            </a:lvl1pPr>
          </a:lstStyle>
          <a:p>
            <a:fld id="{4F216448-223F-4D01-951A-6988B6A8F8D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672"/>
            <a:ext cx="2945288" cy="496966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99" y="9429672"/>
            <a:ext cx="2945288" cy="496966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r">
              <a:defRPr sz="1200"/>
            </a:lvl1pPr>
          </a:lstStyle>
          <a:p>
            <a:fld id="{2F8668A6-0C58-4151-B7AD-B682E9A1B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5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1463" tIns="45731" rIns="91463" bIns="45731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63" tIns="45731" rIns="91463" bIns="457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463" tIns="45731" rIns="91463" bIns="457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5"/>
            <a:ext cx="2945660" cy="498055"/>
          </a:xfrm>
          <a:prstGeom prst="rect">
            <a:avLst/>
          </a:prstGeom>
        </p:spPr>
        <p:txBody>
          <a:bodyPr vert="horz" lIns="91463" tIns="45731" rIns="91463" bIns="45731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2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2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6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7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1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1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0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9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5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41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6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Yoon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CC00"/>
                </a:solidFill>
              </a:rPr>
              <a:t>Hyo</a:t>
            </a:r>
            <a:r>
              <a:rPr lang="en-US" altLang="ko-KR" dirty="0">
                <a:solidFill>
                  <a:srgbClr val="00B0F0"/>
                </a:solidFill>
              </a:rPr>
              <a:t>-</a:t>
            </a:r>
            <a:r>
              <a:rPr lang="en-US" altLang="ko-KR" dirty="0">
                <a:solidFill>
                  <a:srgbClr val="00B050"/>
                </a:solidFill>
              </a:rPr>
              <a:t>Sun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67902"/>
            <a:ext cx="4353533" cy="657317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31331" y="282633"/>
            <a:ext cx="4463934" cy="739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74523" y="4085204"/>
            <a:ext cx="9144000" cy="110592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6600" b="1" dirty="0" smtClean="0">
                <a:solidFill>
                  <a:srgbClr val="FFC000"/>
                </a:solidFill>
              </a:rPr>
              <a:t>조</a:t>
            </a:r>
            <a:r>
              <a:rPr lang="ko-KR" altLang="en-US" sz="6600" b="1" dirty="0" smtClean="0">
                <a:solidFill>
                  <a:srgbClr val="00B0F0"/>
                </a:solidFill>
              </a:rPr>
              <a:t>건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으로</a:t>
            </a:r>
            <a:r>
              <a:rPr lang="ko-KR" altLang="en-US" b="1" dirty="0" smtClean="0">
                <a:solidFill>
                  <a:srgbClr val="002060"/>
                </a:solidFill>
              </a:rPr>
              <a:t> 따져 실행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하자</a:t>
            </a:r>
            <a:r>
              <a:rPr lang="en-US" altLang="ko-KR" sz="4400" b="1" dirty="0" smtClean="0">
                <a:solidFill>
                  <a:srgbClr val="0070C0"/>
                </a:solidFill>
              </a:rPr>
              <a:t/>
            </a:r>
            <a:br>
              <a:rPr lang="en-US" altLang="ko-KR" sz="4400" b="1" dirty="0" smtClean="0">
                <a:solidFill>
                  <a:srgbClr val="0070C0"/>
                </a:solidFill>
              </a:rPr>
            </a:br>
            <a:endParaRPr lang="ko-KR" alt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9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98323" y="1241419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사용자로부터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짝수〮홀수</a:t>
            </a:r>
            <a:r>
              <a:rPr lang="ko-KR" altLang="en-US" sz="2800" dirty="0"/>
              <a:t> 판단하는 프로그램 작성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6240" y="365125"/>
            <a:ext cx="1139952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9022" y="2196136"/>
            <a:ext cx="10770312" cy="353943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 =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"정수를 입력: "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 = num %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 ==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"%d는 짝수"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num)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"%d는 홀수" </a:t>
            </a:r>
            <a:r>
              <a:rPr kumimoji="0" lang="ko-KR" altLang="ko-KR" sz="28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num)</a:t>
            </a:r>
            <a:endParaRPr kumimoji="0" lang="ko-KR" altLang="ko-KR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1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69344" y="487847"/>
            <a:ext cx="1101171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</a:rPr>
              <a:t>pass</a:t>
            </a:r>
            <a:r>
              <a:rPr lang="en-US" altLang="ko-KR" sz="2800" dirty="0"/>
              <a:t> : </a:t>
            </a:r>
            <a:r>
              <a:rPr lang="ko-KR" altLang="en-US" sz="2400" b="1" dirty="0">
                <a:solidFill>
                  <a:srgbClr val="0070C0"/>
                </a:solidFill>
              </a:rPr>
              <a:t>아무 일도 하지 않게 설정하고 싶다면</a:t>
            </a:r>
            <a:r>
              <a:rPr lang="en-US" altLang="ko-KR" sz="2400" b="1" dirty="0">
                <a:solidFill>
                  <a:srgbClr val="0070C0"/>
                </a:solidFill>
              </a:rPr>
              <a:t>?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9343" y="1803302"/>
            <a:ext cx="11011712" cy="2677656"/>
          </a:xfrm>
          <a:prstGeom prst="rect">
            <a:avLst/>
          </a:prstGeom>
          <a:solidFill>
            <a:schemeClr val="accent6">
              <a:lumMod val="20000"/>
              <a:lumOff val="80000"/>
              <a:alpha val="36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data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paper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money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cellphone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money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data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pass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else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"카드사용"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111624" y="3585883"/>
            <a:ext cx="2474258" cy="0"/>
          </a:xfrm>
          <a:prstGeom prst="line">
            <a:avLst/>
          </a:prstGeom>
          <a:ln w="5715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8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조건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을 연속하여 검사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66927" y="1398185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사용자에게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양수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B0F0"/>
                </a:solidFill>
              </a:rPr>
              <a:t>0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7030A0"/>
                </a:solidFill>
              </a:rPr>
              <a:t>음수</a:t>
            </a:r>
            <a:r>
              <a:rPr lang="ko-KR" altLang="en-US" sz="2800" dirty="0"/>
              <a:t>인지 판별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7C3E6FD-094A-417B-B75F-8DC546A6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2590893"/>
            <a:ext cx="10439548" cy="286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3167150" y="4505498"/>
            <a:ext cx="1230283" cy="10640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5086905" y="3928372"/>
            <a:ext cx="1553592" cy="754602"/>
          </a:xfrm>
          <a:prstGeom prst="diamon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1039091" y="3912204"/>
            <a:ext cx="1553592" cy="754602"/>
          </a:xfrm>
          <a:prstGeom prst="diamon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4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5A760-D605-40F3-A4B7-0398B93CFBAC}"/>
              </a:ext>
            </a:extLst>
          </p:cNvPr>
          <p:cNvSpPr txBox="1"/>
          <p:nvPr/>
        </p:nvSpPr>
        <p:spPr>
          <a:xfrm>
            <a:off x="566914" y="1408345"/>
            <a:ext cx="10308231" cy="4567559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3200" i="1" dirty="0" err="1"/>
              <a:t>num</a:t>
            </a:r>
            <a:r>
              <a:rPr lang="en-US" altLang="ko-KR" sz="3200" i="1" dirty="0"/>
              <a:t> = </a:t>
            </a:r>
            <a:r>
              <a:rPr lang="en-US" altLang="ko-KR" sz="3200" i="1" dirty="0" err="1"/>
              <a:t>int</a:t>
            </a:r>
            <a:r>
              <a:rPr lang="en-US" altLang="ko-KR" sz="3200" i="1" dirty="0"/>
              <a:t>(input("</a:t>
            </a:r>
            <a:r>
              <a:rPr lang="ko-KR" altLang="en-US" sz="3200" i="1" dirty="0"/>
              <a:t>정수를 입력하시오</a:t>
            </a:r>
            <a:r>
              <a:rPr lang="en-US" altLang="ko-KR" sz="3200" i="1" dirty="0"/>
              <a:t>: "))</a:t>
            </a:r>
          </a:p>
          <a:p>
            <a:endParaRPr lang="en-US" altLang="ko-KR" sz="3200" i="1" dirty="0"/>
          </a:p>
          <a:p>
            <a:r>
              <a:rPr lang="en-US" altLang="ko-KR" sz="3200" b="1" i="1" dirty="0">
                <a:solidFill>
                  <a:srgbClr val="C00000"/>
                </a:solidFill>
              </a:rPr>
              <a:t>if </a:t>
            </a:r>
            <a:r>
              <a:rPr lang="en-US" altLang="ko-KR" sz="3200" i="1" dirty="0" err="1"/>
              <a:t>num</a:t>
            </a:r>
            <a:r>
              <a:rPr lang="en-US" altLang="ko-KR" sz="3200" i="1" dirty="0"/>
              <a:t> &gt; 0:</a:t>
            </a:r>
          </a:p>
          <a:p>
            <a:r>
              <a:rPr lang="en-US" altLang="ko-KR" sz="3200" i="1" dirty="0"/>
              <a:t>	print("</a:t>
            </a:r>
            <a:r>
              <a:rPr lang="ko-KR" altLang="en-US" sz="3200" i="1" dirty="0"/>
              <a:t>양수입니다</a:t>
            </a:r>
            <a:r>
              <a:rPr lang="en-US" altLang="ko-KR" sz="3200" i="1" dirty="0"/>
              <a:t>.")</a:t>
            </a:r>
          </a:p>
          <a:p>
            <a:r>
              <a:rPr lang="en-US" altLang="ko-KR" sz="3200" b="1" i="1" dirty="0" err="1">
                <a:solidFill>
                  <a:srgbClr val="C00000"/>
                </a:solidFill>
              </a:rPr>
              <a:t>el</a:t>
            </a:r>
            <a:r>
              <a:rPr lang="en-US" altLang="ko-KR" sz="3200" b="1" i="1" dirty="0" err="1">
                <a:solidFill>
                  <a:srgbClr val="00B050"/>
                </a:solidFill>
              </a:rPr>
              <a:t>if</a:t>
            </a:r>
            <a:r>
              <a:rPr lang="en-US" altLang="ko-KR" sz="3200" i="1" dirty="0"/>
              <a:t> </a:t>
            </a:r>
            <a:r>
              <a:rPr lang="en-US" altLang="ko-KR" sz="3200" b="1" i="1" dirty="0" err="1">
                <a:solidFill>
                  <a:srgbClr val="0070C0"/>
                </a:solidFill>
              </a:rPr>
              <a:t>num</a:t>
            </a:r>
            <a:r>
              <a:rPr lang="en-US" altLang="ko-KR" sz="3200" b="1" i="1" dirty="0">
                <a:solidFill>
                  <a:srgbClr val="0070C0"/>
                </a:solidFill>
              </a:rPr>
              <a:t> == 0</a:t>
            </a:r>
            <a:r>
              <a:rPr lang="en-US" altLang="ko-KR" sz="3200" i="1" dirty="0"/>
              <a:t>:</a:t>
            </a:r>
          </a:p>
          <a:p>
            <a:r>
              <a:rPr lang="en-US" altLang="ko-KR" sz="3200" i="1" dirty="0"/>
              <a:t>	print("0</a:t>
            </a:r>
            <a:r>
              <a:rPr lang="ko-KR" altLang="en-US" sz="3200" i="1" dirty="0"/>
              <a:t>입니다</a:t>
            </a:r>
            <a:r>
              <a:rPr lang="en-US" altLang="ko-KR" sz="3200" i="1" dirty="0"/>
              <a:t>.")</a:t>
            </a:r>
          </a:p>
          <a:p>
            <a:r>
              <a:rPr lang="en-US" altLang="ko-KR" sz="3200" b="1" i="1" dirty="0">
                <a:solidFill>
                  <a:srgbClr val="00B050"/>
                </a:solidFill>
              </a:rPr>
              <a:t>else:</a:t>
            </a:r>
          </a:p>
          <a:p>
            <a:r>
              <a:rPr lang="en-US" altLang="ko-KR" sz="3200" i="1" dirty="0"/>
              <a:t>	print("</a:t>
            </a:r>
            <a:r>
              <a:rPr lang="ko-KR" altLang="en-US" sz="3200" i="1" dirty="0"/>
              <a:t>음수입니다</a:t>
            </a:r>
            <a:r>
              <a:rPr lang="en-US" altLang="ko-KR" sz="3200" i="1" dirty="0"/>
              <a:t>.")</a:t>
            </a:r>
          </a:p>
          <a:p>
            <a:endParaRPr lang="en-US" altLang="ko-KR" sz="32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353851" y="383575"/>
            <a:ext cx="1125814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If ~else </a:t>
            </a:r>
            <a:r>
              <a:rPr lang="ko-KR" altLang="en-US" sz="2800" dirty="0"/>
              <a:t>문에서 조건이 거짓일 때</a:t>
            </a:r>
            <a:r>
              <a:rPr lang="en-US" altLang="ko-KR" sz="2800" dirty="0"/>
              <a:t>, </a:t>
            </a:r>
            <a:r>
              <a:rPr lang="ko-KR" altLang="en-US" sz="2800" dirty="0"/>
              <a:t>다른 조건을 검사 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0070C0"/>
                </a:solidFill>
              </a:rPr>
              <a:t>elif</a:t>
            </a:r>
            <a:r>
              <a:rPr lang="en-US" altLang="ko-KR" sz="2800" b="1" dirty="0">
                <a:solidFill>
                  <a:srgbClr val="0070C0"/>
                </a:solidFill>
              </a:rPr>
              <a:t> : else if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43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24427" y="1147864"/>
            <a:ext cx="10943145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1~999 </a:t>
            </a:r>
            <a:r>
              <a:rPr lang="ko-KR" altLang="en-US" sz="2800" dirty="0"/>
              <a:t>사이의 정수를 </a:t>
            </a:r>
            <a:r>
              <a:rPr lang="ko-KR" altLang="en-US" sz="2800" dirty="0" err="1"/>
              <a:t>입력받아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입력 받은 숫자가</a:t>
            </a:r>
            <a:endParaRPr lang="en-US" altLang="ko-KR" sz="2800" dirty="0"/>
          </a:p>
          <a:p>
            <a:r>
              <a:rPr lang="en-US" altLang="ko-KR" sz="2800" dirty="0"/>
              <a:t>3</a:t>
            </a:r>
            <a:r>
              <a:rPr lang="ko-KR" altLang="en-US" sz="2800" dirty="0"/>
              <a:t>자리의 정수인지 </a:t>
            </a:r>
            <a:r>
              <a:rPr lang="en-US" altLang="ko-KR" sz="2800" dirty="0"/>
              <a:t>2</a:t>
            </a:r>
            <a:r>
              <a:rPr lang="ko-KR" altLang="en-US" sz="2800" dirty="0"/>
              <a:t>자기 정수 인지 </a:t>
            </a:r>
            <a:r>
              <a:rPr lang="en-US" altLang="ko-KR" sz="2800" dirty="0"/>
              <a:t>1</a:t>
            </a:r>
            <a:r>
              <a:rPr lang="ko-KR" altLang="en-US" sz="2800" dirty="0"/>
              <a:t>자리 정수인지 판단 </a:t>
            </a:r>
            <a:endParaRPr lang="en-US" altLang="ko-KR" sz="2800" dirty="0"/>
          </a:p>
          <a:p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elif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사용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6240" y="365125"/>
            <a:ext cx="1139952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3682" y="572444"/>
            <a:ext cx="10697592" cy="507831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"1~999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사이의 정수를 입력하세요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&gt;=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정수는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3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숫자입니다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&gt;=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정수는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숫자입니다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입력한 정수는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자리 숫자입니다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9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98516" y="1399663"/>
            <a:ext cx="10700544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키보드로 </a:t>
            </a:r>
            <a:r>
              <a:rPr lang="ko-KR" altLang="en-US" sz="2800" dirty="0" err="1"/>
              <a:t>부터</a:t>
            </a:r>
            <a:r>
              <a:rPr lang="ko-KR" altLang="en-US" sz="2800" dirty="0"/>
              <a:t> </a:t>
            </a:r>
            <a:r>
              <a:rPr lang="en-US" altLang="ko-KR" sz="2800" dirty="0" err="1"/>
              <a:t>jumsu</a:t>
            </a:r>
            <a:r>
              <a:rPr lang="ko-KR" altLang="en-US" sz="2800" dirty="0"/>
              <a:t>를 입력 받아 </a:t>
            </a:r>
            <a:endParaRPr lang="en-US" altLang="ko-KR" sz="2800" dirty="0"/>
          </a:p>
          <a:p>
            <a:r>
              <a:rPr lang="en-US" altLang="ko-KR" sz="2800" dirty="0" err="1"/>
              <a:t>Jumsu</a:t>
            </a:r>
            <a:r>
              <a:rPr lang="ko-KR" altLang="en-US" sz="2800" dirty="0"/>
              <a:t>가 </a:t>
            </a:r>
            <a:r>
              <a:rPr lang="en-US" altLang="ko-KR" sz="2800" dirty="0"/>
              <a:t>90</a:t>
            </a:r>
            <a:r>
              <a:rPr lang="ko-KR" altLang="en-US" sz="2800" dirty="0"/>
              <a:t>점 </a:t>
            </a:r>
            <a:r>
              <a:rPr lang="en-US" altLang="ko-KR" sz="2800" dirty="0"/>
              <a:t>~100</a:t>
            </a:r>
            <a:r>
              <a:rPr lang="ko-KR" altLang="en-US" sz="2800" dirty="0"/>
              <a:t>점 이면 </a:t>
            </a:r>
            <a:r>
              <a:rPr lang="en-US" altLang="ko-KR" sz="2800" dirty="0"/>
              <a:t>“A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            80</a:t>
            </a:r>
            <a:r>
              <a:rPr lang="ko-KR" altLang="en-US" sz="2800" dirty="0"/>
              <a:t>점 </a:t>
            </a:r>
            <a:r>
              <a:rPr lang="en-US" altLang="ko-KR" sz="2800" dirty="0"/>
              <a:t>~ 89</a:t>
            </a:r>
            <a:r>
              <a:rPr lang="ko-KR" altLang="en-US" sz="2800" dirty="0"/>
              <a:t>점 이면 </a:t>
            </a:r>
            <a:r>
              <a:rPr lang="en-US" altLang="ko-KR" sz="2800" dirty="0"/>
              <a:t>“B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            70</a:t>
            </a:r>
            <a:r>
              <a:rPr lang="ko-KR" altLang="en-US" sz="2800" dirty="0"/>
              <a:t>점 </a:t>
            </a:r>
            <a:r>
              <a:rPr lang="en-US" altLang="ko-KR" sz="2800" dirty="0"/>
              <a:t>~ 79</a:t>
            </a:r>
            <a:r>
              <a:rPr lang="ko-KR" altLang="en-US" sz="2800" dirty="0"/>
              <a:t>점 이면 </a:t>
            </a:r>
            <a:r>
              <a:rPr lang="en-US" altLang="ko-KR" sz="2800" dirty="0"/>
              <a:t>“C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</a:t>
            </a:r>
            <a:endParaRPr lang="en-US" altLang="ko-KR" sz="2800" dirty="0"/>
          </a:p>
          <a:p>
            <a:r>
              <a:rPr lang="en-US" altLang="ko-KR" sz="2800" dirty="0"/>
              <a:t>            69</a:t>
            </a:r>
            <a:r>
              <a:rPr lang="ko-KR" altLang="en-US" sz="2800" dirty="0"/>
              <a:t>이하이면          </a:t>
            </a:r>
            <a:r>
              <a:rPr lang="en-US" altLang="ko-KR" sz="2800" dirty="0"/>
              <a:t>“F</a:t>
            </a:r>
            <a:r>
              <a:rPr lang="ko-KR" altLang="en-US" sz="2800" dirty="0"/>
              <a:t>등급입니다</a:t>
            </a:r>
            <a:r>
              <a:rPr lang="en-US" altLang="ko-KR" sz="2800" dirty="0"/>
              <a:t>” </a:t>
            </a:r>
            <a:r>
              <a:rPr lang="ko-KR" altLang="en-US" sz="2800" dirty="0"/>
              <a:t>출력     </a:t>
            </a:r>
            <a:r>
              <a:rPr lang="en-US" altLang="ko-KR" sz="2800" dirty="0"/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elif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사용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292" y="4157140"/>
            <a:ext cx="2493969" cy="21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1775" y="603223"/>
            <a:ext cx="10260003" cy="5016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jumsu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성적을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jumsu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&gt;=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등급입니다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el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jumsu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&gt;=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등급입니다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JetBrains Mono"/>
              </a:rPr>
              <a:t>el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66CC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jumsu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&gt;=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등급입니다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66CC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등급입니다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7476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if ~else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66927" y="1398185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dirty="0"/>
              <a:t>if </a:t>
            </a:r>
            <a:r>
              <a:rPr lang="ko-KR" altLang="en-US" sz="2800" dirty="0"/>
              <a:t>문 안에 다른 </a:t>
            </a:r>
            <a:r>
              <a:rPr lang="en-US" altLang="ko-KR" sz="2800" dirty="0"/>
              <a:t>if </a:t>
            </a:r>
            <a:r>
              <a:rPr lang="ko-KR" altLang="en-US" sz="2800" dirty="0"/>
              <a:t>문이 들어갈 수도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98552" y="1977151"/>
            <a:ext cx="10808748" cy="4526987"/>
            <a:chOff x="598552" y="1977151"/>
            <a:chExt cx="10808748" cy="4526987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F9AB005-D849-4610-88CB-781171A883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85"/>
            <a:stretch/>
          </p:blipFill>
          <p:spPr bwMode="auto">
            <a:xfrm>
              <a:off x="598552" y="1977151"/>
              <a:ext cx="10808748" cy="4526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382392" y="3338004"/>
              <a:ext cx="106532" cy="2601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/>
        </p:nvSpPr>
        <p:spPr>
          <a:xfrm>
            <a:off x="941035" y="2308195"/>
            <a:ext cx="443883" cy="4438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64459" y="2771319"/>
            <a:ext cx="443883" cy="44388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1956" y="2771319"/>
            <a:ext cx="2556769" cy="18672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46631" y="624644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사용자에게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양수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B0F0"/>
                </a:solidFill>
              </a:rPr>
              <a:t>0</a:t>
            </a:r>
            <a:r>
              <a:rPr lang="ko-KR" altLang="en-US" sz="2800" dirty="0"/>
              <a:t>인지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7030A0"/>
                </a:solidFill>
              </a:rPr>
              <a:t>음수</a:t>
            </a:r>
            <a:r>
              <a:rPr lang="ko-KR" altLang="en-US" sz="2800" dirty="0"/>
              <a:t>인지 판별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46631" y="1461475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</a:rPr>
              <a:t>중첩 </a:t>
            </a:r>
            <a:r>
              <a:rPr lang="en-US" altLang="ko-KR" sz="2800" b="1" dirty="0">
                <a:solidFill>
                  <a:srgbClr val="7030A0"/>
                </a:solidFill>
              </a:rPr>
              <a:t>if ~ else</a:t>
            </a:r>
            <a:r>
              <a:rPr lang="ko-KR" altLang="en-US" sz="2800" b="1" dirty="0">
                <a:solidFill>
                  <a:srgbClr val="7030A0"/>
                </a:solidFill>
              </a:rPr>
              <a:t>문</a:t>
            </a:r>
            <a:r>
              <a:rPr lang="ko-KR" altLang="en-US" sz="2800" dirty="0"/>
              <a:t>을 사용하여 코딩</a:t>
            </a:r>
          </a:p>
        </p:txBody>
      </p:sp>
    </p:spTree>
    <p:extLst>
      <p:ext uri="{BB962C8B-B14F-4D97-AF65-F5344CB8AC3E}">
        <p14:creationId xmlns:p14="http://schemas.microsoft.com/office/powerpoint/2010/main" val="416618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가지의 기본 제어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26956" y="365125"/>
            <a:ext cx="4437246" cy="65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23456" y="1471353"/>
            <a:ext cx="10291156" cy="47056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순차 구조</a:t>
            </a:r>
            <a:r>
              <a:rPr lang="en-US" altLang="ko-KR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(sequence) 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명령들이 순차적으로 실행되는 구조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 구조</a:t>
            </a:r>
            <a:r>
              <a:rPr lang="en-US" altLang="ko-KR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(selection)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둘 중의 하나의 명령을 선택하여 실행되는 구조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 구조</a:t>
            </a:r>
            <a:r>
              <a:rPr lang="en-US" altLang="ko-K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(iteration)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동일한 명령이 반복되면서 실행되는 구조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490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D7525-824C-4958-97E7-219B4472DD0D}"/>
              </a:ext>
            </a:extLst>
          </p:cNvPr>
          <p:cNvSpPr txBox="1"/>
          <p:nvPr/>
        </p:nvSpPr>
        <p:spPr>
          <a:xfrm>
            <a:off x="610772" y="304800"/>
            <a:ext cx="10787808" cy="5486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sz="3200" b="1" dirty="0"/>
          </a:p>
          <a:p>
            <a:r>
              <a:rPr lang="en-US" altLang="ko-KR" sz="3200" b="1" dirty="0" err="1"/>
              <a:t>num</a:t>
            </a:r>
            <a:r>
              <a:rPr lang="en-US" altLang="ko-KR" sz="3200" b="1" dirty="0"/>
              <a:t> = </a:t>
            </a:r>
            <a:r>
              <a:rPr lang="en-US" altLang="ko-KR" sz="3200" b="1" dirty="0" err="1"/>
              <a:t>int</a:t>
            </a:r>
            <a:r>
              <a:rPr lang="en-US" altLang="ko-KR" sz="3200" b="1" dirty="0"/>
              <a:t>(input("</a:t>
            </a:r>
            <a:r>
              <a:rPr lang="ko-KR" altLang="en-US" sz="3200" b="1" dirty="0"/>
              <a:t>정수를 입력하시오</a:t>
            </a:r>
            <a:r>
              <a:rPr lang="en-US" altLang="ko-KR" sz="3200" b="1" dirty="0"/>
              <a:t>: "))</a:t>
            </a:r>
          </a:p>
          <a:p>
            <a:endParaRPr lang="en-US" altLang="ko-KR" sz="3200" b="1" dirty="0"/>
          </a:p>
          <a:p>
            <a:r>
              <a:rPr lang="en-US" altLang="ko-KR" sz="3200" b="1" dirty="0">
                <a:solidFill>
                  <a:srgbClr val="FF66CC"/>
                </a:solidFill>
              </a:rPr>
              <a:t>if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num</a:t>
            </a:r>
            <a:r>
              <a:rPr lang="en-US" altLang="ko-KR" sz="3200" b="1" dirty="0"/>
              <a:t> &gt;= 0:</a:t>
            </a:r>
          </a:p>
          <a:p>
            <a:r>
              <a:rPr lang="en-US" altLang="ko-KR" sz="3200" b="1" dirty="0"/>
              <a:t>	</a:t>
            </a:r>
            <a:r>
              <a:rPr lang="en-US" altLang="ko-KR" sz="3200" b="1" dirty="0">
                <a:solidFill>
                  <a:srgbClr val="00B0F0"/>
                </a:solidFill>
              </a:rPr>
              <a:t>if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num</a:t>
            </a:r>
            <a:r>
              <a:rPr lang="en-US" altLang="ko-KR" sz="3200" b="1" dirty="0"/>
              <a:t> == 0:</a:t>
            </a:r>
          </a:p>
          <a:p>
            <a:r>
              <a:rPr lang="en-US" altLang="ko-KR" sz="3200" b="1" dirty="0"/>
              <a:t>		print("0</a:t>
            </a:r>
            <a:r>
              <a:rPr lang="ko-KR" altLang="en-US" sz="3200" b="1" dirty="0"/>
              <a:t>입니다</a:t>
            </a:r>
            <a:r>
              <a:rPr lang="en-US" altLang="ko-KR" sz="3200" b="1" dirty="0"/>
              <a:t>.")</a:t>
            </a:r>
          </a:p>
          <a:p>
            <a:r>
              <a:rPr lang="en-US" altLang="ko-KR" sz="3200" b="1" dirty="0"/>
              <a:t>	</a:t>
            </a:r>
            <a:r>
              <a:rPr lang="en-US" altLang="ko-KR" sz="3200" b="1" dirty="0">
                <a:solidFill>
                  <a:srgbClr val="00B0F0"/>
                </a:solidFill>
              </a:rPr>
              <a:t>else:</a:t>
            </a:r>
          </a:p>
          <a:p>
            <a:r>
              <a:rPr lang="en-US" altLang="ko-KR" sz="3200" b="1" dirty="0"/>
              <a:t>		print("</a:t>
            </a:r>
            <a:r>
              <a:rPr lang="ko-KR" altLang="en-US" sz="3200" b="1" dirty="0"/>
              <a:t>양수입니다</a:t>
            </a:r>
            <a:r>
              <a:rPr lang="en-US" altLang="ko-KR" sz="3200" b="1" dirty="0"/>
              <a:t>.")</a:t>
            </a:r>
          </a:p>
          <a:p>
            <a:r>
              <a:rPr lang="en-US" altLang="ko-KR" sz="3200" b="1" dirty="0">
                <a:solidFill>
                  <a:srgbClr val="FF66CC"/>
                </a:solidFill>
              </a:rPr>
              <a:t>else</a:t>
            </a:r>
            <a:r>
              <a:rPr lang="en-US" altLang="ko-KR" sz="3200" b="1" dirty="0"/>
              <a:t>:</a:t>
            </a:r>
          </a:p>
          <a:p>
            <a:r>
              <a:rPr lang="en-US" altLang="ko-KR" sz="3200" b="1" dirty="0"/>
              <a:t>	print("</a:t>
            </a:r>
            <a:r>
              <a:rPr lang="ko-KR" altLang="en-US" sz="3200" b="1" dirty="0"/>
              <a:t>음수입니다</a:t>
            </a:r>
            <a:r>
              <a:rPr lang="en-US" altLang="ko-KR" sz="3200" b="1" dirty="0"/>
              <a:t>.")</a:t>
            </a:r>
          </a:p>
          <a:p>
            <a:endParaRPr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223941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858499" y="1208190"/>
            <a:ext cx="8260694" cy="1858719"/>
          </a:xfrm>
        </p:spPr>
        <p:txBody>
          <a:bodyPr>
            <a:normAutofit fontScale="92500"/>
          </a:bodyPr>
          <a:lstStyle/>
          <a:p>
            <a:r>
              <a:rPr lang="ko-KR" altLang="en-US" b="1" dirty="0"/>
              <a:t>여러 개의 자료들을 모아서 하나의 묶음으로 저장</a:t>
            </a:r>
            <a:endParaRPr lang="en-US" altLang="ko-KR" b="1" dirty="0"/>
          </a:p>
          <a:p>
            <a:r>
              <a:rPr lang="ko-KR" altLang="en-US" b="1" dirty="0"/>
              <a:t>하나의 변수에 여러 개의 값을 저장</a:t>
            </a:r>
            <a:endParaRPr lang="en-US" altLang="ko-KR" b="1" dirty="0"/>
          </a:p>
          <a:p>
            <a:r>
              <a:rPr lang="ko-KR" altLang="en-US" b="1" dirty="0"/>
              <a:t>리스트 내의 개별 데이터 </a:t>
            </a:r>
            <a:r>
              <a:rPr lang="en-US" altLang="ko-KR" b="1" dirty="0"/>
              <a:t>– </a:t>
            </a:r>
            <a:r>
              <a:rPr lang="ko-KR" altLang="en-US" b="1" dirty="0">
                <a:solidFill>
                  <a:srgbClr val="00B0F0"/>
                </a:solidFill>
              </a:rPr>
              <a:t>항목</a:t>
            </a:r>
            <a:r>
              <a:rPr lang="ko-KR" altLang="en-US" b="1" dirty="0"/>
              <a:t> 또는 </a:t>
            </a:r>
            <a:r>
              <a:rPr lang="ko-KR" altLang="en-US" b="1" dirty="0">
                <a:solidFill>
                  <a:srgbClr val="00B0F0"/>
                </a:solidFill>
              </a:rPr>
              <a:t>요소</a:t>
            </a:r>
            <a:r>
              <a:rPr lang="ko-KR" altLang="en-US" b="1" dirty="0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A2CB1-9C8D-4D0A-A537-F9C58F88B143}"/>
              </a:ext>
            </a:extLst>
          </p:cNvPr>
          <p:cNvSpPr txBox="1"/>
          <p:nvPr/>
        </p:nvSpPr>
        <p:spPr>
          <a:xfrm>
            <a:off x="2558353" y="3210925"/>
            <a:ext cx="6480720" cy="576064"/>
          </a:xfrm>
          <a:prstGeom prst="rect">
            <a:avLst/>
          </a:prstGeom>
          <a:solidFill>
            <a:srgbClr val="E5F6E4"/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city_list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서울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＇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수원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en-US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제주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58412" y="4507069"/>
            <a:ext cx="599844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en-US" altLang="ko-KR" b="1" baseline="30000" dirty="0">
                <a:solidFill>
                  <a:srgbClr val="0070C0"/>
                </a:solidFill>
              </a:rPr>
              <a:t>index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04" y="4394702"/>
            <a:ext cx="5256584" cy="118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4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473016" y="1423942"/>
            <a:ext cx="8260694" cy="1858719"/>
          </a:xfrm>
        </p:spPr>
        <p:txBody>
          <a:bodyPr/>
          <a:lstStyle/>
          <a:p>
            <a:r>
              <a:rPr lang="ko-KR" altLang="en-US" b="1" dirty="0"/>
              <a:t>인덱스를 이용하여 리스트 항목에 접근</a:t>
            </a:r>
            <a:endParaRPr lang="en-US" altLang="ko-KR" b="1" dirty="0"/>
          </a:p>
          <a:p>
            <a:r>
              <a:rPr lang="ko-KR" altLang="en-US" b="1" dirty="0">
                <a:solidFill>
                  <a:schemeClr val="accent3"/>
                </a:solidFill>
              </a:rPr>
              <a:t>음수</a:t>
            </a:r>
            <a:r>
              <a:rPr lang="ko-KR" altLang="en-US" b="1" dirty="0"/>
              <a:t> 인덱스</a:t>
            </a:r>
            <a:endParaRPr lang="en-US" altLang="ko-KR" b="1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473016" y="4794829"/>
            <a:ext cx="8548726" cy="830997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=['A','B','C','D','E‘</a:t>
            </a:r>
            <a:r>
              <a:rPr lang="en-US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,’F’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letters</a:t>
            </a:r>
            <a:r>
              <a:rPr lang="ko-KR" altLang="ko-KR" sz="2400" b="1" dirty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53" y="2735309"/>
            <a:ext cx="6773220" cy="17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6240" y="365126"/>
            <a:ext cx="11399520" cy="64552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리</a:t>
            </a:r>
            <a:r>
              <a:rPr lang="ko-KR" altLang="en-US" dirty="0" smtClean="0">
                <a:solidFill>
                  <a:srgbClr val="FFC000"/>
                </a:solidFill>
              </a:rPr>
              <a:t>스</a:t>
            </a:r>
            <a:r>
              <a:rPr lang="ko-KR" altLang="en-US" dirty="0" smtClean="0">
                <a:solidFill>
                  <a:srgbClr val="00B0F0"/>
                </a:solidFill>
              </a:rPr>
              <a:t>트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rgbClr val="FFC000"/>
                </a:solidFill>
              </a:rPr>
              <a:t>[ 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862547" y="358240"/>
            <a:ext cx="8260694" cy="1858719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함초롬돋움" panose="020B0604000101010101" pitchFamily="50" charset="-127"/>
              </a:rPr>
              <a:t>append() </a:t>
            </a:r>
            <a:r>
              <a:rPr lang="en-US" altLang="ko-KR" b="1" dirty="0">
                <a:latin typeface="함초롬돋움" panose="020B0604000101010101" pitchFamily="50" charset="-127"/>
              </a:rPr>
              <a:t>, </a:t>
            </a:r>
            <a:r>
              <a:rPr lang="en-US" altLang="ko-KR" b="1" dirty="0"/>
              <a:t>‘</a:t>
            </a:r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b="1" dirty="0"/>
              <a:t>’ </a:t>
            </a:r>
            <a:r>
              <a:rPr lang="ko-KR" altLang="en-US" b="1" dirty="0"/>
              <a:t>연산자</a:t>
            </a:r>
            <a:endParaRPr lang="en-US" altLang="ko-KR" b="1" dirty="0"/>
          </a:p>
          <a:p>
            <a:r>
              <a:rPr lang="ko-KR" altLang="en-US" b="1" dirty="0">
                <a:latin typeface="함초롬돋움" panose="020B0604000101010101" pitchFamily="50" charset="-127"/>
              </a:rPr>
              <a:t>객체와 관련된 함수나 변수를 사용하기 위해서는 </a:t>
            </a:r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점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(.)</a:t>
            </a:r>
            <a:r>
              <a:rPr lang="ko-KR" altLang="en-US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을 붙인 후에 </a:t>
            </a:r>
            <a:r>
              <a:rPr lang="ko-KR" altLang="en-US" b="1" dirty="0"/>
              <a:t>함수이름이나 변수 이름을 적는다</a:t>
            </a:r>
            <a:endParaRPr lang="en-US" altLang="ko-KR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99137" y="2366809"/>
            <a:ext cx="8564504" cy="4154984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=[]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("사과")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("바나나")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fruits_list.append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("망고")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+['수박',"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"]</a:t>
            </a:r>
            <a:b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fruits_list</a:t>
            </a:r>
            <a:r>
              <a:rPr lang="ko-KR" altLang="ko-KR" sz="2400" b="1" dirty="0">
                <a:solidFill>
                  <a:schemeClr val="tx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03" y="5751054"/>
            <a:ext cx="5439534" cy="562053"/>
          </a:xfrm>
          <a:prstGeom prst="rect">
            <a:avLst/>
          </a:prstGeom>
        </p:spPr>
      </p:pic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08" y="2666509"/>
            <a:ext cx="330563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1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range() 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함수 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ko-KR" altLang="en-US" sz="2700" b="1" dirty="0"/>
              <a:t>숫자를 생산하는 공장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5440" y="1172723"/>
            <a:ext cx="11399520" cy="4762231"/>
          </a:xfrm>
        </p:spPr>
        <p:txBody>
          <a:bodyPr/>
          <a:lstStyle/>
          <a:p>
            <a:r>
              <a:rPr lang="en-US" altLang="ko-KR" dirty="0" smtClean="0"/>
              <a:t>range(</a:t>
            </a:r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F0"/>
                </a:solidFill>
              </a:rPr>
              <a:t>stop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step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start</a:t>
            </a:r>
            <a:r>
              <a:rPr lang="ko-KR" altLang="en-US" dirty="0" smtClean="0"/>
              <a:t>에서 시작하여 </a:t>
            </a:r>
            <a:r>
              <a:rPr lang="en-US" altLang="ko-KR" dirty="0" smtClean="0"/>
              <a:t>(stop-1)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 간격으로 정수들이 생성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B0F0"/>
                </a:solidFill>
              </a:rPr>
              <a:t>stop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반드시 지정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start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B050"/>
                </a:solidFill>
              </a:rPr>
              <a:t>step</a:t>
            </a:r>
            <a:r>
              <a:rPr lang="ko-KR" altLang="en-US" dirty="0" smtClean="0"/>
              <a:t>은 생략 가능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1988" y="3524893"/>
            <a:ext cx="10130875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list</a:t>
            </a:r>
            <a:r>
              <a:rPr lang="en-US" altLang="ko-KR" sz="2800" b="1" dirty="0">
                <a:solidFill>
                  <a:srgbClr val="000080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28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29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random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모듈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난수와</a:t>
            </a:r>
            <a:r>
              <a:rPr lang="ko-KR" altLang="en-US" dirty="0"/>
              <a:t> 관련한 함수를 제공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35195" b="34257"/>
          <a:stretch/>
        </p:blipFill>
        <p:spPr>
          <a:xfrm>
            <a:off x="6469899" y="2153478"/>
            <a:ext cx="5425662" cy="386963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9871" y="2094759"/>
            <a:ext cx="5676129" cy="440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2800" dirty="0">
                <a:solidFill>
                  <a:srgbClr val="080808"/>
                </a:solidFill>
                <a:latin typeface="Arial Unicode MS"/>
                <a:ea typeface="JetBrains Mono"/>
              </a:rPr>
              <a:t>print(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random.random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random.rand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random.randrange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random.randrange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random.rand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와 </a:t>
            </a:r>
            <a:r>
              <a:rPr lang="en-US" altLang="ko-KR" b="1" dirty="0">
                <a:solidFill>
                  <a:srgbClr val="002060"/>
                </a:solidFill>
              </a:rPr>
              <a:t>range() 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함수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2648" y="1738319"/>
            <a:ext cx="1019977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b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b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endParaRPr kumimoji="0" lang="ko-KR" altLang="ko-KR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2648" y="3745683"/>
            <a:ext cx="1022299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066867" y="2776187"/>
            <a:ext cx="19106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[0, 1, 2, 3, 4]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13848" y="4715179"/>
            <a:ext cx="17636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[1, 3, 5, 7, 9]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9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68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윤년 판단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98185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입력된 연도가 윤년인지 아닌지 판단하는  프로그램을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3E571-1EE3-4153-AB02-15CCEF5CDC50}"/>
              </a:ext>
            </a:extLst>
          </p:cNvPr>
          <p:cNvSpPr txBox="1"/>
          <p:nvPr/>
        </p:nvSpPr>
        <p:spPr>
          <a:xfrm>
            <a:off x="668550" y="2377823"/>
            <a:ext cx="10349645" cy="1051177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2400" b="1" dirty="0"/>
              <a:t>연도를 입력하시오</a:t>
            </a:r>
            <a:r>
              <a:rPr lang="en-US" altLang="ko-KR" sz="2400" b="1" dirty="0"/>
              <a:t>: 2012</a:t>
            </a:r>
          </a:p>
          <a:p>
            <a:r>
              <a:rPr lang="en-US" altLang="ko-KR" sz="2400" b="1" dirty="0"/>
              <a:t>2012 </a:t>
            </a:r>
            <a:r>
              <a:rPr lang="ko-KR" altLang="en-US" sz="2400" b="1" dirty="0"/>
              <a:t>년은 윤년입니다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9471FB9-D743-441C-932F-ED10D66E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261" y="3657189"/>
            <a:ext cx="3252377" cy="23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E2D2BC-F056-45F5-BD20-9AE448BD9C52}"/>
              </a:ext>
            </a:extLst>
          </p:cNvPr>
          <p:cNvSpPr/>
          <p:nvPr/>
        </p:nvSpPr>
        <p:spPr>
          <a:xfrm>
            <a:off x="588650" y="4039978"/>
            <a:ext cx="744564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로 나누어 떨어지면서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  100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않는 연도는 윤년이다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연도는 윤년이다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583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4D683-51DB-4055-BF85-65942AA1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91" y="4867475"/>
            <a:ext cx="2521260" cy="171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647709" y="324196"/>
            <a:ext cx="4289367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033" y="610054"/>
            <a:ext cx="10224656" cy="446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연도를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년은 윤년입니다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400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년은 윤년입니다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년은 윤년이 아닙니다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228164" y="2581835"/>
            <a:ext cx="2294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589929" y="2608729"/>
            <a:ext cx="2294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25388" y="3514163"/>
            <a:ext cx="22949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066260" y="2133600"/>
            <a:ext cx="744071" cy="448235"/>
          </a:xfrm>
          <a:prstGeom prst="ellipse">
            <a:avLst/>
          </a:prstGeom>
          <a:noFill/>
          <a:ln w="57150"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06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9D8B2F-2608-40E5-8485-65570889814A}"/>
              </a:ext>
            </a:extLst>
          </p:cNvPr>
          <p:cNvSpPr txBox="1"/>
          <p:nvPr/>
        </p:nvSpPr>
        <p:spPr>
          <a:xfrm>
            <a:off x="638384" y="2071629"/>
            <a:ext cx="10769422" cy="2761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sz="2400" dirty="0"/>
          </a:p>
          <a:p>
            <a:r>
              <a:rPr lang="en-US" altLang="ko-KR" sz="2400" dirty="0"/>
              <a:t>year =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(input("</a:t>
            </a:r>
            <a:r>
              <a:rPr lang="ko-KR" altLang="en-US" sz="2400" dirty="0"/>
              <a:t>연도를 입력하시오</a:t>
            </a:r>
            <a:r>
              <a:rPr lang="en-US" altLang="ko-KR" sz="2400" dirty="0"/>
              <a:t>: "))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 ( (year % 4 ==0 and year % 100 != 0) or year % 400 == 0):</a:t>
            </a:r>
          </a:p>
          <a:p>
            <a:r>
              <a:rPr lang="en-US" altLang="ko-KR" sz="2400" dirty="0"/>
              <a:t>	print(year, "</a:t>
            </a:r>
            <a:r>
              <a:rPr lang="ko-KR" altLang="en-US" sz="2400" dirty="0"/>
              <a:t>년은 윤년입니다</a:t>
            </a:r>
            <a:r>
              <a:rPr lang="en-US" altLang="ko-KR" sz="2400" dirty="0"/>
              <a:t>.")</a:t>
            </a:r>
          </a:p>
          <a:p>
            <a:r>
              <a:rPr lang="en-US" altLang="ko-KR" sz="2400" dirty="0"/>
              <a:t>else :</a:t>
            </a:r>
          </a:p>
          <a:p>
            <a:r>
              <a:rPr lang="en-US" altLang="ko-KR" sz="2400" dirty="0"/>
              <a:t>	print(year, "</a:t>
            </a:r>
            <a:r>
              <a:rPr lang="ko-KR" altLang="en-US" sz="2400" dirty="0"/>
              <a:t>년은 윤년이 아닙니다</a:t>
            </a:r>
            <a:r>
              <a:rPr lang="en-US" altLang="ko-KR" sz="2400" dirty="0"/>
              <a:t>.")</a:t>
            </a:r>
            <a:endParaRPr lang="ko-KR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4D683-51DB-4055-BF85-65942AA17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395" y="5105687"/>
            <a:ext cx="2088672" cy="151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647709" y="324196"/>
            <a:ext cx="4289367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2D2BC-F056-45F5-BD20-9AE448BD9C52}"/>
              </a:ext>
            </a:extLst>
          </p:cNvPr>
          <p:cNvSpPr/>
          <p:nvPr/>
        </p:nvSpPr>
        <p:spPr>
          <a:xfrm>
            <a:off x="638384" y="410622"/>
            <a:ext cx="10769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연도가 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로 나누어 떨어지면서</a:t>
            </a:r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  100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않는 연도는 윤년이다</a:t>
            </a: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2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400</a:t>
            </a:r>
            <a:r>
              <a: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나누어 떨어지는 연도는 윤년이다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9976" y="3612777"/>
            <a:ext cx="11452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26956" y="365125"/>
            <a:ext cx="4437246" cy="65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알고리즘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65828" y="1278086"/>
            <a:ext cx="4025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문제를 해결</a:t>
            </a:r>
            <a:r>
              <a:rPr lang="ko-KR" altLang="en-US" sz="2000" b="1" spc="-150" dirty="0">
                <a:solidFill>
                  <a:srgbClr val="E7E6E6">
                    <a:lumMod val="1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하기위한 </a:t>
            </a:r>
            <a:r>
              <a:rPr lang="ko-KR" altLang="en-US" sz="20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 </a:t>
            </a:r>
            <a:r>
              <a:rPr lang="ko-KR" altLang="en-US" sz="2000" b="1" spc="-150" dirty="0">
                <a:solidFill>
                  <a:srgbClr val="E7E6E6">
                    <a:lumMod val="10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</a:t>
            </a:r>
            <a:r>
              <a:rPr lang="ko-KR" altLang="en-US" sz="2000" b="1" spc="-15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절차</a:t>
            </a:r>
            <a:endParaRPr lang="ko-KR" altLang="en-US" sz="2000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14149" y="1864609"/>
            <a:ext cx="11163701" cy="56789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순차 구조</a:t>
            </a:r>
            <a:r>
              <a:rPr lang="en-US" altLang="ko-K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(sequence)        </a:t>
            </a:r>
            <a:r>
              <a:rPr lang="ko-KR" alt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선택 구조</a:t>
            </a:r>
            <a:r>
              <a:rPr lang="en-US" altLang="ko-KR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(selection)       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 구조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(iteration)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852256" y="2618913"/>
            <a:ext cx="9380712" cy="3011734"/>
            <a:chOff x="1265828" y="2618913"/>
            <a:chExt cx="8967140" cy="301173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14"/>
            <a:stretch/>
          </p:blipFill>
          <p:spPr bwMode="auto">
            <a:xfrm>
              <a:off x="1265828" y="2618913"/>
              <a:ext cx="8967140" cy="3011734"/>
            </a:xfrm>
            <a:prstGeom prst="rect">
              <a:avLst/>
            </a:prstGeom>
            <a:noFill/>
            <a:ln w="28575">
              <a:solidFill>
                <a:srgbClr val="92D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844031" y="3071674"/>
              <a:ext cx="1189608" cy="407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2060"/>
                  </a:solidFill>
                </a:rPr>
                <a:t>조건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67456" y="3071674"/>
              <a:ext cx="1189608" cy="4074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002060"/>
                  </a:solidFill>
                </a:rPr>
                <a:t>조건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83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math 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모듈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5D8D37-9F8E-4F24-A70F-602D65BD1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66" y="1324907"/>
            <a:ext cx="10185533" cy="4893647"/>
          </a:xfrm>
          <a:prstGeom prst="rect">
            <a:avLst/>
          </a:prstGeom>
          <a:solidFill>
            <a:schemeClr val="accent6">
              <a:lumMod val="20000"/>
              <a:lumOff val="80000"/>
              <a:alpha val="4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**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(4**(1/2))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abs(-5)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math.sqrt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(4))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math.sqrt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math.sqrt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math.sqrt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math.pow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math.pow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79299" y="1242729"/>
            <a:ext cx="1289086" cy="489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/>
              <a:t>32</a:t>
            </a:r>
          </a:p>
          <a:p>
            <a:r>
              <a:rPr lang="en-US" altLang="ko-KR" sz="2400" b="1" dirty="0"/>
              <a:t>2.0</a:t>
            </a:r>
          </a:p>
          <a:p>
            <a:r>
              <a:rPr lang="en-US" altLang="ko-KR" sz="2400" b="1" dirty="0"/>
              <a:t>5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2.0</a:t>
            </a:r>
          </a:p>
          <a:p>
            <a:r>
              <a:rPr lang="en-US" altLang="ko-KR" sz="2400" b="1" dirty="0"/>
              <a:t>3.0</a:t>
            </a:r>
          </a:p>
          <a:p>
            <a:r>
              <a:rPr lang="en-US" altLang="ko-KR" sz="2400" b="1" dirty="0"/>
              <a:t>10.0</a:t>
            </a:r>
          </a:p>
          <a:p>
            <a:r>
              <a:rPr lang="en-US" altLang="ko-KR" sz="2400" b="1" dirty="0"/>
              <a:t>11.0</a:t>
            </a:r>
          </a:p>
          <a:p>
            <a:r>
              <a:rPr lang="en-US" altLang="ko-KR" sz="2400" b="1" dirty="0"/>
              <a:t>32.0</a:t>
            </a:r>
          </a:p>
          <a:p>
            <a:r>
              <a:rPr lang="en-US" altLang="ko-KR" sz="2400" b="1" dirty="0"/>
              <a:t>1024.0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9807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원의 내부에 있는 점일까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 외부에 있는 점일까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744F0B-CF1A-49B6-BB46-070F5AAB8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61"/>
          <a:stretch/>
        </p:blipFill>
        <p:spPr>
          <a:xfrm>
            <a:off x="322729" y="1380167"/>
            <a:ext cx="11209364" cy="3801433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3301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F166D-51B4-42A4-B610-7064695AA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38" y="726332"/>
            <a:ext cx="7802313" cy="50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0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8154" y="726332"/>
            <a:ext cx="10284031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좌표를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좌표를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아래 부분을 완성하세요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4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3F8EC8-0DA0-4A30-855E-01FD88C23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08" y="865594"/>
            <a:ext cx="10266217" cy="46474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math.sqrt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 &gt;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math.sqrt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(5*5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rue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원의 밖에 있음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")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원의 안에 있음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")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84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195816-CE7A-45FE-9754-76EF39A8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77"/>
          <a:stretch/>
        </p:blipFill>
        <p:spPr>
          <a:xfrm>
            <a:off x="0" y="301839"/>
            <a:ext cx="12100957" cy="60362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BE2065-24F2-4EC5-B678-0E31EBCB5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7" t="27974" r="47010"/>
          <a:stretch/>
        </p:blipFill>
        <p:spPr>
          <a:xfrm>
            <a:off x="8610160" y="5024299"/>
            <a:ext cx="2275362" cy="10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9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44292A-AD8B-4ED4-8F9A-2722F0AD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17"/>
          <a:stretch/>
        </p:blipFill>
        <p:spPr>
          <a:xfrm>
            <a:off x="77190" y="415636"/>
            <a:ext cx="11940639" cy="59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4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리스트에 저장된 색상으로 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</a:rPr>
              <a:t>원그리기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98185"/>
            <a:ext cx="11011711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리스트에 색상을 문자열로 저장</a:t>
            </a:r>
            <a:endParaRPr lang="en-US" altLang="ko-KR" sz="2800" dirty="0"/>
          </a:p>
          <a:p>
            <a:r>
              <a:rPr lang="ko-KR" altLang="en-US" sz="2800" dirty="0"/>
              <a:t>하나씩 꺼내서 거북이의 채우기 색상으로 설정하고 원을 그려 보자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91CE2A2-A16C-4842-85F8-2DB50B6E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32" y="3266902"/>
            <a:ext cx="4838700" cy="219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713694" y="5742627"/>
            <a:ext cx="2899187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t.setheading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20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t.speed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2000" b="1" dirty="0">
                <a:solidFill>
                  <a:srgbClr val="080808"/>
                </a:solidFill>
                <a:latin typeface="Arial Unicode MS"/>
                <a:ea typeface="JetBrains Mono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#10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56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7FED2-3EED-40B7-8DBB-A90E4BC92AD4}"/>
              </a:ext>
            </a:extLst>
          </p:cNvPr>
          <p:cNvSpPr txBox="1"/>
          <p:nvPr/>
        </p:nvSpPr>
        <p:spPr>
          <a:xfrm>
            <a:off x="665016" y="724695"/>
            <a:ext cx="10899455" cy="55962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/>
              <a:t>import turtle</a:t>
            </a:r>
          </a:p>
          <a:p>
            <a:r>
              <a:rPr lang="en-US" altLang="ko-KR" sz="2400" b="1" dirty="0"/>
              <a:t>t = </a:t>
            </a:r>
            <a:r>
              <a:rPr lang="en-US" altLang="ko-KR" sz="2400" b="1" dirty="0" err="1"/>
              <a:t>turtle.Turtle</a:t>
            </a:r>
            <a:r>
              <a:rPr lang="en-US" altLang="ko-KR" sz="2400" b="1" dirty="0"/>
              <a:t>()</a:t>
            </a:r>
          </a:p>
          <a:p>
            <a:r>
              <a:rPr lang="en-US" altLang="ko-KR" sz="2400" b="1" dirty="0" err="1"/>
              <a:t>t.shape</a:t>
            </a:r>
            <a:r>
              <a:rPr lang="en-US" altLang="ko-KR" sz="2400" b="1" dirty="0"/>
              <a:t>("turtle")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color_list</a:t>
            </a:r>
            <a:r>
              <a:rPr lang="en-US" altLang="ko-KR" sz="2400" b="1" dirty="0"/>
              <a:t> = [ “orange", “cyan", “</a:t>
            </a:r>
            <a:r>
              <a:rPr lang="en-US" altLang="ko-KR" sz="2400" b="1" dirty="0" err="1"/>
              <a:t>yellowgreen</a:t>
            </a:r>
            <a:r>
              <a:rPr lang="en-US" altLang="ko-KR" sz="2400" b="1" dirty="0"/>
              <a:t>" ]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t.</a:t>
            </a:r>
            <a:r>
              <a:rPr lang="en-US" altLang="ko-KR" sz="2400" b="1" dirty="0" err="1">
                <a:solidFill>
                  <a:srgbClr val="FFC000"/>
                </a:solidFill>
              </a:rPr>
              <a:t>fillcolor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color_list</a:t>
            </a:r>
            <a:r>
              <a:rPr lang="en-US" altLang="ko-KR" sz="2400" b="1" dirty="0"/>
              <a:t>[0])   # </a:t>
            </a:r>
            <a:r>
              <a:rPr lang="ko-KR" altLang="en-US" sz="2400" b="1" dirty="0"/>
              <a:t>색상 선택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 err="1"/>
              <a:t>t.</a:t>
            </a:r>
            <a:r>
              <a:rPr lang="en-US" altLang="ko-KR" sz="2400" b="1" dirty="0" err="1">
                <a:solidFill>
                  <a:srgbClr val="FF0000"/>
                </a:solidFill>
              </a:rPr>
              <a:t>begin_fill</a:t>
            </a:r>
            <a:r>
              <a:rPr lang="en-US" altLang="ko-KR" sz="2400" b="1" dirty="0"/>
              <a:t>()     # </a:t>
            </a:r>
            <a:r>
              <a:rPr lang="ko-KR" altLang="en-US" sz="2400" b="1" dirty="0"/>
              <a:t>채우기를 시작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 err="1"/>
              <a:t>t.circle</a:t>
            </a:r>
            <a:r>
              <a:rPr lang="en-US" altLang="ko-KR" sz="2400" b="1" dirty="0"/>
              <a:t>(100)     # </a:t>
            </a:r>
            <a:r>
              <a:rPr lang="ko-KR" altLang="en-US" sz="2400" b="1" dirty="0"/>
              <a:t>속이 </a:t>
            </a:r>
            <a:r>
              <a:rPr lang="ko-KR" altLang="en-US" sz="2400" b="1" dirty="0" err="1"/>
              <a:t>채워진</a:t>
            </a:r>
            <a:r>
              <a:rPr lang="ko-KR" altLang="en-US" sz="2400" b="1" dirty="0"/>
              <a:t> 원이 </a:t>
            </a:r>
            <a:r>
              <a:rPr lang="ko-KR" altLang="en-US" sz="2400" b="1" dirty="0" err="1"/>
              <a:t>그려진다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 err="1"/>
              <a:t>t.</a:t>
            </a:r>
            <a:r>
              <a:rPr lang="en-US" altLang="ko-KR" sz="2400" b="1" dirty="0" err="1">
                <a:solidFill>
                  <a:srgbClr val="FF0000"/>
                </a:solidFill>
              </a:rPr>
              <a:t>end_fill</a:t>
            </a:r>
            <a:r>
              <a:rPr lang="en-US" altLang="ko-KR" sz="2400" b="1" dirty="0"/>
              <a:t>()        # </a:t>
            </a:r>
            <a:r>
              <a:rPr lang="ko-KR" altLang="en-US" sz="2400" b="1" dirty="0"/>
              <a:t>채우기를 종료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 err="1"/>
              <a:t>turtle.done</a:t>
            </a:r>
            <a:r>
              <a:rPr lang="en-US" altLang="ko-KR" sz="2400" b="1" dirty="0"/>
              <a:t>()</a:t>
            </a:r>
          </a:p>
          <a:p>
            <a:endParaRPr lang="ko-KR" altLang="en-US" sz="2000" b="1" dirty="0"/>
          </a:p>
        </p:txBody>
      </p:sp>
      <p:sp>
        <p:nvSpPr>
          <p:cNvPr id="4" name="오른쪽 화살표 3"/>
          <p:cNvSpPr/>
          <p:nvPr/>
        </p:nvSpPr>
        <p:spPr>
          <a:xfrm>
            <a:off x="116541" y="5134558"/>
            <a:ext cx="2452255" cy="25769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0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7FED2-3EED-40B7-8DBB-A90E4BC92AD4}"/>
              </a:ext>
            </a:extLst>
          </p:cNvPr>
          <p:cNvSpPr txBox="1"/>
          <p:nvPr/>
        </p:nvSpPr>
        <p:spPr>
          <a:xfrm>
            <a:off x="806825" y="815789"/>
            <a:ext cx="10614210" cy="313764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lang="en-US" altLang="ko-KR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(50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</a:t>
            </a:r>
            <a:r>
              <a:rPr lang="en-US" altLang="ko-KR" sz="28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fillcolor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color_list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[1])</a:t>
            </a: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</a:t>
            </a:r>
            <a:r>
              <a:rPr lang="en-US" altLang="ko-KR" sz="2800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begin_fill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</a:p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(100)</a:t>
            </a:r>
          </a:p>
          <a:p>
            <a:r>
              <a:rPr lang="en-US" altLang="ko-KR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</a:t>
            </a:r>
            <a:r>
              <a:rPr lang="en-US" altLang="ko-KR" sz="2800" dirty="0" err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end_fill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12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10690" y="1018719"/>
            <a:ext cx="7991016" cy="4087091"/>
            <a:chOff x="1340528" y="1382151"/>
            <a:chExt cx="8868792" cy="435282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25BE54C-B936-443B-8B71-5EB3A60DE6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33"/>
            <a:stretch/>
          </p:blipFill>
          <p:spPr bwMode="auto">
            <a:xfrm>
              <a:off x="1340528" y="1382151"/>
              <a:ext cx="8868792" cy="4352824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994951" y="4145872"/>
              <a:ext cx="195309" cy="5504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0942" y="433944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b="1" dirty="0">
                <a:solidFill>
                  <a:srgbClr val="C00000"/>
                </a:solidFill>
              </a:rPr>
              <a:t>if</a:t>
            </a:r>
            <a:r>
              <a:rPr lang="ko-KR" altLang="en-US" sz="3200" b="1" dirty="0">
                <a:solidFill>
                  <a:srgbClr val="C00000"/>
                </a:solidFill>
              </a:rPr>
              <a:t>문 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4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7891" y="564386"/>
            <a:ext cx="10729356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random.rand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lang="en-US" altLang="ko-KR" sz="2800" b="1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2800" b="1" dirty="0">
                <a:solidFill>
                  <a:srgbClr val="1750EB"/>
                </a:solidFill>
                <a:latin typeface="Arial Unicode MS"/>
                <a:ea typeface="JetBrains Mono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t.fillcolor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color_list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t.begin_fill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t.circle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t.end_fill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67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부호에 따라 거북이를 움직이자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85214"/>
            <a:ext cx="1101171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b="1" dirty="0"/>
              <a:t>사용자로부터 정수를 받아서 </a:t>
            </a:r>
            <a:r>
              <a:rPr lang="ko-KR" altLang="en-US" sz="2400" b="1" dirty="0" err="1"/>
              <a:t>입력값에</a:t>
            </a:r>
            <a:r>
              <a:rPr lang="ko-KR" altLang="en-US" sz="2400" b="1" dirty="0"/>
              <a:t> 따라</a:t>
            </a:r>
            <a:endParaRPr lang="en-US" altLang="ko-KR" sz="2400" b="1" dirty="0"/>
          </a:p>
          <a:p>
            <a:r>
              <a:rPr lang="ko-KR" altLang="en-US" sz="2400" b="1" dirty="0"/>
              <a:t>거북이를</a:t>
            </a:r>
            <a:r>
              <a:rPr lang="en-US" altLang="ko-KR" sz="2400" b="1" dirty="0"/>
              <a:t>(100, 100), (100, 0), (100,-100)</a:t>
            </a:r>
            <a:r>
              <a:rPr lang="ko-KR" altLang="en-US" sz="2400" b="1" dirty="0"/>
              <a:t>으로 움직이는 프로그램을 작성</a:t>
            </a:r>
          </a:p>
        </p:txBody>
      </p:sp>
      <p:pic>
        <p:nvPicPr>
          <p:cNvPr id="3" name="그림 2" descr="Python Turtle Graphic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5" t="34257" r="16324" b="29258"/>
          <a:stretch/>
        </p:blipFill>
        <p:spPr>
          <a:xfrm>
            <a:off x="3333403" y="2685009"/>
            <a:ext cx="5124759" cy="3360683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29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E28F83-8EC0-4B3B-BDC5-46E9CF36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66" y="1166844"/>
            <a:ext cx="9660577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t.shape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dark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Arial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italic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ea typeface="JetBrains Mono"/>
              </a:rPr>
              <a:t>write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‘</a:t>
            </a:r>
            <a:r>
              <a:rPr lang="en-US" altLang="ko-KR" sz="2800" b="1" dirty="0">
                <a:solidFill>
                  <a:srgbClr val="067D17"/>
                </a:solidFill>
                <a:latin typeface="Arial Unicode MS"/>
                <a:ea typeface="JetBrains Mono"/>
              </a:rPr>
              <a:t>hello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align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 descr="Python Turtle Graphic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5" t="34257" r="16324" b="29258"/>
          <a:stretch/>
        </p:blipFill>
        <p:spPr>
          <a:xfrm>
            <a:off x="7640234" y="743219"/>
            <a:ext cx="4255592" cy="2790706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73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E28F83-8EC0-4B3B-BDC5-46E9CF36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7" y="899461"/>
            <a:ext cx="9660577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t.penup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t.goto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t.write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거북이가 여기로 오면 양수입니다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t.goto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t.write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거북이가 여기로 오면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t.goto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t.write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거북이가 여기로 오면 음수입니다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t.goto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t.pendown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 descr="Python Turtle Graphic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5" t="34257" r="16324" b="29258"/>
          <a:stretch/>
        </p:blipFill>
        <p:spPr>
          <a:xfrm>
            <a:off x="8200031" y="344904"/>
            <a:ext cx="3876164" cy="2541887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7657" y="5511766"/>
            <a:ext cx="245687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44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7782" y="1263719"/>
            <a:ext cx="7601527" cy="19389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turtle.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textinput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＂</a:t>
            </a:r>
            <a:r>
              <a:rPr kumimoji="0" lang="ko-KR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양수음수영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467" y="2279389"/>
            <a:ext cx="4848902" cy="35247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87566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255" y="605453"/>
            <a:ext cx="7601527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t.goto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stamp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el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t.goto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t.stamp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t.goto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t.stamp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 descr="Python Turtle Graphic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5" t="34257" r="16324" b="29258"/>
          <a:stretch/>
        </p:blipFill>
        <p:spPr>
          <a:xfrm>
            <a:off x="7978731" y="1952588"/>
            <a:ext cx="3876164" cy="2541887"/>
          </a:xfrm>
          <a:prstGeom prst="rect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730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ABE291-74EF-4169-81EA-9B813DAA0079}"/>
              </a:ext>
            </a:extLst>
          </p:cNvPr>
          <p:cNvGrpSpPr/>
          <p:nvPr/>
        </p:nvGrpSpPr>
        <p:grpSpPr>
          <a:xfrm>
            <a:off x="2049294" y="2805450"/>
            <a:ext cx="8240136" cy="3194361"/>
            <a:chOff x="1647217" y="2773024"/>
            <a:chExt cx="8240136" cy="3194361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89CB4CE-8BE7-453F-9CF6-83BDC599E6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27"/>
            <a:stretch/>
          </p:blipFill>
          <p:spPr bwMode="auto">
            <a:xfrm>
              <a:off x="5972782" y="2773024"/>
              <a:ext cx="3914571" cy="3194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F4C5DB5-306C-4363-A962-652C55E41A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" t="19774" r="52662" b="13859"/>
            <a:stretch/>
          </p:blipFill>
          <p:spPr bwMode="auto">
            <a:xfrm>
              <a:off x="1647217" y="3022060"/>
              <a:ext cx="3741906" cy="28988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590144" y="1399578"/>
            <a:ext cx="1101171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“</a:t>
            </a:r>
            <a:r>
              <a:rPr lang="en-US" altLang="ko-KR" sz="2800" dirty="0"/>
              <a:t>l” (</a:t>
            </a:r>
            <a:r>
              <a:rPr lang="ko-KR" altLang="en-US" sz="2800" dirty="0"/>
              <a:t>엘</a:t>
            </a:r>
            <a:r>
              <a:rPr lang="en-US" altLang="ko-KR" sz="2800" dirty="0"/>
              <a:t>)</a:t>
            </a:r>
            <a:r>
              <a:rPr lang="ko-KR" altLang="en-US" sz="2800" dirty="0"/>
              <a:t>을 입력하면 거북이가 왼쪽으로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r”</a:t>
            </a:r>
            <a:r>
              <a:rPr lang="ko-KR" altLang="en-US" sz="2800" dirty="0"/>
              <a:t>을 입력하면 거북이가 오른쪽으로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s”</a:t>
            </a:r>
            <a:r>
              <a:rPr lang="ko-KR" altLang="en-US" sz="2800" dirty="0"/>
              <a:t>을 입력하면 </a:t>
            </a:r>
            <a:r>
              <a:rPr lang="ko-KR" altLang="en-US" sz="2800" dirty="0" err="1"/>
              <a:t>반복문</a:t>
            </a:r>
            <a:r>
              <a:rPr lang="ko-KR" altLang="en-US" sz="2800" dirty="0"/>
              <a:t> 탈출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94852" y="319004"/>
            <a:ext cx="11399520" cy="954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부호에 따라 거북이를 움직이자</a:t>
            </a:r>
          </a:p>
        </p:txBody>
      </p:sp>
    </p:spTree>
    <p:extLst>
      <p:ext uri="{BB962C8B-B14F-4D97-AF65-F5344CB8AC3E}">
        <p14:creationId xmlns:p14="http://schemas.microsoft.com/office/powerpoint/2010/main" val="1365354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92D050"/>
                </a:solidFill>
              </a:rPr>
              <a:t>무</a:t>
            </a:r>
            <a:r>
              <a:rPr lang="ko-KR" altLang="en-US" b="1" dirty="0">
                <a:solidFill>
                  <a:srgbClr val="FFC000"/>
                </a:solidFill>
              </a:rPr>
              <a:t>한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반복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85214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다음과 같은 코드를 사용하면 무한 반복할 수 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77E1-DB72-447C-970C-AEE51CFCE98E}"/>
              </a:ext>
            </a:extLst>
          </p:cNvPr>
          <p:cNvSpPr txBox="1"/>
          <p:nvPr/>
        </p:nvSpPr>
        <p:spPr>
          <a:xfrm>
            <a:off x="831936" y="2639683"/>
            <a:ext cx="10559963" cy="219820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True: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38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E977-BD2A-4848-A1F1-572560135E32}"/>
              </a:ext>
            </a:extLst>
          </p:cNvPr>
          <p:cNvSpPr txBox="1"/>
          <p:nvPr/>
        </p:nvSpPr>
        <p:spPr>
          <a:xfrm>
            <a:off x="724393" y="1282640"/>
            <a:ext cx="10987826" cy="2140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400" b="1" dirty="0"/>
              <a:t>import turtle</a:t>
            </a:r>
          </a:p>
          <a:p>
            <a:r>
              <a:rPr lang="en-US" altLang="ko-KR" sz="2400" b="1" dirty="0"/>
              <a:t>t = </a:t>
            </a:r>
            <a:r>
              <a:rPr lang="en-US" altLang="ko-KR" sz="2400" b="1" dirty="0" err="1"/>
              <a:t>turtle.Turtle</a:t>
            </a:r>
            <a:r>
              <a:rPr lang="en-US" altLang="ko-KR" sz="2400" b="1" dirty="0"/>
              <a:t>()</a:t>
            </a:r>
          </a:p>
          <a:p>
            <a:r>
              <a:rPr lang="en-US" altLang="ko-KR" sz="2400" b="1" dirty="0" err="1"/>
              <a:t>t.width</a:t>
            </a:r>
            <a:r>
              <a:rPr lang="en-US" altLang="ko-KR" sz="2400" b="1" dirty="0"/>
              <a:t>(3)</a:t>
            </a:r>
          </a:p>
          <a:p>
            <a:r>
              <a:rPr lang="en-US" altLang="ko-KR" sz="2400" b="1" dirty="0" err="1"/>
              <a:t>t.shape</a:t>
            </a:r>
            <a:r>
              <a:rPr lang="en-US" altLang="ko-KR" sz="2400" b="1" dirty="0"/>
              <a:t>("turtle")</a:t>
            </a:r>
          </a:p>
          <a:p>
            <a:r>
              <a:rPr lang="en-US" altLang="ko-KR" sz="2400" b="1" dirty="0" err="1"/>
              <a:t>t.</a:t>
            </a:r>
            <a:r>
              <a:rPr lang="en-US" altLang="ko-KR" sz="2400" b="1" dirty="0" err="1">
                <a:solidFill>
                  <a:srgbClr val="FF0000"/>
                </a:solidFill>
              </a:rPr>
              <a:t>shapesize</a:t>
            </a:r>
            <a:r>
              <a:rPr lang="en-US" altLang="ko-KR" sz="2400" b="1" dirty="0"/>
              <a:t>(2, 2)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18698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3E977-BD2A-4848-A1F1-572560135E32}"/>
              </a:ext>
            </a:extLst>
          </p:cNvPr>
          <p:cNvSpPr txBox="1"/>
          <p:nvPr/>
        </p:nvSpPr>
        <p:spPr>
          <a:xfrm>
            <a:off x="619618" y="694426"/>
            <a:ext cx="10987826" cy="51407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command = input("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명령을 입력하시오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command 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"l": #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(90)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(100)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command == "r": 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(90)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(100)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command == “s”: 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en-US" altLang="ko-KR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urtle.done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88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7315-81BB-49C4-95A5-B9B78299222B}"/>
              </a:ext>
            </a:extLst>
          </p:cNvPr>
          <p:cNvSpPr txBox="1"/>
          <p:nvPr/>
        </p:nvSpPr>
        <p:spPr>
          <a:xfrm>
            <a:off x="617471" y="770966"/>
            <a:ext cx="10740811" cy="250115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5715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 = </a:t>
            </a:r>
            <a:r>
              <a:rPr lang="en-US" altLang="ko-KR" sz="2400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성적을 입력하시오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"))</a:t>
            </a:r>
          </a:p>
          <a:p>
            <a:pPr latinLnBrk="1"/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score &gt;= 85</a:t>
            </a:r>
            <a:r>
              <a:rPr lang="en-US" altLang="ko-KR" sz="2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print("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합격입니다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atinLnBrk="1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print(“next")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77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거북이 제어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85214"/>
            <a:ext cx="11011711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“</a:t>
            </a:r>
            <a:r>
              <a:rPr lang="en-US" altLang="ko-KR" sz="2800" dirty="0"/>
              <a:t>l” (</a:t>
            </a:r>
            <a:r>
              <a:rPr lang="ko-KR" altLang="en-US" sz="2800" dirty="0"/>
              <a:t>엘</a:t>
            </a:r>
            <a:r>
              <a:rPr lang="en-US" altLang="ko-KR" sz="2800" dirty="0"/>
              <a:t>)</a:t>
            </a:r>
            <a:r>
              <a:rPr lang="ko-KR" altLang="en-US" sz="2800" dirty="0"/>
              <a:t>을 입력하면 거북이가 왼쪽으로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 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r”</a:t>
            </a:r>
            <a:r>
              <a:rPr lang="ko-KR" altLang="en-US" sz="2800" dirty="0"/>
              <a:t>을 입력하면 거북이가 오른쪽으로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</a:t>
            </a:r>
            <a:endParaRPr lang="en-US" altLang="ko-KR" sz="2800" dirty="0"/>
          </a:p>
          <a:p>
            <a:r>
              <a:rPr lang="ko-KR" altLang="en-US" sz="2800" dirty="0"/>
              <a:t>“</a:t>
            </a:r>
            <a:r>
              <a:rPr lang="en-US" altLang="ko-KR" sz="2800" dirty="0"/>
              <a:t>f”</a:t>
            </a:r>
            <a:r>
              <a:rPr lang="ko-KR" altLang="en-US" sz="2800" dirty="0"/>
              <a:t>을 입력하면 거북이가 앞으로 </a:t>
            </a:r>
            <a:r>
              <a:rPr lang="en-US" altLang="ko-KR" sz="2800" dirty="0"/>
              <a:t>100</a:t>
            </a:r>
            <a:r>
              <a:rPr lang="ko-KR" altLang="en-US" sz="2800" dirty="0"/>
              <a:t>픽셀 이동 </a:t>
            </a:r>
            <a:endParaRPr lang="en-US" altLang="ko-KR" sz="2800" dirty="0"/>
          </a:p>
          <a:p>
            <a:r>
              <a:rPr lang="ko-KR" altLang="en-US" sz="2800" dirty="0" smtClean="0"/>
              <a:t>“</a:t>
            </a:r>
            <a:r>
              <a:rPr lang="en-US" altLang="ko-KR" sz="2800" dirty="0"/>
              <a:t>s”</a:t>
            </a:r>
            <a:r>
              <a:rPr lang="ko-KR" altLang="en-US" sz="2800" dirty="0"/>
              <a:t>을 입력하면 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타원을 그리고 </a:t>
            </a:r>
            <a:r>
              <a:rPr lang="en-US" altLang="ko-KR" sz="2800" dirty="0" smtClean="0"/>
              <a:t>stop</a:t>
            </a:r>
            <a:endParaRPr lang="en-US" altLang="ko-KR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33A178-0856-4D47-A8F7-6D514E02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835" y="2382459"/>
            <a:ext cx="2435803" cy="4110416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452057"/>
            <a:ext cx="3849327" cy="2281994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02" y="3452057"/>
            <a:ext cx="2476846" cy="26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7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0925" y="396815"/>
            <a:ext cx="5137945" cy="5940088"/>
          </a:xfrm>
          <a:prstGeom prst="rect">
            <a:avLst/>
          </a:prstGeom>
          <a:solidFill>
            <a:schemeClr val="accent5">
              <a:lumMod val="20000"/>
              <a:lumOff val="80000"/>
              <a:alpha val="51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"명령을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입력하시오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command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465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 </a:t>
            </a:r>
            <a:r>
              <a:rPr lang="en-US" altLang="ko-KR" b="1" dirty="0">
                <a:solidFill>
                  <a:srgbClr val="0070C0"/>
                </a:solidFill>
              </a:rPr>
              <a:t>-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도형 그리기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466927" y="1385214"/>
            <a:ext cx="11011711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터틀</a:t>
            </a:r>
            <a:r>
              <a:rPr lang="ko-KR" altLang="en-US" sz="2800" dirty="0"/>
              <a:t> 그래픽을 이용하여 사용자가 선택하는 도형을 화면에 그리는 프로그램을 작성해보자</a:t>
            </a:r>
            <a:r>
              <a:rPr lang="en-US" altLang="ko-KR" sz="2800" dirty="0"/>
              <a:t>. </a:t>
            </a:r>
            <a:r>
              <a:rPr lang="ko-KR" altLang="en-US" sz="2800" dirty="0"/>
              <a:t>도형은 </a:t>
            </a:r>
            <a:r>
              <a:rPr lang="ko-KR" altLang="en-US" sz="2800" b="1" dirty="0">
                <a:solidFill>
                  <a:srgbClr val="FF0000"/>
                </a:solidFill>
              </a:rPr>
              <a:t>“사각형”</a:t>
            </a:r>
            <a:r>
              <a:rPr lang="en-US" altLang="ko-KR" sz="2800" b="1" dirty="0">
                <a:solidFill>
                  <a:srgbClr val="FF0000"/>
                </a:solidFill>
              </a:rPr>
              <a:t>, “</a:t>
            </a:r>
            <a:r>
              <a:rPr lang="ko-KR" altLang="en-US" sz="2800" b="1" dirty="0">
                <a:solidFill>
                  <a:srgbClr val="FF0000"/>
                </a:solidFill>
              </a:rPr>
              <a:t>삼각형”</a:t>
            </a:r>
            <a:r>
              <a:rPr lang="en-US" altLang="ko-KR" sz="2800" b="1" dirty="0">
                <a:solidFill>
                  <a:srgbClr val="FF0000"/>
                </a:solidFill>
              </a:rPr>
              <a:t>, “</a:t>
            </a:r>
            <a:r>
              <a:rPr lang="ko-KR" altLang="en-US" sz="2800" b="1" dirty="0">
                <a:solidFill>
                  <a:srgbClr val="FF0000"/>
                </a:solidFill>
              </a:rPr>
              <a:t>원” </a:t>
            </a:r>
            <a:r>
              <a:rPr lang="ko-KR" altLang="en-US" sz="2800" dirty="0"/>
              <a:t>중의 하나이다</a:t>
            </a:r>
            <a:r>
              <a:rPr lang="en-US" altLang="ko-KR" sz="2800" dirty="0"/>
              <a:t>. </a:t>
            </a:r>
            <a:r>
              <a:rPr lang="ko-KR" altLang="en-US" sz="2800" dirty="0"/>
              <a:t>각 도형의 치수는 사용자에게 물어보도록 하자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08AC4E4-E50E-42B4-AA1A-03BBA9575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7" b="57573"/>
          <a:stretch/>
        </p:blipFill>
        <p:spPr bwMode="auto">
          <a:xfrm>
            <a:off x="2148263" y="3054103"/>
            <a:ext cx="7102518" cy="262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717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E382BA-7847-479A-B71F-82C39FA9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40" y="608321"/>
            <a:ext cx="10218679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import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turtle.Turtle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t.shape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turtle.textinput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＂</a:t>
            </a:r>
            <a:r>
              <a:rPr kumimoji="0" lang="ko-KR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도형종류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도형</a:t>
            </a:r>
            <a:r>
              <a:rPr kumimoji="0" lang="ko-KR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size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turtle.textinput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＂</a:t>
            </a:r>
            <a:r>
              <a:rPr kumimoji="0" lang="ko-KR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한변길이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"길이: 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w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size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650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2240" y="1541693"/>
            <a:ext cx="10916671" cy="3984464"/>
          </a:xfrm>
        </p:spPr>
        <p:txBody>
          <a:bodyPr>
            <a:normAutofit/>
          </a:bodyPr>
          <a:lstStyle/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ACC1EE9-92AA-43CD-9629-C4CFD014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47" y="512429"/>
            <a:ext cx="10154708" cy="5016758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"사각형"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</a:t>
            </a:r>
            <a:r>
              <a:rPr lang="ko-KR" altLang="en-US" sz="3200" b="1" dirty="0" err="1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이부분을</a:t>
            </a:r>
            <a:r>
              <a:rPr lang="ko-KR" altLang="en-US" sz="3200" b="1" dirty="0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완성하세요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"삼각형"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sz="3200" b="1" dirty="0" err="1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이부분을</a:t>
            </a:r>
            <a:r>
              <a:rPr lang="ko-KR" altLang="en-US" sz="3200" b="1" dirty="0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완성하세요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s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==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"원"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ko-KR" altLang="en-US" sz="3200" b="1" dirty="0" err="1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이부분을</a:t>
            </a:r>
            <a:r>
              <a:rPr lang="ko-KR" altLang="en-US" sz="3200" b="1" dirty="0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완성하세요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turtle.done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4152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CC1EE9-92AA-43CD-9629-C4CFD014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69" y="1263806"/>
            <a:ext cx="3761302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사각형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9C6F5B-9BDC-489A-B031-45160CB8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551" y="859292"/>
            <a:ext cx="3954521" cy="489364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t.forward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t.circle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7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조건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에 따라 실행하는 </a:t>
            </a:r>
            <a:r>
              <a:rPr lang="en-US" altLang="ko-KR" b="1" dirty="0">
                <a:solidFill>
                  <a:srgbClr val="0070C0"/>
                </a:solidFill>
              </a:rPr>
              <a:t>if-else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08885" y="1639438"/>
            <a:ext cx="10514836" cy="4503910"/>
            <a:chOff x="573374" y="1319842"/>
            <a:chExt cx="10514836" cy="3233203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9A23415C-123E-449F-ABF5-D0020DF928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03"/>
            <a:stretch/>
          </p:blipFill>
          <p:spPr bwMode="auto">
            <a:xfrm>
              <a:off x="573374" y="1319842"/>
              <a:ext cx="10514836" cy="3233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338004" y="2512381"/>
              <a:ext cx="204186" cy="1384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84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77315-81BB-49C4-95A5-B9B78299222B}"/>
              </a:ext>
            </a:extLst>
          </p:cNvPr>
          <p:cNvSpPr txBox="1"/>
          <p:nvPr/>
        </p:nvSpPr>
        <p:spPr>
          <a:xfrm>
            <a:off x="569344" y="1516267"/>
            <a:ext cx="11011711" cy="362947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score = </a:t>
            </a:r>
            <a:r>
              <a:rPr lang="en-US" altLang="ko-KR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성적을 입력하시오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latinLnBrk="1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if score &gt;= 90</a:t>
            </a:r>
            <a:r>
              <a:rPr lang="en-US" altLang="ko-K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합격입니다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 latinLnBrk="1"/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불합격입니다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.")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69344" y="487847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사용자로부터 성적을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합격여부를 판단하는 프로그램 작성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896471" y="3030071"/>
            <a:ext cx="2474258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8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569344" y="487847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합격여부를 판단하는 프로그램 작성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블록이용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69344" y="1360342"/>
            <a:ext cx="10328641" cy="42165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score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성적을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score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&gt;=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합격입니다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장학금도 받을 수 있어요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불합격입니다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파이팅하세요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1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36581" y="247630"/>
            <a:ext cx="4494998" cy="1003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498323" y="1241419"/>
            <a:ext cx="11011711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사용자로부터 정수를 </a:t>
            </a:r>
            <a:r>
              <a:rPr lang="ko-KR" altLang="en-US" sz="2800" dirty="0" err="1"/>
              <a:t>입력받아</a:t>
            </a:r>
            <a:r>
              <a:rPr lang="ko-KR" altLang="en-US" sz="2800" dirty="0"/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짝수〮홀수</a:t>
            </a:r>
            <a:r>
              <a:rPr lang="ko-KR" altLang="en-US" sz="2800" dirty="0"/>
              <a:t> 판단하는 프로그램 작성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6240" y="365125"/>
            <a:ext cx="11399520" cy="95471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rgbClr val="FF0000"/>
                </a:solidFill>
              </a:rPr>
              <a:t>도</a:t>
            </a:r>
            <a:r>
              <a:rPr lang="ko-KR" altLang="en-US" b="1" dirty="0">
                <a:solidFill>
                  <a:srgbClr val="0070C0"/>
                </a:solidFill>
              </a:rPr>
              <a:t>전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ABE94-5E80-4069-B36F-503F258F3676}"/>
              </a:ext>
            </a:extLst>
          </p:cNvPr>
          <p:cNvSpPr txBox="1"/>
          <p:nvPr/>
        </p:nvSpPr>
        <p:spPr>
          <a:xfrm>
            <a:off x="498322" y="2127578"/>
            <a:ext cx="11011711" cy="311927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28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num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= </a:t>
            </a:r>
            <a:r>
              <a:rPr lang="en-US" altLang="ko-KR" sz="28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int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(input("</a:t>
            </a:r>
            <a:r>
              <a:rPr lang="ko-KR" altLang="en-US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정수를 </a:t>
            </a:r>
            <a:r>
              <a:rPr lang="ko-KR" altLang="en-US" sz="2800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입력</a:t>
            </a:r>
            <a:r>
              <a:rPr lang="en-US" altLang="ko-KR" sz="2800" b="1" dirty="0" smtClean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"))</a:t>
            </a:r>
          </a:p>
          <a:p>
            <a:endParaRPr lang="en-US" altLang="ko-KR" sz="2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if </a:t>
            </a:r>
            <a:r>
              <a:rPr lang="en-US" altLang="ko-KR" sz="2800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num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% 2 == 0 :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	print("</a:t>
            </a:r>
            <a:r>
              <a:rPr lang="ko-KR" altLang="en-US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짝수입니다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.")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else:</a:t>
            </a:r>
          </a:p>
          <a:p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	print("</a:t>
            </a:r>
            <a:r>
              <a:rPr lang="ko-KR" altLang="en-US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홀수입니다</a:t>
            </a:r>
            <a:r>
              <a:rPr lang="en-US" altLang="ko-KR" sz="2800" b="1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.")</a:t>
            </a:r>
            <a:endParaRPr lang="ko-KR" altLang="en-US" sz="2800" b="1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93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993</Words>
  <Application>Microsoft Office PowerPoint</Application>
  <PresentationFormat>와이드스크린</PresentationFormat>
  <Paragraphs>253</Paragraphs>
  <Slides>55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Arial Unicode MS</vt:lpstr>
      <vt:lpstr>JetBrains Mono</vt:lpstr>
      <vt:lpstr>굴림</vt:lpstr>
      <vt:lpstr>나눔스퀘어 ExtraBold</vt:lpstr>
      <vt:lpstr>맑은 고딕</vt:lpstr>
      <vt:lpstr>함초롬돋움</vt:lpstr>
      <vt:lpstr>Arial</vt:lpstr>
      <vt:lpstr>Century Schoolbook</vt:lpstr>
      <vt:lpstr>Consolas</vt:lpstr>
      <vt:lpstr>Wingdings</vt:lpstr>
      <vt:lpstr>Office 테마</vt:lpstr>
      <vt:lpstr>조건으로 따져 실행하자 </vt:lpstr>
      <vt:lpstr>3가지의 기본 제어 구조</vt:lpstr>
      <vt:lpstr>알고리즘</vt:lpstr>
      <vt:lpstr>PowerPoint 프레젠테이션</vt:lpstr>
      <vt:lpstr>PowerPoint 프레젠테이션</vt:lpstr>
      <vt:lpstr>조건에 따라 실행하는 if-else 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조건을 연속하여 검사</vt:lpstr>
      <vt:lpstr>PowerPoint 프레젠테이션</vt:lpstr>
      <vt:lpstr>PowerPoint 프레젠테이션</vt:lpstr>
      <vt:lpstr>PowerPoint 프레젠테이션</vt:lpstr>
      <vt:lpstr>도전    </vt:lpstr>
      <vt:lpstr>PowerPoint 프레젠테이션</vt:lpstr>
      <vt:lpstr>중첩 if ~else</vt:lpstr>
      <vt:lpstr>PowerPoint 프레젠테이션</vt:lpstr>
      <vt:lpstr>PowerPoint 프레젠테이션</vt:lpstr>
      <vt:lpstr>리스트 [ ]  </vt:lpstr>
      <vt:lpstr>리스트 [ ]  </vt:lpstr>
      <vt:lpstr>리스트 [ ]  </vt:lpstr>
      <vt:lpstr>range()  함수  - 숫자를 생산하는 공장</vt:lpstr>
      <vt:lpstr>random 모듈 </vt:lpstr>
      <vt:lpstr>list와 range()  함수 </vt:lpstr>
      <vt:lpstr>도전 윤년 판단</vt:lpstr>
      <vt:lpstr>PowerPoint 프레젠테이션</vt:lpstr>
      <vt:lpstr>PowerPoint 프레젠테이션</vt:lpstr>
      <vt:lpstr>math  모듈</vt:lpstr>
      <vt:lpstr>도전 원의 내부에 있는 점일까? 외부에 있는 점일까?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도전 리스트에 저장된 색상으로 원그리기</vt:lpstr>
      <vt:lpstr>PowerPoint 프레젠테이션</vt:lpstr>
      <vt:lpstr>PowerPoint 프레젠테이션</vt:lpstr>
      <vt:lpstr>PowerPoint 프레젠테이션</vt:lpstr>
      <vt:lpstr>도전 부호에 따라 거북이를 움직이자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무한 반복</vt:lpstr>
      <vt:lpstr>PowerPoint 프레젠테이션</vt:lpstr>
      <vt:lpstr>PowerPoint 프레젠테이션</vt:lpstr>
      <vt:lpstr>도전 거북이 제어 </vt:lpstr>
      <vt:lpstr>PowerPoint 프레젠테이션</vt:lpstr>
      <vt:lpstr>도전 - 도형 그리기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Hey suk Kim</dc:creator>
  <cp:lastModifiedBy>user</cp:lastModifiedBy>
  <cp:revision>890</cp:revision>
  <cp:lastPrinted>2024-05-18T00:47:24Z</cp:lastPrinted>
  <dcterms:created xsi:type="dcterms:W3CDTF">2020-11-10T07:48:46Z</dcterms:created>
  <dcterms:modified xsi:type="dcterms:W3CDTF">2024-05-28T22:53:53Z</dcterms:modified>
</cp:coreProperties>
</file>