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353" r:id="rId2"/>
    <p:sldId id="493" r:id="rId3"/>
    <p:sldId id="450" r:id="rId4"/>
    <p:sldId id="451" r:id="rId5"/>
    <p:sldId id="453" r:id="rId6"/>
    <p:sldId id="468" r:id="rId7"/>
    <p:sldId id="459" r:id="rId8"/>
    <p:sldId id="469" r:id="rId9"/>
    <p:sldId id="490" r:id="rId10"/>
    <p:sldId id="489" r:id="rId11"/>
    <p:sldId id="470" r:id="rId12"/>
    <p:sldId id="471" r:id="rId13"/>
    <p:sldId id="472" r:id="rId14"/>
    <p:sldId id="454" r:id="rId15"/>
    <p:sldId id="455" r:id="rId16"/>
    <p:sldId id="457" r:id="rId17"/>
    <p:sldId id="474" r:id="rId18"/>
    <p:sldId id="476" r:id="rId19"/>
    <p:sldId id="475" r:id="rId20"/>
    <p:sldId id="477" r:id="rId21"/>
    <p:sldId id="478" r:id="rId22"/>
    <p:sldId id="480" r:id="rId23"/>
    <p:sldId id="479" r:id="rId24"/>
    <p:sldId id="481" r:id="rId25"/>
    <p:sldId id="482" r:id="rId26"/>
    <p:sldId id="491" r:id="rId27"/>
    <p:sldId id="484" r:id="rId28"/>
    <p:sldId id="461" r:id="rId29"/>
    <p:sldId id="485" r:id="rId30"/>
    <p:sldId id="463" r:id="rId31"/>
    <p:sldId id="492" r:id="rId32"/>
    <p:sldId id="487" r:id="rId33"/>
    <p:sldId id="486" r:id="rId3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3399"/>
    <a:srgbClr val="FF66CC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01" autoAdjust="0"/>
    <p:restoredTop sz="82532" autoAdjust="0"/>
  </p:normalViewPr>
  <p:slideViewPr>
    <p:cSldViewPr snapToGrid="0">
      <p:cViewPr varScale="1">
        <p:scale>
          <a:sx n="94" d="100"/>
          <a:sy n="94" d="100"/>
        </p:scale>
        <p:origin x="954" y="66"/>
      </p:cViewPr>
      <p:guideLst/>
    </p:cSldViewPr>
  </p:slideViewPr>
  <p:outlineViewPr>
    <p:cViewPr>
      <p:scale>
        <a:sx n="33" d="100"/>
        <a:sy n="33" d="100"/>
      </p:scale>
      <p:origin x="0" y="-676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241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D72057-C776-4B96-A034-91FCAFAE0D17}" type="datetimeFigureOut">
              <a:rPr lang="ko-KR" altLang="en-US" smtClean="0"/>
              <a:t>2024-06-03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120ED5-74FC-4363-8D84-2AE81B839C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37999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000" baseline="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120ED5-74FC-4363-8D84-2AE81B839CC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1107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55761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98923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96638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26192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28634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52790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62649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45853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16785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97886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000" baseline="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120ED5-74FC-4363-8D84-2AE81B839CC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02697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310446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688795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495591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28280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715490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12564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846199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866912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956577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07200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007815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869133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120ED5-74FC-4363-8D84-2AE81B839CC4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733247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486166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42561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88422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19551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1908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53052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40636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857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6EF216-306A-448C-8AA8-CD9E2A65F1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E6D8656-5379-4F81-9390-7D4EA7A5A4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3D5E7D-8635-480C-9242-9994820C9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DDB0A-EB78-45DD-81A5-FFC950F9CEF6}" type="datetime1">
              <a:rPr lang="ko-KR" altLang="en-US" smtClean="0"/>
              <a:t>2024-06-03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FCF6CF-FDFC-480B-BD1D-C1F774884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 b="1">
                <a:solidFill>
                  <a:schemeClr val="tx1"/>
                </a:solidFill>
              </a:defRPr>
            </a:lvl1pPr>
          </a:lstStyle>
          <a:p>
            <a:r>
              <a:rPr lang="en-US" altLang="ko-KR" dirty="0"/>
              <a:t>Yoon </a:t>
            </a:r>
            <a:r>
              <a:rPr lang="en-US" altLang="ko-KR" dirty="0" err="1"/>
              <a:t>Hyo</a:t>
            </a:r>
            <a:r>
              <a:rPr lang="en-US" altLang="ko-KR" dirty="0"/>
              <a:t>-Sun</a:t>
            </a:r>
            <a:endParaRPr lang="ko-KR" alt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0" y="0"/>
            <a:ext cx="12192000" cy="1828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0" y="6721476"/>
            <a:ext cx="12192000" cy="1948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9386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F260E2-961A-47B5-B423-8D77BD84A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F58642C-3E2B-409D-B7B9-8097E5CE48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454471-D8D3-4765-B9AF-12D6DA3A8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1932F-1B6C-4FA1-87F9-EBBD2259476F}" type="datetime1">
              <a:rPr lang="ko-KR" altLang="en-US" smtClean="0"/>
              <a:t>2024-06-03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90C916-9F5D-4746-8F6D-B90E50D32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EDC969-1E32-4EBD-BCE6-7478D7CB5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55268-3D52-460A-BF0F-D4790A0B16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7609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6546B8F-E98B-45F6-8C22-1223023294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B243374-6662-4109-A189-19FFDF816B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640C49-154A-4A48-A81C-7EC059DDC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0E896-FCB5-4E32-851A-E126A26A0C72}" type="datetime1">
              <a:rPr lang="ko-KR" altLang="en-US" smtClean="0"/>
              <a:t>2024-06-03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0CF0E8-58CB-440A-A9CA-A7071350B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D23420-0971-49EE-AA54-F3D4CC37A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55268-3D52-460A-BF0F-D4790A0B16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84734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60000">
            <a:off x="5557761" y="6505941"/>
            <a:ext cx="623392" cy="288031"/>
          </a:xfrm>
        </p:spPr>
        <p:txBody>
          <a:bodyPr/>
          <a:lstStyle>
            <a:lvl1pPr algn="ctr">
              <a:defRPr sz="1100" b="0" baseline="0">
                <a:solidFill>
                  <a:schemeClr val="tx1"/>
                </a:solidFill>
                <a:latin typeface="Georgia" pitchFamily="18" charset="0"/>
              </a:defRPr>
            </a:lvl1pPr>
          </a:lstStyle>
          <a:p>
            <a:fld id="{978A2BE0-ABC3-DD4B-AC85-24681D2C8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이등변 삼각형 7"/>
          <p:cNvSpPr/>
          <p:nvPr/>
        </p:nvSpPr>
        <p:spPr>
          <a:xfrm>
            <a:off x="11376587" y="563920"/>
            <a:ext cx="719403" cy="14401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10" name="이등변 삼각형 9">
            <a:extLst>
              <a:ext uri="{FF2B5EF4-FFF2-40B4-BE49-F238E27FC236}">
                <a16:creationId xmlns:a16="http://schemas.microsoft.com/office/drawing/2014/main" id="{22D79BCC-0497-4042-A35F-9BB3A4B0E5A2}"/>
              </a:ext>
            </a:extLst>
          </p:cNvPr>
          <p:cNvSpPr/>
          <p:nvPr/>
        </p:nvSpPr>
        <p:spPr>
          <a:xfrm>
            <a:off x="11376587" y="563920"/>
            <a:ext cx="719403" cy="14401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14" name="이등변 삼각형 13">
            <a:extLst>
              <a:ext uri="{FF2B5EF4-FFF2-40B4-BE49-F238E27FC236}">
                <a16:creationId xmlns:a16="http://schemas.microsoft.com/office/drawing/2014/main" id="{6D50BD74-2568-4551-BCCB-9539A75A29E2}"/>
              </a:ext>
            </a:extLst>
          </p:cNvPr>
          <p:cNvSpPr/>
          <p:nvPr/>
        </p:nvSpPr>
        <p:spPr>
          <a:xfrm>
            <a:off x="11376587" y="563920"/>
            <a:ext cx="719403" cy="14401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17" name="이등변 삼각형 16">
            <a:extLst>
              <a:ext uri="{FF2B5EF4-FFF2-40B4-BE49-F238E27FC236}">
                <a16:creationId xmlns:a16="http://schemas.microsoft.com/office/drawing/2014/main" id="{03399B2E-D746-4085-B509-22446696F3A1}"/>
              </a:ext>
            </a:extLst>
          </p:cNvPr>
          <p:cNvSpPr/>
          <p:nvPr/>
        </p:nvSpPr>
        <p:spPr>
          <a:xfrm>
            <a:off x="11376587" y="563920"/>
            <a:ext cx="719403" cy="14401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19" name="이등변 삼각형 18">
            <a:extLst>
              <a:ext uri="{FF2B5EF4-FFF2-40B4-BE49-F238E27FC236}">
                <a16:creationId xmlns:a16="http://schemas.microsoft.com/office/drawing/2014/main" id="{75CF11DA-1DD0-4D13-A6DD-78584D5E010A}"/>
              </a:ext>
            </a:extLst>
          </p:cNvPr>
          <p:cNvSpPr/>
          <p:nvPr/>
        </p:nvSpPr>
        <p:spPr>
          <a:xfrm>
            <a:off x="11376587" y="563920"/>
            <a:ext cx="719403" cy="14401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21" name="이등변 삼각형 20">
            <a:extLst>
              <a:ext uri="{FF2B5EF4-FFF2-40B4-BE49-F238E27FC236}">
                <a16:creationId xmlns:a16="http://schemas.microsoft.com/office/drawing/2014/main" id="{54B07FD1-9DC7-4F5D-B243-5C63BE926C9B}"/>
              </a:ext>
            </a:extLst>
          </p:cNvPr>
          <p:cNvSpPr/>
          <p:nvPr/>
        </p:nvSpPr>
        <p:spPr>
          <a:xfrm>
            <a:off x="11400248" y="535705"/>
            <a:ext cx="719403" cy="14401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742ADE63-E3B0-4889-B77F-CE72B4D2B7B7}"/>
              </a:ext>
            </a:extLst>
          </p:cNvPr>
          <p:cNvCxnSpPr>
            <a:cxnSpLocks/>
          </p:cNvCxnSpPr>
          <p:nvPr userDrawn="1"/>
        </p:nvCxnSpPr>
        <p:spPr>
          <a:xfrm>
            <a:off x="0" y="834931"/>
            <a:ext cx="12095989" cy="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Content Placeholder 2"/>
          <p:cNvSpPr>
            <a:spLocks noGrp="1"/>
          </p:cNvSpPr>
          <p:nvPr>
            <p:ph idx="1"/>
          </p:nvPr>
        </p:nvSpPr>
        <p:spPr>
          <a:xfrm>
            <a:off x="362328" y="1055715"/>
            <a:ext cx="11014259" cy="5325611"/>
          </a:xfrm>
        </p:spPr>
        <p:txBody>
          <a:bodyPr/>
          <a:lstStyle>
            <a:lvl1pPr marL="457200" indent="-457200">
              <a:lnSpc>
                <a:spcPct val="130000"/>
              </a:lnSpc>
              <a:buClr>
                <a:srgbClr val="006600"/>
              </a:buClr>
              <a:buFont typeface="+mj-lt"/>
              <a:buAutoNum type="arabicPeriod"/>
              <a:defRPr b="1"/>
            </a:lvl1pPr>
            <a:lvl2pPr>
              <a:lnSpc>
                <a:spcPct val="130000"/>
              </a:lnSpc>
              <a:defRPr b="1"/>
            </a:lvl2pPr>
            <a:lvl3pPr>
              <a:lnSpc>
                <a:spcPct val="130000"/>
              </a:lnSpc>
              <a:defRPr b="1"/>
            </a:lvl3pPr>
            <a:lvl4pPr>
              <a:lnSpc>
                <a:spcPct val="130000"/>
              </a:lnSpc>
              <a:defRPr b="1"/>
            </a:lvl4pPr>
            <a:lvl5pPr>
              <a:lnSpc>
                <a:spcPct val="130000"/>
              </a:lnSpc>
              <a:defRPr b="1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dirty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362328" y="192951"/>
            <a:ext cx="6789789" cy="538055"/>
          </a:xfrm>
        </p:spPr>
        <p:txBody>
          <a:bodyPr/>
          <a:lstStyle>
            <a:lvl1pPr>
              <a:defRPr>
                <a:solidFill>
                  <a:srgbClr val="006600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11398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10B085-7761-4004-8C5C-C5FA9AEAC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240" y="365125"/>
            <a:ext cx="11399520" cy="954717"/>
          </a:xfrm>
        </p:spPr>
        <p:txBody>
          <a:bodyPr>
            <a:normAutofit/>
          </a:bodyPr>
          <a:lstStyle>
            <a:lvl1pPr>
              <a:defRPr lang="ko-KR" altLang="en-US" dirty="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3FB300-2EA2-425A-97E4-A4F85751D9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240" y="1414732"/>
            <a:ext cx="11399520" cy="4762231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 b="1"/>
            </a:lvl1pPr>
            <a:lvl2pPr marL="801688" indent="-344488">
              <a:lnSpc>
                <a:spcPct val="150000"/>
              </a:lnSpc>
              <a:buFont typeface="Wingdings" panose="05000000000000000000" pitchFamily="2" charset="2"/>
              <a:buChar char="ü"/>
              <a:defRPr sz="2000"/>
            </a:lvl2pPr>
            <a:lvl3pPr>
              <a:lnSpc>
                <a:spcPct val="150000"/>
              </a:lnSpc>
              <a:defRPr sz="1800"/>
            </a:lvl3pPr>
            <a:lvl4pPr>
              <a:lnSpc>
                <a:spcPct val="150000"/>
              </a:lnSpc>
              <a:defRPr sz="1600"/>
            </a:lvl4pPr>
            <a:lvl5pPr>
              <a:lnSpc>
                <a:spcPct val="150000"/>
              </a:lnSpc>
              <a:defRPr sz="16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7DB76B-3349-4CEE-930C-15042A6D04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96240" y="6356350"/>
            <a:ext cx="2743200" cy="365125"/>
          </a:xfrm>
        </p:spPr>
        <p:txBody>
          <a:bodyPr/>
          <a:lstStyle/>
          <a:p>
            <a:fld id="{83B657EC-CECE-4833-A32D-B461E928CE30}" type="datetime1">
              <a:rPr lang="ko-KR" altLang="en-US" smtClean="0"/>
              <a:t>2024-06-03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FED5FC-C92B-447E-9389-472C04EEF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B6C95D-A223-4902-9E86-E8BE8E74A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42341" y="182562"/>
            <a:ext cx="2743200" cy="365125"/>
          </a:xfrm>
        </p:spPr>
        <p:txBody>
          <a:bodyPr/>
          <a:lstStyle/>
          <a:p>
            <a:fld id="{D3E55268-3D52-460A-BF0F-D4790A0B168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0" y="1"/>
            <a:ext cx="12192000" cy="1825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0" y="6635031"/>
            <a:ext cx="12192000" cy="2229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6214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672328-F4B8-4D6E-8E18-4BD5C7AB8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E74165-D489-4A0E-BAB7-2264C4741C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8D9E14-4F79-4E52-92F5-CB33A3A51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36A9C-B97F-4FA4-8C40-9FDB797CCA25}" type="datetime1">
              <a:rPr lang="ko-KR" altLang="en-US" smtClean="0"/>
              <a:t>2024-06-03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F9AD0D-6B66-4E99-89A3-7518C85BB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052CE0-836E-4850-A57A-74671B5A9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55268-3D52-460A-BF0F-D4790A0B16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1207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DFC284-80CA-4BB3-8069-AFC6F0632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691BA8-B147-4FC8-9DEC-B98CFD63E1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DD49056-411B-4BCF-B2BF-418149FB79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0332895-678D-40F8-9DBE-66C594280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824D9-EBA3-4755-9F72-C12948A12F73}" type="datetime1">
              <a:rPr lang="ko-KR" altLang="en-US" smtClean="0"/>
              <a:t>2024-06-03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2EFB282-9390-49EE-9CDC-1B521C3DA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AC0D284-B84C-40D3-863D-FB9BDB1A1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55268-3D52-460A-BF0F-D4790A0B16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7577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15C1FC-9F82-471C-AFE5-0BE15500C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DBA78E4-A49C-4AE2-9B6C-F996E5BB92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7419FB8-3769-4E52-A225-3DF5D392EC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32F32E5-478E-4D4F-9D9B-AAF8F06AF4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DE40409-B7F3-4184-AFAB-FDE406802C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91C7924-7B53-4C52-8DA5-EC5A2F372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D4674-B353-4B82-A652-DD49248120B5}" type="datetime1">
              <a:rPr lang="ko-KR" altLang="en-US" smtClean="0"/>
              <a:t>2024-06-03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16A8B47-0A57-4BB6-B085-D2FDCE99D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6837FB6-D870-456C-8930-2C9F1BBE9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55268-3D52-460A-BF0F-D4790A0B16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2908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F20ADB-6EED-4AED-8346-C43627F7E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0BAB266-C070-4317-91EF-64567642D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683EF-C516-4FE4-9198-6BFE190154D5}" type="datetime1">
              <a:rPr lang="ko-KR" altLang="en-US" smtClean="0"/>
              <a:t>2024-06-03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C323026-2416-4F1A-9589-FC9FE13E2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6971E29-D979-42B3-AE08-A984C8BC9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55268-3D52-460A-BF0F-D4790A0B16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8046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B082FEA-1FE0-4583-83F0-BCC9AC50C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C5F9C-B4BD-438C-AE9F-385F4A279A6B}" type="datetime1">
              <a:rPr lang="ko-KR" altLang="en-US" smtClean="0"/>
              <a:t>2024-06-03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D4D7FB3-DEE4-4256-87F7-929BE4C29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F656DE-1DD1-40A4-B2F9-E57709506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55268-3D52-460A-BF0F-D4790A0B168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0" y="0"/>
            <a:ext cx="12192000" cy="2229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0" y="6676768"/>
            <a:ext cx="12192000" cy="2229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7715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DDA05C-6B25-4D20-96E7-0B70E5464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134DBB-B10F-4097-A29D-6F70E105EA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4BB75B3-0EDC-4AC2-A9B2-BC2A1124BD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E78A4D2-68BF-4386-8959-8F6D70A35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9E084-B392-47ED-B2AF-C6627A0A3AB6}" type="datetime1">
              <a:rPr lang="ko-KR" altLang="en-US" smtClean="0"/>
              <a:t>2024-06-03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7B8B661-A113-48FE-B550-E265EBCBA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E779DB-E9AF-4789-A560-0174B3399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55268-3D52-460A-BF0F-D4790A0B16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4853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09325F-8FF4-4886-93B7-69145E4AA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C13E83A-15A4-4413-96DE-7E66C9BF53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22B3F4C-C996-4B61-B4B0-AEA139327F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68614C-9482-43D0-B17D-8DD4EBF8E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1CFEE-FD81-4480-879E-E8FAAD0F5030}" type="datetime1">
              <a:rPr lang="ko-KR" altLang="en-US" smtClean="0"/>
              <a:t>2024-06-03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CAA610C-22EB-4E7A-8103-FA480A9BD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CED418B-0FF9-44A2-ADDE-4BCAD5813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55268-3D52-460A-BF0F-D4790A0B16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1479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1F3BB79-9A94-4F25-88B3-09A3573FA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AE5717-649A-462D-9A49-2BC1F49DF3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9EFA34-D871-417D-8425-D40B8907BC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8DCB0A-D1A6-4BAF-9B25-DEF5DB33A71C}" type="datetime1">
              <a:rPr lang="ko-KR" altLang="en-US" smtClean="0"/>
              <a:t>2024-06-03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6C2820-AD7D-4480-B106-16C778E757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01AD93-CB95-4A89-B35E-5AAD8EFB33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55268-3D52-460A-BF0F-D4790A0B16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7372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tm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png"/><Relationship Id="rId5" Type="http://schemas.openxmlformats.org/officeDocument/2006/relationships/hyperlink" Target="https://www.codecogs.com/eqnedit.php?latex=%20c%20%3D%20\%20\sqrt%7ba%5e2%20%2B%20b%5e2%20%7d%20%3D%20\%20%7b%20(a%5e2%20%2B%20b%5e2%20)%20%7d%5e\frac%7b1%7d%7b2%7d%20#0" TargetMode="External"/><Relationship Id="rId4" Type="http://schemas.openxmlformats.org/officeDocument/2006/relationships/image" Target="../media/image9.tm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decogs.com/eqnedit.php?latex=%20c%20%3D%20\%20\sqrt%7ba%5e2%20%2B%20b%5e2%20%7d%20%3D%20\%20%7b%20(a%5e2%20%2B%20b%5e2%20)%20%7d%5e\frac%7b1%7d%7b2%7d%20#0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tm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mp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tmp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2.tmp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3.tmp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4.tmp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tmp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8.png"/><Relationship Id="rId4" Type="http://schemas.openxmlformats.org/officeDocument/2006/relationships/image" Target="../media/image30.tmp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tmp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5.tmp"/><Relationship Id="rId4" Type="http://schemas.openxmlformats.org/officeDocument/2006/relationships/image" Target="../media/image34.tmp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tmp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C0CB61A8-A986-46D6-9423-47174BEB4DA0}"/>
              </a:ext>
            </a:extLst>
          </p:cNvPr>
          <p:cNvSpPr/>
          <p:nvPr/>
        </p:nvSpPr>
        <p:spPr>
          <a:xfrm>
            <a:off x="7581089" y="311285"/>
            <a:ext cx="4383932" cy="7522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16761" y="2929057"/>
            <a:ext cx="1188819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 smtClean="0">
                <a:solidFill>
                  <a:srgbClr val="002060"/>
                </a:solidFill>
              </a:rPr>
              <a:t>https://github.com/yoon-hyosun/NAJU_2024_programming</a:t>
            </a:r>
            <a:endParaRPr lang="ko-KR" altLang="en-US" sz="3200" b="1" dirty="0">
              <a:solidFill>
                <a:srgbClr val="002060"/>
              </a:solidFill>
            </a:endParaRPr>
          </a:p>
        </p:txBody>
      </p:sp>
      <p:pic>
        <p:nvPicPr>
          <p:cNvPr id="7" name="그림 6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441" y="1063557"/>
            <a:ext cx="7675724" cy="778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825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2BE0-ABC3-DD4B-AC85-24681D2C805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3600" b="1" spc="-150" dirty="0" smtClean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도전</a:t>
            </a:r>
            <a:endParaRPr lang="ko-KR" altLang="en-US" sz="3600" b="1" dirty="0">
              <a:solidFill>
                <a:srgbClr val="C0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78564" y="1023065"/>
            <a:ext cx="10446027" cy="4401205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키보드로 </a:t>
            </a:r>
            <a:r>
              <a:rPr lang="en-US" altLang="ko-KR" sz="28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5</a:t>
            </a:r>
            <a:r>
              <a:rPr lang="ko-KR" altLang="en-US" sz="28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글자를 입력 받아 꺼꾸로 출력하는</a:t>
            </a:r>
            <a:endParaRPr lang="en-US" altLang="ko-KR" sz="28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28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프로그램을 </a:t>
            </a:r>
            <a:r>
              <a:rPr lang="ko-KR" altLang="en-US" sz="2800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작성하시요</a:t>
            </a:r>
            <a:endParaRPr lang="en-US" altLang="ko-KR" sz="2800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28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예</a:t>
            </a:r>
            <a:r>
              <a:rPr lang="en-US" altLang="ko-KR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 </a:t>
            </a:r>
            <a:r>
              <a:rPr lang="ko-KR" altLang="en-US" sz="2800" b="1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입력받은</a:t>
            </a:r>
            <a:r>
              <a:rPr lang="ko-KR" altLang="en-US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28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5</a:t>
            </a:r>
            <a:r>
              <a:rPr lang="ko-KR" altLang="en-US" sz="28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글자 </a:t>
            </a:r>
            <a:r>
              <a:rPr lang="en-US" altLang="ko-KR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23456</a:t>
            </a:r>
          </a:p>
          <a:p>
            <a:r>
              <a:rPr lang="en-US" altLang="ko-KR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</a:t>
            </a:r>
            <a:r>
              <a:rPr lang="ko-KR" altLang="en-US" sz="28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거꾸로 출력    </a:t>
            </a:r>
            <a:r>
              <a:rPr lang="en-US" altLang="ko-KR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en-US" altLang="ko-KR" sz="28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65432</a:t>
            </a:r>
          </a:p>
          <a:p>
            <a:endParaRPr lang="en-US" altLang="ko-KR" sz="28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28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</a:t>
            </a:r>
            <a:r>
              <a:rPr lang="ko-KR" altLang="en-US" sz="2800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입력받은</a:t>
            </a:r>
            <a:r>
              <a:rPr lang="ko-KR" altLang="en-US" sz="28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5</a:t>
            </a:r>
            <a:r>
              <a:rPr lang="ko-KR" altLang="en-US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글자 </a:t>
            </a:r>
            <a:r>
              <a:rPr lang="en-US" altLang="ko-KR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en-US" altLang="ko-KR" sz="2800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korea</a:t>
            </a:r>
            <a:endParaRPr lang="en-US" altLang="ko-KR" sz="28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</a:t>
            </a:r>
            <a:r>
              <a:rPr lang="ko-KR" altLang="en-US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거꾸로 출력    </a:t>
            </a:r>
            <a:r>
              <a:rPr lang="en-US" altLang="ko-KR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en-US" altLang="ko-KR" sz="2800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aerok</a:t>
            </a:r>
            <a:endParaRPr lang="en-US" altLang="ko-KR" sz="28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28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ko-KR" altLang="en-US" sz="28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4" name="그림 3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3619" y="2277381"/>
            <a:ext cx="5040972" cy="846819"/>
          </a:xfrm>
          <a:prstGeom prst="rect">
            <a:avLst/>
          </a:prstGeom>
        </p:spPr>
      </p:pic>
      <p:pic>
        <p:nvPicPr>
          <p:cNvPr id="8" name="그림 7" descr="화면 캡처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3619" y="3416258"/>
            <a:ext cx="5040972" cy="962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432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8493"/>
    </mc:Choice>
    <mc:Fallback xmlns="">
      <p:transition advTm="68493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2BE0-ABC3-DD4B-AC85-24681D2C805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3600" b="1" spc="-150" dirty="0" smtClean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도전</a:t>
            </a:r>
            <a:endParaRPr lang="ko-KR" altLang="en-US" sz="3600" b="1" dirty="0">
              <a:solidFill>
                <a:srgbClr val="C0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05174" y="979738"/>
            <a:ext cx="10858738" cy="2677656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6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data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=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input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"5 글자 입력:"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b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r_data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=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data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[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4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]+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data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[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]+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data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[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]+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data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[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]+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data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[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]</a:t>
            </a:r>
            <a:b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data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b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r_data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endParaRPr kumimoji="0" lang="ko-KR" altLang="ko-KR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6" name="그림 5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2940" y="3906126"/>
            <a:ext cx="5040972" cy="962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468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8493"/>
    </mc:Choice>
    <mc:Fallback xmlns="">
      <p:transition advTm="68493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2BE0-ABC3-DD4B-AC85-24681D2C805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3600" b="1" spc="-150" dirty="0" smtClean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도전</a:t>
            </a:r>
            <a:endParaRPr lang="ko-KR" altLang="en-US" sz="3600" b="1" dirty="0">
              <a:solidFill>
                <a:srgbClr val="C0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6959E1A-7FFC-4B01-90FF-B98922BDBE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7887" y="1051560"/>
            <a:ext cx="6801196" cy="2555008"/>
          </a:xfrm>
          <a:prstGeom prst="rect">
            <a:avLst/>
          </a:prstGeom>
        </p:spPr>
      </p:pic>
      <p:pic>
        <p:nvPicPr>
          <p:cNvPr id="10" name="그림 9" descr="화면 캡처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7887" y="5004377"/>
            <a:ext cx="6615701" cy="1467415"/>
          </a:xfrm>
          <a:prstGeom prst="rect">
            <a:avLst/>
          </a:prstGeom>
          <a:ln w="28575">
            <a:solidFill>
              <a:srgbClr val="FFC000"/>
            </a:solidFill>
          </a:ln>
        </p:spPr>
      </p:pic>
      <p:pic>
        <p:nvPicPr>
          <p:cNvPr id="6" name="Picture 2">
            <a:hlinkClick r:id="rId5"/>
            <a:extLst>
              <a:ext uri="{FF2B5EF4-FFF2-40B4-BE49-F238E27FC236}">
                <a16:creationId xmlns:a16="http://schemas.microsoft.com/office/drawing/2014/main" id="{1F8E0545-42DD-4B48-9C31-6D95CB4C07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9594" y="3875414"/>
            <a:ext cx="5586884" cy="652153"/>
          </a:xfrm>
          <a:prstGeom prst="rect">
            <a:avLst/>
          </a:prstGeom>
          <a:noFill/>
          <a:ln w="38100">
            <a:solidFill>
              <a:srgbClr val="92D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0587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8493"/>
    </mc:Choice>
    <mc:Fallback xmlns="">
      <p:transition advTm="68493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2BE0-ABC3-DD4B-AC85-24681D2C805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3600" b="1" spc="-150" dirty="0" smtClean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도전</a:t>
            </a:r>
            <a:endParaRPr lang="ko-KR" altLang="en-US" sz="3600" b="1" dirty="0">
              <a:solidFill>
                <a:srgbClr val="C0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096981" y="1118270"/>
            <a:ext cx="10173275" cy="2369880"/>
          </a:xfrm>
          <a:prstGeom prst="rect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bottom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= </a:t>
            </a:r>
            <a:r>
              <a:rPr kumimoji="0" lang="ko-KR" altLang="ko-KR" sz="32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float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input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'밑변:'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))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height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= </a:t>
            </a:r>
            <a:r>
              <a:rPr kumimoji="0" lang="ko-KR" altLang="ko-KR" sz="32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float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input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'높이:'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))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h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 (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bottom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**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  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+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height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**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 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**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0.5</a:t>
            </a:r>
            <a:b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'빗변의 길이는 :'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h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endParaRPr kumimoji="0" lang="ko-KR" altLang="ko-KR" sz="4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6" name="Picture 2">
            <a:hlinkClick r:id="rId3"/>
            <a:extLst>
              <a:ext uri="{FF2B5EF4-FFF2-40B4-BE49-F238E27FC236}">
                <a16:creationId xmlns:a16="http://schemas.microsoft.com/office/drawing/2014/main" id="{1F8E0545-42DD-4B48-9C31-6D95CB4C07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3372" y="3875414"/>
            <a:ext cx="5586884" cy="652153"/>
          </a:xfrm>
          <a:prstGeom prst="rect">
            <a:avLst/>
          </a:prstGeom>
          <a:noFill/>
          <a:ln w="38100">
            <a:solidFill>
              <a:srgbClr val="92D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4673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8493"/>
    </mc:Choice>
    <mc:Fallback xmlns="">
      <p:transition advTm="68493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2BE0-ABC3-DD4B-AC85-24681D2C805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362328" y="1055715"/>
            <a:ext cx="11014259" cy="5749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대입</a:t>
            </a:r>
            <a:r>
              <a:rPr lang="en-US" altLang="ko-KR" sz="2400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en-US" sz="2400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할당</a:t>
            </a:r>
            <a:r>
              <a:rPr lang="en-US" altLang="ko-KR" sz="2400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r>
              <a:rPr lang="ko-KR" altLang="en-US" sz="2400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연산자와 다른 연산자를 결합하여 간략하게 표현</a:t>
            </a:r>
            <a:endParaRPr lang="en-US" altLang="ko-KR" sz="2400" dirty="0" smtClean="0">
              <a:solidFill>
                <a:srgbClr val="00206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362328" y="192951"/>
            <a:ext cx="7745352" cy="538055"/>
          </a:xfrm>
        </p:spPr>
        <p:txBody>
          <a:bodyPr>
            <a:noAutofit/>
          </a:bodyPr>
          <a:lstStyle/>
          <a:p>
            <a:r>
              <a:rPr lang="ko-KR" altLang="en-US" sz="3600" b="1" spc="-150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복합 </a:t>
            </a:r>
            <a:r>
              <a:rPr lang="en-US" altLang="ko-KR" sz="3600" b="1" spc="-150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en-US" sz="3600" b="1" spc="-150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할당</a:t>
            </a:r>
            <a:r>
              <a:rPr lang="en-US" altLang="ko-KR" sz="3600" b="1" spc="-150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 </a:t>
            </a:r>
            <a:r>
              <a:rPr lang="ko-KR" altLang="en-US" sz="3600" b="1" spc="-150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연산자</a:t>
            </a:r>
            <a:endParaRPr lang="ko-KR" altLang="en-US" sz="3600" b="1" dirty="0">
              <a:solidFill>
                <a:srgbClr val="00206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088" y="2119770"/>
            <a:ext cx="4814343" cy="3591107"/>
          </a:xfrm>
          <a:prstGeom prst="rect">
            <a:avLst/>
          </a:prstGeom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8379" y="1955389"/>
            <a:ext cx="5003777" cy="37554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9280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8493"/>
    </mc:Choice>
    <mc:Fallback xmlns="">
      <p:transition advTm="68493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2BE0-ABC3-DD4B-AC85-24681D2C805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3600" b="1" spc="-150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비교 연산자</a:t>
            </a:r>
            <a:endParaRPr lang="ko-KR" altLang="en-US" sz="3600" b="1" dirty="0">
              <a:solidFill>
                <a:srgbClr val="00206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62328" y="1055715"/>
            <a:ext cx="11479152" cy="5325611"/>
          </a:xfrm>
        </p:spPr>
        <p:txBody>
          <a:bodyPr/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u"/>
            </a:pPr>
            <a:r>
              <a:rPr lang="ko-KR" altLang="en-US" dirty="0"/>
              <a:t>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‘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크다’ 혹은 ‘</a:t>
            </a:r>
            <a:r>
              <a:rPr lang="ko-KR" altLang="en-US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작다’와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같은 비교 연산은 수치 데이터를 담고 있는 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두 개의 </a:t>
            </a:r>
            <a:r>
              <a:rPr lang="ko-KR" altLang="en-US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피연산자를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대상으로 크기 관계를 살펴본다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60" y="2664367"/>
            <a:ext cx="7423408" cy="37765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타원 7">
            <a:extLst>
              <a:ext uri="{FF2B5EF4-FFF2-40B4-BE49-F238E27FC236}">
                <a16:creationId xmlns:a16="http://schemas.microsoft.com/office/drawing/2014/main" id="{BDAB31AE-8999-4E8B-AE9D-5A090A7170D9}"/>
              </a:ext>
            </a:extLst>
          </p:cNvPr>
          <p:cNvSpPr/>
          <p:nvPr/>
        </p:nvSpPr>
        <p:spPr>
          <a:xfrm>
            <a:off x="1454934" y="3334972"/>
            <a:ext cx="1643974" cy="1007455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00000"/>
              </a:soli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1968" y="2969486"/>
            <a:ext cx="3818516" cy="22730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8786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8493"/>
    </mc:Choice>
    <mc:Fallback xmlns="">
      <p:transition advTm="68493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2BE0-ABC3-DD4B-AC85-24681D2C8055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FA566BF3-3B86-43AD-B9D6-EFC2493B662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38"/>
          <a:stretch/>
        </p:blipFill>
        <p:spPr>
          <a:xfrm>
            <a:off x="711201" y="1029706"/>
            <a:ext cx="6115600" cy="5198374"/>
          </a:xfrm>
          <a:prstGeom prst="rect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</p:pic>
      <p:pic>
        <p:nvPicPr>
          <p:cNvPr id="14" name="그림 13" descr="화면 캡처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3946" y="1029706"/>
            <a:ext cx="3370217" cy="4295617"/>
          </a:xfrm>
          <a:prstGeom prst="rect">
            <a:avLst/>
          </a:prstGeom>
          <a:ln w="28575">
            <a:solidFill>
              <a:srgbClr val="92D050"/>
            </a:solidFill>
          </a:ln>
        </p:spPr>
      </p:pic>
    </p:spTree>
    <p:extLst>
      <p:ext uri="{BB962C8B-B14F-4D97-AF65-F5344CB8AC3E}">
        <p14:creationId xmlns:p14="http://schemas.microsoft.com/office/powerpoint/2010/main" val="1793861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8493"/>
    </mc:Choice>
    <mc:Fallback xmlns="">
      <p:transition advTm="68493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2BE0-ABC3-DD4B-AC85-24681D2C8055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3600" b="1" spc="-150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논리 연산자</a:t>
            </a:r>
            <a:endParaRPr lang="ko-KR" altLang="en-US" sz="3600" b="1" dirty="0">
              <a:solidFill>
                <a:srgbClr val="00206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62328" y="1055715"/>
            <a:ext cx="11479152" cy="5325611"/>
          </a:xfrm>
        </p:spPr>
        <p:txBody>
          <a:bodyPr/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u"/>
            </a:pPr>
            <a:r>
              <a:rPr lang="ko-KR" altLang="en-US" dirty="0"/>
              <a:t> </a:t>
            </a:r>
            <a:r>
              <a:rPr lang="ko-KR" altLang="en-US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부울값을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가진 데이터에 대해서 적용할 수 있는 연산이 논리 연산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sym typeface="Wingdings" panose="05000000000000000000" pitchFamily="2" charset="2"/>
              </a:rPr>
              <a:t> 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604" y="1771082"/>
            <a:ext cx="10860600" cy="3288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642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8493"/>
    </mc:Choice>
    <mc:Fallback xmlns="">
      <p:transition advTm="68493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2BE0-ABC3-DD4B-AC85-24681D2C8055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3600" b="1" spc="-150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논리 연산자</a:t>
            </a:r>
            <a:endParaRPr lang="ko-KR" altLang="en-US" sz="3600" b="1" dirty="0">
              <a:solidFill>
                <a:srgbClr val="00206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021254" y="1168968"/>
            <a:ext cx="9764828" cy="2677656"/>
          </a:xfrm>
          <a:prstGeom prst="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 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15</a:t>
            </a:r>
            <a:b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en-US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C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&gt;= 10) 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and 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C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&lt;=19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r>
              <a:rPr kumimoji="0" lang="en-US" altLang="ko-KR" sz="28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endParaRPr kumimoji="0" lang="en-US" altLang="ko-KR" sz="2800" b="1" i="0" u="none" strike="noStrike" cap="none" normalizeH="0" baseline="0" dirty="0" smtClean="0">
              <a:ln>
                <a:noFill/>
              </a:ln>
              <a:solidFill>
                <a:srgbClr val="080808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en-US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en-US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&lt;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 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10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or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&lt;=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19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r>
              <a:rPr kumimoji="0" lang="en-US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endParaRPr kumimoji="0" lang="en-US" altLang="ko-KR" sz="2800" b="1" i="0" u="none" strike="noStrike" cap="none" normalizeH="0" baseline="0" dirty="0" smtClean="0">
              <a:ln>
                <a:noFill/>
              </a:ln>
              <a:solidFill>
                <a:srgbClr val="080808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not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</a:t>
            </a:r>
            <a:r>
              <a:rPr kumimoji="0" lang="en-US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&gt;=10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))</a:t>
            </a:r>
            <a:endParaRPr kumimoji="0" lang="en-US" altLang="ko-KR" sz="2800" b="1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8" name="그림 7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6663" y="1753349"/>
            <a:ext cx="1579419" cy="1148668"/>
          </a:xfrm>
          <a:prstGeom prst="rect">
            <a:avLst/>
          </a:prstGeom>
          <a:ln w="38100">
            <a:solidFill>
              <a:srgbClr val="FFCC00"/>
            </a:solidFill>
          </a:ln>
        </p:spPr>
      </p:pic>
    </p:spTree>
    <p:extLst>
      <p:ext uri="{BB962C8B-B14F-4D97-AF65-F5344CB8AC3E}">
        <p14:creationId xmlns:p14="http://schemas.microsoft.com/office/powerpoint/2010/main" val="3858772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8493"/>
    </mc:Choice>
    <mc:Fallback xmlns="">
      <p:transition advTm="68493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2BE0-ABC3-DD4B-AC85-24681D2C8055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3600" b="1" dirty="0" err="1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부울</a:t>
            </a:r>
            <a:r>
              <a:rPr lang="ko-KR" altLang="en-US" sz="3600" b="1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3600" b="1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(bool) </a:t>
            </a:r>
            <a:r>
              <a:rPr lang="ko-KR" altLang="en-US" sz="3600" b="1" dirty="0" err="1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자료형</a:t>
            </a:r>
            <a:endParaRPr lang="ko-KR" altLang="en-US" sz="3600" b="1" dirty="0">
              <a:solidFill>
                <a:srgbClr val="00206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62328" y="1055715"/>
            <a:ext cx="11479152" cy="2373285"/>
          </a:xfrm>
        </p:spPr>
        <p:txBody>
          <a:bodyPr/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u"/>
            </a:pPr>
            <a:r>
              <a:rPr lang="ko-KR" altLang="en-US" dirty="0"/>
              <a:t> </a:t>
            </a:r>
            <a:r>
              <a:rPr lang="en-US" altLang="ko-KR" dirty="0" smtClean="0"/>
              <a:t>True 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False </a:t>
            </a:r>
            <a:r>
              <a:rPr lang="ko-KR" altLang="en-US" dirty="0" smtClean="0"/>
              <a:t>값을 가지는 </a:t>
            </a:r>
            <a:r>
              <a:rPr lang="ko-KR" altLang="en-US" dirty="0" err="1" smtClean="0"/>
              <a:t>자료형</a:t>
            </a:r>
            <a:endParaRPr lang="en-US" altLang="ko-KR" dirty="0" smtClean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u"/>
            </a:pPr>
            <a:r>
              <a:rPr lang="ko-KR" altLang="en-US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sym typeface="Wingdings" panose="05000000000000000000" pitchFamily="2" charset="2"/>
              </a:rPr>
              <a:t>부울형이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sym typeface="Wingdings" panose="05000000000000000000" pitchFamily="2" charset="2"/>
              </a:rPr>
              <a:t> 아니 </a:t>
            </a:r>
            <a:r>
              <a:rPr lang="ko-KR" altLang="en-US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sym typeface="Wingdings" panose="05000000000000000000" pitchFamily="2" charset="2"/>
              </a:rPr>
              <a:t>자료형의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sym typeface="Wingdings" panose="05000000000000000000" pitchFamily="2" charset="2"/>
              </a:rPr>
              <a:t> 데이터도 </a:t>
            </a:r>
            <a:r>
              <a:rPr lang="ko-KR" altLang="en-US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sym typeface="Wingdings" panose="05000000000000000000" pitchFamily="2" charset="2"/>
              </a:rPr>
              <a:t>부울형으로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sym typeface="Wingdings" panose="05000000000000000000" pitchFamily="2" charset="2"/>
              </a:rPr>
              <a:t> 변환 가능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  <a:sym typeface="Wingdings" panose="05000000000000000000" pitchFamily="2" charset="2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u"/>
            </a:pP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sym typeface="Wingdings" panose="05000000000000000000" pitchFamily="2" charset="2"/>
              </a:rPr>
              <a:t>0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sym typeface="Wingdings" panose="05000000000000000000" pitchFamily="2" charset="2"/>
              </a:rPr>
              <a:t>이거나 비어있는 것은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sym typeface="Wingdings" panose="05000000000000000000" pitchFamily="2" charset="2"/>
              </a:rPr>
              <a:t>False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u"/>
            </a:pP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sym typeface="Wingdings" panose="05000000000000000000" pitchFamily="2" charset="2"/>
              </a:rPr>
              <a:t>0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sym typeface="Wingdings" panose="05000000000000000000" pitchFamily="2" charset="2"/>
              </a:rPr>
              <a:t>이 아닌 값이나 무엇인가 들어 있는 것은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sym typeface="Wingdings" panose="05000000000000000000" pitchFamily="2" charset="2"/>
              </a:rPr>
              <a:t>True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sym typeface="Wingdings" panose="05000000000000000000" pitchFamily="2" charset="2"/>
              </a:rPr>
              <a:t> 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55320" y="3555297"/>
            <a:ext cx="10485120" cy="2246769"/>
          </a:xfrm>
          <a:prstGeom prst="rect">
            <a:avLst/>
          </a:prstGeom>
          <a:solidFill>
            <a:srgbClr val="FFFFFF"/>
          </a:solidFill>
          <a:ln w="9525">
            <a:solidFill>
              <a:schemeClr val="accent6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8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kumimoji="0" lang="ko-KR" altLang="ko-KR" sz="2800" b="1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bool</a:t>
            </a:r>
            <a:r>
              <a:rPr kumimoji="0" lang="ko-KR" altLang="ko-KR" sz="2800" b="1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</a:t>
            </a:r>
            <a:r>
              <a:rPr kumimoji="0" lang="ko-KR" altLang="ko-KR" sz="2800" b="1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))</a:t>
            </a:r>
            <a:br>
              <a:rPr kumimoji="0" lang="ko-KR" altLang="ko-KR" sz="2800" b="1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kumimoji="0" lang="ko-KR" altLang="ko-KR" sz="2800" b="1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bool</a:t>
            </a:r>
            <a:r>
              <a:rPr kumimoji="0" lang="ko-KR" altLang="ko-KR" sz="2800" b="1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99</a:t>
            </a:r>
            <a:r>
              <a:rPr kumimoji="0" lang="ko-KR" altLang="ko-KR" sz="2800" b="1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))</a:t>
            </a:r>
            <a:br>
              <a:rPr kumimoji="0" lang="ko-KR" altLang="ko-KR" sz="2800" b="1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kumimoji="0" lang="ko-KR" altLang="ko-KR" sz="2800" b="1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bool</a:t>
            </a:r>
            <a:r>
              <a:rPr kumimoji="0" lang="ko-KR" altLang="ko-KR" sz="2800" b="1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(-</a:t>
            </a:r>
            <a:r>
              <a:rPr kumimoji="0" lang="ko-KR" altLang="ko-KR" sz="2800" b="1" i="0" u="none" strike="noStrike" cap="none" normalizeH="0" baseline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12.3</a:t>
            </a:r>
            <a:r>
              <a:rPr kumimoji="0" lang="ko-KR" altLang="ko-KR" sz="2800" b="1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))</a:t>
            </a:r>
            <a:br>
              <a:rPr kumimoji="0" lang="ko-KR" altLang="ko-KR" sz="2800" b="1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kumimoji="0" lang="ko-KR" altLang="ko-KR" sz="2800" b="1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bool</a:t>
            </a:r>
            <a:r>
              <a:rPr kumimoji="0" lang="ko-KR" altLang="ko-KR" sz="2800" b="1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''</a:t>
            </a:r>
            <a:r>
              <a:rPr kumimoji="0" lang="ko-KR" altLang="ko-KR" sz="2800" b="1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))</a:t>
            </a:r>
            <a:br>
              <a:rPr kumimoji="0" lang="ko-KR" altLang="ko-KR" sz="2800" b="1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kumimoji="0" lang="ko-KR" altLang="ko-KR" sz="2800" b="1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bool</a:t>
            </a:r>
            <a:r>
              <a:rPr kumimoji="0" lang="ko-KR" altLang="ko-KR" sz="2800" b="1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'abc'</a:t>
            </a:r>
            <a:r>
              <a:rPr kumimoji="0" lang="ko-KR" altLang="ko-KR" sz="2800" b="1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))</a:t>
            </a:r>
            <a:endParaRPr kumimoji="0" lang="ko-KR" altLang="ko-KR" sz="4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214360" y="3555297"/>
            <a:ext cx="292608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altLang="ko-KR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False</a:t>
            </a:r>
          </a:p>
          <a:p>
            <a:r>
              <a:rPr lang="da-DK" altLang="ko-KR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True</a:t>
            </a:r>
          </a:p>
          <a:p>
            <a:r>
              <a:rPr lang="da-DK" altLang="ko-KR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True</a:t>
            </a:r>
          </a:p>
          <a:p>
            <a:r>
              <a:rPr lang="da-DK" altLang="ko-KR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False</a:t>
            </a:r>
          </a:p>
          <a:p>
            <a:r>
              <a:rPr lang="da-DK" altLang="ko-KR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True</a:t>
            </a:r>
            <a:endParaRPr lang="ko-KR" altLang="en-US" sz="28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27288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8493"/>
    </mc:Choice>
    <mc:Fallback xmlns="">
      <p:transition advTm="68493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707873" y="2475479"/>
            <a:ext cx="9144000" cy="1105922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ko-KR" altLang="en-US" b="1" dirty="0" smtClean="0">
                <a:solidFill>
                  <a:srgbClr val="002060"/>
                </a:solidFill>
              </a:rPr>
              <a:t>연</a:t>
            </a:r>
            <a:r>
              <a:rPr lang="ko-KR" altLang="en-US" b="1" dirty="0" smtClean="0">
                <a:solidFill>
                  <a:srgbClr val="00B0F0"/>
                </a:solidFill>
              </a:rPr>
              <a:t>산</a:t>
            </a:r>
            <a:r>
              <a:rPr lang="ko-KR" altLang="en-US" b="1" dirty="0" smtClean="0">
                <a:solidFill>
                  <a:srgbClr val="FFC000"/>
                </a:solidFill>
              </a:rPr>
              <a:t>자</a:t>
            </a:r>
            <a:r>
              <a:rPr lang="ko-KR" altLang="en-US" sz="4400" b="1" dirty="0" smtClean="0">
                <a:solidFill>
                  <a:srgbClr val="0070C0"/>
                </a:solidFill>
              </a:rPr>
              <a:t>로</a:t>
            </a:r>
            <a:r>
              <a:rPr lang="ko-KR" altLang="en-US" b="1" dirty="0" smtClean="0">
                <a:solidFill>
                  <a:srgbClr val="002060"/>
                </a:solidFill>
              </a:rPr>
              <a:t> 계산</a:t>
            </a:r>
            <a:r>
              <a:rPr lang="ko-KR" altLang="en-US" sz="4400" b="1" dirty="0" smtClean="0">
                <a:solidFill>
                  <a:srgbClr val="0070C0"/>
                </a:solidFill>
              </a:rPr>
              <a:t>하자</a:t>
            </a:r>
            <a:endParaRPr lang="ko-KR" altLang="en-US" sz="4400" b="1" dirty="0">
              <a:solidFill>
                <a:srgbClr val="0070C0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0CB61A8-A986-46D6-9423-47174BEB4DA0}"/>
              </a:ext>
            </a:extLst>
          </p:cNvPr>
          <p:cNvSpPr/>
          <p:nvPr/>
        </p:nvSpPr>
        <p:spPr>
          <a:xfrm>
            <a:off x="7581089" y="311285"/>
            <a:ext cx="4383932" cy="7522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75377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2BE0-ABC3-DD4B-AC85-24681D2C8055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3600" b="1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비트 연산자</a:t>
            </a:r>
            <a:endParaRPr lang="ko-KR" altLang="en-US" sz="3600" b="1" dirty="0">
              <a:solidFill>
                <a:srgbClr val="00206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62328" y="1055715"/>
            <a:ext cx="11479152" cy="121504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u"/>
            </a:pPr>
            <a:r>
              <a:rPr lang="ko-KR" altLang="en-US" dirty="0"/>
              <a:t> </a:t>
            </a:r>
            <a:r>
              <a:rPr lang="ko-KR" altLang="en-US" dirty="0">
                <a:solidFill>
                  <a:schemeClr val="accent5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비트</a:t>
            </a:r>
            <a:r>
              <a:rPr lang="en-US" altLang="ko-KR" baseline="30000" dirty="0">
                <a:solidFill>
                  <a:schemeClr val="accent5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bit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단위로 처리가 이루어지는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연산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u"/>
            </a:pPr>
            <a:r>
              <a:rPr lang="ko-KR" altLang="en-US" dirty="0"/>
              <a:t>어떤 정수의 </a:t>
            </a:r>
            <a:r>
              <a:rPr lang="ko-KR" altLang="en-US" dirty="0">
                <a:solidFill>
                  <a:srgbClr val="FF0000"/>
                </a:solidFill>
              </a:rPr>
              <a:t>이진수</a:t>
            </a:r>
            <a:r>
              <a:rPr lang="ko-KR" altLang="en-US" dirty="0"/>
              <a:t> 값을 확인하고 싶으면 </a:t>
            </a:r>
            <a:r>
              <a:rPr lang="en-US" altLang="ko-KR" dirty="0"/>
              <a:t>bin() </a:t>
            </a:r>
            <a:r>
              <a:rPr lang="ko-KR" altLang="en-US" dirty="0"/>
              <a:t>함수를 사용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7" name="그림 6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6080" y="1111160"/>
            <a:ext cx="1523199" cy="1005886"/>
          </a:xfrm>
          <a:prstGeom prst="rect">
            <a:avLst/>
          </a:prstGeom>
        </p:spPr>
      </p:pic>
      <p:pic>
        <p:nvPicPr>
          <p:cNvPr id="8" name="그림 7" descr="테이블이(가) 표시된 사진&#10;&#10;자동 생성된 설명">
            <a:extLst>
              <a:ext uri="{FF2B5EF4-FFF2-40B4-BE49-F238E27FC236}">
                <a16:creationId xmlns:a16="http://schemas.microsoft.com/office/drawing/2014/main" id="{20D8F6BE-9BC2-4326-BC48-318244004F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065" y="2270760"/>
            <a:ext cx="10477614" cy="3917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513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8493"/>
    </mc:Choice>
    <mc:Fallback xmlns="">
      <p:transition advTm="68493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2BE0-ABC3-DD4B-AC85-24681D2C8055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3600" b="1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비트 연산자</a:t>
            </a:r>
            <a:endParaRPr lang="ko-KR" altLang="en-US" sz="3600" b="1" dirty="0">
              <a:solidFill>
                <a:srgbClr val="00206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1950720" y="1600200"/>
            <a:ext cx="7528560" cy="3146898"/>
            <a:chOff x="962526" y="1251284"/>
            <a:chExt cx="10222030" cy="3359217"/>
          </a:xfrm>
        </p:grpSpPr>
        <p:pic>
          <p:nvPicPr>
            <p:cNvPr id="11" name="그림 10" descr="화면 캡처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2526" y="1459862"/>
              <a:ext cx="4784223" cy="3150639"/>
            </a:xfrm>
            <a:prstGeom prst="rect">
              <a:avLst/>
            </a:prstGeom>
          </p:spPr>
        </p:pic>
        <p:pic>
          <p:nvPicPr>
            <p:cNvPr id="12" name="그림 11" descr="화면 캡처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87806" y="1459862"/>
              <a:ext cx="4269490" cy="2882963"/>
            </a:xfrm>
            <a:prstGeom prst="rect">
              <a:avLst/>
            </a:prstGeom>
          </p:spPr>
        </p:pic>
        <p:sp>
          <p:nvSpPr>
            <p:cNvPr id="13" name="직사각형 12"/>
            <p:cNvSpPr/>
            <p:nvPr/>
          </p:nvSpPr>
          <p:spPr>
            <a:xfrm>
              <a:off x="10558914" y="1251284"/>
              <a:ext cx="625642" cy="5293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6458552" y="3936732"/>
              <a:ext cx="625642" cy="5293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41814F5-948D-4969-81DA-0BDDA7357554}"/>
              </a:ext>
            </a:extLst>
          </p:cNvPr>
          <p:cNvSpPr/>
          <p:nvPr/>
        </p:nvSpPr>
        <p:spPr>
          <a:xfrm>
            <a:off x="7859239" y="4611845"/>
            <a:ext cx="1392459" cy="5849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solidFill>
                  <a:srgbClr val="7030A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1011</a:t>
            </a:r>
            <a:r>
              <a:rPr lang="en-US" altLang="ko-KR" sz="1100" b="1" dirty="0">
                <a:solidFill>
                  <a:srgbClr val="7030A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(2)</a:t>
            </a:r>
            <a:endParaRPr lang="ko-KR" altLang="en-US" sz="3200" b="1" dirty="0">
              <a:solidFill>
                <a:srgbClr val="7030A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51627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8493"/>
    </mc:Choice>
    <mc:Fallback xmlns="">
      <p:transition advTm="68493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2BE0-ABC3-DD4B-AC85-24681D2C8055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3600" b="1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비트 연산자</a:t>
            </a:r>
            <a:endParaRPr lang="ko-KR" altLang="en-US" sz="3600" b="1" dirty="0">
              <a:solidFill>
                <a:srgbClr val="00206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16" name="그림 15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6982" y="1314188"/>
            <a:ext cx="4774980" cy="2965044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6FB8ADB6-4E07-4F39-BB8D-54C7603CEE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747" y="1334983"/>
            <a:ext cx="5070510" cy="2361527"/>
          </a:xfrm>
          <a:prstGeom prst="rect">
            <a:avLst/>
          </a:prstGeom>
        </p:spPr>
      </p:pic>
      <p:sp>
        <p:nvSpPr>
          <p:cNvPr id="18" name="Rectangle 1"/>
          <p:cNvSpPr txBox="1">
            <a:spLocks noChangeArrowheads="1"/>
          </p:cNvSpPr>
          <p:nvPr/>
        </p:nvSpPr>
        <p:spPr bwMode="auto">
          <a:xfrm>
            <a:off x="576555" y="4636851"/>
            <a:ext cx="5607064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400" b="1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2347=</a:t>
            </a:r>
            <a:r>
              <a:rPr lang="en-US" altLang="ko-KR" sz="2400" b="1" dirty="0" smtClean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2400" b="1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*1000 + </a:t>
            </a:r>
            <a:r>
              <a:rPr lang="en-US" altLang="ko-KR" sz="2400" b="1" dirty="0" smtClean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en-US" altLang="ko-KR" sz="2400" b="1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*100+</a:t>
            </a:r>
            <a:r>
              <a:rPr lang="en-US" altLang="ko-KR" sz="2400" b="1" dirty="0" smtClean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en-US" altLang="ko-KR" sz="2400" b="1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*100+</a:t>
            </a:r>
            <a:r>
              <a:rPr lang="en-US" altLang="ko-KR" sz="2400" b="1" dirty="0" smtClean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en-US" altLang="ko-KR" sz="2400" b="1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*1</a:t>
            </a:r>
            <a:endParaRPr lang="ko-KR" altLang="ko-KR" sz="4800" b="1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066799" y="3751183"/>
                <a:ext cx="544819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ko-KR" altLang="en-US" sz="28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799" y="3751183"/>
                <a:ext cx="544819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339008" y="3735793"/>
                <a:ext cx="544819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ko-KR" altLang="en-US" sz="28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9008" y="3735793"/>
                <a:ext cx="544819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611217" y="3704145"/>
                <a:ext cx="544819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ko-KR" altLang="en-US" sz="28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1217" y="3704145"/>
                <a:ext cx="544819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857573" y="3735792"/>
                <a:ext cx="544819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ko-KR" altLang="en-US" sz="28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7573" y="3735792"/>
                <a:ext cx="544819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392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8493"/>
    </mc:Choice>
    <mc:Fallback xmlns="">
      <p:transition advTm="68493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2BE0-ABC3-DD4B-AC85-24681D2C8055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3600" b="1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비트 연산자</a:t>
            </a:r>
            <a:endParaRPr lang="ko-KR" altLang="en-US" sz="3600" b="1" dirty="0">
              <a:solidFill>
                <a:srgbClr val="00206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/>
          <a:srcRect r="20796" b="7616"/>
          <a:stretch/>
        </p:blipFill>
        <p:spPr>
          <a:xfrm>
            <a:off x="691978" y="1097280"/>
            <a:ext cx="10799805" cy="5006958"/>
          </a:xfrm>
          <a:prstGeom prst="rect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27663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8493"/>
    </mc:Choice>
    <mc:Fallback xmlns="">
      <p:transition advTm="68493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2BE0-ABC3-DD4B-AC85-24681D2C8055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3600" b="1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비트 연산자</a:t>
            </a:r>
            <a:endParaRPr lang="ko-KR" altLang="en-US" sz="3600" b="1" dirty="0">
              <a:solidFill>
                <a:srgbClr val="00206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6" name="그림 5" descr="화면 캡처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629"/>
          <a:stretch/>
        </p:blipFill>
        <p:spPr>
          <a:xfrm>
            <a:off x="531004" y="1888766"/>
            <a:ext cx="3982902" cy="3427562"/>
          </a:xfrm>
          <a:prstGeom prst="rect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</p:pic>
      <p:pic>
        <p:nvPicPr>
          <p:cNvPr id="7" name="그림 6" descr="화면 캡처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4284" y="1901983"/>
            <a:ext cx="3158670" cy="3318231"/>
          </a:xfrm>
          <a:prstGeom prst="rect">
            <a:avLst/>
          </a:prstGeom>
          <a:ln w="38100">
            <a:solidFill>
              <a:srgbClr val="FFC000"/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5"/>
          <a:srcRect r="58459" b="63788"/>
          <a:stretch/>
        </p:blipFill>
        <p:spPr>
          <a:xfrm>
            <a:off x="7853332" y="2452886"/>
            <a:ext cx="4232285" cy="1818198"/>
          </a:xfrm>
          <a:prstGeom prst="rect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7793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8493"/>
    </mc:Choice>
    <mc:Fallback xmlns="">
      <p:transition advTm="68493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2BE0-ABC3-DD4B-AC85-24681D2C8055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3600" b="1" dirty="0" err="1" smtClean="0">
                <a:solidFill>
                  <a:srgbClr val="4472C4"/>
                </a:solidFill>
              </a:rPr>
              <a:t>쉬프트</a:t>
            </a:r>
            <a:r>
              <a:rPr lang="en-US" altLang="ko-KR" sz="3600" b="1" baseline="30000" dirty="0">
                <a:solidFill>
                  <a:srgbClr val="4472C4"/>
                </a:solidFill>
              </a:rPr>
              <a:t>shift</a:t>
            </a:r>
            <a:r>
              <a:rPr lang="en-US" altLang="ko-KR" sz="3600" b="1" dirty="0">
                <a:solidFill>
                  <a:srgbClr val="4472C4"/>
                </a:solidFill>
              </a:rPr>
              <a:t> </a:t>
            </a:r>
            <a:r>
              <a:rPr lang="ko-KR" altLang="en-US" sz="3600" dirty="0"/>
              <a:t>연산</a:t>
            </a:r>
            <a:endParaRPr lang="ko-KR" altLang="en-US" sz="3600" b="1" dirty="0">
              <a:solidFill>
                <a:srgbClr val="00206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62328" y="1055715"/>
            <a:ext cx="11829672" cy="1215045"/>
          </a:xfrm>
        </p:spPr>
        <p:txBody>
          <a:bodyPr>
            <a:normAutofit fontScale="92500"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u"/>
            </a:pPr>
            <a:r>
              <a:rPr lang="ko-KR" altLang="en-US" dirty="0"/>
              <a:t> </a:t>
            </a:r>
            <a:r>
              <a:rPr lang="en-US" altLang="ko-KR" dirty="0">
                <a:solidFill>
                  <a:srgbClr val="C00000"/>
                </a:solidFill>
              </a:rPr>
              <a:t>&lt;&lt;</a:t>
            </a:r>
            <a:r>
              <a:rPr lang="en-US" altLang="ko-KR" dirty="0"/>
              <a:t> </a:t>
            </a:r>
            <a:r>
              <a:rPr lang="ko-KR" altLang="en-US" dirty="0"/>
              <a:t>연산자는 </a:t>
            </a:r>
            <a:r>
              <a:rPr lang="ko-KR" altLang="en-US" dirty="0">
                <a:solidFill>
                  <a:srgbClr val="C00000"/>
                </a:solidFill>
              </a:rPr>
              <a:t>지정된 수</a:t>
            </a:r>
            <a:r>
              <a:rPr lang="ko-KR" altLang="en-US" dirty="0"/>
              <a:t>만큼 </a:t>
            </a:r>
            <a:r>
              <a:rPr lang="ko-KR" altLang="en-US" dirty="0">
                <a:solidFill>
                  <a:srgbClr val="C00000"/>
                </a:solidFill>
              </a:rPr>
              <a:t>모든 비트</a:t>
            </a:r>
            <a:r>
              <a:rPr lang="ko-KR" altLang="en-US" dirty="0"/>
              <a:t>를 </a:t>
            </a:r>
            <a:r>
              <a:rPr lang="ko-KR" altLang="en-US" dirty="0">
                <a:solidFill>
                  <a:srgbClr val="C00000"/>
                </a:solidFill>
              </a:rPr>
              <a:t>왼쪽</a:t>
            </a:r>
            <a:r>
              <a:rPr lang="ko-KR" altLang="en-US" dirty="0"/>
              <a:t>을 이동시키는 </a:t>
            </a:r>
            <a:r>
              <a:rPr lang="ko-KR" altLang="en-US" dirty="0" smtClean="0"/>
              <a:t>연산자</a:t>
            </a:r>
            <a:endParaRPr lang="en-US" altLang="ko-KR" dirty="0" smtClean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u"/>
            </a:pPr>
            <a:r>
              <a:rPr lang="en-US" altLang="ko-KR" dirty="0" smtClean="0"/>
              <a:t> </a:t>
            </a:r>
            <a:r>
              <a:rPr lang="en-US" altLang="ko-KR" dirty="0">
                <a:solidFill>
                  <a:srgbClr val="C00000"/>
                </a:solidFill>
              </a:rPr>
              <a:t>&gt;&gt;</a:t>
            </a:r>
            <a:r>
              <a:rPr lang="en-US" altLang="ko-KR" dirty="0"/>
              <a:t> </a:t>
            </a:r>
            <a:r>
              <a:rPr lang="ko-KR" altLang="en-US" dirty="0"/>
              <a:t>연산자는 </a:t>
            </a:r>
            <a:r>
              <a:rPr lang="ko-KR" altLang="en-US" dirty="0" smtClean="0"/>
              <a:t>지정된 </a:t>
            </a:r>
            <a:r>
              <a:rPr lang="ko-KR" altLang="en-US" dirty="0"/>
              <a:t>수만큼 모든 비트를 </a:t>
            </a:r>
            <a:r>
              <a:rPr lang="ko-KR" altLang="en-US" dirty="0">
                <a:solidFill>
                  <a:srgbClr val="C00000"/>
                </a:solidFill>
              </a:rPr>
              <a:t>오른쪽</a:t>
            </a:r>
            <a:r>
              <a:rPr lang="ko-KR" altLang="en-US" dirty="0"/>
              <a:t>으로 이동시키는 </a:t>
            </a:r>
            <a:r>
              <a:rPr lang="ko-KR" altLang="en-US" dirty="0" smtClean="0"/>
              <a:t>연산자</a:t>
            </a:r>
            <a:r>
              <a:rPr lang="en-US" altLang="ko-KR" dirty="0" smtClean="0"/>
              <a:t> </a:t>
            </a:r>
            <a:endParaRPr lang="en-US" altLang="ko-KR" dirty="0"/>
          </a:p>
          <a:p>
            <a:endParaRPr lang="ko-KR" altLang="en-US" sz="3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218" b="15795"/>
          <a:stretch/>
        </p:blipFill>
        <p:spPr bwMode="auto">
          <a:xfrm>
            <a:off x="516835" y="2743200"/>
            <a:ext cx="5244889" cy="2487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2040834" y="5359872"/>
            <a:ext cx="2332383" cy="3515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2"/>
                </a:solidFill>
              </a:rPr>
              <a:t>26</a:t>
            </a:r>
            <a:r>
              <a:rPr lang="en-US" altLang="ko-KR" sz="2400" dirty="0" smtClean="0">
                <a:solidFill>
                  <a:srgbClr val="C00000"/>
                </a:solidFill>
              </a:rPr>
              <a:t>&lt;&lt;</a:t>
            </a:r>
            <a:r>
              <a:rPr lang="en-US" altLang="ko-KR" sz="2400" dirty="0" smtClean="0">
                <a:solidFill>
                  <a:schemeClr val="tx2"/>
                </a:solidFill>
              </a:rPr>
              <a:t>2</a:t>
            </a:r>
            <a:endParaRPr lang="ko-KR" altLang="en-US" sz="2400" dirty="0">
              <a:solidFill>
                <a:schemeClr val="tx2"/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77" b="15945"/>
          <a:stretch/>
        </p:blipFill>
        <p:spPr bwMode="auto">
          <a:xfrm>
            <a:off x="6435399" y="2619214"/>
            <a:ext cx="5037593" cy="2477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8044069" y="5351303"/>
            <a:ext cx="2332383" cy="3515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2"/>
                </a:solidFill>
              </a:rPr>
              <a:t>26</a:t>
            </a:r>
            <a:r>
              <a:rPr lang="en-US" altLang="ko-KR" sz="2400" dirty="0" smtClean="0">
                <a:solidFill>
                  <a:srgbClr val="C00000"/>
                </a:solidFill>
              </a:rPr>
              <a:t>&gt;&gt;</a:t>
            </a:r>
            <a:r>
              <a:rPr lang="en-US" altLang="ko-KR" sz="2400" dirty="0" smtClean="0">
                <a:solidFill>
                  <a:schemeClr val="tx2"/>
                </a:solidFill>
              </a:rPr>
              <a:t>2</a:t>
            </a:r>
            <a:endParaRPr lang="ko-KR" altLang="en-US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3930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8493"/>
    </mc:Choice>
    <mc:Fallback xmlns="">
      <p:transition advTm="68493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 rot="60000">
            <a:off x="5343752" y="5513720"/>
            <a:ext cx="623392" cy="288031"/>
          </a:xfrm>
        </p:spPr>
        <p:txBody>
          <a:bodyPr/>
          <a:lstStyle/>
          <a:p>
            <a:fld id="{978A2BE0-ABC3-DD4B-AC85-24681D2C8055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3600" b="1" dirty="0" err="1" smtClean="0">
                <a:solidFill>
                  <a:srgbClr val="4472C4"/>
                </a:solidFill>
              </a:rPr>
              <a:t>쉬프트</a:t>
            </a:r>
            <a:r>
              <a:rPr lang="en-US" altLang="ko-KR" sz="3600" b="1" baseline="30000" dirty="0">
                <a:solidFill>
                  <a:srgbClr val="4472C4"/>
                </a:solidFill>
              </a:rPr>
              <a:t>shift</a:t>
            </a:r>
            <a:r>
              <a:rPr lang="en-US" altLang="ko-KR" sz="3600" b="1" dirty="0">
                <a:solidFill>
                  <a:srgbClr val="4472C4"/>
                </a:solidFill>
              </a:rPr>
              <a:t> </a:t>
            </a:r>
            <a:r>
              <a:rPr lang="ko-KR" altLang="en-US" sz="3600" dirty="0"/>
              <a:t>연산</a:t>
            </a:r>
            <a:endParaRPr lang="ko-KR" altLang="en-US" sz="3600" b="1" dirty="0">
              <a:solidFill>
                <a:srgbClr val="00206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3112040" y="1118830"/>
            <a:ext cx="1196502" cy="93405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>
                <a:solidFill>
                  <a:schemeClr val="accent6">
                    <a:lumMod val="75000"/>
                  </a:schemeClr>
                </a:solidFill>
              </a:rPr>
              <a:t>2</a:t>
            </a:r>
            <a:endParaRPr lang="ko-KR" altLang="en-US" sz="4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1" name="그림 10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236" y="2213673"/>
            <a:ext cx="3761362" cy="3219894"/>
          </a:xfrm>
          <a:prstGeom prst="rect">
            <a:avLst/>
          </a:prstGeom>
          <a:ln w="38100">
            <a:solidFill>
              <a:srgbClr val="92D050"/>
            </a:solidFill>
          </a:ln>
        </p:spPr>
      </p:pic>
      <p:pic>
        <p:nvPicPr>
          <p:cNvPr id="12" name="그림 11" descr="화면 캡처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2836" y="2213674"/>
            <a:ext cx="806774" cy="321068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rgbClr val="FFC000"/>
            </a:solidFill>
          </a:ln>
        </p:spPr>
      </p:pic>
      <p:grpSp>
        <p:nvGrpSpPr>
          <p:cNvPr id="13" name="그룹 12"/>
          <p:cNvGrpSpPr/>
          <p:nvPr/>
        </p:nvGrpSpPr>
        <p:grpSpPr>
          <a:xfrm>
            <a:off x="6454242" y="2052884"/>
            <a:ext cx="5296906" cy="2453066"/>
            <a:chOff x="5111015" y="396815"/>
            <a:chExt cx="6784811" cy="1803628"/>
          </a:xfrm>
        </p:grpSpPr>
        <p:sp>
          <p:nvSpPr>
            <p:cNvPr id="14" name="직사각형 13"/>
            <p:cNvSpPr/>
            <p:nvPr/>
          </p:nvSpPr>
          <p:spPr>
            <a:xfrm>
              <a:off x="7677509" y="396815"/>
              <a:ext cx="4218317" cy="5952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5" name="그룹 14"/>
            <p:cNvGrpSpPr/>
            <p:nvPr/>
          </p:nvGrpSpPr>
          <p:grpSpPr>
            <a:xfrm>
              <a:off x="5111015" y="600020"/>
              <a:ext cx="6554239" cy="1600423"/>
              <a:chOff x="5111015" y="600020"/>
              <a:chExt cx="6554239" cy="1600423"/>
            </a:xfrm>
          </p:grpSpPr>
          <p:pic>
            <p:nvPicPr>
              <p:cNvPr id="16" name="그림 15" descr="화면 캡처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11015" y="600020"/>
                <a:ext cx="6554239" cy="1600423"/>
              </a:xfrm>
              <a:prstGeom prst="rect">
                <a:avLst/>
              </a:prstGeom>
            </p:spPr>
          </p:pic>
          <p:sp>
            <p:nvSpPr>
              <p:cNvPr id="17" name="TextBox 16"/>
              <p:cNvSpPr txBox="1"/>
              <p:nvPr/>
            </p:nvSpPr>
            <p:spPr>
              <a:xfrm>
                <a:off x="8893436" y="674670"/>
                <a:ext cx="435390" cy="271553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8</a:t>
                </a:r>
                <a:endParaRPr lang="ko-KR" altLang="en-US" b="1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11001984" y="1922244"/>
                <a:ext cx="423409" cy="19551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b="1" dirty="0"/>
                  <a:t>1</a:t>
                </a:r>
                <a:endParaRPr lang="ko-KR" altLang="en-US" sz="1400" b="1" dirty="0"/>
              </a:p>
            </p:txBody>
          </p:sp>
        </p:grpSp>
      </p:grpSp>
      <p:sp>
        <p:nvSpPr>
          <p:cNvPr id="19" name="타원 18"/>
          <p:cNvSpPr/>
          <p:nvPr/>
        </p:nvSpPr>
        <p:spPr>
          <a:xfrm>
            <a:off x="3462235" y="2298627"/>
            <a:ext cx="369651" cy="65894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/>
          <p:cNvCxnSpPr/>
          <p:nvPr/>
        </p:nvCxnSpPr>
        <p:spPr>
          <a:xfrm flipV="1">
            <a:off x="3697805" y="1558590"/>
            <a:ext cx="234868" cy="739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타원 20"/>
          <p:cNvSpPr/>
          <p:nvPr/>
        </p:nvSpPr>
        <p:spPr>
          <a:xfrm>
            <a:off x="3808510" y="1149562"/>
            <a:ext cx="423345" cy="37829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8300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8493"/>
    </mc:Choice>
    <mc:Fallback xmlns="">
      <p:transition advTm="68493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2BE0-ABC3-DD4B-AC85-24681D2C8055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3600" b="1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연산자 우선순위</a:t>
            </a:r>
            <a:endParaRPr lang="ko-KR" altLang="en-US" sz="3600" b="1" dirty="0">
              <a:solidFill>
                <a:srgbClr val="00206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8102" y="1092145"/>
            <a:ext cx="7323779" cy="5408378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91881" y="4991467"/>
            <a:ext cx="1690520" cy="1310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640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8493"/>
    </mc:Choice>
    <mc:Fallback xmlns="">
      <p:transition advTm="68493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2BE0-ABC3-DD4B-AC85-24681D2C8055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3600" b="1" spc="-150" dirty="0" smtClean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도전</a:t>
            </a:r>
            <a:endParaRPr lang="ko-KR" altLang="en-US" sz="3600" b="1" dirty="0">
              <a:solidFill>
                <a:srgbClr val="C0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6" name="Rectangle 1"/>
          <p:cNvSpPr txBox="1">
            <a:spLocks noChangeArrowheads="1"/>
          </p:cNvSpPr>
          <p:nvPr/>
        </p:nvSpPr>
        <p:spPr bwMode="auto">
          <a:xfrm>
            <a:off x="433990" y="945166"/>
            <a:ext cx="10870933" cy="954107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사용자로부터 신장과 체중을 </a:t>
            </a:r>
            <a:r>
              <a:rPr lang="ko-KR" altLang="en-US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입력받아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BMI </a:t>
            </a:r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값을 출력하는 프로그램을 작성하여 보자</a:t>
            </a: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</a:t>
            </a:r>
            <a:endParaRPr lang="ko-KR" altLang="en-US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4987" y="2022243"/>
            <a:ext cx="6815309" cy="292496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84853" y="5209286"/>
            <a:ext cx="10061770" cy="1328023"/>
          </a:xfrm>
          <a:prstGeom prst="flowChartAlternateProcess">
            <a:avLst/>
          </a:prstGeom>
          <a:noFill/>
          <a:ln w="28575">
            <a:solidFill>
              <a:srgbClr val="FFC000"/>
            </a:solidFill>
          </a:ln>
          <a:effectLst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r>
              <a:rPr lang="ko-KR" altLang="en-US" sz="2400" dirty="0"/>
              <a:t>몸무게를 </a:t>
            </a:r>
            <a:r>
              <a:rPr lang="en-US" altLang="ko-KR" sz="2400" dirty="0"/>
              <a:t>kg </a:t>
            </a:r>
            <a:r>
              <a:rPr lang="ko-KR" altLang="en-US" sz="2400" dirty="0" smtClean="0"/>
              <a:t>단위로 입력</a:t>
            </a:r>
            <a:r>
              <a:rPr lang="en-US" altLang="ko-KR" sz="2400" dirty="0" smtClean="0"/>
              <a:t>: </a:t>
            </a:r>
            <a:r>
              <a:rPr lang="en-US" altLang="ko-KR" sz="2400" dirty="0"/>
              <a:t>85.0</a:t>
            </a:r>
            <a:endParaRPr lang="ko-KR" altLang="en-US" sz="2400" dirty="0"/>
          </a:p>
          <a:p>
            <a:r>
              <a:rPr lang="ko-KR" altLang="en-US" sz="2400" dirty="0"/>
              <a:t>키를 미터 단위로 </a:t>
            </a:r>
            <a:r>
              <a:rPr lang="ko-KR" altLang="en-US" sz="2400" dirty="0" smtClean="0"/>
              <a:t>입력</a:t>
            </a:r>
            <a:r>
              <a:rPr lang="en-US" altLang="ko-KR" sz="2400" dirty="0" smtClean="0"/>
              <a:t>: </a:t>
            </a:r>
            <a:r>
              <a:rPr lang="en-US" altLang="ko-KR" sz="2400" dirty="0"/>
              <a:t>1.83</a:t>
            </a:r>
            <a:endParaRPr lang="ko-KR" altLang="en-US" sz="2400" dirty="0"/>
          </a:p>
          <a:p>
            <a:r>
              <a:rPr lang="ko-KR" altLang="en-US" sz="2400" dirty="0"/>
              <a:t>당신의 </a:t>
            </a:r>
            <a:r>
              <a:rPr lang="en-US" altLang="ko-KR" sz="2400" dirty="0"/>
              <a:t>BMI= 25.381468541909282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88146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8493"/>
    </mc:Choice>
    <mc:Fallback xmlns="">
      <p:transition advTm="68493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2BE0-ABC3-DD4B-AC85-24681D2C8055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3600" b="1" spc="-150" dirty="0" smtClean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도전</a:t>
            </a:r>
            <a:endParaRPr lang="ko-KR" altLang="en-US" sz="3600" b="1" dirty="0">
              <a:solidFill>
                <a:srgbClr val="C0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4223" y="1077313"/>
            <a:ext cx="11178792" cy="3477875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sz="32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weight </a:t>
            </a:r>
            <a:r>
              <a:rPr lang="en-US" altLang="ko-KR" sz="32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 </a:t>
            </a:r>
            <a:r>
              <a:rPr lang="en-US" altLang="ko-KR" sz="3200" b="1" dirty="0">
                <a:solidFill>
                  <a:srgbClr val="00B0F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float</a:t>
            </a:r>
            <a:r>
              <a:rPr lang="en-US" altLang="ko-KR" sz="32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en-US" altLang="ko-KR" sz="3200" b="1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input</a:t>
            </a:r>
            <a:r>
              <a:rPr lang="en-US" altLang="ko-KR" sz="32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("</a:t>
            </a:r>
            <a:r>
              <a:rPr lang="ko-KR" altLang="en-US" sz="32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몸무게를 </a:t>
            </a:r>
            <a:r>
              <a:rPr lang="en-US" altLang="ko-KR" sz="32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kg </a:t>
            </a:r>
            <a:r>
              <a:rPr lang="ko-KR" altLang="en-US" sz="32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단위로 </a:t>
            </a:r>
            <a:r>
              <a:rPr lang="ko-KR" altLang="en-US" sz="32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입력</a:t>
            </a:r>
            <a:r>
              <a:rPr lang="en-US" altLang="ko-KR" sz="32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en-US" altLang="ko-KR" sz="32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"))</a:t>
            </a:r>
            <a:endParaRPr lang="ko-KR" altLang="en-US" sz="32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32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height = float(input("</a:t>
            </a:r>
            <a:r>
              <a:rPr lang="ko-KR" altLang="en-US" sz="32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키를 미터 단위로 </a:t>
            </a:r>
            <a:r>
              <a:rPr lang="ko-KR" altLang="en-US" sz="32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입력</a:t>
            </a:r>
            <a:r>
              <a:rPr lang="en-US" altLang="ko-KR" sz="32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en-US" altLang="ko-KR" sz="32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"))</a:t>
            </a:r>
          </a:p>
          <a:p>
            <a:endParaRPr lang="ko-KR" altLang="en-US" sz="32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3200" b="1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bmi</a:t>
            </a:r>
            <a:r>
              <a:rPr lang="en-US" altLang="ko-KR" sz="32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= (weight / (height**2)) </a:t>
            </a:r>
            <a:endParaRPr lang="en-US" altLang="ko-KR" sz="3200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32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32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print("</a:t>
            </a:r>
            <a:r>
              <a:rPr lang="ko-KR" altLang="en-US" sz="32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당신의 </a:t>
            </a:r>
            <a:r>
              <a:rPr lang="en-US" altLang="ko-KR" sz="32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BMI=", </a:t>
            </a:r>
            <a:r>
              <a:rPr lang="en-US" altLang="ko-KR" sz="3200" b="1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bmi</a:t>
            </a:r>
            <a:r>
              <a:rPr lang="en-US" altLang="ko-KR" sz="32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</a:p>
          <a:p>
            <a:endParaRPr lang="en-US" altLang="ko-KR" sz="28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8572" y="4761417"/>
            <a:ext cx="10061770" cy="1328023"/>
          </a:xfrm>
          <a:prstGeom prst="flowChartAlternateProcess">
            <a:avLst/>
          </a:prstGeom>
          <a:noFill/>
          <a:ln w="28575">
            <a:solidFill>
              <a:srgbClr val="FFC000"/>
            </a:solidFill>
          </a:ln>
          <a:effectLst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r>
              <a:rPr lang="ko-KR" altLang="en-US" sz="2400" dirty="0"/>
              <a:t>몸무게를 </a:t>
            </a:r>
            <a:r>
              <a:rPr lang="en-US" altLang="ko-KR" sz="2400" dirty="0"/>
              <a:t>kg </a:t>
            </a:r>
            <a:r>
              <a:rPr lang="ko-KR" altLang="en-US" sz="2400" dirty="0" smtClean="0"/>
              <a:t>단위로 입력</a:t>
            </a:r>
            <a:r>
              <a:rPr lang="en-US" altLang="ko-KR" sz="2400" dirty="0" smtClean="0"/>
              <a:t>: </a:t>
            </a:r>
            <a:r>
              <a:rPr lang="en-US" altLang="ko-KR" sz="2400" dirty="0"/>
              <a:t>85.0</a:t>
            </a:r>
            <a:endParaRPr lang="ko-KR" altLang="en-US" sz="2400" dirty="0"/>
          </a:p>
          <a:p>
            <a:r>
              <a:rPr lang="ko-KR" altLang="en-US" sz="2400" dirty="0"/>
              <a:t>키를 미터 단위로 </a:t>
            </a:r>
            <a:r>
              <a:rPr lang="ko-KR" altLang="en-US" sz="2400" dirty="0" smtClean="0"/>
              <a:t>입력</a:t>
            </a:r>
            <a:r>
              <a:rPr lang="en-US" altLang="ko-KR" sz="2400" dirty="0" smtClean="0"/>
              <a:t>: </a:t>
            </a:r>
            <a:r>
              <a:rPr lang="en-US" altLang="ko-KR" sz="2400" dirty="0"/>
              <a:t>1.83</a:t>
            </a:r>
            <a:endParaRPr lang="ko-KR" altLang="en-US" sz="2400" dirty="0"/>
          </a:p>
          <a:p>
            <a:r>
              <a:rPr lang="ko-KR" altLang="en-US" sz="2400" dirty="0"/>
              <a:t>당신의 </a:t>
            </a:r>
            <a:r>
              <a:rPr lang="en-US" altLang="ko-KR" sz="2400" dirty="0"/>
              <a:t>BMI= 25.381468541909282</a:t>
            </a:r>
            <a:endParaRPr lang="ko-KR" altLang="en-US" sz="24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rcRect t="57824" r="54355"/>
          <a:stretch/>
        </p:blipFill>
        <p:spPr>
          <a:xfrm>
            <a:off x="6965504" y="2631232"/>
            <a:ext cx="4335121" cy="1719102"/>
          </a:xfrm>
          <a:prstGeom prst="rect">
            <a:avLst/>
          </a:prstGeom>
          <a:ln w="28575">
            <a:solidFill>
              <a:srgbClr val="00B0F0"/>
            </a:solidFill>
          </a:ln>
        </p:spPr>
      </p:pic>
    </p:spTree>
    <p:extLst>
      <p:ext uri="{BB962C8B-B14F-4D97-AF65-F5344CB8AC3E}">
        <p14:creationId xmlns:p14="http://schemas.microsoft.com/office/powerpoint/2010/main" val="814946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8493"/>
    </mc:Choice>
    <mc:Fallback xmlns="">
      <p:transition advTm="68493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2BE0-ABC3-DD4B-AC85-24681D2C805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산술 연산자</a:t>
            </a:r>
            <a:endParaRPr lang="en-US" altLang="ko-KR" dirty="0">
              <a:solidFill>
                <a:srgbClr val="00206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복합 연산자</a:t>
            </a:r>
            <a:endParaRPr lang="en-US" altLang="ko-KR" dirty="0" smtClean="0">
              <a:solidFill>
                <a:srgbClr val="00206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비교 연산자</a:t>
            </a:r>
            <a:endParaRPr lang="en-US" altLang="ko-KR" dirty="0" smtClean="0">
              <a:solidFill>
                <a:srgbClr val="00206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논리 연산자</a:t>
            </a:r>
            <a:endParaRPr lang="en-US" altLang="ko-KR" dirty="0" smtClean="0">
              <a:solidFill>
                <a:srgbClr val="00206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비트 연산자</a:t>
            </a:r>
            <a:endParaRPr lang="en-US" altLang="ko-KR" dirty="0">
              <a:solidFill>
                <a:srgbClr val="00206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dirty="0">
              <a:solidFill>
                <a:srgbClr val="00206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b="1" dirty="0">
                <a:solidFill>
                  <a:schemeClr val="accent6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목차</a:t>
            </a:r>
          </a:p>
        </p:txBody>
      </p:sp>
    </p:spTree>
    <p:extLst>
      <p:ext uri="{BB962C8B-B14F-4D97-AF65-F5344CB8AC3E}">
        <p14:creationId xmlns:p14="http://schemas.microsoft.com/office/powerpoint/2010/main" val="3095792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8493"/>
    </mc:Choice>
    <mc:Fallback xmlns="">
      <p:transition advTm="68493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2BE0-ABC3-DD4B-AC85-24681D2C8055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600" b="1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round() </a:t>
            </a:r>
            <a:r>
              <a:rPr lang="ko-KR" altLang="en-US" sz="3600" b="1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함수 </a:t>
            </a:r>
            <a:r>
              <a:rPr lang="en-US" altLang="ko-KR" sz="3600" b="1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</a:t>
            </a:r>
            <a:r>
              <a:rPr lang="en-US" altLang="ko-KR" sz="3600" b="1" spc="-150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endParaRPr lang="ko-KR" altLang="en-US" sz="3600" b="1" dirty="0">
              <a:solidFill>
                <a:srgbClr val="00206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638853" y="949166"/>
            <a:ext cx="10411768" cy="3539430"/>
          </a:xfrm>
          <a:prstGeom prst="rect">
            <a:avLst/>
          </a:prstGeom>
          <a:solidFill>
            <a:srgbClr val="FFFFFF"/>
          </a:solidFill>
          <a:ln w="28575">
            <a:solidFill>
              <a:schemeClr val="accent6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no1 = 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1.457</a:t>
            </a:r>
            <a:b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no2 = 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1.557</a:t>
            </a:r>
            <a:b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"%</a:t>
            </a:r>
            <a:r>
              <a:rPr kumimoji="0" lang="en-US" altLang="ko-KR" sz="28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: 반올림 후 데이터 값  %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” 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%</a:t>
            </a:r>
            <a:r>
              <a:rPr kumimoji="0" lang="en-US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(no1,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round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(no1)))</a:t>
            </a:r>
            <a:b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“%</a:t>
            </a:r>
            <a:r>
              <a:rPr lang="en-US" altLang="ko-KR" sz="2800" b="1" dirty="0" err="1">
                <a:solidFill>
                  <a:srgbClr val="067D17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: 반올림 후 데이터 값 %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 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%</a:t>
            </a:r>
            <a:r>
              <a:rPr kumimoji="0" lang="en-US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(no2,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round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(no2)))</a:t>
            </a:r>
            <a:b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"%</a:t>
            </a:r>
            <a:r>
              <a:rPr lang="en-US" altLang="ko-KR" sz="2800" b="1" dirty="0" err="1">
                <a:solidFill>
                  <a:srgbClr val="067D17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: 반올림 후 데이터 값 %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 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%</a:t>
            </a:r>
            <a:r>
              <a:rPr kumimoji="0" lang="en-US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(no1,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round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(no1,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)))</a:t>
            </a:r>
            <a:b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"%</a:t>
            </a:r>
            <a:r>
              <a:rPr lang="en-US" altLang="ko-KR" sz="2800" b="1" dirty="0" err="1">
                <a:solidFill>
                  <a:srgbClr val="067D17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: 반올림 후 데이터 값 %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 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%</a:t>
            </a:r>
            <a:r>
              <a:rPr kumimoji="0" lang="en-US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(no2,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round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(no2,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)))</a:t>
            </a:r>
            <a:endParaRPr kumimoji="0" lang="ko-KR" altLang="ko-KR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394315" y="4706756"/>
            <a:ext cx="4656306" cy="1569660"/>
          </a:xfrm>
          <a:prstGeom prst="rect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1.457 : </a:t>
            </a:r>
            <a:r>
              <a:rPr lang="ko-KR" altLang="en-US" sz="2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반올림 후 데이터 값  </a:t>
            </a:r>
            <a:r>
              <a:rPr lang="en-US" altLang="ko-KR" sz="2400" b="1" dirty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</a:t>
            </a:r>
          </a:p>
          <a:p>
            <a:r>
              <a:rPr lang="en-US" altLang="ko-KR" sz="2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1.557 : </a:t>
            </a:r>
            <a:r>
              <a:rPr lang="ko-KR" altLang="en-US" sz="2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반올림 후 데이터 값 </a:t>
            </a:r>
            <a:r>
              <a:rPr lang="en-US" altLang="ko-KR" sz="2400" b="1" dirty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</a:t>
            </a:r>
          </a:p>
          <a:p>
            <a:r>
              <a:rPr lang="en-US" altLang="ko-KR" sz="2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1.457 : </a:t>
            </a:r>
            <a:r>
              <a:rPr lang="ko-KR" altLang="en-US" sz="2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반올림 후 데이터 값 </a:t>
            </a:r>
            <a:r>
              <a:rPr lang="en-US" altLang="ko-KR" sz="2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1.5</a:t>
            </a:r>
          </a:p>
          <a:p>
            <a:r>
              <a:rPr lang="en-US" altLang="ko-KR" sz="2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1.557 : </a:t>
            </a:r>
            <a:r>
              <a:rPr lang="ko-KR" altLang="en-US" sz="2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반올림 후 데이터 값 </a:t>
            </a:r>
            <a:r>
              <a:rPr lang="en-US" altLang="ko-KR" sz="2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1.56</a:t>
            </a:r>
            <a:endParaRPr lang="ko-KR" altLang="en-US" sz="24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6" name="제목 4"/>
          <p:cNvSpPr txBox="1">
            <a:spLocks/>
          </p:cNvSpPr>
          <p:nvPr/>
        </p:nvSpPr>
        <p:spPr>
          <a:xfrm>
            <a:off x="8240048" y="1097314"/>
            <a:ext cx="3951952" cy="5380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66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1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round</a:t>
            </a:r>
            <a:r>
              <a:rPr lang="en-US" altLang="ko-KR" sz="2400" b="1" dirty="0" smtClean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(</a:t>
            </a:r>
            <a:r>
              <a:rPr lang="en-US" altLang="ko-KR" sz="2400" b="1" dirty="0" smtClean="0">
                <a:solidFill>
                  <a:srgbClr val="00B0F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number</a:t>
            </a:r>
            <a:r>
              <a:rPr lang="en-US" altLang="ko-KR" sz="2400" b="1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, </a:t>
            </a:r>
            <a:r>
              <a:rPr lang="en-US" altLang="ko-KR" sz="2400" b="1" dirty="0" err="1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ndigits</a:t>
            </a:r>
            <a:r>
              <a:rPr lang="en-US" altLang="ko-KR" sz="2400" b="1" dirty="0" smtClean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r>
              <a:rPr lang="en-US" altLang="ko-KR" sz="2400" b="1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</a:t>
            </a:r>
            <a:r>
              <a:rPr lang="en-US" altLang="ko-KR" sz="2400" b="1" spc="-150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endParaRPr lang="ko-KR" altLang="en-US" sz="2400" b="1" dirty="0">
              <a:solidFill>
                <a:srgbClr val="00206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95873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8493"/>
    </mc:Choice>
    <mc:Fallback xmlns="">
      <p:transition advTm="68493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리</a:t>
            </a:r>
            <a:r>
              <a:rPr lang="ko-KR" altLang="en-US" b="1" dirty="0" smtClean="0">
                <a:solidFill>
                  <a:srgbClr val="FFC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스</a:t>
            </a:r>
            <a:r>
              <a:rPr lang="ko-KR" altLang="en-US" b="1" dirty="0" smtClean="0">
                <a:solidFill>
                  <a:srgbClr val="00B0F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트</a:t>
            </a:r>
            <a:r>
              <a:rPr lang="en-US" altLang="ko-KR" b="1" dirty="0" smtClean="0">
                <a:solidFill>
                  <a:srgbClr val="00B0F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[]</a:t>
            </a:r>
            <a:endParaRPr lang="ko-KR" altLang="en-US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6" name="내용 개체 틀 3"/>
          <p:cNvSpPr>
            <a:spLocks noGrp="1"/>
          </p:cNvSpPr>
          <p:nvPr>
            <p:ph idx="1"/>
          </p:nvPr>
        </p:nvSpPr>
        <p:spPr>
          <a:xfrm>
            <a:off x="396240" y="1319842"/>
            <a:ext cx="11014259" cy="2098965"/>
          </a:xfrm>
        </p:spPr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여러 개의 자료를 모아서 하나의 묶음으로 저장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buFont typeface="Wingdings" panose="05000000000000000000" pitchFamily="2" charset="2"/>
              <a:buChar char="u"/>
            </a:pPr>
            <a:r>
              <a:rPr lang="ko-KR" altLang="en-US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하나의 변수에 여러 개의 값을 저장</a:t>
            </a:r>
            <a:endParaRPr lang="en-US" altLang="ko-KR" dirty="0" smtClean="0">
              <a:solidFill>
                <a:srgbClr val="00206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buFont typeface="Wingdings" panose="05000000000000000000" pitchFamily="2" charset="2"/>
              <a:buChar char="u"/>
            </a:pP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리스트 내의 개별 데이터</a:t>
            </a:r>
            <a:r>
              <a:rPr lang="ko-KR" altLang="en-US" dirty="0" smtClean="0">
                <a:solidFill>
                  <a:srgbClr val="00B0F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dirty="0" smtClean="0">
                <a:solidFill>
                  <a:srgbClr val="00B0F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– </a:t>
            </a:r>
            <a:r>
              <a:rPr lang="ko-KR" altLang="en-US" dirty="0" smtClean="0">
                <a:solidFill>
                  <a:srgbClr val="00B0F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항목</a:t>
            </a:r>
            <a:r>
              <a:rPr lang="en-US" altLang="ko-KR" dirty="0" smtClean="0">
                <a:solidFill>
                  <a:srgbClr val="00B0F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dirty="0" smtClean="0">
                <a:solidFill>
                  <a:srgbClr val="00B0F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요소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AA2CB1-9C8D-4D0A-A537-F9C58F88B143}"/>
              </a:ext>
            </a:extLst>
          </p:cNvPr>
          <p:cNvSpPr txBox="1"/>
          <p:nvPr/>
        </p:nvSpPr>
        <p:spPr>
          <a:xfrm>
            <a:off x="2137012" y="3623901"/>
            <a:ext cx="6480720" cy="576064"/>
          </a:xfrm>
          <a:prstGeom prst="rect">
            <a:avLst/>
          </a:prstGeom>
          <a:solidFill>
            <a:srgbClr val="E5F6E4"/>
          </a:solidFill>
          <a:ln w="12700">
            <a:noFill/>
          </a:ln>
          <a:effectLst/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sz="2800" b="1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city_list</a:t>
            </a:r>
            <a:r>
              <a:rPr lang="en-US" altLang="ko-KR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=</a:t>
            </a:r>
            <a:r>
              <a:rPr lang="en-US" altLang="ko-KR" sz="2800" b="1" dirty="0">
                <a:solidFill>
                  <a:srgbClr val="00B0F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3200" b="1" dirty="0">
                <a:solidFill>
                  <a:srgbClr val="00B0F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[</a:t>
            </a:r>
            <a:r>
              <a:rPr lang="en-US" altLang="ko-KR" sz="2800" b="1" dirty="0">
                <a:solidFill>
                  <a:srgbClr val="00B0F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2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‘</a:t>
            </a:r>
            <a:r>
              <a:rPr lang="ko-KR" altLang="en-US" sz="2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광주</a:t>
            </a:r>
            <a:r>
              <a:rPr lang="en-US" altLang="ko-KR" sz="2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lang="en-US" altLang="ko-KR" sz="2400" b="1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lang="en-US" altLang="ko-KR" sz="2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＇</a:t>
            </a:r>
            <a:r>
              <a:rPr lang="ko-KR" altLang="en-US" sz="2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서울</a:t>
            </a:r>
            <a:r>
              <a:rPr lang="en-US" altLang="ko-KR" sz="2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lang="en-US" altLang="ko-KR" sz="2400" b="1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lang="en-US" altLang="ko-KR" sz="2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＇</a:t>
            </a:r>
            <a:r>
              <a:rPr lang="ko-KR" altLang="en-US" sz="2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수원</a:t>
            </a:r>
            <a:r>
              <a:rPr lang="en-US" altLang="ko-KR" sz="2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lang="en-US" altLang="ko-KR" sz="2400" b="1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2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제주</a:t>
            </a:r>
            <a:r>
              <a:rPr lang="en-US" altLang="ko-KR" sz="2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 </a:t>
            </a:r>
            <a:r>
              <a:rPr lang="en-US" altLang="ko-KR" sz="3200" b="1" dirty="0">
                <a:solidFill>
                  <a:srgbClr val="00B0F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]</a:t>
            </a:r>
          </a:p>
        </p:txBody>
      </p:sp>
      <p:pic>
        <p:nvPicPr>
          <p:cNvPr id="8" name="그림 7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9080" y="4664243"/>
            <a:ext cx="5256584" cy="1180755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1837090" y="4885288"/>
            <a:ext cx="599844" cy="369332"/>
          </a:xfrm>
          <a:prstGeom prst="rect">
            <a:avLst/>
          </a:prstGeom>
          <a:solidFill>
            <a:srgbClr val="CCECFF"/>
          </a:solidFill>
        </p:spPr>
        <p:txBody>
          <a:bodyPr wrap="none">
            <a:spAutoFit/>
          </a:bodyPr>
          <a:lstStyle/>
          <a:p>
            <a:r>
              <a:rPr lang="en-US" altLang="ko-KR" b="1" baseline="30000" dirty="0">
                <a:solidFill>
                  <a:srgbClr val="0070C0"/>
                </a:solidFill>
              </a:rPr>
              <a:t>index</a:t>
            </a:r>
            <a:endParaRPr lang="ko-KR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63175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2BE0-ABC3-DD4B-AC85-24681D2C8055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600" b="1" dirty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range()</a:t>
            </a:r>
            <a:r>
              <a:rPr lang="en-US" altLang="ko-KR" sz="3600" b="1" spc="-150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endParaRPr lang="ko-KR" altLang="en-US" sz="3600" b="1" dirty="0">
              <a:solidFill>
                <a:srgbClr val="00206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362328" y="1055715"/>
            <a:ext cx="11014259" cy="2098965"/>
          </a:xfrm>
        </p:spPr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range(</a:t>
            </a:r>
            <a:r>
              <a:rPr lang="en-US" altLang="ko-KR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start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en-US" altLang="ko-KR" dirty="0">
                <a:solidFill>
                  <a:srgbClr val="00B0F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stop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en-US" altLang="ko-KR" dirty="0">
                <a:solidFill>
                  <a:srgbClr val="00B05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step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buFont typeface="Wingdings" panose="05000000000000000000" pitchFamily="2" charset="2"/>
              <a:buChar char="u"/>
            </a:pP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start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에서 시작하여 </a:t>
            </a:r>
            <a:r>
              <a:rPr lang="en-US" altLang="ko-KR" dirty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(stop-1)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까지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step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간격으로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정수들을 생성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buFont typeface="Wingdings" panose="05000000000000000000" pitchFamily="2" charset="2"/>
              <a:buChar char="u"/>
            </a:pP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dirty="0">
                <a:solidFill>
                  <a:srgbClr val="00B0F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stop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값은 반드시 지정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en-US" altLang="ko-KR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start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en-US" altLang="ko-KR" dirty="0">
                <a:solidFill>
                  <a:srgbClr val="00B05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step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은 생략 가능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804019" y="3479389"/>
            <a:ext cx="10130875" cy="2592313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ko-KR" sz="2800" b="1" dirty="0" err="1" smtClean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list</a:t>
            </a:r>
            <a:r>
              <a:rPr lang="en-US" altLang="ko-KR" sz="2800" b="1" dirty="0" smtClean="0">
                <a:solidFill>
                  <a:srgbClr val="00008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ko-KR" sz="2800" b="1" dirty="0" err="1" smtClean="0">
                <a:solidFill>
                  <a:srgbClr val="00008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range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5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))</a:t>
            </a:r>
            <a:r>
              <a:rPr kumimoji="0" lang="en-US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ko-KR" sz="2800" b="1" dirty="0" err="1" smtClean="0">
                <a:solidFill>
                  <a:srgbClr val="00008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list</a:t>
            </a:r>
            <a:r>
              <a:rPr lang="en-US" altLang="ko-KR" sz="2800" b="1" dirty="0" smtClean="0">
                <a:solidFill>
                  <a:srgbClr val="00008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ko-KR" sz="2800" b="1" dirty="0" err="1" smtClean="0">
                <a:solidFill>
                  <a:srgbClr val="00008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range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5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))</a:t>
            </a:r>
            <a:r>
              <a:rPr kumimoji="0" lang="en-US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ko-KR" sz="2800" b="1" dirty="0" err="1" smtClean="0">
                <a:solidFill>
                  <a:srgbClr val="00008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list</a:t>
            </a:r>
            <a:r>
              <a:rPr lang="en-US" altLang="ko-KR" sz="2800" b="1" dirty="0" smtClean="0">
                <a:solidFill>
                  <a:srgbClr val="00008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ko-KR" sz="2800" b="1" dirty="0" err="1" smtClean="0">
                <a:solidFill>
                  <a:srgbClr val="00008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range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5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))</a:t>
            </a:r>
            <a:r>
              <a:rPr kumimoji="0" lang="en-US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ko-KR" sz="2800" b="1" dirty="0" err="1" smtClean="0">
                <a:solidFill>
                  <a:srgbClr val="00008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list</a:t>
            </a:r>
            <a:r>
              <a:rPr lang="en-US" altLang="ko-KR" sz="2800" b="1" dirty="0" smtClean="0">
                <a:solidFill>
                  <a:srgbClr val="00008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ko-KR" sz="2800" b="1" dirty="0" err="1" smtClean="0">
                <a:solidFill>
                  <a:srgbClr val="00008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range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11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))</a:t>
            </a:r>
            <a:r>
              <a:rPr kumimoji="0" lang="en-US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79866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8493"/>
    </mc:Choice>
    <mc:Fallback xmlns="">
      <p:transition advTm="68493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2BE0-ABC3-DD4B-AC85-24681D2C8055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600" b="1" dirty="0">
                <a:solidFill>
                  <a:schemeClr val="accent6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random </a:t>
            </a:r>
            <a:r>
              <a:rPr lang="ko-KR" altLang="en-US" sz="3600" b="1" dirty="0">
                <a:solidFill>
                  <a:schemeClr val="accent6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모듈 </a:t>
            </a:r>
            <a:r>
              <a:rPr lang="en-US" altLang="ko-KR" sz="3600" b="1" spc="-150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endParaRPr lang="ko-KR" altLang="en-US" sz="3600" b="1" dirty="0">
              <a:solidFill>
                <a:srgbClr val="00206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362328" y="1055715"/>
            <a:ext cx="11014259" cy="590205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lang="ko-KR" altLang="en-US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난수와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관련한 함수를 제공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781997" y="2067427"/>
            <a:ext cx="5676129" cy="3539430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import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random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lang="en-US" altLang="ko-KR" sz="2800" b="1" dirty="0">
                <a:solidFill>
                  <a:srgbClr val="08080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print(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random.random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()</a:t>
            </a:r>
            <a:r>
              <a:rPr kumimoji="0" lang="en-US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random.rand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C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int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7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))</a:t>
            </a:r>
            <a:b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random.randrange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7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))</a:t>
            </a:r>
            <a:b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random.randrange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7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))</a:t>
            </a:r>
            <a:b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random.rand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C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range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10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))</a:t>
            </a:r>
            <a:endParaRPr kumimoji="0" lang="ko-KR" altLang="ko-KR" sz="4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rcRect l="35195" r="5825" b="34257"/>
          <a:stretch/>
        </p:blipFill>
        <p:spPr>
          <a:xfrm>
            <a:off x="6766338" y="2067427"/>
            <a:ext cx="4937982" cy="3539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67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8493"/>
    </mc:Choice>
    <mc:Fallback xmlns="">
      <p:transition advTm="68493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2BE0-ABC3-DD4B-AC85-24681D2C805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수식</a:t>
            </a: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(expression) = </a:t>
            </a: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피연산자들과 연산자들의 모임</a:t>
            </a:r>
            <a:endParaRPr lang="en-US" altLang="ko-KR" sz="2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연산자</a:t>
            </a: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(operator):</a:t>
            </a: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연산을 나타내는 기호</a:t>
            </a:r>
            <a:endParaRPr lang="en-US" altLang="ko-KR" sz="2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24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피연산자</a:t>
            </a: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(operand):</a:t>
            </a: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연산의 대상이 되는 </a:t>
            </a:r>
            <a:r>
              <a:rPr lang="ko-KR" altLang="en-US" sz="2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값</a:t>
            </a:r>
            <a:endParaRPr lang="en-US" altLang="ko-KR" sz="24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indent="0">
              <a:buNone/>
            </a:pPr>
            <a:endParaRPr lang="ko-KR" altLang="en-US" sz="2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24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3600" b="1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연산자와 </a:t>
            </a:r>
            <a:r>
              <a:rPr lang="ko-KR" altLang="en-US" sz="3600" b="1" dirty="0" err="1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피연산자</a:t>
            </a:r>
            <a:endParaRPr lang="ko-KR" altLang="en-US" sz="3600" b="1" dirty="0">
              <a:solidFill>
                <a:srgbClr val="00206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8349" y="3707412"/>
            <a:ext cx="4421513" cy="2469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261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8493"/>
    </mc:Choice>
    <mc:Fallback xmlns="">
      <p:transition advTm="68493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2BE0-ABC3-DD4B-AC85-24681D2C805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 smtClean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2400" dirty="0" smtClean="0"/>
              <a:t>덧셈</a:t>
            </a:r>
            <a:r>
              <a:rPr lang="en-US" altLang="ko-KR" sz="2400" dirty="0"/>
              <a:t>, </a:t>
            </a:r>
            <a:r>
              <a:rPr lang="ko-KR" altLang="en-US" sz="2400" dirty="0"/>
              <a:t>뺄셈</a:t>
            </a:r>
            <a:r>
              <a:rPr lang="en-US" altLang="ko-KR" sz="2400" dirty="0"/>
              <a:t>, </a:t>
            </a:r>
            <a:r>
              <a:rPr lang="ko-KR" altLang="en-US" sz="2400" dirty="0"/>
              <a:t>곱셈</a:t>
            </a:r>
            <a:r>
              <a:rPr lang="en-US" altLang="ko-KR" sz="2400" dirty="0"/>
              <a:t>, </a:t>
            </a:r>
            <a:r>
              <a:rPr lang="ko-KR" altLang="en-US" sz="2400" dirty="0"/>
              <a:t>나눗셈</a:t>
            </a:r>
            <a:r>
              <a:rPr lang="en-US" altLang="ko-KR" sz="2400" dirty="0"/>
              <a:t>, </a:t>
            </a:r>
            <a:r>
              <a:rPr lang="ko-KR" altLang="en-US" sz="2400" dirty="0"/>
              <a:t>나머지 연산 </a:t>
            </a:r>
            <a:r>
              <a:rPr lang="ko-KR" altLang="en-US" sz="2400" dirty="0" smtClean="0"/>
              <a:t>등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3600" b="1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산술 연산자 </a:t>
            </a:r>
            <a:endParaRPr lang="ko-KR" altLang="en-US" sz="3600" b="1" dirty="0">
              <a:solidFill>
                <a:schemeClr val="accent6">
                  <a:lumMod val="50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519" y="1754705"/>
            <a:ext cx="9885947" cy="3927629"/>
          </a:xfrm>
          <a:prstGeom prst="rect">
            <a:avLst/>
          </a:prstGeom>
          <a:noFill/>
          <a:ln w="9525">
            <a:solidFill>
              <a:schemeClr val="accent6">
                <a:lumMod val="60000"/>
                <a:lumOff val="4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8" name="타원 7"/>
          <p:cNvSpPr/>
          <p:nvPr/>
        </p:nvSpPr>
        <p:spPr>
          <a:xfrm>
            <a:off x="4023360" y="3926103"/>
            <a:ext cx="1018162" cy="181582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3153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8493"/>
    </mc:Choice>
    <mc:Fallback xmlns="">
      <p:transition advTm="68493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2BE0-ABC3-DD4B-AC85-24681D2C805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3600" b="1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산술 연산자 </a:t>
            </a:r>
            <a:endParaRPr lang="ko-KR" altLang="en-US" sz="3600" b="1" dirty="0">
              <a:solidFill>
                <a:schemeClr val="accent6">
                  <a:lumMod val="50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929640" y="1095122"/>
            <a:ext cx="6643991" cy="4401205"/>
          </a:xfrm>
          <a:prstGeom prst="rect">
            <a:avLst/>
          </a:prstGeom>
          <a:noFill/>
          <a:ln w="19050">
            <a:solidFill>
              <a:schemeClr val="accent6">
                <a:lumMod val="60000"/>
                <a:lumOff val="40000"/>
              </a:schemeClr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= 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</a:t>
            </a:r>
            <a:b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= 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</a:t>
            </a:r>
            <a:b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+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=" 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+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b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-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=" 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-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b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*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=" 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*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b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/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=" 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/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b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//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=" 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//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b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%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=" 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%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b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**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=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 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**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r>
              <a:rPr kumimoji="0" lang="en-US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</a:t>
            </a:r>
            <a:r>
              <a:rPr kumimoji="0" lang="en-US" altLang="ko-KR" sz="20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# </a:t>
            </a:r>
            <a:r>
              <a:rPr lang="ko-KR" altLang="en-US" sz="2000" b="1" dirty="0" smtClean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거듭제곱연산자</a:t>
            </a:r>
            <a:endParaRPr kumimoji="0" lang="ko-KR" altLang="ko-KR" sz="36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10" name="그림 9" descr="화면 캡처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928"/>
          <a:stretch/>
        </p:blipFill>
        <p:spPr>
          <a:xfrm>
            <a:off x="8473299" y="2086258"/>
            <a:ext cx="2823535" cy="3064861"/>
          </a:xfrm>
          <a:prstGeom prst="rect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EC46B25-CB1B-4322-8FEA-89E7A2195E7F}"/>
              </a:ext>
            </a:extLst>
          </p:cNvPr>
          <p:cNvSpPr txBox="1"/>
          <p:nvPr/>
        </p:nvSpPr>
        <p:spPr>
          <a:xfrm>
            <a:off x="9868619" y="6299982"/>
            <a:ext cx="2323381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Day_03_01.py</a:t>
            </a:r>
            <a:r>
              <a:rPr lang="en-US" altLang="ko-KR" sz="2800" b="1" dirty="0" smtClean="0"/>
              <a:t>    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141506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8493"/>
    </mc:Choice>
    <mc:Fallback xmlns="">
      <p:transition advTm="68493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2BE0-ABC3-DD4B-AC85-24681D2C805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3600" b="1" spc="-150" dirty="0" smtClean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도전</a:t>
            </a:r>
            <a:endParaRPr lang="ko-KR" altLang="en-US" sz="3600" b="1" dirty="0">
              <a:solidFill>
                <a:srgbClr val="C0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78564" y="1023065"/>
            <a:ext cx="10880036" cy="2677656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사용자로부터 </a:t>
            </a:r>
            <a:r>
              <a:rPr lang="en-US" altLang="ko-KR" sz="28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en-US" sz="28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키보드로 부터</a:t>
            </a:r>
            <a:r>
              <a:rPr lang="en-US" altLang="ko-KR" sz="28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2800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표준입력</a:t>
            </a:r>
            <a:r>
              <a:rPr lang="ko-KR" altLang="en-US" sz="28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방식</a:t>
            </a:r>
            <a:r>
              <a:rPr lang="en-US" altLang="ko-KR" sz="28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r>
              <a:rPr lang="ko-KR" altLang="en-US" sz="28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으로</a:t>
            </a:r>
            <a:endParaRPr lang="en-US" altLang="ko-KR" sz="2800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28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</a:t>
            </a:r>
            <a:r>
              <a:rPr lang="ko-KR" altLang="en-US" sz="28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자리 정수를 입력 받아 </a:t>
            </a:r>
            <a:r>
              <a:rPr lang="en-US" altLang="ko-KR" sz="28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en-US" sz="28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예 </a:t>
            </a:r>
            <a:r>
              <a:rPr lang="en-US" altLang="ko-KR" sz="2800" b="1" dirty="0" smtClean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12</a:t>
            </a:r>
            <a:r>
              <a:rPr lang="en-US" altLang="ko-KR" sz="28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 </a:t>
            </a:r>
          </a:p>
          <a:p>
            <a:r>
              <a:rPr lang="ko-KR" altLang="en-US" sz="28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원래의 값</a:t>
            </a:r>
            <a:r>
              <a:rPr lang="en-US" altLang="ko-KR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(</a:t>
            </a:r>
            <a:r>
              <a:rPr lang="ko-KR" altLang="en-US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예 </a:t>
            </a:r>
            <a:r>
              <a:rPr lang="en-US" altLang="ko-KR" sz="2800" b="1" dirty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12</a:t>
            </a:r>
            <a:r>
              <a:rPr lang="en-US" altLang="ko-KR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 </a:t>
            </a:r>
            <a:r>
              <a:rPr lang="ko-KR" altLang="en-US" sz="28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을 꺼꾸로 뒤집어 </a:t>
            </a:r>
            <a:r>
              <a:rPr lang="en-US" altLang="ko-KR" sz="28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</a:t>
            </a:r>
            <a:r>
              <a:rPr lang="ko-KR" altLang="en-US" sz="28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자리의 숫자</a:t>
            </a:r>
            <a:r>
              <a:rPr lang="en-US" altLang="ko-KR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(</a:t>
            </a:r>
            <a:r>
              <a:rPr lang="ko-KR" altLang="en-US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예 </a:t>
            </a:r>
            <a:r>
              <a:rPr lang="en-US" altLang="ko-KR" sz="2800" b="1" dirty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21</a:t>
            </a:r>
            <a:r>
              <a:rPr lang="en-US" altLang="ko-KR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 </a:t>
            </a:r>
            <a:r>
              <a:rPr lang="ko-KR" altLang="en-US" sz="28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만들고</a:t>
            </a:r>
            <a:endParaRPr lang="en-US" altLang="ko-KR" sz="2800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atinLnBrk="1"/>
            <a:endParaRPr lang="en-US" altLang="ko-KR" sz="28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28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원래의 </a:t>
            </a:r>
            <a:r>
              <a:rPr lang="ko-KR" altLang="en-US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값</a:t>
            </a:r>
            <a:r>
              <a:rPr lang="en-US" altLang="ko-KR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(</a:t>
            </a:r>
            <a:r>
              <a:rPr lang="ko-KR" altLang="en-US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예 </a:t>
            </a:r>
            <a:r>
              <a:rPr lang="en-US" altLang="ko-KR" sz="2800" b="1" dirty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12</a:t>
            </a:r>
            <a:r>
              <a:rPr lang="en-US" altLang="ko-KR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 </a:t>
            </a:r>
            <a:r>
              <a:rPr lang="ko-KR" altLang="en-US" sz="28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과 뒤집힌 숫자</a:t>
            </a:r>
            <a:r>
              <a:rPr lang="en-US" altLang="ko-KR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(</a:t>
            </a:r>
            <a:r>
              <a:rPr lang="ko-KR" altLang="en-US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예 </a:t>
            </a:r>
            <a:r>
              <a:rPr lang="en-US" altLang="ko-KR" sz="2800" b="1" dirty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21</a:t>
            </a:r>
            <a:r>
              <a:rPr lang="en-US" altLang="ko-KR" sz="28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r>
              <a:rPr lang="ko-KR" altLang="en-US" sz="28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의 합을 구하는</a:t>
            </a:r>
            <a:endParaRPr lang="en-US" altLang="ko-KR" sz="2800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28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프로그램을 </a:t>
            </a:r>
            <a:r>
              <a:rPr lang="ko-KR" altLang="en-US" sz="2800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작성하시요</a:t>
            </a:r>
            <a:endParaRPr lang="ko-KR" altLang="en-US" sz="28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06578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8493"/>
    </mc:Choice>
    <mc:Fallback xmlns="">
      <p:transition advTm="68493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2BE0-ABC3-DD4B-AC85-24681D2C805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664959" y="1115505"/>
            <a:ext cx="9037320" cy="5262979"/>
          </a:xfrm>
          <a:prstGeom prst="rect">
            <a:avLst/>
          </a:prstGeom>
          <a:noFill/>
          <a:ln w="28575">
            <a:solidFill>
              <a:srgbClr val="92D050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 </a:t>
            </a:r>
            <a:r>
              <a:rPr lang="en-US" altLang="ko-KR" sz="2800" b="1" dirty="0" err="1" smtClean="0">
                <a:solidFill>
                  <a:srgbClr val="1750EB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int</a:t>
            </a:r>
            <a:r>
              <a:rPr lang="en-US" altLang="ko-KR" sz="2800" b="1" dirty="0" smtClean="0">
                <a:solidFill>
                  <a:srgbClr val="1750EB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(input(</a:t>
            </a:r>
            <a:r>
              <a:rPr lang="ko-KR" altLang="ko-KR" sz="2800" b="1" dirty="0" smtClean="0">
                <a:solidFill>
                  <a:srgbClr val="067D17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</a:t>
            </a:r>
            <a:r>
              <a:rPr lang="ko-KR" altLang="en-US" sz="2800" b="1" dirty="0" err="1" smtClean="0">
                <a:solidFill>
                  <a:srgbClr val="1750EB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두자리</a:t>
            </a:r>
            <a:r>
              <a:rPr lang="ko-KR" altLang="en-US" sz="2800" b="1" dirty="0" smtClean="0">
                <a:solidFill>
                  <a:srgbClr val="1750EB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정수 입력</a:t>
            </a:r>
            <a:r>
              <a:rPr lang="en-US" altLang="ko-KR" sz="2800" b="1" dirty="0" smtClean="0">
                <a:solidFill>
                  <a:srgbClr val="1750EB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</a:t>
            </a:r>
            <a:r>
              <a:rPr lang="ko-KR" altLang="ko-KR" sz="2800" b="1" dirty="0">
                <a:solidFill>
                  <a:srgbClr val="067D17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 </a:t>
            </a:r>
            <a:r>
              <a:rPr lang="en-US" altLang="ko-KR" sz="2800" b="1" dirty="0" smtClean="0">
                <a:solidFill>
                  <a:srgbClr val="1750EB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=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//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10</a:t>
            </a:r>
            <a:b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= 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%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10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reverse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*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10 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+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sum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=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+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revers</a:t>
            </a:r>
            <a:r>
              <a:rPr kumimoji="0" lang="en-US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"원본 데이터 :"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"역순 데이터 :"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reverse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"두 수의 합 :"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sum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endParaRPr kumimoji="0" lang="ko-KR" altLang="ko-KR" sz="4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31687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8493"/>
    </mc:Choice>
    <mc:Fallback xmlns="">
      <p:transition advTm="68493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2BE0-ABC3-DD4B-AC85-24681D2C805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ko-KR" altLang="en-US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94360" y="1367643"/>
            <a:ext cx="10302240" cy="3970318"/>
          </a:xfrm>
          <a:prstGeom prst="rect">
            <a:avLst/>
          </a:prstGeom>
          <a:solidFill>
            <a:srgbClr val="FFFFFF"/>
          </a:solidFill>
          <a:ln w="19050">
            <a:solidFill>
              <a:schemeClr val="accent6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=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input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“두</a:t>
            </a:r>
            <a:r>
              <a:rPr kumimoji="0" lang="en-US" altLang="ko-KR" sz="28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자리 </a:t>
            </a:r>
            <a:r>
              <a:rPr lang="ko-KR" altLang="en-US" sz="2800" b="1" dirty="0" smtClean="0">
                <a:solidFill>
                  <a:srgbClr val="067D17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숫자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입력:”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b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=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int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en-US" altLang="ko-KR" sz="2800" b="1" dirty="0" smtClean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[1]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)*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10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+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int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en-US" altLang="ko-KR" sz="2800" b="1" dirty="0" smtClean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[0]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)*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</a:t>
            </a:r>
            <a:b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b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b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sum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= </a:t>
            </a:r>
            <a:r>
              <a:rPr kumimoji="0" lang="en-US" altLang="ko-KR" sz="2800" b="1" i="0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int</a:t>
            </a:r>
            <a:r>
              <a:rPr kumimoji="0" lang="en-US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</a:t>
            </a:r>
            <a:r>
              <a:rPr kumimoji="0" lang="en-US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 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+</a:t>
            </a:r>
            <a:r>
              <a:rPr kumimoji="0" lang="en-US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r_n</a:t>
            </a:r>
            <a:endParaRPr kumimoji="0" lang="en-US" altLang="ko-KR" sz="2800" b="1" i="0" u="none" strike="noStrike" cap="none" normalizeH="0" baseline="0" dirty="0" smtClean="0">
              <a:ln>
                <a:noFill/>
              </a:ln>
              <a:solidFill>
                <a:srgbClr val="080808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sum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endParaRPr kumimoji="0" lang="ko-KR" altLang="ko-KR" sz="4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7" name="그림 6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362" y="1418975"/>
            <a:ext cx="2497468" cy="1091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514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8493"/>
    </mc:Choice>
    <mc:Fallback xmlns="">
      <p:transition advTm="68493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11029</TotalTime>
  <Words>1038</Words>
  <Application>Microsoft Office PowerPoint</Application>
  <PresentationFormat>와이드스크린</PresentationFormat>
  <Paragraphs>213</Paragraphs>
  <Slides>33</Slides>
  <Notes>33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41" baseType="lpstr">
      <vt:lpstr>굴림</vt:lpstr>
      <vt:lpstr>맑은 고딕</vt:lpstr>
      <vt:lpstr>함초롬돋움</vt:lpstr>
      <vt:lpstr>Arial</vt:lpstr>
      <vt:lpstr>Cambria Math</vt:lpstr>
      <vt:lpstr>Georgia</vt:lpstr>
      <vt:lpstr>Wingdings</vt:lpstr>
      <vt:lpstr>Office 테마</vt:lpstr>
      <vt:lpstr>PowerPoint 프레젠테이션</vt:lpstr>
      <vt:lpstr>연산자로 계산하자</vt:lpstr>
      <vt:lpstr>목차</vt:lpstr>
      <vt:lpstr>연산자와 피연산자</vt:lpstr>
      <vt:lpstr>산술 연산자 </vt:lpstr>
      <vt:lpstr>산술 연산자 </vt:lpstr>
      <vt:lpstr>도전</vt:lpstr>
      <vt:lpstr>PowerPoint 프레젠테이션</vt:lpstr>
      <vt:lpstr>PowerPoint 프레젠테이션</vt:lpstr>
      <vt:lpstr>도전</vt:lpstr>
      <vt:lpstr>도전</vt:lpstr>
      <vt:lpstr>도전</vt:lpstr>
      <vt:lpstr>도전</vt:lpstr>
      <vt:lpstr>복합 (할당) 연산자</vt:lpstr>
      <vt:lpstr>비교 연산자</vt:lpstr>
      <vt:lpstr>PowerPoint 프레젠테이션</vt:lpstr>
      <vt:lpstr>논리 연산자</vt:lpstr>
      <vt:lpstr>논리 연산자</vt:lpstr>
      <vt:lpstr>부울 (bool) 자료형</vt:lpstr>
      <vt:lpstr>비트 연산자</vt:lpstr>
      <vt:lpstr>비트 연산자</vt:lpstr>
      <vt:lpstr>비트 연산자</vt:lpstr>
      <vt:lpstr>비트 연산자</vt:lpstr>
      <vt:lpstr>비트 연산자</vt:lpstr>
      <vt:lpstr>쉬프트shift 연산</vt:lpstr>
      <vt:lpstr>쉬프트shift 연산</vt:lpstr>
      <vt:lpstr>연산자 우선순위</vt:lpstr>
      <vt:lpstr>도전</vt:lpstr>
      <vt:lpstr>도전</vt:lpstr>
      <vt:lpstr>round() 함수    </vt:lpstr>
      <vt:lpstr>리스트[]</vt:lpstr>
      <vt:lpstr>range() </vt:lpstr>
      <vt:lpstr>random 모듈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생활 속 인공지능 (1)</dc:title>
  <dc:creator>윤효순</dc:creator>
  <cp:lastModifiedBy>물리실험실</cp:lastModifiedBy>
  <cp:revision>1039</cp:revision>
  <dcterms:created xsi:type="dcterms:W3CDTF">2020-11-10T07:48:46Z</dcterms:created>
  <dcterms:modified xsi:type="dcterms:W3CDTF">2024-06-03T09:23:01Z</dcterms:modified>
</cp:coreProperties>
</file>