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3" r:id="rId2"/>
    <p:sldId id="450" r:id="rId3"/>
    <p:sldId id="451" r:id="rId4"/>
    <p:sldId id="453" r:id="rId5"/>
    <p:sldId id="468" r:id="rId6"/>
    <p:sldId id="459" r:id="rId7"/>
    <p:sldId id="469" r:id="rId8"/>
    <p:sldId id="490" r:id="rId9"/>
    <p:sldId id="489" r:id="rId10"/>
    <p:sldId id="470" r:id="rId11"/>
    <p:sldId id="471" r:id="rId12"/>
    <p:sldId id="472" r:id="rId13"/>
    <p:sldId id="454" r:id="rId14"/>
    <p:sldId id="455" r:id="rId15"/>
    <p:sldId id="457" r:id="rId16"/>
    <p:sldId id="474" r:id="rId17"/>
    <p:sldId id="476" r:id="rId18"/>
    <p:sldId id="475" r:id="rId19"/>
    <p:sldId id="461" r:id="rId20"/>
    <p:sldId id="485" r:id="rId21"/>
    <p:sldId id="492" r:id="rId22"/>
    <p:sldId id="487" r:id="rId23"/>
    <p:sldId id="48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82532" autoAdjust="0"/>
  </p:normalViewPr>
  <p:slideViewPr>
    <p:cSldViewPr snapToGrid="0">
      <p:cViewPr varScale="1">
        <p:scale>
          <a:sx n="90" d="100"/>
          <a:sy n="90" d="100"/>
        </p:scale>
        <p:origin x="1116" y="90"/>
      </p:cViewPr>
      <p:guideLst/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9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6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1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6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7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6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8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88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6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20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32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61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5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5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05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6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5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7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Yoon </a:t>
            </a:r>
            <a:r>
              <a:rPr lang="en-US" altLang="ko-KR" dirty="0" err="1"/>
              <a:t>Hyo</a:t>
            </a:r>
            <a:r>
              <a:rPr lang="en-US" altLang="ko-KR" dirty="0"/>
              <a:t>-Sun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21476"/>
            <a:ext cx="12192000" cy="194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505941"/>
            <a:ext cx="623392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11400248" y="535705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834931"/>
            <a:ext cx="120959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325611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2328" y="192951"/>
            <a:ext cx="6789789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12192000" cy="182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hyperlink" Target="https://www.codecogs.com/eqnedit.php?latex=%20c%20%3D%20\%20\sqrt%7ba%5e2%20%2B%20b%5e2%20%7d%20%3D%20\%20%7b%20(a%5e2%20%2B%20b%5e2%20)%20%7d%5e\frac%7b1%7d%7b2%7d%20#0" TargetMode="Externa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%20c%20%3D%20\%20\sqrt%7ba%5e2%20%2B%20b%5e2%20%7d%20%3D%20\%20%7b%20(a%5e2%20%2B%20b%5e2%20)%20%7d%5e\frac%7b1%7d%7b2%7d%20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7873" y="2475479"/>
            <a:ext cx="9144000" cy="1105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rgbClr val="002060"/>
                </a:solidFill>
              </a:rPr>
              <a:t>연</a:t>
            </a:r>
            <a:r>
              <a:rPr lang="ko-KR" altLang="en-US" b="1" dirty="0" smtClean="0">
                <a:solidFill>
                  <a:srgbClr val="00B0F0"/>
                </a:solidFill>
              </a:rPr>
              <a:t>산</a:t>
            </a:r>
            <a:r>
              <a:rPr lang="ko-KR" altLang="en-US" b="1" dirty="0" smtClean="0">
                <a:solidFill>
                  <a:srgbClr val="FFC000"/>
                </a:solidFill>
              </a:rPr>
              <a:t>자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로</a:t>
            </a:r>
            <a:r>
              <a:rPr lang="ko-KR" altLang="en-US" b="1" dirty="0" smtClean="0">
                <a:solidFill>
                  <a:srgbClr val="002060"/>
                </a:solidFill>
              </a:rPr>
              <a:t> 계산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하자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CB61A8-A986-46D6-9423-47174BEB4DA0}"/>
              </a:ext>
            </a:extLst>
          </p:cNvPr>
          <p:cNvSpPr/>
          <p:nvPr/>
        </p:nvSpPr>
        <p:spPr>
          <a:xfrm>
            <a:off x="7581089" y="311285"/>
            <a:ext cx="4383932" cy="752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5174" y="979738"/>
            <a:ext cx="10858738" cy="267765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"5 글자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40" y="3906126"/>
            <a:ext cx="5040972" cy="9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959E1A-7FFC-4B01-90FF-B98922BD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87" y="1051560"/>
            <a:ext cx="6801196" cy="2555008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87" y="5004377"/>
            <a:ext cx="6615701" cy="146741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Picture 2">
            <a:hlinkClick r:id="rId5"/>
            <a:extLst>
              <a:ext uri="{FF2B5EF4-FFF2-40B4-BE49-F238E27FC236}">
                <a16:creationId xmlns:a16="http://schemas.microsoft.com/office/drawing/2014/main" id="{1F8E0545-42DD-4B48-9C31-6D95CB4C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94" y="3875414"/>
            <a:ext cx="5586884" cy="652153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81" y="1118270"/>
            <a:ext cx="10173275" cy="236988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bottom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'밑변:'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'높이:'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bottom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**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'빗변의 길이는 :'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1F8E0545-42DD-4B48-9C31-6D95CB4C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72" y="3875414"/>
            <a:ext cx="5586884" cy="652153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74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대입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연산자와 다른 연산자를 결합하여 간략하게 표현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7745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복합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8" y="2119770"/>
            <a:ext cx="4814343" cy="359110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79" y="1955389"/>
            <a:ext cx="5003777" cy="375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479152" cy="53256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크다’ 혹은 ‘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작다’와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비교 연산은 수치 데이터를 담고 있는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개의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대상으로 크기 관계를 살펴본다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0" y="2664367"/>
            <a:ext cx="7423408" cy="377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AB31AE-8999-4E8B-AE9D-5A090A7170D9}"/>
              </a:ext>
            </a:extLst>
          </p:cNvPr>
          <p:cNvSpPr/>
          <p:nvPr/>
        </p:nvSpPr>
        <p:spPr>
          <a:xfrm>
            <a:off x="1454934" y="3334972"/>
            <a:ext cx="1643974" cy="1007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68" y="2969486"/>
            <a:ext cx="3818516" cy="227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7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566BF3-3B86-43AD-B9D6-EFC2493B6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8"/>
          <a:stretch/>
        </p:blipFill>
        <p:spPr>
          <a:xfrm>
            <a:off x="1382299" y="1029706"/>
            <a:ext cx="5444501" cy="479197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46" y="1029706"/>
            <a:ext cx="3370217" cy="429561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7938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479152" cy="53256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부울값을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가진 데이터에 대해서 적용할 수 있는 연산이 논리 연산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4" y="1771082"/>
            <a:ext cx="10860600" cy="32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01205" y="1591479"/>
            <a:ext cx="9618432" cy="310854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10) and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&lt;=19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ko-KR" sz="28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</a:t>
            </a:r>
            <a:r>
              <a:rPr lang="ko-KR" altLang="ko-KR" sz="2800" b="1" dirty="0" smtClean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</a:t>
            </a:r>
            <a:r>
              <a:rPr lang="ko-KR" altLang="ko-KR" sz="28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8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&gt;=10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7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부울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(bool) </a:t>
            </a:r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자료형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479152" cy="237328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값을 가지는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부울형이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아니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데이터도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부울형으로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변환 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이거나 비어있는 것은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False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 아닌 값이나 무엇인가 들어 있는 것은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5320" y="3555297"/>
            <a:ext cx="10485120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12.3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14360" y="3555297"/>
            <a:ext cx="2926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2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33990" y="945166"/>
            <a:ext cx="10870933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 신장과 체중을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출력하는 프로그램을 작성하여 보자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87" y="2022243"/>
            <a:ext cx="6815309" cy="2924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4853" y="5209286"/>
            <a:ext cx="10061770" cy="1328023"/>
          </a:xfrm>
          <a:prstGeom prst="flowChartAlternateProcess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2400" dirty="0"/>
              <a:t>몸무게를 </a:t>
            </a:r>
            <a:r>
              <a:rPr lang="en-US" altLang="ko-KR" sz="2400" dirty="0"/>
              <a:t>kg </a:t>
            </a:r>
            <a:r>
              <a:rPr lang="ko-KR" altLang="en-US" sz="2400" dirty="0" smtClean="0"/>
              <a:t>단위로 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85.0</a:t>
            </a:r>
            <a:endParaRPr lang="ko-KR" altLang="en-US" sz="2400" dirty="0"/>
          </a:p>
          <a:p>
            <a:r>
              <a:rPr lang="ko-KR" altLang="en-US" sz="2400" dirty="0"/>
              <a:t>키를 미터 단위로 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1.83</a:t>
            </a:r>
            <a:endParaRPr lang="ko-KR" altLang="en-US" sz="2400" dirty="0"/>
          </a:p>
          <a:p>
            <a:r>
              <a:rPr lang="ko-KR" altLang="en-US" sz="2400" dirty="0"/>
              <a:t>당신의 </a:t>
            </a:r>
            <a:r>
              <a:rPr lang="en-US" altLang="ko-KR" sz="2400" dirty="0"/>
              <a:t>BMI= 25.381468541909282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81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산술 연산자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복합 연산자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 연산자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연산자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 연산자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95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223" y="1077313"/>
            <a:ext cx="11178792" cy="34778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32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몸무게를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kg 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단위로 </a:t>
            </a:r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"))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 = float(input("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키를 미터 단위로 </a:t>
            </a:r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"))</a:t>
            </a:r>
          </a:p>
          <a:p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(weight / (height</a:t>
            </a:r>
            <a:r>
              <a:rPr lang="en-US" altLang="ko-KR" sz="32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2)) </a:t>
            </a:r>
            <a:endParaRPr lang="en-US" altLang="ko-KR" sz="3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print("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당신의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BMI=", </a:t>
            </a:r>
            <a:r>
              <a:rPr lang="en-US" altLang="ko-KR" sz="3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572" y="4761417"/>
            <a:ext cx="10061770" cy="1328023"/>
          </a:xfrm>
          <a:prstGeom prst="flowChartAlternateProcess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2400" dirty="0"/>
              <a:t>몸무게를 </a:t>
            </a:r>
            <a:r>
              <a:rPr lang="en-US" altLang="ko-KR" sz="2400" dirty="0"/>
              <a:t>kg </a:t>
            </a:r>
            <a:r>
              <a:rPr lang="ko-KR" altLang="en-US" sz="2400" dirty="0" smtClean="0"/>
              <a:t>단위로 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85.0</a:t>
            </a:r>
            <a:endParaRPr lang="ko-KR" altLang="en-US" sz="2400" dirty="0"/>
          </a:p>
          <a:p>
            <a:r>
              <a:rPr lang="ko-KR" altLang="en-US" sz="2400" dirty="0"/>
              <a:t>키를 미터 단위로 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1.83</a:t>
            </a:r>
            <a:endParaRPr lang="ko-KR" altLang="en-US" sz="2400" dirty="0"/>
          </a:p>
          <a:p>
            <a:r>
              <a:rPr lang="ko-KR" altLang="en-US" sz="2400" dirty="0"/>
              <a:t>당신의 </a:t>
            </a:r>
            <a:r>
              <a:rPr lang="en-US" altLang="ko-KR" sz="2400" dirty="0"/>
              <a:t>BMI= 25.381468541909282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7824" r="54355"/>
          <a:stretch/>
        </p:blipFill>
        <p:spPr>
          <a:xfrm>
            <a:off x="6965504" y="2631232"/>
            <a:ext cx="4335121" cy="171910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149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</a:t>
            </a:r>
            <a:r>
              <a:rPr lang="ko-KR" altLang="en-US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</a:t>
            </a:r>
            <a:r>
              <a:rPr lang="en-US" altLang="ko-KR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396240" y="1319842"/>
            <a:ext cx="11014259" cy="2098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개의 자료를 모아서 하나의 묶음으로 저장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변수에 여러 개의 값을 저장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 내의 개별 데이터</a:t>
            </a:r>
            <a:r>
              <a:rPr lang="ko-KR" altLang="en-US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항목</a:t>
            </a:r>
            <a:r>
              <a:rPr lang="en-US" altLang="ko-KR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A2CB1-9C8D-4D0A-A537-F9C58F88B143}"/>
              </a:ext>
            </a:extLst>
          </p:cNvPr>
          <p:cNvSpPr txBox="1"/>
          <p:nvPr/>
        </p:nvSpPr>
        <p:spPr>
          <a:xfrm>
            <a:off x="2137012" y="3623901"/>
            <a:ext cx="6480720" cy="576064"/>
          </a:xfrm>
          <a:prstGeom prst="rect">
            <a:avLst/>
          </a:prstGeom>
          <a:solidFill>
            <a:srgbClr val="E5F6E4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city_list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광주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제주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lang="en-US" altLang="ko-KR" sz="32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80" y="4664243"/>
            <a:ext cx="5256584" cy="11807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37090" y="4885288"/>
            <a:ext cx="599844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en-US" altLang="ko-KR" b="1" baseline="30000" dirty="0">
                <a:solidFill>
                  <a:srgbClr val="0070C0"/>
                </a:solidFill>
              </a:rPr>
              <a:t>index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1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range()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2098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range(</a:t>
            </a:r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시작하여 </a:t>
            </a:r>
            <a:r>
              <a:rPr lang="en-US" altLang="ko-KR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(stop-1)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간격으로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정수들을 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반드시 지정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생략 가능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4019" y="3479389"/>
            <a:ext cx="10130875" cy="259231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8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9020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난수와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관련한 함수를 제공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1997" y="2067427"/>
            <a:ext cx="5676129" cy="35394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5195" r="5825" b="34257"/>
          <a:stretch/>
        </p:blipFill>
        <p:spPr>
          <a:xfrm>
            <a:off x="6766338" y="2067427"/>
            <a:ext cx="4937982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(expression) =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피연산자들과 연산자들의 모임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(operator):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연산을 나타내는 기호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(operand):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연산의 대상이 되는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연산자와 </a:t>
            </a:r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49" y="3707412"/>
            <a:ext cx="4421513" cy="24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/>
              <a:t>덧셈</a:t>
            </a:r>
            <a:r>
              <a:rPr lang="en-US" altLang="ko-KR" sz="2400" dirty="0"/>
              <a:t>, </a:t>
            </a:r>
            <a:r>
              <a:rPr lang="ko-KR" altLang="en-US" sz="2400" dirty="0"/>
              <a:t>뺄셈</a:t>
            </a:r>
            <a:r>
              <a:rPr lang="en-US" altLang="ko-KR" sz="2400" dirty="0"/>
              <a:t>, </a:t>
            </a:r>
            <a:r>
              <a:rPr lang="ko-KR" altLang="en-US" sz="2400" dirty="0"/>
              <a:t>곱셈</a:t>
            </a:r>
            <a:r>
              <a:rPr lang="en-US" altLang="ko-KR" sz="2400" dirty="0"/>
              <a:t>, </a:t>
            </a:r>
            <a:r>
              <a:rPr lang="ko-KR" altLang="en-US" sz="2400" dirty="0"/>
              <a:t>나눗셈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 연산 </a:t>
            </a:r>
            <a:r>
              <a:rPr lang="ko-KR" altLang="en-US" sz="2400" dirty="0" smtClean="0"/>
              <a:t>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산술 연산자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" y="1754705"/>
            <a:ext cx="9885947" cy="392762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4023360" y="3926103"/>
            <a:ext cx="1018162" cy="1815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산술 연산자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5723" y="1061337"/>
            <a:ext cx="6643991" cy="310854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거듭제곱연산자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7" b="12928"/>
          <a:stretch/>
        </p:blipFill>
        <p:spPr>
          <a:xfrm>
            <a:off x="8441401" y="1169581"/>
            <a:ext cx="2823535" cy="1876291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15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564" y="1023065"/>
            <a:ext cx="10880036" cy="26776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 부터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표준입력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 정수를 입력 받아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원래의 값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꺼꾸로 뒤집어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자리의 숫자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만들고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원래의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뒤집힌 숫자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합을 구하는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작성하시요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1554" y="1389694"/>
            <a:ext cx="9648083" cy="3970318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28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(input(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2800" b="1" dirty="0" err="1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두자리</a:t>
            </a:r>
            <a:r>
              <a:rPr lang="ko-KR" altLang="en-US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정수 입력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endParaRPr lang="en-US" altLang="ko-KR" sz="28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"두 수의 합 :"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6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32" y="1322167"/>
            <a:ext cx="2497468" cy="109160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62502" y="1322167"/>
            <a:ext cx="10379198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"두 자리 숫자 입력:"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+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158" y="1023065"/>
            <a:ext cx="11047228" cy="440120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글자를 입력 받아 꺼꾸로 출력하는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작성하시요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입력받은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23456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출력 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65432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입력받은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출력 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aerok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9" y="2277381"/>
            <a:ext cx="5040972" cy="846819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9" y="3416258"/>
            <a:ext cx="5040972" cy="9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11060</TotalTime>
  <Words>495</Words>
  <Application>Microsoft Office PowerPoint</Application>
  <PresentationFormat>와이드스크린</PresentationFormat>
  <Paragraphs>163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함초롬돋움</vt:lpstr>
      <vt:lpstr>Arial</vt:lpstr>
      <vt:lpstr>Georgia</vt:lpstr>
      <vt:lpstr>Wingdings</vt:lpstr>
      <vt:lpstr>Office 테마</vt:lpstr>
      <vt:lpstr>연산자로 계산하자</vt:lpstr>
      <vt:lpstr>목차</vt:lpstr>
      <vt:lpstr>연산자와 피연산자</vt:lpstr>
      <vt:lpstr>산술 연산자 </vt:lpstr>
      <vt:lpstr>산술 연산자 </vt:lpstr>
      <vt:lpstr>도전</vt:lpstr>
      <vt:lpstr>PowerPoint 프레젠테이션</vt:lpstr>
      <vt:lpstr>PowerPoint 프레젠테이션</vt:lpstr>
      <vt:lpstr>도전</vt:lpstr>
      <vt:lpstr>도전</vt:lpstr>
      <vt:lpstr>도전</vt:lpstr>
      <vt:lpstr>도전</vt:lpstr>
      <vt:lpstr>복합 (할당) 연산자</vt:lpstr>
      <vt:lpstr>비교 연산자</vt:lpstr>
      <vt:lpstr>PowerPoint 프레젠테이션</vt:lpstr>
      <vt:lpstr>논리 연산자</vt:lpstr>
      <vt:lpstr>논리 연산자</vt:lpstr>
      <vt:lpstr>부울 (bool) 자료형</vt:lpstr>
      <vt:lpstr>도전</vt:lpstr>
      <vt:lpstr>도전</vt:lpstr>
      <vt:lpstr>리스트[]</vt:lpstr>
      <vt:lpstr>range() </vt:lpstr>
      <vt:lpstr>random 모듈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윤효순</dc:creator>
  <cp:lastModifiedBy>user</cp:lastModifiedBy>
  <cp:revision>1046</cp:revision>
  <dcterms:created xsi:type="dcterms:W3CDTF">2020-11-10T07:48:46Z</dcterms:created>
  <dcterms:modified xsi:type="dcterms:W3CDTF">2024-09-05T22:58:56Z</dcterms:modified>
</cp:coreProperties>
</file>