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53" r:id="rId2"/>
    <p:sldId id="450" r:id="rId3"/>
    <p:sldId id="451" r:id="rId4"/>
    <p:sldId id="489" r:id="rId5"/>
    <p:sldId id="467" r:id="rId6"/>
    <p:sldId id="512" r:id="rId7"/>
    <p:sldId id="511" r:id="rId8"/>
    <p:sldId id="513" r:id="rId9"/>
    <p:sldId id="459" r:id="rId10"/>
    <p:sldId id="538" r:id="rId11"/>
    <p:sldId id="539" r:id="rId12"/>
    <p:sldId id="540" r:id="rId13"/>
    <p:sldId id="561" r:id="rId14"/>
    <p:sldId id="563" r:id="rId15"/>
    <p:sldId id="568" r:id="rId16"/>
    <p:sldId id="564" r:id="rId17"/>
    <p:sldId id="565" r:id="rId18"/>
    <p:sldId id="566" r:id="rId19"/>
    <p:sldId id="567" r:id="rId20"/>
    <p:sldId id="514" r:id="rId21"/>
    <p:sldId id="515" r:id="rId22"/>
    <p:sldId id="516" r:id="rId23"/>
    <p:sldId id="517" r:id="rId24"/>
    <p:sldId id="494" r:id="rId25"/>
    <p:sldId id="518" r:id="rId26"/>
    <p:sldId id="519" r:id="rId27"/>
    <p:sldId id="520" r:id="rId28"/>
    <p:sldId id="498" r:id="rId29"/>
    <p:sldId id="521" r:id="rId30"/>
    <p:sldId id="499" r:id="rId31"/>
    <p:sldId id="501" r:id="rId32"/>
    <p:sldId id="527" r:id="rId33"/>
    <p:sldId id="545" r:id="rId34"/>
    <p:sldId id="546" r:id="rId35"/>
    <p:sldId id="544" r:id="rId36"/>
    <p:sldId id="570" r:id="rId37"/>
    <p:sldId id="569" r:id="rId38"/>
    <p:sldId id="500" r:id="rId39"/>
    <p:sldId id="502" r:id="rId40"/>
    <p:sldId id="471" r:id="rId41"/>
    <p:sldId id="528" r:id="rId42"/>
    <p:sldId id="549" r:id="rId43"/>
    <p:sldId id="548" r:id="rId44"/>
    <p:sldId id="529" r:id="rId45"/>
    <p:sldId id="507" r:id="rId46"/>
    <p:sldId id="558" r:id="rId47"/>
    <p:sldId id="550" r:id="rId48"/>
    <p:sldId id="571" r:id="rId49"/>
    <p:sldId id="531" r:id="rId50"/>
    <p:sldId id="553" r:id="rId51"/>
    <p:sldId id="533" r:id="rId52"/>
    <p:sldId id="555" r:id="rId53"/>
    <p:sldId id="532" r:id="rId54"/>
    <p:sldId id="534" r:id="rId55"/>
    <p:sldId id="557" r:id="rId56"/>
    <p:sldId id="559" r:id="rId57"/>
    <p:sldId id="535" r:id="rId58"/>
    <p:sldId id="560" r:id="rId5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CC"/>
    <a:srgbClr val="FF33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4792" autoAdjust="0"/>
  </p:normalViewPr>
  <p:slideViewPr>
    <p:cSldViewPr snapToGrid="0">
      <p:cViewPr varScale="1">
        <p:scale>
          <a:sx n="53" d="100"/>
          <a:sy n="53" d="100"/>
        </p:scale>
        <p:origin x="1392" y="66"/>
      </p:cViewPr>
      <p:guideLst/>
    </p:cSldViewPr>
  </p:slideViewPr>
  <p:outlineViewPr>
    <p:cViewPr>
      <p:scale>
        <a:sx n="33" d="100"/>
        <a:sy n="33" d="100"/>
      </p:scale>
      <p:origin x="0" y="-67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4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72057-C776-4B96-A034-91FCAFAE0D17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20ED5-74FC-4363-8D84-2AE81B839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9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20ED5-74FC-4363-8D84-2AE81B839CC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53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22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56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7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86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19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21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021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33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29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78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533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76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78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56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88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087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501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r>
              <a:rPr lang="ko-KR" altLang="en-US" baseline="0" dirty="0" smtClean="0"/>
              <a:t> 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285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8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dirty="0" smtClean="0"/>
          </a:p>
          <a:p>
            <a:endParaRPr lang="en-US" altLang="ko-KR" sz="1000" baseline="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842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664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03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342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79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968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825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1755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648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145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11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113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6638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130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521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 코드를 살펴볼까요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변수 </a:t>
            </a:r>
            <a:r>
              <a:rPr lang="en-US" altLang="ko-KR" baseline="0" dirty="0" smtClean="0"/>
              <a:t>hap</a:t>
            </a:r>
            <a:r>
              <a:rPr lang="ko-KR" altLang="en-US" baseline="0" dirty="0" smtClean="0"/>
              <a:t>을 초기화하고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문을 수행합니다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문에서  </a:t>
            </a:r>
            <a:r>
              <a:rPr lang="en-US" altLang="ko-KR" baseline="0" dirty="0" smtClean="0"/>
              <a:t>range()</a:t>
            </a:r>
            <a:r>
              <a:rPr lang="ko-KR" altLang="en-US" baseline="0" dirty="0" smtClean="0"/>
              <a:t>함수에 의해 </a:t>
            </a:r>
            <a:r>
              <a:rPr lang="en-US" altLang="ko-KR" baseline="0" dirty="0" smtClean="0"/>
              <a:t>1…99</a:t>
            </a:r>
            <a:r>
              <a:rPr lang="ko-KR" altLang="en-US" baseline="0" dirty="0" smtClean="0"/>
              <a:t>의 숫자가 생성되죠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이 변수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대입되고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Hap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들어있는값에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저장된 데이터 값을</a:t>
            </a:r>
            <a:endParaRPr lang="en-US" altLang="ko-KR" baseline="0" dirty="0" smtClean="0"/>
          </a:p>
          <a:p>
            <a:r>
              <a:rPr lang="ko-KR" altLang="en-US" baseline="0" dirty="0" smtClean="0"/>
              <a:t>더하여 </a:t>
            </a:r>
            <a:r>
              <a:rPr lang="en-US" altLang="ko-KR" baseline="0" dirty="0" smtClean="0"/>
              <a:t>hap</a:t>
            </a:r>
            <a:r>
              <a:rPr lang="ko-KR" altLang="en-US" baseline="0" dirty="0" smtClean="0"/>
              <a:t>을 업데이트합니다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그런다음</a:t>
            </a:r>
            <a:r>
              <a:rPr lang="ko-KR" altLang="en-US" baseline="0" dirty="0" smtClean="0"/>
              <a:t> 조건식을 이용하여</a:t>
            </a:r>
            <a:endParaRPr lang="en-US" altLang="ko-KR" baseline="0" dirty="0" smtClean="0"/>
          </a:p>
          <a:p>
            <a:r>
              <a:rPr lang="en-US" altLang="ko-KR" baseline="0" dirty="0" smtClean="0"/>
              <a:t>Hap</a:t>
            </a:r>
            <a:r>
              <a:rPr lang="ko-KR" altLang="en-US" baseline="0" dirty="0" smtClean="0"/>
              <a:t>에 저장된 데이터 값이 </a:t>
            </a:r>
            <a:r>
              <a:rPr lang="en-US" altLang="ko-KR" baseline="0" dirty="0" smtClean="0"/>
              <a:t>1000</a:t>
            </a:r>
            <a:r>
              <a:rPr lang="ko-KR" altLang="en-US" baseline="0" dirty="0" smtClean="0"/>
              <a:t>보다 크거나 같은지를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판변하는데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조건식이 거짓이므로 </a:t>
            </a:r>
            <a:endParaRPr lang="en-US" altLang="ko-KR" baseline="0" dirty="0" smtClean="0"/>
          </a:p>
          <a:p>
            <a:r>
              <a:rPr lang="en-US" altLang="ko-KR" baseline="0" dirty="0" smtClean="0"/>
              <a:t>Break</a:t>
            </a:r>
            <a:r>
              <a:rPr lang="ko-KR" altLang="en-US" baseline="0" dirty="0" smtClean="0"/>
              <a:t>문장을 수행하지 않고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위로 올라가 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이번에기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에 대입됩니다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과정을 반복 수행하다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조건식이 참이 되면</a:t>
            </a:r>
            <a:endParaRPr lang="en-US" altLang="ko-KR" baseline="0" dirty="0" smtClean="0"/>
          </a:p>
          <a:p>
            <a:r>
              <a:rPr lang="en-US" altLang="ko-KR" baseline="0" dirty="0" smtClean="0"/>
              <a:t>Break</a:t>
            </a:r>
            <a:r>
              <a:rPr lang="ko-KR" altLang="en-US" baseline="0" dirty="0" smtClean="0"/>
              <a:t>문을 수행하여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반복문을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벗어사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 두 </a:t>
            </a:r>
            <a:r>
              <a:rPr lang="en-US" altLang="ko-KR" baseline="0" dirty="0" smtClean="0"/>
              <a:t>print()</a:t>
            </a:r>
            <a:r>
              <a:rPr lang="ko-KR" altLang="en-US" baseline="0" dirty="0" smtClean="0"/>
              <a:t>문을 수행하고 프로그램 마칩니다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7011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26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081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264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코드는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0685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코드는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923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986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36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880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584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 구구단에서는 </a:t>
            </a:r>
            <a:endParaRPr lang="en-US" altLang="ko-KR" dirty="0" smtClean="0"/>
          </a:p>
          <a:p>
            <a:r>
              <a:rPr lang="ko-KR" altLang="en-US" dirty="0" smtClean="0"/>
              <a:t>구구단의 결과가 세로로 출력되므로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위아래로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 스크롤해야</a:t>
            </a:r>
            <a:r>
              <a:rPr lang="en-US" altLang="ko-KR" dirty="0" smtClean="0"/>
              <a:t>/</a:t>
            </a:r>
            <a:r>
              <a:rPr lang="ko-KR" altLang="en-US" dirty="0" smtClean="0"/>
              <a:t> 전체 결과를 볼 수 있습니다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endParaRPr lang="en-US" altLang="ko-KR" dirty="0" smtClean="0"/>
          </a:p>
          <a:p>
            <a:r>
              <a:rPr lang="ko-KR" altLang="en-US" dirty="0" smtClean="0"/>
              <a:t>다음과 같이 구구단을 </a:t>
            </a:r>
            <a:endParaRPr lang="en-US" altLang="ko-KR" dirty="0" smtClean="0"/>
          </a:p>
          <a:p>
            <a:r>
              <a:rPr lang="ko-KR" altLang="en-US" dirty="0" smtClean="0"/>
              <a:t>가로 형태로 출력하면</a:t>
            </a:r>
            <a:endParaRPr lang="en-US" altLang="ko-KR" dirty="0" smtClean="0"/>
          </a:p>
          <a:p>
            <a:r>
              <a:rPr lang="ko-KR" altLang="en-US" dirty="0" smtClean="0"/>
              <a:t>훨씬 보기가 좋을 것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데이터를 </a:t>
            </a:r>
            <a:endParaRPr lang="en-US" altLang="ko-KR" dirty="0" smtClean="0"/>
          </a:p>
          <a:p>
            <a:r>
              <a:rPr lang="ko-KR" altLang="en-US" dirty="0" smtClean="0"/>
              <a:t>화면에 </a:t>
            </a:r>
            <a:r>
              <a:rPr lang="ko-KR" altLang="en-US" dirty="0" err="1" smtClean="0"/>
              <a:t>출력할때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주의할 점이 있는데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일단 세로방향으로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 한번 출력되면</a:t>
            </a:r>
            <a:endParaRPr lang="en-US" altLang="ko-KR" dirty="0" smtClean="0"/>
          </a:p>
          <a:p>
            <a:r>
              <a:rPr lang="ko-KR" altLang="en-US" dirty="0" smtClean="0"/>
              <a:t>다시 위로 올라가서 </a:t>
            </a:r>
            <a:r>
              <a:rPr lang="en-US" altLang="ko-KR" dirty="0" smtClean="0"/>
              <a:t>/</a:t>
            </a:r>
            <a:r>
              <a:rPr lang="ko-KR" altLang="en-US" dirty="0" smtClean="0"/>
              <a:t>출력할 수 없습니다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 2</a:t>
            </a:r>
            <a:r>
              <a:rPr lang="ko-KR" altLang="en-US" dirty="0" smtClean="0"/>
              <a:t>단을 출력한 후</a:t>
            </a:r>
            <a:endParaRPr lang="en-US" altLang="ko-KR" dirty="0" smtClean="0"/>
          </a:p>
          <a:p>
            <a:r>
              <a:rPr lang="ko-KR" altLang="en-US" dirty="0" smtClean="0"/>
              <a:t>다시 화면 위로 올라가서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단을 출력할 수 없다는</a:t>
            </a:r>
            <a:endParaRPr lang="en-US" altLang="ko-KR" dirty="0" smtClean="0"/>
          </a:p>
          <a:p>
            <a:r>
              <a:rPr lang="ko-KR" altLang="en-US" dirty="0" smtClean="0"/>
              <a:t>의미입니다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그래서 </a:t>
            </a:r>
            <a:endParaRPr lang="en-US" altLang="ko-KR" dirty="0" smtClean="0"/>
          </a:p>
          <a:p>
            <a:r>
              <a:rPr lang="ko-KR" altLang="en-US" dirty="0" smtClean="0"/>
              <a:t>먼저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가로</a:t>
            </a:r>
            <a:r>
              <a:rPr lang="ko-KR" altLang="en-US" baseline="0" dirty="0" smtClean="0"/>
              <a:t> 방향으로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데이터를 출력해야 합니다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회의 결과를 보면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즉 바깥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</a:t>
            </a:r>
            <a:r>
              <a:rPr lang="en-US" altLang="ko-KR" dirty="0" smtClean="0"/>
              <a:t>/ 1</a:t>
            </a:r>
            <a:r>
              <a:rPr lang="ko-KR" altLang="en-US" dirty="0" smtClean="0"/>
              <a:t>회 </a:t>
            </a:r>
            <a:r>
              <a:rPr lang="ko-KR" altLang="en-US" dirty="0" err="1" smtClean="0"/>
              <a:t>수행했을때의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결과를 보면</a:t>
            </a:r>
            <a:endParaRPr lang="en-US" altLang="ko-KR" dirty="0" smtClean="0"/>
          </a:p>
          <a:p>
            <a:r>
              <a:rPr lang="ko-KR" altLang="en-US" dirty="0" smtClean="0"/>
              <a:t>결과를 보면 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2  3 4 5 6 7 8 9 </a:t>
            </a:r>
            <a:r>
              <a:rPr lang="ko-KR" altLang="en-US" baseline="0" dirty="0" smtClean="0"/>
              <a:t>로 증가하죠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그리고 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값은 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로 변화지 않습니다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회의 결과를 보면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즉 바깥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 </a:t>
            </a:r>
            <a:r>
              <a:rPr lang="en-US" altLang="ko-KR" dirty="0" smtClean="0"/>
              <a:t>/ 1</a:t>
            </a:r>
            <a:r>
              <a:rPr lang="ko-KR" altLang="en-US" dirty="0" smtClean="0"/>
              <a:t>회 </a:t>
            </a:r>
            <a:r>
              <a:rPr lang="ko-KR" altLang="en-US" dirty="0" err="1" smtClean="0"/>
              <a:t>수행했을때의</a:t>
            </a:r>
            <a:r>
              <a:rPr lang="ko-KR" altLang="en-US" dirty="0" smtClean="0"/>
              <a:t> 결과를 보면 </a:t>
            </a:r>
            <a:endParaRPr lang="en-US" altLang="ko-KR" dirty="0" smtClean="0"/>
          </a:p>
          <a:p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2  3 4 5 6 7 8 9 </a:t>
            </a:r>
            <a:r>
              <a:rPr lang="ko-KR" altLang="en-US" baseline="0" dirty="0" smtClean="0"/>
              <a:t>로 증가하죠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그리고 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값은 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로 변화지 않습니다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 </a:t>
            </a:r>
            <a:endParaRPr lang="en-US" altLang="ko-KR" baseline="0" dirty="0" smtClean="0"/>
          </a:p>
          <a:p>
            <a:r>
              <a:rPr lang="ko-KR" altLang="en-US" baseline="0" dirty="0" smtClean="0"/>
              <a:t>바깥 </a:t>
            </a:r>
            <a:r>
              <a:rPr lang="en-US" altLang="ko-KR" baseline="0" dirty="0" smtClean="0"/>
              <a:t>for</a:t>
            </a:r>
            <a:r>
              <a:rPr lang="ko-KR" altLang="en-US" baseline="0" dirty="0" err="1" smtClean="0"/>
              <a:t>문을수행될때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2  3 4 5 6 7 8 9</a:t>
            </a:r>
            <a:r>
              <a:rPr lang="ko-KR" altLang="en-US" baseline="0" dirty="0" smtClean="0"/>
              <a:t>이 차례로 수행됩니다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이와 같이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구구단을 출력하기 위해서는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바깥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문에서 사용하는 변수가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안쪽 </a:t>
            </a:r>
            <a:r>
              <a:rPr lang="en-US" altLang="ko-KR" baseline="0" dirty="0" smtClean="0"/>
              <a:t>for</a:t>
            </a:r>
            <a:r>
              <a:rPr lang="ko-KR" altLang="en-US" baseline="0" dirty="0" smtClean="0"/>
              <a:t>문에서 사용하는 변수가  </a:t>
            </a:r>
            <a:r>
              <a:rPr lang="en-US" altLang="ko-KR" baseline="0" dirty="0" err="1" smtClean="0"/>
              <a:t>dan</a:t>
            </a:r>
            <a:r>
              <a:rPr lang="ko-KR" altLang="en-US" baseline="0" dirty="0" smtClean="0"/>
              <a:t>이어야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208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080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845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이번에는 다음과 같이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구구단을 화면에 출력해 보세요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876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417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 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For</a:t>
            </a:r>
            <a:r>
              <a:rPr lang="ko-KR" altLang="en-US" dirty="0" smtClean="0"/>
              <a:t>문을 이용하여</a:t>
            </a:r>
            <a:endParaRPr lang="en-US" altLang="ko-KR" dirty="0" smtClean="0"/>
          </a:p>
          <a:p>
            <a:r>
              <a:rPr lang="ko-KR" altLang="en-US" dirty="0" smtClean="0"/>
              <a:t>다음과 같은 모양들을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화면에</a:t>
            </a:r>
            <a:endParaRPr lang="en-US" altLang="ko-KR" dirty="0" smtClean="0"/>
          </a:p>
          <a:p>
            <a:r>
              <a:rPr lang="ko-KR" altLang="en-US" dirty="0" smtClean="0"/>
              <a:t>출력하는 프로그램을 작성해 보세요 </a:t>
            </a:r>
            <a:endParaRPr lang="en-US" altLang="ko-KR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568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r>
              <a:rPr lang="en-US" altLang="ko-KR" baseline="0" dirty="0" smtClean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39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479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8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6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30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F216-306A-448C-8AA8-CD9E2A65F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6D8656-5379-4F81-9390-7D4EA7A5A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D5E7D-8635-480C-9242-9994820C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DB0A-EB78-45DD-81A5-FFC950F9CEF6}" type="datetime1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CF6CF-FDFC-480B-BD1D-C1F77488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Yoon </a:t>
            </a:r>
            <a:r>
              <a:rPr lang="en-US" altLang="ko-KR" dirty="0" err="1"/>
              <a:t>Hyo</a:t>
            </a:r>
            <a:r>
              <a:rPr lang="en-US" altLang="ko-KR" dirty="0"/>
              <a:t>-Sun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21476"/>
            <a:ext cx="12192000" cy="194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8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260E2-961A-47B5-B423-8D77BD84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58642C-3E2B-409D-B7B9-8097E5CE4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54471-D8D3-4765-B9AF-12D6DA3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932F-1B6C-4FA1-87F9-EBBD2259476F}" type="datetime1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0C916-9F5D-4746-8F6D-B90E50D3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DC969-1E32-4EBD-BCE6-7478D7CB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0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546B8F-E98B-45F6-8C22-122302329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43374-6662-4109-A189-19FFDF816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40C49-154A-4A48-A81C-7EC059DD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E896-FCB5-4E32-851A-E126A26A0C72}" type="datetime1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CF0E8-58CB-440A-A9CA-A7071350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23420-0971-49EE-AA54-F3D4CC37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73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5557761" y="6505941"/>
            <a:ext cx="623392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11376587" y="563920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11400248" y="535705"/>
            <a:ext cx="719403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834931"/>
            <a:ext cx="1209598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5325611"/>
          </a:xfrm>
        </p:spPr>
        <p:txBody>
          <a:bodyPr/>
          <a:lstStyle>
            <a:lvl1pPr marL="457200" indent="-457200">
              <a:lnSpc>
                <a:spcPct val="130000"/>
              </a:lnSpc>
              <a:buClr>
                <a:srgbClr val="006600"/>
              </a:buClr>
              <a:buFont typeface="+mj-lt"/>
              <a:buAutoNum type="arabicPeriod"/>
              <a:defRPr b="1"/>
            </a:lvl1pPr>
            <a:lvl2pPr>
              <a:lnSpc>
                <a:spcPct val="130000"/>
              </a:lnSpc>
              <a:defRPr b="1"/>
            </a:lvl2pPr>
            <a:lvl3pPr>
              <a:lnSpc>
                <a:spcPct val="130000"/>
              </a:lnSpc>
              <a:defRPr b="1"/>
            </a:lvl3pPr>
            <a:lvl4pPr>
              <a:lnSpc>
                <a:spcPct val="130000"/>
              </a:lnSpc>
              <a:defRPr b="1"/>
            </a:lvl4pPr>
            <a:lvl5pPr>
              <a:lnSpc>
                <a:spcPct val="130000"/>
              </a:lnSpc>
              <a:defRPr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62328" y="192951"/>
            <a:ext cx="6789789" cy="538055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13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0B085-7761-4004-8C5C-C5FA9AEA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65125"/>
            <a:ext cx="11399520" cy="954717"/>
          </a:xfrm>
        </p:spPr>
        <p:txBody>
          <a:bodyPr>
            <a:normAutofit/>
          </a:bodyPr>
          <a:lstStyle>
            <a:lvl1pPr>
              <a:defRPr lang="ko-KR" altLang="en-US" dirty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FB300-2EA2-425A-97E4-A4F85751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414732"/>
            <a:ext cx="11399520" cy="4762231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1"/>
            </a:lvl1pPr>
            <a:lvl2pPr marL="801688" indent="-344488">
              <a:lnSpc>
                <a:spcPct val="150000"/>
              </a:lnSpc>
              <a:buFont typeface="Wingdings" panose="05000000000000000000" pitchFamily="2" charset="2"/>
              <a:buChar char="ü"/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DB76B-3349-4CEE-930C-15042A6D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6240" y="6356350"/>
            <a:ext cx="2743200" cy="365125"/>
          </a:xfrm>
        </p:spPr>
        <p:txBody>
          <a:bodyPr/>
          <a:lstStyle/>
          <a:p>
            <a:fld id="{83B657EC-CECE-4833-A32D-B461E928CE30}" type="datetime1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ED5FC-C92B-447E-9389-472C04EE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6C95D-A223-4902-9E86-E8BE8E74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2341" y="182562"/>
            <a:ext cx="2743200" cy="365125"/>
          </a:xfrm>
        </p:spPr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12192000" cy="1825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635031"/>
            <a:ext cx="12192000" cy="222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1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2328-F4B8-4D6E-8E18-4BD5C7AB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74165-D489-4A0E-BAB7-2264C474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D9E14-4F79-4E52-92F5-CB33A3A5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6A9C-B97F-4FA4-8C40-9FDB797CCA25}" type="datetime1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9AD0D-6B66-4E99-89A3-7518C85B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52CE0-836E-4850-A57A-74671B5A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20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C284-80CA-4BB3-8069-AFC6F06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91BA8-B147-4FC8-9DEC-B98CFD63E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49056-411B-4BCF-B2BF-418149FB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332895-678D-40F8-9DBE-66C59428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824D9-EBA3-4755-9F72-C12948A12F73}" type="datetime1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EFB282-9390-49EE-9CDC-1B521C3D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C0D284-B84C-40D3-863D-FB9BDB1A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7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5C1FC-9F82-471C-AFE5-0BE15500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A78E4-A49C-4AE2-9B6C-F996E5BB9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19FB8-3769-4E52-A225-3DF5D392E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2F32E5-478E-4D4F-9D9B-AAF8F06AF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40409-B7F3-4184-AFAB-FDE406802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C7924-7B53-4C52-8DA5-EC5A2F37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4674-B353-4B82-A652-DD49248120B5}" type="datetime1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6A8B47-0A57-4BB6-B085-D2FDCE99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837FB6-D870-456C-8930-2C9F1BBE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0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20ADB-6EED-4AED-8346-C43627F7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BAB266-C070-4317-91EF-64567642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83EF-C516-4FE4-9198-6BFE190154D5}" type="datetime1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323026-2416-4F1A-9589-FC9FE13E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971E29-D979-42B3-AE08-A984C8BC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04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082FEA-1FE0-4583-83F0-BCC9AC50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5F9C-B4BD-438C-AE9F-385F4A279A6B}" type="datetime1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4D7FB3-DEE4-4256-87F7-929BE4C2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656DE-1DD1-40A4-B2F9-E5770950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2192000" cy="222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676768"/>
            <a:ext cx="12192000" cy="222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1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DA05C-6B25-4D20-96E7-0B70E546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34DBB-B10F-4097-A29D-6F70E105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BB75B3-0EDC-4AC2-A9B2-BC2A1124B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8A4D2-68BF-4386-8959-8F6D70A3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E084-B392-47ED-B2AF-C6627A0A3AB6}" type="datetime1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8B661-A113-48FE-B550-E265EBCB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779DB-E9AF-4789-A560-0174B339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5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9325F-8FF4-4886-93B7-69145E4A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13E83A-15A4-4413-96DE-7E66C9BF5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2B3F4C-C996-4B61-B4B0-AEA13932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8614C-9482-43D0-B17D-8DD4EBF8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CFEE-FD81-4480-879E-E8FAAD0F5030}" type="datetime1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AA610C-22EB-4E7A-8103-FA480A9B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D418B-0FF9-44A2-ADDE-4BCAD581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4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F3BB79-9A94-4F25-88B3-09A3573F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E5717-649A-462D-9A49-2BC1F49DF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EFA34-D871-417D-8425-D40B8907B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DCB0A-D1A6-4BAF-9B25-DEF5DB33A71C}" type="datetime1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C2820-AD7D-4480-B106-16C778E75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1AD93-CB95-4A89-B35E-5AAD8EFB3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5268-3D52-460A-BF0F-D4790A0B1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7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tm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7872" y="2499359"/>
            <a:ext cx="9676407" cy="1082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반</a:t>
            </a:r>
            <a:r>
              <a:rPr lang="ko-KR" altLang="en-US" b="1" dirty="0" smtClean="0">
                <a:solidFill>
                  <a:srgbClr val="FFC000"/>
                </a:solidFill>
              </a:rPr>
              <a:t>복</a:t>
            </a:r>
            <a:r>
              <a:rPr lang="ko-KR" altLang="en-US" sz="4400" b="1" dirty="0" smtClean="0">
                <a:solidFill>
                  <a:srgbClr val="0070C0"/>
                </a:solidFill>
              </a:rPr>
              <a:t>하는</a:t>
            </a:r>
            <a:r>
              <a:rPr lang="ko-KR" altLang="en-US" b="1" dirty="0" smtClean="0">
                <a:solidFill>
                  <a:srgbClr val="002060"/>
                </a:solidFill>
              </a:rPr>
              <a:t> 일</a:t>
            </a:r>
            <a:r>
              <a:rPr lang="ko-KR" altLang="en-US" sz="4400" b="1" dirty="0" smtClean="0">
                <a:solidFill>
                  <a:srgbClr val="0070C0"/>
                </a:solidFill>
              </a:rPr>
              <a:t>을 하자</a:t>
            </a:r>
            <a:endParaRPr lang="ko-KR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CB61A8-A986-46D6-9423-47174BEB4DA0}"/>
              </a:ext>
            </a:extLst>
          </p:cNvPr>
          <p:cNvSpPr/>
          <p:nvPr/>
        </p:nvSpPr>
        <p:spPr>
          <a:xfrm>
            <a:off x="7581089" y="311285"/>
            <a:ext cx="4383932" cy="752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761" y="5191491"/>
            <a:ext cx="623392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79" y="1384821"/>
            <a:ext cx="10927080" cy="52322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사용자가 입력한 수 까지의 합계를 구하는 프로그램을 작성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0079" y="2826137"/>
            <a:ext cx="10927080" cy="95410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입력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</a:p>
          <a:p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 </a:t>
            </a:r>
            <a:r>
              <a:rPr lang="ko-KR" altLang="en-US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55</a:t>
            </a:r>
            <a:endParaRPr lang="ko-KR" altLang="en-US" sz="28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0079" y="3951131"/>
            <a:ext cx="10927080" cy="95410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입력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</a:p>
          <a:p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 </a:t>
            </a:r>
            <a:r>
              <a:rPr lang="ko-KR" altLang="en-US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5050</a:t>
            </a:r>
            <a:endParaRPr lang="ko-KR" altLang="en-US" sz="28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761" y="6391641"/>
            <a:ext cx="623392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78169" y="954435"/>
            <a:ext cx="11010900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i,hap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800" b="1" dirty="0" err="1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"숫자 입력:"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,num+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"1에서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까지의 합계: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num,hap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0079" y="4962990"/>
            <a:ext cx="10927080" cy="95410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입력</a:t>
            </a: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28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</a:p>
          <a:p>
            <a:r>
              <a:rPr lang="en-US" altLang="ko-KR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 </a:t>
            </a:r>
            <a:r>
              <a:rPr lang="ko-KR" altLang="en-US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</a:t>
            </a:r>
            <a:r>
              <a:rPr lang="en-US" altLang="ko-KR" sz="28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55</a:t>
            </a:r>
            <a:endParaRPr lang="ko-KR" altLang="en-US" sz="2800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73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406" y="6409641"/>
            <a:ext cx="503409" cy="32969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113" y="1195977"/>
            <a:ext cx="10978973" cy="181588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사용자가 입력한 숫자 사이의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배수의  합계를 구하는 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프로그램을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조건문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사용하여 해결하세요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4167" y="3934839"/>
            <a:ext cx="109789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입력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</a:t>
            </a:r>
          </a:p>
          <a:p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3 6 9 12 </a:t>
            </a:r>
            <a:endParaRPr lang="en-US" altLang="ko-KR" sz="24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</a:t>
            </a:r>
            <a:r>
              <a:rPr lang="ko-KR" altLang="en-US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배수의 합계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30</a:t>
            </a:r>
            <a:endParaRPr lang="ko-KR" altLang="en-US" sz="2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3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406" y="6409641"/>
            <a:ext cx="503409" cy="32969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6286" y="1247939"/>
            <a:ext cx="10982740" cy="3785652"/>
          </a:xfrm>
          <a:prstGeom prst="rect">
            <a:avLst/>
          </a:prstGeom>
          <a:solidFill>
            <a:srgbClr val="FFFFFF"/>
          </a:solidFill>
          <a:ln w="38100">
            <a:solidFill>
              <a:srgbClr val="92D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i,hap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"숫자 입력:"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,number+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i%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"1에서 %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d사이의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3의 배수의 합계: %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number,hap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406" y="6409641"/>
            <a:ext cx="503409" cy="32969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113" y="1195977"/>
            <a:ext cx="10978973" cy="95410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사용자가 입력한 숫자 사이의 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ko-KR" altLang="en-US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배수  </a:t>
            </a:r>
            <a:endParaRPr lang="en-US" altLang="ko-KR" sz="2800" b="1" dirty="0" smtClean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합계를 구하는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프로그램을 작성 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-- for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사용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0112" y="2985647"/>
            <a:ext cx="10978973" cy="120032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입력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:13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2 3 4 6 8 9 10 12 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 또는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배수의 합계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54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66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406" y="6409641"/>
            <a:ext cx="503409" cy="32969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en-US" altLang="ko-KR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for</a:t>
            </a:r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2328" y="1152716"/>
            <a:ext cx="11244653" cy="378565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"숫자 입력:"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,number+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i%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i%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"1에서 %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d사이의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2의 배수 또는 3의 배수의 합계: %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number,hap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13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406" y="6409641"/>
            <a:ext cx="503409" cy="32969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158" y="1023065"/>
            <a:ext cx="11047228" cy="440120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키보드로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글자를 입력 받아 꺼꾸로 출력하는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프로그램을 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작성하시요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입력받은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글자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23456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거꾸로 출력   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65432</a:t>
            </a: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입력받은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글자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거꾸로 출력   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aerok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017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406" y="6409641"/>
            <a:ext cx="503409" cy="32969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5174" y="979738"/>
            <a:ext cx="10858738" cy="267765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"5 글자 입력:"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r_data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]+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]+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]+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]+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r_data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14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406" y="6409641"/>
            <a:ext cx="503409" cy="32969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158" y="1023065"/>
            <a:ext cx="11047228" cy="353943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키보드로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데이터를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받아 꺼꾸로 출력하는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프로그램을 </a:t>
            </a:r>
            <a:r>
              <a:rPr lang="ko-KR" altLang="en-US" sz="28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작성하시요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입력받은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글자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28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is good</a:t>
            </a:r>
            <a:endParaRPr lang="en-US" altLang="ko-KR" sz="28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거꾸로 출력   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2800" b="1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doog</a:t>
            </a:r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</a:t>
            </a:r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aerok</a:t>
            </a:r>
            <a:endParaRPr lang="en-US" altLang="ko-KR" sz="28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58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406" y="6409641"/>
            <a:ext cx="503409" cy="32969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4628" y="1311106"/>
            <a:ext cx="10958052" cy="3970318"/>
          </a:xfrm>
          <a:prstGeom prst="rect">
            <a:avLst/>
          </a:prstGeom>
          <a:solidFill>
            <a:srgbClr val="FFFFFF"/>
          </a:solidFill>
          <a:ln w="9525">
            <a:solidFill>
              <a:srgbClr val="92D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"글자 입력:"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length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r_data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67D17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(length-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,-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,-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r_data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r_data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r_data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39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중첩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0957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구구단 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B90B4AE-916D-4CD2-9497-957BE6EE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910147"/>
            <a:ext cx="10927080" cy="206210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kumimoji="0" lang="en-US" altLang="ko-KR" sz="3200" b="1" i="0" u="none" strike="noStrike" cap="none" normalizeH="0" baseline="0" dirty="0" smtClean="0">
              <a:ln>
                <a:noFill/>
              </a:ln>
              <a:solidFill>
                <a:srgbClr val="1750EB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16181" y="2604108"/>
            <a:ext cx="1750979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/>
              <a:t>3*1 =  3</a:t>
            </a:r>
          </a:p>
          <a:p>
            <a:r>
              <a:rPr lang="en-US" altLang="ko-KR" sz="2400" b="1" dirty="0"/>
              <a:t>3*2 =  6</a:t>
            </a:r>
          </a:p>
          <a:p>
            <a:r>
              <a:rPr lang="en-US" altLang="ko-KR" sz="2400" b="1" dirty="0"/>
              <a:t>3*3 =  9</a:t>
            </a:r>
          </a:p>
          <a:p>
            <a:r>
              <a:rPr lang="en-US" altLang="ko-KR" sz="2400" b="1" dirty="0"/>
              <a:t>3*4 = 12</a:t>
            </a:r>
          </a:p>
          <a:p>
            <a:r>
              <a:rPr lang="en-US" altLang="ko-KR" sz="2400" b="1" dirty="0"/>
              <a:t>3*5 = 15</a:t>
            </a:r>
          </a:p>
          <a:p>
            <a:r>
              <a:rPr lang="en-US" altLang="ko-KR" sz="2400" b="1" dirty="0"/>
              <a:t>3*6 = 18</a:t>
            </a:r>
          </a:p>
          <a:p>
            <a:r>
              <a:rPr lang="en-US" altLang="ko-KR" sz="2400" b="1" dirty="0"/>
              <a:t>3*7 = 21</a:t>
            </a:r>
          </a:p>
          <a:p>
            <a:r>
              <a:rPr lang="en-US" altLang="ko-KR" sz="2400" b="1" dirty="0"/>
              <a:t>3*8 = 24</a:t>
            </a:r>
          </a:p>
          <a:p>
            <a:r>
              <a:rPr lang="en-US" altLang="ko-KR" sz="2400" b="1" dirty="0"/>
              <a:t>3*9 = 27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0080" y="6126736"/>
            <a:ext cx="1092708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위를 수정하여 꺼꾸로 출력하는 프로그램을 작성</a:t>
            </a:r>
            <a:endParaRPr lang="en-US" altLang="ko-KR" sz="28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17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구구단 </a:t>
            </a:r>
            <a:r>
              <a:rPr lang="en-US" altLang="ko-KR" sz="36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24840" y="980821"/>
            <a:ext cx="10991249" cy="206210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"출력할 구구단은: "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"%2d *%2d = %2d" 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7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구구단 </a:t>
            </a:r>
            <a:r>
              <a:rPr lang="en-US" altLang="ko-KR" sz="36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67028" y="1003171"/>
            <a:ext cx="10924161" cy="224676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dan입력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903" y="1451876"/>
            <a:ext cx="1721796" cy="3577324"/>
          </a:xfrm>
          <a:prstGeom prst="rect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721538" y="5243473"/>
            <a:ext cx="108151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37415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F-</a:t>
            </a:r>
            <a:r>
              <a:rPr lang="ko-KR" altLang="en-US" sz="2400" b="1" dirty="0">
                <a:solidFill>
                  <a:srgbClr val="37415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문자열은 </a:t>
            </a:r>
            <a:r>
              <a:rPr lang="en-US" altLang="ko-KR" sz="2400" b="1" dirty="0">
                <a:solidFill>
                  <a:srgbClr val="37415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</a:t>
            </a:r>
            <a:r>
              <a:rPr lang="ko-KR" altLang="en-US" sz="2400" b="1" dirty="0">
                <a:solidFill>
                  <a:srgbClr val="37415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형식화된 문자열을 생성하는 간결하고 읽기 쉬운 방법을 제공하여 코드를 더욱 표현력 있고 쉽게 만듭니다</a:t>
            </a:r>
            <a:r>
              <a:rPr lang="en-US" altLang="ko-KR" sz="2400" b="1" dirty="0">
                <a:solidFill>
                  <a:srgbClr val="37415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41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도형 그리기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479CD93-AA01-49C9-BEFA-35FD8DC25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t="8522" r="7262" b="3759"/>
          <a:stretch/>
        </p:blipFill>
        <p:spPr bwMode="auto">
          <a:xfrm>
            <a:off x="9242747" y="1319389"/>
            <a:ext cx="2540580" cy="2536331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7D2B996-FA59-434C-8524-E123D204A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69" y="1319389"/>
            <a:ext cx="8376811" cy="353943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t.circle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8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11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도</a:t>
            </a:r>
            <a:r>
              <a:rPr lang="ko-KR" altLang="en-US" sz="3600" b="1" dirty="0" smtClean="0">
                <a:solidFill>
                  <a:schemeClr val="accent2">
                    <a:lumMod val="75000"/>
                  </a:schemeClr>
                </a:solidFill>
              </a:rPr>
              <a:t>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84" y="2041961"/>
            <a:ext cx="3837146" cy="38214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CAAAF57-1BA4-4C4B-8644-269B33F07B44}"/>
              </a:ext>
            </a:extLst>
          </p:cNvPr>
          <p:cNvSpPr/>
          <p:nvPr/>
        </p:nvSpPr>
        <p:spPr>
          <a:xfrm>
            <a:off x="633671" y="980511"/>
            <a:ext cx="11099895" cy="954107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</a:t>
            </a:r>
            <a:r>
              <a:rPr lang="ko-KR" altLang="ko-KR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en-US" altLang="ko-KR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8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lang="ko-KR" altLang="ko-KR" sz="28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lang="ko-KR" altLang="ko-KR" sz="28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lang="ko-KR" altLang="ko-KR" sz="28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lang="ko-KR" altLang="ko-KR" sz="28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lang="ko-KR" altLang="ko-KR" sz="28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lang="ko-KR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endParaRPr lang="en-US" altLang="ko-KR" sz="28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각각 색상이 다른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원을 그리기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671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078C20-9A0F-42A2-8042-D8D99784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71" y="922719"/>
            <a:ext cx="10948729" cy="5386090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=['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kumimoji="0" lang="en-US" altLang="ko-KR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t.circle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69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도</a:t>
            </a:r>
            <a:r>
              <a:rPr lang="ko-KR" altLang="en-US" sz="3600" b="1" dirty="0" smtClean="0">
                <a:solidFill>
                  <a:schemeClr val="accent2">
                    <a:lumMod val="75000"/>
                  </a:schemeClr>
                </a:solidFill>
              </a:rPr>
              <a:t>전 </a:t>
            </a:r>
            <a:r>
              <a:rPr lang="en-US" altLang="ko-KR" sz="3600" b="1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ko-KR" altLang="en-US" sz="3600" b="1" dirty="0" err="1" smtClean="0">
                <a:solidFill>
                  <a:schemeClr val="accent2">
                    <a:lumMod val="75000"/>
                  </a:schemeClr>
                </a:solidFill>
              </a:rPr>
              <a:t>도형그리기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29" y="1726137"/>
            <a:ext cx="4987179" cy="374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0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078C20-9A0F-42A2-8042-D8D99784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71" y="1003682"/>
            <a:ext cx="10994449" cy="4401205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=['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ko-KR" altLang="en-US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아래부분을 완성하세요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80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6DE6C9C-7657-4F4C-BB53-5F2B725D7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10" y="1467226"/>
            <a:ext cx="10826450" cy="3539430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정삼각형 그리기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ko-KR" altLang="en-US" sz="2800" b="1" dirty="0" smtClean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정사각형 그리기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ko-KR" altLang="en-US" sz="2800" b="1" dirty="0" smtClean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정오각형 그리기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en-US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190747" y="6337725"/>
            <a:ext cx="186409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t.clear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27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70C0"/>
                </a:solidFill>
              </a:rPr>
              <a:t>도</a:t>
            </a:r>
            <a:r>
              <a:rPr lang="ko-KR" altLang="en-US" sz="3600" b="1" dirty="0" smtClean="0">
                <a:solidFill>
                  <a:schemeClr val="accent2">
                    <a:lumMod val="75000"/>
                  </a:schemeClr>
                </a:solidFill>
              </a:rPr>
              <a:t>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1579" y="1115616"/>
            <a:ext cx="10945052" cy="193899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입력 받아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n-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각형을 그리는 프로그램 작성하세요</a:t>
            </a:r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변을 </a:t>
            </a:r>
            <a:r>
              <a:rPr lang="ko-KR" altLang="en-US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그릴 때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마다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=[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purple</a:t>
            </a:r>
            <a:r>
              <a:rPr lang="ko-KR" altLang="en-US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en-US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,’gold’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en-US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</a:t>
            </a:r>
            <a:endParaRPr lang="en-US" altLang="ko-KR" sz="24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무작위로 색상을 선택하여 그린다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en-US" altLang="ko-KR" sz="2400" b="1" dirty="0" err="1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random.randint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(0,5) </a:t>
            </a:r>
            <a:r>
              <a:rPr lang="ko-KR" altLang="en-US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</a:t>
            </a:r>
            <a:r>
              <a:rPr lang="en-US" altLang="ko-KR" sz="24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" r="21273"/>
          <a:stretch/>
        </p:blipFill>
        <p:spPr>
          <a:xfrm>
            <a:off x="1341845" y="3672840"/>
            <a:ext cx="3550195" cy="2756900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3" name="오른쪽 화살표 2"/>
          <p:cNvSpPr/>
          <p:nvPr/>
        </p:nvSpPr>
        <p:spPr>
          <a:xfrm>
            <a:off x="5279191" y="4799830"/>
            <a:ext cx="925819" cy="50292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592161" y="3886200"/>
            <a:ext cx="4874470" cy="2068921"/>
            <a:chOff x="6205010" y="3817131"/>
            <a:chExt cx="5326456" cy="2769887"/>
          </a:xfrm>
        </p:grpSpPr>
        <p:pic>
          <p:nvPicPr>
            <p:cNvPr id="10" name="그림 9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5010" y="4186383"/>
              <a:ext cx="2648320" cy="2400635"/>
            </a:xfrm>
            <a:prstGeom prst="rect">
              <a:avLst/>
            </a:prstGeom>
          </p:spPr>
        </p:pic>
        <p:pic>
          <p:nvPicPr>
            <p:cNvPr id="11" name="그림 10" descr="화면 캡처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9787" y="3817131"/>
              <a:ext cx="2891679" cy="26529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262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95083" y="6564551"/>
            <a:ext cx="623392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1631501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1000"/>
              </a:spcBef>
              <a:buClr>
                <a:srgbClr val="006600"/>
              </a:buClr>
              <a:buFont typeface="Wingdings" panose="05000000000000000000" pitchFamily="2" charset="2"/>
              <a:buChar char="u"/>
            </a:pPr>
            <a:r>
              <a:rPr lang="ko-KR" altLang="en-US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동일한 문장을 여러 번 반복시키는 구조</a:t>
            </a:r>
            <a:endParaRPr lang="en-US" altLang="ko-KR" sz="2800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-457200">
              <a:spcBef>
                <a:spcPts val="1000"/>
              </a:spcBef>
              <a:buClr>
                <a:srgbClr val="006600"/>
              </a:buClr>
              <a:buFont typeface="Wingdings" panose="05000000000000000000" pitchFamily="2" charset="2"/>
              <a:buChar char="u"/>
            </a:pPr>
            <a:r>
              <a:rPr lang="ko-KR" altLang="en-US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효율성</a:t>
            </a:r>
            <a:r>
              <a:rPr lang="en-US" altLang="ko-KR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가독성</a:t>
            </a:r>
            <a:r>
              <a:rPr lang="ko-KR" altLang="en-US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및 유지 관리 용이성</a:t>
            </a:r>
            <a:r>
              <a:rPr lang="en-US" altLang="ko-KR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유연성 제공</a:t>
            </a:r>
            <a:endParaRPr lang="en-US" altLang="ko-KR" sz="2800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36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반복문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C4F71-5133-47F7-AE7F-E31812B3EEDF}"/>
              </a:ext>
            </a:extLst>
          </p:cNvPr>
          <p:cNvSpPr txBox="1"/>
          <p:nvPr/>
        </p:nvSpPr>
        <p:spPr>
          <a:xfrm>
            <a:off x="997387" y="2868103"/>
            <a:ext cx="9620850" cy="2452297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b="1" i="1" dirty="0">
                <a:latin typeface="굴림" panose="020B0600000101010101" pitchFamily="50" charset="-127"/>
              </a:rPr>
              <a:t>환영합니다</a:t>
            </a:r>
            <a:r>
              <a:rPr lang="en-US" altLang="ko-KR" b="1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b="1" i="1" dirty="0">
                <a:latin typeface="굴림" panose="020B0600000101010101" pitchFamily="50" charset="-127"/>
              </a:rPr>
              <a:t>환영합니다</a:t>
            </a:r>
            <a:r>
              <a:rPr lang="en-US" altLang="ko-KR" b="1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b="1" i="1" dirty="0">
                <a:latin typeface="굴림" panose="020B0600000101010101" pitchFamily="50" charset="-127"/>
              </a:rPr>
              <a:t>환영합니다</a:t>
            </a:r>
            <a:r>
              <a:rPr lang="en-US" altLang="ko-KR" b="1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b="1" i="1" dirty="0">
                <a:latin typeface="굴림" panose="020B0600000101010101" pitchFamily="50" charset="-127"/>
              </a:rPr>
              <a:t>환영합니다</a:t>
            </a:r>
            <a:r>
              <a:rPr lang="en-US" altLang="ko-KR" b="1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b="1" i="1" dirty="0">
                <a:latin typeface="굴림" panose="020B0600000101010101" pitchFamily="50" charset="-127"/>
              </a:rPr>
              <a:t>환영합니다</a:t>
            </a:r>
            <a:r>
              <a:rPr lang="en-US" altLang="ko-KR" b="1" i="1" dirty="0">
                <a:latin typeface="굴림" panose="020B0600000101010101" pitchFamily="50" charset="-127"/>
              </a:rPr>
              <a:t>!</a:t>
            </a:r>
          </a:p>
          <a:p>
            <a:endParaRPr lang="en-US" altLang="ko-KR" b="1" i="1" dirty="0">
              <a:latin typeface="굴림" panose="020B0600000101010101" pitchFamily="50" charset="-127"/>
            </a:endParaRPr>
          </a:p>
          <a:p>
            <a:r>
              <a:rPr lang="ko-KR" altLang="en-US" b="1" i="1" dirty="0">
                <a:latin typeface="굴림" panose="020B0600000101010101" pitchFamily="50" charset="-127"/>
              </a:rPr>
              <a:t>환영합니다</a:t>
            </a:r>
            <a:r>
              <a:rPr lang="en-US" altLang="ko-KR" b="1" i="1" dirty="0">
                <a:latin typeface="굴림" panose="020B0600000101010101" pitchFamily="50" charset="-127"/>
              </a:rPr>
              <a:t>!</a:t>
            </a:r>
          </a:p>
          <a:p>
            <a:endParaRPr lang="en-US" altLang="ko-KR" i="1" dirty="0">
              <a:latin typeface="굴림" panose="020B0600000101010101" pitchFamily="50" charset="-127"/>
            </a:endParaRPr>
          </a:p>
          <a:p>
            <a:endParaRPr lang="en-US" altLang="ko-KR" i="1" dirty="0">
              <a:latin typeface="굴림" panose="020B0600000101010101" pitchFamily="50" charset="-127"/>
            </a:endParaRPr>
          </a:p>
          <a:p>
            <a:endParaRPr lang="en-US" altLang="ko-KR" i="1" dirty="0">
              <a:latin typeface="굴림" panose="020B0600000101010101" pitchFamily="50" charset="-127"/>
            </a:endParaRPr>
          </a:p>
          <a:p>
            <a:endParaRPr lang="ko-KR" altLang="en-US" i="1" dirty="0">
              <a:latin typeface="굴림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511D06-B273-48B0-B321-761C7E24A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839" y="3640759"/>
            <a:ext cx="2154741" cy="1415374"/>
          </a:xfrm>
          <a:prstGeom prst="rect">
            <a:avLst/>
          </a:prstGeom>
        </p:spPr>
      </p:pic>
      <p:sp>
        <p:nvSpPr>
          <p:cNvPr id="10" name="제목 2">
            <a:extLst>
              <a:ext uri="{FF2B5EF4-FFF2-40B4-BE49-F238E27FC236}">
                <a16:creationId xmlns:a16="http://schemas.microsoft.com/office/drawing/2014/main" id="{F3C45EF7-924C-4064-B6DB-3EAC5731A58A}"/>
              </a:ext>
            </a:extLst>
          </p:cNvPr>
          <p:cNvSpPr txBox="1">
            <a:spLocks/>
          </p:cNvSpPr>
          <p:nvPr/>
        </p:nvSpPr>
        <p:spPr>
          <a:xfrm>
            <a:off x="2688771" y="4197667"/>
            <a:ext cx="757490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만약 </a:t>
            </a:r>
            <a:r>
              <a:rPr lang="ko-KR" altLang="en-US" sz="3200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백만번</a:t>
            </a:r>
            <a:r>
              <a:rPr lang="ko-KR" altLang="en-US" sz="3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반복해야 한다면</a:t>
            </a:r>
            <a:r>
              <a:rPr lang="en-US" altLang="ko-KR" sz="32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lang="ko-KR" altLang="en-US" sz="3200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26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48816" y="768832"/>
            <a:ext cx="10589743" cy="5693866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t.shape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=['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purple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','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gold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']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turtle.textinput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</a:t>
            </a:r>
            <a:r>
              <a:rPr kumimoji="0" lang="ko-KR" altLang="en-US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도형그리기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몇각형을</a:t>
            </a:r>
            <a:r>
              <a:rPr lang="en-US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그릴까요</a:t>
            </a:r>
            <a:r>
              <a:rPr lang="en-US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8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부분을 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완성하세요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urtle.done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8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" r="21273"/>
          <a:stretch/>
        </p:blipFill>
        <p:spPr>
          <a:xfrm>
            <a:off x="7788364" y="858865"/>
            <a:ext cx="3550195" cy="2756900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426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4980" y="1482522"/>
            <a:ext cx="10937420" cy="3354765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random.randint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(0,5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t.forward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t.left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3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8095872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656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 제어 반복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특정한 조건이 만족되면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0"/>
          <a:stretch/>
        </p:blipFill>
        <p:spPr bwMode="auto">
          <a:xfrm>
            <a:off x="3275215" y="2037132"/>
            <a:ext cx="4823931" cy="36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97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8095872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비교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656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362328" y="2934390"/>
            <a:ext cx="11014259" cy="656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Clr>
                <a:srgbClr val="006600"/>
              </a:buClr>
              <a:buFont typeface="+mj-lt"/>
              <a:buAutoNum type="arabicPeriod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sz="2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en-US" altLang="ko-KR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Font typeface="+mj-lt"/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Font typeface="+mj-lt"/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343664" y="5410478"/>
            <a:ext cx="4277528" cy="92333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0 : </a:t>
            </a:r>
            <a:r>
              <a:rPr lang="ko-KR" altLang="en-US" dirty="0"/>
              <a:t>안녕하세요 </a:t>
            </a:r>
            <a:r>
              <a:rPr lang="en-US" altLang="ko-KR" dirty="0"/>
              <a:t>~~^^</a:t>
            </a:r>
          </a:p>
          <a:p>
            <a:r>
              <a:rPr lang="en-US" altLang="ko-KR" dirty="0"/>
              <a:t>1 : </a:t>
            </a:r>
            <a:r>
              <a:rPr lang="ko-KR" altLang="en-US" dirty="0"/>
              <a:t>안녕하세요 </a:t>
            </a:r>
            <a:r>
              <a:rPr lang="en-US" altLang="ko-KR" dirty="0"/>
              <a:t>~~^^</a:t>
            </a:r>
          </a:p>
          <a:p>
            <a:r>
              <a:rPr lang="en-US" altLang="ko-KR" dirty="0"/>
              <a:t>2 : </a:t>
            </a:r>
            <a:r>
              <a:rPr lang="ko-KR" altLang="en-US" dirty="0"/>
              <a:t>안녕하세요 </a:t>
            </a:r>
            <a:r>
              <a:rPr lang="en-US" altLang="ko-KR" dirty="0"/>
              <a:t>~~^^</a:t>
            </a:r>
            <a:endParaRPr lang="ko-KR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24419" y="1746294"/>
            <a:ext cx="10996773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안녕하세요 ~~^^"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24420" y="3574470"/>
            <a:ext cx="10996772" cy="156966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안녕하세요 ~~^^"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+=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kumimoji="0" lang="ko-KR" altLang="ko-KR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41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8095872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무한 루프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1454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 </a:t>
            </a:r>
            <a:r>
              <a:rPr lang="ko-KR" altLang="en-US" sz="2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문에  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무한 루프 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무한 반복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사용할 수 있음</a:t>
            </a:r>
            <a:endParaRPr lang="en-US" altLang="ko-KR" sz="2400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조건식을  </a:t>
            </a:r>
            <a:r>
              <a:rPr lang="en-US" altLang="ko-KR" sz="2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지정</a:t>
            </a:r>
            <a:endParaRPr lang="en-US" altLang="ko-KR" sz="2400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2"/>
          <a:stretch/>
        </p:blipFill>
        <p:spPr bwMode="auto">
          <a:xfrm>
            <a:off x="6710680" y="1783183"/>
            <a:ext cx="4513763" cy="344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50899" y="5383328"/>
            <a:ext cx="10373543" cy="10772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ok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"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32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"</a:t>
            </a:r>
            <a:r>
              <a:rPr kumimoji="0" lang="ko-KR" altLang="ko-KR" sz="32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1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8095872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1~10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1" name="Picture 2" descr="Image result for sum of numbers">
            <a:extLst>
              <a:ext uri="{FF2B5EF4-FFF2-40B4-BE49-F238E27FC236}">
                <a16:creationId xmlns:a16="http://schemas.microsoft.com/office/drawing/2014/main" id="{EB65B93C-6FAA-4BB5-9325-A8D201594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665" y="5174553"/>
            <a:ext cx="4212916" cy="142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AB643A-2855-4E2B-9CA5-7CAC8D0961F9}"/>
              </a:ext>
            </a:extLst>
          </p:cNvPr>
          <p:cNvSpPr txBox="1"/>
          <p:nvPr/>
        </p:nvSpPr>
        <p:spPr>
          <a:xfrm>
            <a:off x="579120" y="1188296"/>
            <a:ext cx="10369789" cy="3986257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 = 1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 = 0</a:t>
            </a: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 &lt;= 10 </a:t>
            </a:r>
            <a:r>
              <a:rPr lang="en-US" altLang="ko-KR" sz="32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  </a:t>
            </a:r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count 1 2 3 4 5 6 7 8 9 10</a:t>
            </a:r>
            <a:endParaRPr lang="en-US" altLang="ko-KR" sz="2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sum = sum + count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count = count + 1</a:t>
            </a:r>
          </a:p>
          <a:p>
            <a:endParaRPr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(“1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%d”, % sum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685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406" y="6409641"/>
            <a:ext cx="503409" cy="32969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0113" y="1195977"/>
            <a:ext cx="10978973" cy="954107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사용자가 입력한 숫자 사이의 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ko-KR" altLang="en-US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배수  </a:t>
            </a:r>
            <a:endParaRPr lang="en-US" altLang="ko-KR" sz="2800" b="1" dirty="0" smtClean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합계를 구하는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프로그램을 작성  </a:t>
            </a:r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-- 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사용</a:t>
            </a:r>
            <a:endParaRPr lang="en-US" altLang="ko-KR" sz="28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0112" y="2985647"/>
            <a:ext cx="10978973" cy="120032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입력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:13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2 3 4 6 8 9 10 12 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 또는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배수의 합계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54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65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406" y="6409641"/>
            <a:ext cx="503409" cy="32969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en-US" altLang="ko-KR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en-US" altLang="ko-KR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9432" y="1277767"/>
            <a:ext cx="10913807" cy="4154984"/>
          </a:xfrm>
          <a:prstGeom prst="rect">
            <a:avLst/>
          </a:prstGeom>
          <a:solidFill>
            <a:srgbClr val="FFFFFF"/>
          </a:solidFill>
          <a:ln w="9525">
            <a:solidFill>
              <a:srgbClr val="92D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i,hap =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 =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"숫자 입력:"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 &lt; number: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i%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i%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(i,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'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hap = hap +i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i = i +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"1에서 %d사이의 2의 배수 또는 3의 배수의 합계: %d" </a:t>
            </a:r>
            <a:r>
              <a:rPr kumimoji="0" lang="ko-KR" altLang="ko-KR" sz="2400" b="1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(number,hap))</a:t>
            </a:r>
            <a:endParaRPr kumimoji="0" lang="ko-KR" altLang="ko-KR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59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 그리기</a:t>
            </a:r>
            <a:r>
              <a:rPr lang="ko-KR" altLang="en-US" sz="3600" b="1" dirty="0" smtClean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0"/>
          <a:stretch/>
        </p:blipFill>
        <p:spPr>
          <a:xfrm>
            <a:off x="8251755" y="1427936"/>
            <a:ext cx="3086806" cy="3189034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63794" y="999001"/>
            <a:ext cx="10988125" cy="526297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t.shape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dark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&lt;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144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1750EB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b="1" dirty="0">
              <a:solidFill>
                <a:srgbClr val="1750EB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</a:t>
            </a:r>
            <a:r>
              <a:rPr kumimoji="0" lang="en-US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tle.done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63792" y="3613469"/>
            <a:ext cx="3413846" cy="2118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부분을</a:t>
            </a:r>
            <a:endParaRPr lang="en-US" altLang="ko-KR" sz="24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완성하세요</a:t>
            </a:r>
            <a:endParaRPr lang="en-US" altLang="ko-KR" sz="24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(while </a:t>
            </a:r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문으로 작성</a:t>
            </a:r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354900" y="3686324"/>
            <a:ext cx="3405911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144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46965" y="3623102"/>
            <a:ext cx="3413846" cy="2118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부분을</a:t>
            </a:r>
            <a:endParaRPr lang="en-US" altLang="ko-KR" sz="24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완성하세요</a:t>
            </a:r>
            <a:endParaRPr lang="en-US" altLang="ko-KR" sz="24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for </a:t>
            </a:r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문으로 작성</a:t>
            </a:r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1007306" y="2553419"/>
            <a:ext cx="7246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9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5557761" y="6277341"/>
            <a:ext cx="623392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9055992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en-US" altLang="ko-KR" sz="36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36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그리기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3600" b="1" dirty="0" smtClean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ko-KR" altLang="en-US" sz="3600" b="1" dirty="0">
              <a:solidFill>
                <a:schemeClr val="accent6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89548" y="1069909"/>
            <a:ext cx="11053812" cy="23698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t.shape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ko-KR" altLang="ko-K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89548" y="3039088"/>
            <a:ext cx="10828420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= [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gold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silver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yellowgreen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purple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lang="en-US" altLang="ko-KR" sz="2400" b="1" dirty="0" err="1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lang="en-US" altLang="ko-KR" sz="2400" b="1" dirty="0" err="1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t.rt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144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36"/>
          <a:stretch/>
        </p:blipFill>
        <p:spPr>
          <a:xfrm>
            <a:off x="8482818" y="3414927"/>
            <a:ext cx="2935150" cy="267114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9548" y="3641047"/>
            <a:ext cx="3413846" cy="1843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부분을</a:t>
            </a:r>
            <a:endParaRPr lang="en-US" altLang="ko-KR" sz="24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완성하세요</a:t>
            </a:r>
            <a:endParaRPr lang="en-US" altLang="ko-KR" sz="2400" b="1" dirty="0" smtClean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for </a:t>
            </a:r>
            <a:r>
              <a:rPr lang="ko-KR" altLang="en-US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문으로 작성</a:t>
            </a:r>
            <a:r>
              <a:rPr lang="en-US" altLang="ko-KR" sz="2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en-US" sz="2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88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182464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 제어 반복 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en-US" altLang="ko-KR" sz="32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r>
              <a:rPr lang="en-US" altLang="ko-KR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</a:t>
            </a:r>
            <a:r>
              <a:rPr lang="ko-KR" altLang="en-US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횟수를 정해 놓고 반복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 제어 반복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32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특정한 조건이 만족되면 반복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반복의 종류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63533"/>
          <a:stretch/>
        </p:blipFill>
        <p:spPr>
          <a:xfrm>
            <a:off x="7268598" y="2854684"/>
            <a:ext cx="4107989" cy="364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0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 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1824645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반복문을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탈출시키는 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 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계속되는 반복을 논리적으로 빠져나가는 방법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406" y="2774562"/>
            <a:ext cx="5274094" cy="27709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058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 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9120" y="1067011"/>
            <a:ext cx="11049000" cy="31085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"사과"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"포도"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"오렌지"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"바나나"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"수박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fruits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"오렌지"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"완전 맛있어요~~~~"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79342" y="4420119"/>
            <a:ext cx="6096000" cy="70788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 완전 맛있어요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~~~~</a:t>
            </a:r>
          </a:p>
          <a:p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포도 완전 맛있어요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~~~~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86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7763" y="4827080"/>
            <a:ext cx="8645302" cy="95410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합계를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최초로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넘게 하는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45</a:t>
            </a:r>
          </a:p>
          <a:p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 45 </a:t>
            </a:r>
            <a:r>
              <a:rPr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 </a:t>
            </a: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1035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399BE9-D19F-455D-B583-271B97EBC506}"/>
              </a:ext>
            </a:extLst>
          </p:cNvPr>
          <p:cNvSpPr/>
          <p:nvPr/>
        </p:nvSpPr>
        <p:spPr>
          <a:xfrm>
            <a:off x="677763" y="1019454"/>
            <a:ext cx="11011711" cy="138499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부터 </a:t>
            </a:r>
            <a:r>
              <a:rPr lang="ko-KR" altLang="en-US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정수를 순서대로 더하여 합계를 최초로 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넘게 하는 </a:t>
            </a:r>
            <a:endParaRPr lang="en-US" altLang="ko-KR" sz="28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정수를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구하는 프로그램을 작성하세요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8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for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문과 </a:t>
            </a:r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</a:t>
            </a:r>
            <a:r>
              <a:rPr lang="ko-KR" altLang="en-US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사용</a:t>
            </a:r>
            <a:endParaRPr lang="en-US" altLang="ko-KR" sz="28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90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1669" y="936303"/>
            <a:ext cx="10883900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#  1 2</a:t>
            </a:r>
            <a:r>
              <a:rPr kumimoji="0" lang="en-US" altLang="ko-KR" sz="2800" b="1" i="0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3 . . . 99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+=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&gt;=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break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"합계를 최소로 1000이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넘게하는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숫자 : 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"1~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합 :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i,hap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9569" y="5792637"/>
            <a:ext cx="6096000" cy="83099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합계를 최소로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ko-KR" altLang="en-US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넘게하는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숫자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45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 45 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1035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6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1824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반복문을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빠져 나오지 않고 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 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아래의 문장만 건너뛰는 역할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7" y="2525150"/>
            <a:ext cx="6349720" cy="326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4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문자열에서 </a:t>
            </a:r>
            <a:r>
              <a:rPr lang="ko-KR" altLang="en-US" sz="3600" b="1" dirty="0">
                <a:solidFill>
                  <a:srgbClr val="002060"/>
                </a:solidFill>
              </a:rPr>
              <a:t>자음만 출력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6422" y="1053428"/>
            <a:ext cx="11072178" cy="31085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ILovePython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'A'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'E'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'I'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'O'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'U'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5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문자열에서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 모음만 </a:t>
            </a:r>
            <a:r>
              <a:rPr lang="ko-KR" altLang="en-US" sz="3600" b="1" dirty="0">
                <a:solidFill>
                  <a:srgbClr val="002060"/>
                </a:solidFill>
              </a:rPr>
              <a:t>출력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6422" y="1053428"/>
            <a:ext cx="11072178" cy="310854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ILovePython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strings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not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'A'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'E'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'I'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'O'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'U'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22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96443" y="2519292"/>
            <a:ext cx="11174352" cy="538055"/>
          </a:xfrm>
        </p:spPr>
        <p:txBody>
          <a:bodyPr>
            <a:noAutofit/>
          </a:bodyPr>
          <a:lstStyle/>
          <a:p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1~10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합계를 구하되  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배수는 제외하고 합계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96443" y="3207694"/>
            <a:ext cx="6570938" cy="83099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1 2 4 5 7 8 10 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1~10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합계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</a:t>
            </a:r>
            <a:r>
              <a:rPr lang="ko-KR" altLang="en-US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의배수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제외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 37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제목 4"/>
          <p:cNvSpPr txBox="1">
            <a:spLocks/>
          </p:cNvSpPr>
          <p:nvPr/>
        </p:nvSpPr>
        <p:spPr>
          <a:xfrm>
            <a:off x="362328" y="192951"/>
            <a:ext cx="6789789" cy="538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66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spc="-15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19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1174352" cy="538055"/>
          </a:xfrm>
        </p:spPr>
        <p:txBody>
          <a:bodyPr>
            <a:noAutofit/>
          </a:bodyPr>
          <a:lstStyle/>
          <a:p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1~10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합계를 구하되  </a:t>
            </a:r>
            <a:r>
              <a:rPr lang="en-US" altLang="ko-KR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3600" b="1" spc="-15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배수는 제외하고 합계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71144" y="5923999"/>
            <a:ext cx="5165536" cy="83099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1 2 4 5 7 8 10 </a:t>
            </a:r>
          </a:p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1~10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합계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</a:t>
            </a:r>
            <a:r>
              <a:rPr lang="ko-KR" altLang="en-US" sz="2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의배수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제외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  37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8960" y="957477"/>
            <a:ext cx="10967720" cy="4832092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# 1</a:t>
            </a:r>
            <a:r>
              <a:rPr kumimoji="0" lang="en-US" altLang="ko-KR" sz="2800" b="1" i="0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2 3 4 5..10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+=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"1~10의 합계(3의배수 제외) : 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</a:t>
            </a: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792480" y="2438400"/>
            <a:ext cx="162560" cy="1991360"/>
          </a:xfrm>
          <a:prstGeom prst="leftBracket">
            <a:avLst/>
          </a:prstGeom>
          <a:ln w="28575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오른쪽 대괄호 7"/>
          <p:cNvSpPr/>
          <p:nvPr/>
        </p:nvSpPr>
        <p:spPr>
          <a:xfrm>
            <a:off x="4206240" y="3657600"/>
            <a:ext cx="142240" cy="772160"/>
          </a:xfrm>
          <a:prstGeom prst="righ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9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중첩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</a:rPr>
              <a:t>for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문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idx="1"/>
          </p:nvPr>
        </p:nvSpPr>
        <p:spPr>
          <a:xfrm>
            <a:off x="362328" y="1055715"/>
            <a:ext cx="11014259" cy="1824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내부에 또 다른 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문이 들어 있는 형태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5AEB84E-590D-4965-A732-61D346BB34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0"/>
          <a:stretch/>
        </p:blipFill>
        <p:spPr bwMode="auto">
          <a:xfrm>
            <a:off x="1601117" y="2037851"/>
            <a:ext cx="8775987" cy="388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12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76489" y="2932699"/>
            <a:ext cx="11014259" cy="18246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en-US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주의 사항 </a:t>
            </a: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</a:p>
          <a:p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뒤에  </a:t>
            </a:r>
            <a:r>
              <a:rPr lang="en-US" altLang="ko-KR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(</a:t>
            </a:r>
            <a:r>
              <a:rPr lang="ko-KR" altLang="en-US" sz="2400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콜론기호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반드시 쓸 것</a:t>
            </a:r>
            <a:endParaRPr lang="en-US" altLang="ko-KR" sz="2400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2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들여쓰기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(indentation)  </a:t>
            </a:r>
            <a:r>
              <a:rPr lang="ko-KR" altLang="en-US" sz="2400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주의할 것</a:t>
            </a:r>
            <a:endParaRPr lang="en-US" altLang="ko-KR" sz="2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range()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135745" y="3662141"/>
            <a:ext cx="396240" cy="3657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64208" y="1271813"/>
            <a:ext cx="396240" cy="3657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04675" y="4295615"/>
            <a:ext cx="396240" cy="3657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64208" y="1963528"/>
            <a:ext cx="396240" cy="36576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24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762070" y="2026920"/>
            <a:ext cx="508523" cy="0"/>
          </a:xfrm>
          <a:prstGeom prst="line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51506EBF-3BF9-4E21-8CF5-0B3EA7A8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38" y="1150577"/>
            <a:ext cx="11043609" cy="169277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8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lang="en-US" altLang="ko-KR" sz="4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8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0 1 2 3 4  </a:t>
            </a:r>
            <a:r>
              <a:rPr lang="en-US" altLang="ko-KR" sz="2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〮〮〮  99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99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중첩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</a:rPr>
              <a:t>for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문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4621" y="1004523"/>
            <a:ext cx="10896600" cy="200054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1 2 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11 12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i값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%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j값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%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"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19461" y="3225355"/>
            <a:ext cx="2651760" cy="230832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1, j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11 </a:t>
            </a:r>
          </a:p>
          <a:p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1, j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12 </a:t>
            </a:r>
          </a:p>
          <a:p>
            <a:r>
              <a:rPr lang="en-US" altLang="ko-KR" sz="2400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2, j</a:t>
            </a:r>
            <a:r>
              <a:rPr lang="ko-KR" altLang="en-US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11 </a:t>
            </a:r>
          </a:p>
          <a:p>
            <a:r>
              <a:rPr lang="en-US" altLang="ko-KR" sz="2400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2, j</a:t>
            </a:r>
            <a:r>
              <a:rPr lang="ko-KR" altLang="en-US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12 </a:t>
            </a:r>
          </a:p>
          <a:p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3, j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11 </a:t>
            </a:r>
          </a:p>
          <a:p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3, j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12 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1807" y="1569465"/>
            <a:ext cx="6144768" cy="870663"/>
          </a:xfrm>
          <a:prstGeom prst="rect">
            <a:avLst/>
          </a:prstGeom>
          <a:noFill/>
          <a:ln>
            <a:solidFill>
              <a:srgbClr val="FF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4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05840" y="1661160"/>
            <a:ext cx="8122920" cy="1478280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r>
              <a:rPr lang="en-US" altLang="ko-KR" sz="3600" b="1" dirty="0" smtClean="0">
                <a:solidFill>
                  <a:srgbClr val="002060"/>
                </a:solidFill>
              </a:rPr>
              <a:t>1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998608" y="916482"/>
            <a:ext cx="1924319" cy="5728158"/>
            <a:chOff x="1197107" y="1373682"/>
            <a:chExt cx="1924319" cy="4892363"/>
          </a:xfrm>
          <a:solidFill>
            <a:srgbClr val="FF0000"/>
          </a:solidFill>
        </p:grpSpPr>
        <p:pic>
          <p:nvPicPr>
            <p:cNvPr id="10" name="그림 9" descr="화면 캡처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866"/>
            <a:stretch/>
          </p:blipFill>
          <p:spPr>
            <a:xfrm>
              <a:off x="1197107" y="1373682"/>
              <a:ext cx="1924319" cy="2091413"/>
            </a:xfrm>
            <a:prstGeom prst="rect">
              <a:avLst/>
            </a:prstGeom>
            <a:grpFill/>
          </p:spPr>
        </p:pic>
        <p:pic>
          <p:nvPicPr>
            <p:cNvPr id="11" name="그림 10" descr="화면 캡처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107" y="4196614"/>
              <a:ext cx="1924319" cy="2069431"/>
            </a:xfrm>
            <a:prstGeom prst="rect">
              <a:avLst/>
            </a:prstGeom>
            <a:grpFill/>
          </p:spPr>
        </p:pic>
      </p:grp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35666" y="1133397"/>
            <a:ext cx="11095906" cy="224676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2 3 4 5 6 7 8 9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"==== %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단 출력 ====="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en-US" altLang="ko-KR" sz="20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1 2 </a:t>
            </a:r>
            <a:r>
              <a:rPr lang="en-US" altLang="ko-KR" sz="20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3 4 5 6 7 8 </a:t>
            </a:r>
            <a:r>
              <a:rPr lang="en-US" altLang="ko-KR" sz="20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"%2d * %2d = %2d"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8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127760"/>
            <a:ext cx="9631680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418C1F6-06C5-44EC-861B-6287DF9E4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42" y="1110896"/>
            <a:ext cx="10858338" cy="3384904"/>
          </a:xfrm>
          <a:prstGeom prst="rect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311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E9AFE0-732B-4AF7-8A75-9ACD769E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4" y="1170237"/>
            <a:ext cx="10894655" cy="1815882"/>
          </a:xfrm>
          <a:prstGeom prst="rect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# 1 2 3  … 9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# 2 3 4 …   9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"%2d * %2d = %2d"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% 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*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),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‘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()</a:t>
            </a:r>
            <a:endParaRPr kumimoji="0" lang="ko-KR" altLang="ko-KR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6" b="23616"/>
          <a:stretch/>
        </p:blipFill>
        <p:spPr>
          <a:xfrm>
            <a:off x="1921125" y="3425350"/>
            <a:ext cx="8188148" cy="29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7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73" y="1270156"/>
            <a:ext cx="8197059" cy="3958219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00565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0727970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 </a:t>
            </a:r>
            <a:r>
              <a:rPr lang="ko-KR" altLang="en-US" sz="3600" b="1" dirty="0" smtClean="0">
                <a:solidFill>
                  <a:srgbClr val="002060"/>
                </a:solidFill>
              </a:rPr>
              <a:t>구구단 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E9AFE0-732B-4AF7-8A75-9ACD769E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4" y="1170237"/>
            <a:ext cx="10894655" cy="1815882"/>
          </a:xfrm>
          <a:prstGeom prst="rect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10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# 1 2 3  … 9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10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# 2 4</a:t>
            </a:r>
            <a:r>
              <a:rPr kumimoji="0" lang="en-US" altLang="ko-KR" sz="2800" b="1" i="0" u="none" strike="noStrike" cap="none" normalizeH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6 8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"%2d * %2d = %2d"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% 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dan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*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),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‘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'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()</a:t>
            </a:r>
            <a:endParaRPr kumimoji="0" lang="ko-KR" altLang="ko-KR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783" y="3235570"/>
            <a:ext cx="8197059" cy="309477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cxnSp>
        <p:nvCxnSpPr>
          <p:cNvPr id="3" name="직선 연결선 2"/>
          <p:cNvCxnSpPr/>
          <p:nvPr/>
        </p:nvCxnSpPr>
        <p:spPr>
          <a:xfrm>
            <a:off x="1121664" y="3511296"/>
            <a:ext cx="9968634" cy="0"/>
          </a:xfrm>
          <a:prstGeom prst="line">
            <a:avLst/>
          </a:prstGeom>
          <a:ln w="28575">
            <a:solidFill>
              <a:srgbClr val="FF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21664" y="3861816"/>
            <a:ext cx="996863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2328" y="5684520"/>
            <a:ext cx="5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</a:t>
            </a:r>
            <a:r>
              <a:rPr lang="ko-KR" altLang="en-US" dirty="0" smtClean="0"/>
              <a:t>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090298" y="3225853"/>
            <a:ext cx="5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/>
              <a:t>회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90298" y="3679073"/>
            <a:ext cx="58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2</a:t>
            </a:r>
            <a:r>
              <a:rPr lang="ko-KR" altLang="en-US" dirty="0" smtClean="0"/>
              <a:t>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39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117435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779" y="2281157"/>
            <a:ext cx="1754708" cy="2515600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85" y="2281157"/>
            <a:ext cx="1754708" cy="2530964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99" y="2281157"/>
            <a:ext cx="1754708" cy="253096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4" name="타원 3"/>
          <p:cNvSpPr/>
          <p:nvPr/>
        </p:nvSpPr>
        <p:spPr>
          <a:xfrm>
            <a:off x="2753314" y="1501984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719085" y="1501984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31178" y="1562985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62328" y="192951"/>
            <a:ext cx="11174352" cy="538055"/>
          </a:xfrm>
        </p:spPr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9" y="2591400"/>
            <a:ext cx="1754708" cy="2515600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9E3E0BF-5D27-49B1-BEA5-2015D72E2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259" y="1396175"/>
            <a:ext cx="4351421" cy="954107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7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"*"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*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endParaRPr kumimoji="0" lang="ko-KR" altLang="ko-KR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85" y="2591400"/>
            <a:ext cx="1754708" cy="2530964"/>
          </a:xfrm>
          <a:prstGeom prst="rect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74DB49F0-077E-4A88-8504-65DAE2A79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259" y="3015451"/>
            <a:ext cx="4381901" cy="954107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7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 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*(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6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-i),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"*"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*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</a:t>
            </a:r>
            <a:endParaRPr kumimoji="0" lang="ko-KR" altLang="ko-KR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599" y="2591400"/>
            <a:ext cx="1754708" cy="2530964"/>
          </a:xfrm>
          <a:prstGeom prst="rect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AD6D569-1F72-45AE-B77A-E7F6F96C5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533" y="4559134"/>
            <a:ext cx="4277627" cy="954107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for 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 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in 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range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6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0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,-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):</a:t>
            </a:r>
            <a:b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</a:b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print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(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"*"</a:t>
            </a:r>
            <a:r>
              <a:rPr kumimoji="0" lang="ko-KR" altLang="ko-KR" sz="2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*i)</a:t>
            </a:r>
            <a:endParaRPr kumimoji="0" lang="ko-KR" altLang="ko-KR" sz="6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38714" y="1812227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204485" y="1812227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316578" y="1873228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660308" y="1604200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660308" y="3319280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660308" y="4837972"/>
            <a:ext cx="471788" cy="5380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lang="ko-KR" altLang="en-US" sz="28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1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range()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31764" y="1143454"/>
            <a:ext cx="10896600" cy="3108543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28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'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8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42401" y="3004973"/>
            <a:ext cx="2336799" cy="954107"/>
          </a:xfrm>
          <a:prstGeom prst="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lang="en-US" altLang="ko-KR" sz="28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</a:p>
          <a:p>
            <a:r>
              <a:rPr lang="en-US" altLang="ko-KR" sz="2800" b="1" dirty="0">
                <a:solidFill>
                  <a:schemeClr val="accent5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0 2 4 6 8 </a:t>
            </a:r>
            <a:endParaRPr lang="ko-KR" altLang="en-US" sz="2800" b="1" dirty="0">
              <a:solidFill>
                <a:schemeClr val="accent5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28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리스트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문자열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55320" y="1047467"/>
            <a:ext cx="10896600" cy="224676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b="1" dirty="0" err="1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f_list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lang="ko-KR" altLang="ko-KR" sz="2800" b="1" dirty="0" smtClean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사과"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"바나나"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"망고"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"수박"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28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자몽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ko-KR" sz="28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8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ko-KR" sz="28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lang="ko-KR" altLang="ko-KR" sz="28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8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f_list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b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ko-KR" sz="28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8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ko-KR" sz="28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"맛있다"</a:t>
            </a:r>
            <a:r>
              <a:rPr lang="ko-KR" altLang="ko-KR" sz="28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ko-KR" altLang="ko-KR" sz="4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9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~ 3</a:t>
            </a:r>
            <a:r>
              <a:rPr lang="ko-KR" altLang="en-US" sz="36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</a:t>
            </a:r>
            <a:endParaRPr lang="ko-KR" altLang="en-US" sz="3600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9600" y="967896"/>
            <a:ext cx="11003279" cy="347787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36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4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en-US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# 1 2 3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3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562350"/>
            <a:ext cx="4602479" cy="308760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87951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b="1" spc="-15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도전</a:t>
            </a:r>
            <a:endParaRPr lang="ko-KR" altLang="en-US" sz="36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0" y="1023065"/>
            <a:ext cx="10927080" cy="52322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1~ 100</a:t>
            </a:r>
            <a:r>
              <a:rPr lang="ko-KR" altLang="en-US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사이의 홀수의 합을 구하는 프로그램을 작성하세요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0080" y="2371744"/>
            <a:ext cx="10927080" cy="2677656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8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100,2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“1</a:t>
            </a:r>
            <a:r>
              <a:rPr kumimoji="0" lang="ko-KR" altLang="en-US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kumimoji="0" lang="en-US" altLang="ko-KR" sz="28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 </a:t>
            </a:r>
            <a:r>
              <a:rPr lang="ko-KR" altLang="en-US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사이에 있는 홀수의 합</a:t>
            </a:r>
            <a:r>
              <a:rPr lang="en-US" altLang="ko-KR" sz="28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%d” % </a:t>
            </a:r>
            <a:r>
              <a:rPr kumimoji="0" lang="ko-KR" altLang="ko-KR" sz="28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6530" y="1697404"/>
            <a:ext cx="299847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1,3,5,7, …. 97,99</a:t>
            </a:r>
            <a:endParaRPr lang="ko-KR" altLang="en-US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57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13544</TotalTime>
  <Words>1548</Words>
  <Application>Microsoft Office PowerPoint</Application>
  <PresentationFormat>와이드스크린</PresentationFormat>
  <Paragraphs>528</Paragraphs>
  <Slides>58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6" baseType="lpstr">
      <vt:lpstr>굴림</vt:lpstr>
      <vt:lpstr>맑은 고딕</vt:lpstr>
      <vt:lpstr>함초롬돋움</vt:lpstr>
      <vt:lpstr>Arial</vt:lpstr>
      <vt:lpstr>Consolas</vt:lpstr>
      <vt:lpstr>Georgia</vt:lpstr>
      <vt:lpstr>Wingdings</vt:lpstr>
      <vt:lpstr>Office 테마</vt:lpstr>
      <vt:lpstr>반복하는 일을 하자</vt:lpstr>
      <vt:lpstr>목차</vt:lpstr>
      <vt:lpstr>1. 반복문</vt:lpstr>
      <vt:lpstr>반복의 종류</vt:lpstr>
      <vt:lpstr> for 문 – range() 활용</vt:lpstr>
      <vt:lpstr> for 문 – range() 활용</vt:lpstr>
      <vt:lpstr> for 문 –  리스트 or 문자열 활용</vt:lpstr>
      <vt:lpstr> 1 ~ 3까지의 합</vt:lpstr>
      <vt:lpstr>도전</vt:lpstr>
      <vt:lpstr>도전</vt:lpstr>
      <vt:lpstr>PowerPoint 프레젠테이션</vt:lpstr>
      <vt:lpstr>도전</vt:lpstr>
      <vt:lpstr>도전</vt:lpstr>
      <vt:lpstr>도전</vt:lpstr>
      <vt:lpstr>도전 - for문</vt:lpstr>
      <vt:lpstr>도전</vt:lpstr>
      <vt:lpstr>도전</vt:lpstr>
      <vt:lpstr>도전</vt:lpstr>
      <vt:lpstr>도전</vt:lpstr>
      <vt:lpstr> 구구단  </vt:lpstr>
      <vt:lpstr> 구구단 2 </vt:lpstr>
      <vt:lpstr> 구구단 3 </vt:lpstr>
      <vt:lpstr> 도형 그리기</vt:lpstr>
      <vt:lpstr>도전</vt:lpstr>
      <vt:lpstr>PowerPoint 프레젠테이션</vt:lpstr>
      <vt:lpstr>도전 -도형그리기</vt:lpstr>
      <vt:lpstr>PowerPoint 프레젠테이션</vt:lpstr>
      <vt:lpstr>도전</vt:lpstr>
      <vt:lpstr>도전</vt:lpstr>
      <vt:lpstr>도전</vt:lpstr>
      <vt:lpstr>도전</vt:lpstr>
      <vt:lpstr> while문</vt:lpstr>
      <vt:lpstr> while문 for문 비교</vt:lpstr>
      <vt:lpstr> 무한 루프</vt:lpstr>
      <vt:lpstr> 1~10까지의 합</vt:lpstr>
      <vt:lpstr>도전</vt:lpstr>
      <vt:lpstr>도전 - while문</vt:lpstr>
      <vt:lpstr>도전 - 별 그리기 </vt:lpstr>
      <vt:lpstr>도전 - 별 그리기 2  </vt:lpstr>
      <vt:lpstr>break 문</vt:lpstr>
      <vt:lpstr>break 문</vt:lpstr>
      <vt:lpstr>도전</vt:lpstr>
      <vt:lpstr>PowerPoint 프레젠테이션</vt:lpstr>
      <vt:lpstr>continue</vt:lpstr>
      <vt:lpstr>문자열에서 자음만 출력</vt:lpstr>
      <vt:lpstr>문자열에서 모음만 출력</vt:lpstr>
      <vt:lpstr>1~10까지의 합계를 구하되  3의 배수는 제외하고 합계</vt:lpstr>
      <vt:lpstr>1~10까지의 합계를 구하되  3의 배수는 제외하고 합계</vt:lpstr>
      <vt:lpstr>중첩 for문</vt:lpstr>
      <vt:lpstr>중첩 for문</vt:lpstr>
      <vt:lpstr>구구단 1</vt:lpstr>
      <vt:lpstr>도전 구구단 </vt:lpstr>
      <vt:lpstr>도전 구구단 </vt:lpstr>
      <vt:lpstr>도전 구구단 </vt:lpstr>
      <vt:lpstr>도전 구구단 </vt:lpstr>
      <vt:lpstr>도전 구구단 </vt:lpstr>
      <vt:lpstr>도전</vt:lpstr>
      <vt:lpstr>도전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생활 속 인공지능 (1)</dc:title>
  <dc:creator>윤효순</dc:creator>
  <cp:lastModifiedBy>user</cp:lastModifiedBy>
  <cp:revision>1289</cp:revision>
  <cp:lastPrinted>2024-04-02T00:46:12Z</cp:lastPrinted>
  <dcterms:created xsi:type="dcterms:W3CDTF">2020-11-10T07:48:46Z</dcterms:created>
  <dcterms:modified xsi:type="dcterms:W3CDTF">2024-09-19T23:24:26Z</dcterms:modified>
</cp:coreProperties>
</file>