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53" r:id="rId2"/>
    <p:sldId id="450" r:id="rId3"/>
    <p:sldId id="451" r:id="rId4"/>
    <p:sldId id="489" r:id="rId5"/>
    <p:sldId id="467" r:id="rId6"/>
    <p:sldId id="512" r:id="rId7"/>
    <p:sldId id="511" r:id="rId8"/>
    <p:sldId id="513" r:id="rId9"/>
    <p:sldId id="459" r:id="rId10"/>
    <p:sldId id="538" r:id="rId11"/>
    <p:sldId id="539" r:id="rId12"/>
    <p:sldId id="540" r:id="rId13"/>
    <p:sldId id="561" r:id="rId14"/>
    <p:sldId id="563" r:id="rId15"/>
    <p:sldId id="514" r:id="rId16"/>
    <p:sldId id="515" r:id="rId17"/>
    <p:sldId id="516" r:id="rId18"/>
    <p:sldId id="517" r:id="rId19"/>
    <p:sldId id="494" r:id="rId20"/>
    <p:sldId id="518" r:id="rId21"/>
    <p:sldId id="519" r:id="rId22"/>
    <p:sldId id="520" r:id="rId23"/>
    <p:sldId id="498" r:id="rId24"/>
    <p:sldId id="521" r:id="rId25"/>
    <p:sldId id="499" r:id="rId26"/>
    <p:sldId id="501" r:id="rId27"/>
    <p:sldId id="542" r:id="rId28"/>
    <p:sldId id="543" r:id="rId29"/>
    <p:sldId id="522" r:id="rId30"/>
    <p:sldId id="523" r:id="rId31"/>
    <p:sldId id="524" r:id="rId32"/>
    <p:sldId id="525" r:id="rId33"/>
    <p:sldId id="526" r:id="rId34"/>
    <p:sldId id="527" r:id="rId35"/>
    <p:sldId id="545" r:id="rId36"/>
    <p:sldId id="546" r:id="rId37"/>
    <p:sldId id="544" r:id="rId38"/>
    <p:sldId id="500" r:id="rId39"/>
    <p:sldId id="502" r:id="rId40"/>
    <p:sldId id="471" r:id="rId41"/>
    <p:sldId id="528" r:id="rId42"/>
    <p:sldId id="547" r:id="rId43"/>
    <p:sldId id="549" r:id="rId44"/>
    <p:sldId id="548" r:id="rId45"/>
    <p:sldId id="529" r:id="rId46"/>
    <p:sldId id="507" r:id="rId47"/>
    <p:sldId id="558" r:id="rId48"/>
    <p:sldId id="550" r:id="rId49"/>
    <p:sldId id="551" r:id="rId50"/>
    <p:sldId id="552" r:id="rId51"/>
    <p:sldId id="508" r:id="rId52"/>
    <p:sldId id="531" r:id="rId53"/>
    <p:sldId id="553" r:id="rId54"/>
    <p:sldId id="533" r:id="rId55"/>
    <p:sldId id="554" r:id="rId56"/>
    <p:sldId id="555" r:id="rId57"/>
    <p:sldId id="532" r:id="rId58"/>
    <p:sldId id="534" r:id="rId59"/>
    <p:sldId id="556" r:id="rId60"/>
    <p:sldId id="557" r:id="rId61"/>
    <p:sldId id="559" r:id="rId62"/>
    <p:sldId id="535" r:id="rId63"/>
    <p:sldId id="560" r:id="rId64"/>
    <p:sldId id="510" r:id="rId65"/>
    <p:sldId id="530" r:id="rId66"/>
    <p:sldId id="477" r:id="rId67"/>
    <p:sldId id="537" r:id="rId6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FF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504" autoAdjust="0"/>
  </p:normalViewPr>
  <p:slideViewPr>
    <p:cSldViewPr snapToGrid="0">
      <p:cViewPr varScale="1">
        <p:scale>
          <a:sx n="73" d="100"/>
          <a:sy n="73" d="100"/>
        </p:scale>
        <p:origin x="1974" y="60"/>
      </p:cViewPr>
      <p:guideLst/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3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5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7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8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33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7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8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5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88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이번에는 다음과 같은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삼각형 사각형 오각형  육각형을 그려볼까요</a:t>
            </a:r>
            <a:r>
              <a:rPr lang="en-US" altLang="ko-KR" baseline="0" dirty="0" smtClean="0"/>
              <a:t>…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08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50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2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8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66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03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30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함수를 이용하여</a:t>
            </a:r>
            <a:endParaRPr lang="en-US" altLang="ko-KR" dirty="0" smtClean="0"/>
          </a:p>
          <a:p>
            <a:r>
              <a:rPr lang="ko-KR" altLang="en-US" dirty="0" smtClean="0"/>
              <a:t>정다각형을 그려보도록 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1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 smtClean="0"/>
          </a:p>
          <a:p>
            <a:endParaRPr lang="en-US" altLang="ko-KR" sz="1000" baseline="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2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Setup</a:t>
            </a:r>
            <a:r>
              <a:rPr lang="ko-KR" altLang="en-US" dirty="0" smtClean="0"/>
              <a:t>함수를 이용하여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너비와 높이가  각각 </a:t>
            </a:r>
            <a:r>
              <a:rPr lang="en-US" altLang="ko-KR" dirty="0" smtClean="0"/>
              <a:t>1000, 300</a:t>
            </a:r>
            <a:r>
              <a:rPr lang="ko-KR" altLang="en-US" dirty="0" smtClean="0"/>
              <a:t>인  </a:t>
            </a:r>
            <a:r>
              <a:rPr lang="ko-KR" altLang="en-US" baseline="0" dirty="0" smtClean="0"/>
              <a:t> 창을 설정하고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 title</a:t>
            </a:r>
            <a:r>
              <a:rPr lang="ko-KR" altLang="en-US" baseline="0" dirty="0" smtClean="0"/>
              <a:t>를 이용하여 창 제목을 설정합니다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turtle()</a:t>
            </a:r>
            <a:r>
              <a:rPr lang="ko-KR" altLang="en-US" baseline="0" dirty="0" smtClean="0"/>
              <a:t>클래스의 객체를 생성하고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T</a:t>
            </a:r>
            <a:r>
              <a:rPr lang="ko-KR" altLang="en-US" baseline="0" dirty="0" smtClean="0"/>
              <a:t>라고  명명합니다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펜을들고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좌표평면에서  </a:t>
            </a:r>
            <a:r>
              <a:rPr lang="en-US" altLang="ko-KR" baseline="0" dirty="0" smtClean="0"/>
              <a:t>(-400,0)</a:t>
            </a:r>
            <a:r>
              <a:rPr lang="ko-KR" altLang="en-US" baseline="0" dirty="0" smtClean="0"/>
              <a:t>위치로 이동하고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펜의 색상을 </a:t>
            </a:r>
            <a:r>
              <a:rPr lang="en-US" altLang="ko-KR" baseline="0" dirty="0" smtClean="0"/>
              <a:t>red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펜을 </a:t>
            </a:r>
            <a:r>
              <a:rPr lang="ko-KR" altLang="en-US" baseline="0" dirty="0" err="1" smtClean="0"/>
              <a:t>내려둔다음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정다각형 그리기 위해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Circle</a:t>
            </a:r>
            <a:r>
              <a:rPr lang="ko-KR" altLang="en-US" baseline="0" dirty="0" smtClean="0"/>
              <a:t>을 이용하는데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이때  </a:t>
            </a:r>
            <a:r>
              <a:rPr lang="en-US" altLang="ko-KR" baseline="0" dirty="0" err="1" smtClean="0"/>
              <a:t>circl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steps </a:t>
            </a:r>
            <a:r>
              <a:rPr lang="ko-KR" altLang="en-US" baseline="0" dirty="0" smtClean="0"/>
              <a:t>매개변수의 값이 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삼각형을 그립니다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명령어을</a:t>
            </a:r>
            <a:r>
              <a:rPr lang="ko-KR" altLang="en-US" baseline="0" dirty="0" smtClean="0"/>
              <a:t> 실행함으로써  </a:t>
            </a:r>
            <a:r>
              <a:rPr lang="ko-KR" altLang="en-US" baseline="0" dirty="0" err="1" smtClean="0"/>
              <a:t>한변의</a:t>
            </a:r>
            <a:r>
              <a:rPr lang="ko-KR" altLang="en-US" baseline="0" dirty="0" smtClean="0"/>
              <a:t> 길이가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인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정삼각형 그립니다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펜을들고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좌표평면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-400,50 </a:t>
            </a:r>
            <a:r>
              <a:rPr lang="ko-KR" altLang="en-US" baseline="0" dirty="0" smtClean="0"/>
              <a:t>위치로 </a:t>
            </a:r>
            <a:r>
              <a:rPr lang="ko-KR" altLang="en-US" baseline="0" dirty="0" err="1" smtClean="0"/>
              <a:t>이동한다음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Write()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이용하여 화면에 글씨를 씁니다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첫번째 인수를  작성할 텍스트이고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Font()</a:t>
            </a:r>
            <a:r>
              <a:rPr lang="ko-KR" altLang="en-US" baseline="0" dirty="0" smtClean="0"/>
              <a:t>인수는  글꼴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크기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지정합니다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폰트 크기를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설정한다음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삼각형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이라고 화면에 씁니다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2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함수를 이용하여</a:t>
            </a:r>
            <a:endParaRPr lang="en-US" altLang="ko-KR" dirty="0" smtClean="0"/>
          </a:p>
          <a:p>
            <a:r>
              <a:rPr lang="ko-KR" altLang="en-US" dirty="0" smtClean="0"/>
              <a:t>다음과 같이</a:t>
            </a:r>
            <a:endParaRPr lang="en-US" altLang="ko-KR" dirty="0" smtClean="0"/>
          </a:p>
          <a:p>
            <a:r>
              <a:rPr lang="ko-KR" altLang="en-US" dirty="0" smtClean="0"/>
              <a:t>정다각형</a:t>
            </a:r>
            <a:r>
              <a:rPr lang="ko-KR" altLang="en-US" baseline="0" dirty="0" smtClean="0"/>
              <a:t> 그려보세요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다각형을 그릴 때 사용하는 색상은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임의대로 선택하여 그리세요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68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먼저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그리기 위해 원을 그리기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필요한 모듈인  </a:t>
            </a:r>
            <a:r>
              <a:rPr lang="en-US" altLang="ko-KR" baseline="0" dirty="0" err="1" smtClean="0"/>
              <a:t>turtl</a:t>
            </a:r>
            <a:r>
              <a:rPr lang="ko-KR" altLang="en-US" baseline="0" dirty="0" smtClean="0"/>
              <a:t>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임의로 색상을 선택하기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필요한 </a:t>
            </a:r>
            <a:r>
              <a:rPr lang="en-US" altLang="ko-KR" baseline="0" dirty="0" smtClean="0"/>
              <a:t>random </a:t>
            </a:r>
            <a:r>
              <a:rPr lang="ko-KR" altLang="en-US" baseline="0" dirty="0" smtClean="0"/>
              <a:t>모듈을  </a:t>
            </a:r>
            <a:r>
              <a:rPr lang="en-US" altLang="ko-KR" baseline="0" dirty="0" err="1" smtClean="0"/>
              <a:t>mport</a:t>
            </a:r>
            <a:r>
              <a:rPr lang="ko-KR" altLang="en-US" baseline="0" dirty="0" smtClean="0"/>
              <a:t>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turtle </a:t>
            </a:r>
            <a:r>
              <a:rPr lang="ko-KR" altLang="en-US" baseline="0" dirty="0" smtClean="0"/>
              <a:t>클래스 객체를 생성하고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T</a:t>
            </a:r>
            <a:r>
              <a:rPr lang="ko-KR" altLang="en-US" baseline="0" dirty="0" smtClean="0"/>
              <a:t>로 명명하고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화면에 출력할  텍스트는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Shape </a:t>
            </a:r>
            <a:r>
              <a:rPr lang="ko-KR" altLang="en-US" baseline="0" dirty="0" smtClean="0"/>
              <a:t>리스트에 저장하고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다각형을  </a:t>
            </a:r>
            <a:r>
              <a:rPr lang="ko-KR" altLang="en-US" baseline="0" dirty="0" err="1" smtClean="0"/>
              <a:t>그릴때</a:t>
            </a:r>
            <a:r>
              <a:rPr lang="ko-KR" altLang="en-US" baseline="0" dirty="0" smtClean="0"/>
              <a:t> 사용할 색상을</a:t>
            </a:r>
            <a:endParaRPr lang="en-US" altLang="ko-KR" baseline="0" dirty="0" smtClean="0"/>
          </a:p>
          <a:p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리스트에 저장합니다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24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정삼각형을 그린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좌</a:t>
            </a:r>
            <a:r>
              <a:rPr lang="ko-KR" altLang="en-US" baseline="0" dirty="0" smtClean="0"/>
              <a:t>표를  </a:t>
            </a:r>
            <a:r>
              <a:rPr lang="en-US" altLang="ko-KR" baseline="0" dirty="0" smtClean="0"/>
              <a:t>start </a:t>
            </a:r>
            <a:r>
              <a:rPr lang="ko-KR" altLang="en-US" baseline="0" dirty="0" smtClean="0"/>
              <a:t>변수에 저장하고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index </a:t>
            </a:r>
            <a:r>
              <a:rPr lang="ko-KR" altLang="en-US" baseline="0" dirty="0" smtClean="0"/>
              <a:t>변수에 저장합니다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삼각형에서부터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각형까지 그리기 위해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수행합니다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도형을 그릴 위치로 이동하고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도형을 그릴 색상을 선택하고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Circle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이용하여 다각형을 그립니다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도형의 이름을 쓰기 위하여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해당위치로</a:t>
            </a:r>
            <a:r>
              <a:rPr lang="ko-KR" altLang="en-US" baseline="0" dirty="0" smtClean="0"/>
              <a:t> 이동한 다음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Write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이용하여 도형의 이름을  쓰고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도형을 그리기 위하여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Start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좌표를 변경합니다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이용하여 </a:t>
            </a:r>
            <a:r>
              <a:rPr lang="ko-KR" altLang="en-US" baseline="0" dirty="0" err="1" smtClean="0"/>
              <a:t>삼각형에서부터ㅠ</a:t>
            </a:r>
            <a:r>
              <a:rPr lang="en-US" altLang="ko-KR" baseline="0" dirty="0" smtClean="0"/>
              <a:t>~~ 10</a:t>
            </a:r>
            <a:r>
              <a:rPr lang="ko-KR" altLang="en-US" baseline="0" dirty="0" smtClean="0"/>
              <a:t>각형까지 그리고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프로그램을 마칩니다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29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ko-KR" altLang="en-US" baseline="0" dirty="0" smtClean="0"/>
              <a:t> 사용법에 대하여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알아보도록 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일반적으로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문은 고정된 횟수만큼  반복하는 경우 사용하고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문은 필요한 반복 횟수를 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사전에 알</a:t>
            </a:r>
            <a:r>
              <a:rPr lang="ko-KR" altLang="en-US" baseline="0" dirty="0" smtClean="0"/>
              <a:t> 수 없는 경우에  적합합니다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다음과 같이 조건식을 판단하고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조건식이 참인 경우 </a:t>
            </a:r>
            <a:endParaRPr lang="en-US" altLang="ko-KR" baseline="0" dirty="0" smtClean="0"/>
          </a:p>
          <a:p>
            <a:r>
              <a:rPr lang="ko-KR" altLang="en-US" baseline="0" dirty="0" smtClean="0"/>
              <a:t>반복할 문장들을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반복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34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다음과 같은 결과를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문과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문을 이용하여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작성해 볼까요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이용하면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range </a:t>
            </a:r>
            <a:r>
              <a:rPr lang="ko-KR" altLang="en-US" baseline="0" dirty="0" smtClean="0"/>
              <a:t>함수이용하여 </a:t>
            </a:r>
            <a:r>
              <a:rPr lang="en-US" altLang="ko-KR" baseline="0" dirty="0" smtClean="0"/>
              <a:t>0,1,2</a:t>
            </a:r>
            <a:r>
              <a:rPr lang="ko-KR" altLang="en-US" baseline="0" dirty="0" smtClean="0"/>
              <a:t>를 생성하고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I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각가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0 1 2 </a:t>
            </a:r>
            <a:r>
              <a:rPr lang="ko-KR" altLang="en-US" baseline="0" dirty="0" err="1" smtClean="0"/>
              <a:t>일떄</a:t>
            </a:r>
            <a:r>
              <a:rPr lang="ko-KR" altLang="en-US" baseline="0" dirty="0" smtClean="0"/>
              <a:t> 이 문장을 반복 수행하면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가 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출력됩니다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While </a:t>
            </a:r>
            <a:r>
              <a:rPr lang="ko-KR" altLang="en-US" baseline="0" dirty="0" smtClean="0"/>
              <a:t>문장을 이용하면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사용할 변수를 선언하고 초기화해야 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반복문안에서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변수를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증가하거나 감소하기 위한 코드를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작성해야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79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문을 이용하면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무한 반복을 수행할 수 있는데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무한루프를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적용하기 위하여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조건식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지정합니다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무한 루 </a:t>
            </a:r>
            <a:r>
              <a:rPr lang="ko-KR" altLang="en-US" baseline="0" dirty="0" err="1" smtClean="0"/>
              <a:t>ㅡ</a:t>
            </a:r>
            <a:r>
              <a:rPr lang="ko-KR" altLang="en-US" baseline="0" dirty="0" smtClean="0"/>
              <a:t> 순서도로 살펴보면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err="1" smtClean="0"/>
              <a:t>TRUe</a:t>
            </a:r>
            <a:r>
              <a:rPr lang="ko-KR" altLang="en-US" baseline="0" dirty="0" smtClean="0"/>
              <a:t>이기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반복할 문장들을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무한 반복합니다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코드를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 수행하면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Ok</a:t>
            </a:r>
            <a:r>
              <a:rPr lang="ko-KR" altLang="en-US" baseline="0" dirty="0" smtClean="0"/>
              <a:t>가  계속해서 화면에서 출력됩니다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96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이번에는 </a:t>
            </a:r>
            <a:endParaRPr lang="en-US" altLang="ko-KR" baseline="0" dirty="0" smtClean="0"/>
          </a:p>
          <a:p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문을 이용하여</a:t>
            </a:r>
            <a:r>
              <a:rPr lang="en-US" altLang="ko-KR" baseline="0" dirty="0" smtClean="0"/>
              <a:t>/  1~10</a:t>
            </a:r>
            <a:r>
              <a:rPr lang="ko-KR" altLang="en-US" baseline="0" dirty="0" smtClean="0"/>
              <a:t>까지의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합을 구하는 프로그램을 </a:t>
            </a:r>
            <a:r>
              <a:rPr lang="en-US" altLang="ko-KR" baseline="0" dirty="0" smtClean="0"/>
              <a:t>/</a:t>
            </a:r>
          </a:p>
          <a:p>
            <a:r>
              <a:rPr lang="ko-KR" altLang="en-US" baseline="0" dirty="0" smtClean="0"/>
              <a:t>작성해 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sum </a:t>
            </a:r>
            <a:r>
              <a:rPr lang="ko-KR" altLang="en-US" baseline="0" dirty="0" smtClean="0"/>
              <a:t>이라는 변수에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저장하여 변수를 초기화 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While </a:t>
            </a:r>
            <a:r>
              <a:rPr lang="ko-KR" altLang="en-US" baseline="0" dirty="0" smtClean="0"/>
              <a:t>문의 조건식을 판별하는데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에 저장된 값이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이하이면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문장들을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While</a:t>
            </a:r>
            <a:r>
              <a:rPr lang="ko-KR" altLang="en-US" baseline="0" dirty="0" smtClean="0"/>
              <a:t>문의 조건식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조건식을 만족하는 동안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부분을 반복 수행합니다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조건식보면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에 저장된 값이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가 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이 문장들을 수행하는데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~~~ sum </a:t>
            </a:r>
            <a:r>
              <a:rPr lang="ko-KR" altLang="en-US" baseline="0" dirty="0" smtClean="0"/>
              <a:t>값을 업데이트 시키고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count r</a:t>
            </a:r>
            <a:r>
              <a:rPr lang="ko-KR" altLang="en-US" baseline="0" dirty="0" smtClean="0"/>
              <a:t>값에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더하여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cont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 업데이트 시키면  </a:t>
            </a:r>
            <a:r>
              <a:rPr lang="en-US" altLang="ko-KR" baseline="0" dirty="0" smtClean="0"/>
              <a:t>count 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조건식을 다시 판별하고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조건식이 참이면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문장들을 수행하여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sum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에 저장된 값을 업데이트시키고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만약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조건식이 거짓이면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Sum</a:t>
            </a:r>
            <a:r>
              <a:rPr lang="ko-KR" altLang="en-US" baseline="0" dirty="0" smtClean="0"/>
              <a:t>을 출력하고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프로그램을 마칩니다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82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문과 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이용하여</a:t>
            </a:r>
            <a:endParaRPr lang="en-US" altLang="ko-KR" dirty="0" smtClean="0"/>
          </a:p>
          <a:p>
            <a:r>
              <a:rPr lang="ko-KR" altLang="en-US" dirty="0" smtClean="0"/>
              <a:t>이용하여 다음과 같은 별을 그려보세요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turtle() </a:t>
            </a:r>
            <a:r>
              <a:rPr lang="ko-KR" altLang="en-US" dirty="0" err="1" smtClean="0"/>
              <a:t>클랙스</a:t>
            </a:r>
            <a:r>
              <a:rPr lang="ko-KR" altLang="en-US" dirty="0" smtClean="0"/>
              <a:t> 객체를 생성하고</a:t>
            </a:r>
            <a:endParaRPr lang="en-US" altLang="ko-KR" dirty="0" smtClean="0"/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라고 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그런다음</a:t>
            </a:r>
            <a:endParaRPr lang="en-US" altLang="ko-KR" dirty="0" smtClean="0"/>
          </a:p>
          <a:p>
            <a:r>
              <a:rPr lang="ko-KR" altLang="en-US" dirty="0" smtClean="0"/>
              <a:t>객체의 모양과 펜의 두께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펜의 색상을 각각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~~~ </a:t>
            </a:r>
            <a:r>
              <a:rPr lang="ko-KR" altLang="en-US" dirty="0" smtClean="0"/>
              <a:t>설정합니다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별의  한 변의 길이가 </a:t>
            </a:r>
            <a:r>
              <a:rPr lang="en-US" altLang="ko-KR" dirty="0" smtClean="0"/>
              <a:t>100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픽셀인</a:t>
            </a:r>
            <a:endParaRPr lang="en-US" altLang="ko-KR" baseline="0" dirty="0" smtClean="0"/>
          </a:p>
          <a:p>
            <a:r>
              <a:rPr lang="ko-KR" altLang="en-US" baseline="0" dirty="0" smtClean="0"/>
              <a:t>별을 그려볼까요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별을 그리기 전에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각도의 크기를 알아야 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 이 각도는 </a:t>
            </a:r>
            <a:r>
              <a:rPr lang="ko-KR" altLang="en-US" baseline="0" dirty="0" err="1" smtClean="0"/>
              <a:t>몇도일까요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여기는  정 오각형이므로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 오각형의 외각의 크기는 </a:t>
            </a:r>
            <a:r>
              <a:rPr lang="en-US" altLang="ko-KR" baseline="0" dirty="0" smtClean="0"/>
              <a:t>72</a:t>
            </a:r>
            <a:r>
              <a:rPr lang="ko-KR" altLang="en-US" baseline="0" dirty="0" smtClean="0"/>
              <a:t>도 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/  </a:t>
            </a:r>
            <a:r>
              <a:rPr lang="ko-KR" altLang="en-US" baseline="0" dirty="0" smtClean="0"/>
              <a:t>이 삼각형은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이등변 삼각형 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이각의 크기는  </a:t>
            </a:r>
            <a:r>
              <a:rPr lang="en-US" altLang="ko-KR" baseline="0" dirty="0" smtClean="0"/>
              <a:t>144</a:t>
            </a:r>
            <a:r>
              <a:rPr lang="ko-KR" altLang="en-US" baseline="0" dirty="0" smtClean="0"/>
              <a:t>도 입니다</a:t>
            </a:r>
            <a:r>
              <a:rPr lang="en-US" altLang="ko-KR" baseline="0" dirty="0" smtClean="0"/>
              <a:t>…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이용하여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별을 그리는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작성해 보세요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문으로 별을 그리는 것은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이번에는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문을 이용하여 별을 그려 볼까요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문에서는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사용할 변수를 초기화하고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반복문안에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변수를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증가하거나 감소하기 위한 코드가 있어야 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문을 이용하여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별을 그리는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작성해 보세요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While </a:t>
            </a:r>
            <a:r>
              <a:rPr lang="ko-KR" altLang="en-US" baseline="0" dirty="0" smtClean="0"/>
              <a:t>문을 이용하여 별을 그리는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코드는 다음과 같습니다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14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다음과 같이 별을 그려보세요</a:t>
            </a:r>
            <a:endParaRPr lang="en-US" altLang="ko-KR" dirty="0" smtClean="0"/>
          </a:p>
          <a:p>
            <a:r>
              <a:rPr lang="ko-KR" altLang="en-US" dirty="0" smtClean="0"/>
              <a:t>별의 모든 선분의 색상을 </a:t>
            </a:r>
            <a:r>
              <a:rPr lang="ko-KR" altLang="en-US" dirty="0" err="1" smtClean="0"/>
              <a:t>다르게하여</a:t>
            </a:r>
            <a:endParaRPr lang="en-US" altLang="ko-KR" dirty="0" smtClean="0"/>
          </a:p>
          <a:p>
            <a:r>
              <a:rPr lang="ko-KR" altLang="en-US" dirty="0" smtClean="0"/>
              <a:t>그려 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사용할 색상은</a:t>
            </a:r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 저장되어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이용하여 작성해 보세요</a:t>
            </a:r>
            <a:endParaRPr lang="en-US" altLang="ko-KR" dirty="0" smtClean="0"/>
          </a:p>
          <a:p>
            <a:r>
              <a:rPr lang="ko-KR" altLang="en-US" dirty="0" smtClean="0"/>
              <a:t>기존의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이용한 코드를 이용해보세요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1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11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프로그램 흐름과</a:t>
            </a:r>
            <a:r>
              <a:rPr lang="en-US" altLang="ko-KR" dirty="0" smtClean="0"/>
              <a:t>/</a:t>
            </a:r>
            <a:r>
              <a:rPr lang="ko-KR" altLang="en-US" dirty="0" smtClean="0"/>
              <a:t> 처리</a:t>
            </a:r>
            <a:r>
              <a:rPr lang="ko-KR" altLang="en-US" baseline="0" dirty="0" smtClean="0"/>
              <a:t> 순서를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조절하는 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제어문에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대하여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알아보도록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문에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대하여 알아보도록 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일반적으로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문은  </a:t>
            </a:r>
            <a:r>
              <a:rPr lang="en-US" altLang="ko-KR" baseline="0" dirty="0" smtClean="0"/>
              <a:t>range()</a:t>
            </a:r>
            <a:r>
              <a:rPr lang="ko-KR" altLang="en-US" baseline="0" dirty="0" smtClean="0"/>
              <a:t>함수에서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지정한 범위를 벗어나면 종료하고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Whiel</a:t>
            </a:r>
            <a:r>
              <a:rPr lang="ko-KR" altLang="en-US" baseline="0" dirty="0" smtClean="0"/>
              <a:t>문은 조건식이 거짓이 되면 종료합니다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그러나 </a:t>
            </a:r>
            <a:endParaRPr lang="en-US" altLang="ko-KR" baseline="0" dirty="0" smtClean="0"/>
          </a:p>
          <a:p>
            <a:r>
              <a:rPr lang="ko-KR" altLang="en-US" baseline="0" dirty="0" smtClean="0"/>
              <a:t>계속되는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논리적으로 빠져 나가게 하는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방법이 있는데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이용하면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반복문에서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BREAK</a:t>
            </a:r>
            <a:r>
              <a:rPr lang="ko-KR" altLang="en-US" baseline="0" dirty="0" smtClean="0"/>
              <a:t>문을 만나면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무조건 </a:t>
            </a:r>
            <a:r>
              <a:rPr lang="ko-KR" altLang="en-US" baseline="0" dirty="0" err="1" smtClean="0"/>
              <a:t>반복문을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빠져 나옵니다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63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문의 사용 방법을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살펴 볼까요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리스트 </a:t>
            </a:r>
            <a:r>
              <a:rPr lang="en-US" altLang="ko-KR" baseline="0" dirty="0" smtClean="0"/>
              <a:t>fruit</a:t>
            </a:r>
            <a:r>
              <a:rPr lang="ko-KR" altLang="en-US" baseline="0" dirty="0" smtClean="0"/>
              <a:t>에 다음과 같은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데이터들이 저장되어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이용하여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리스트 </a:t>
            </a:r>
            <a:r>
              <a:rPr lang="en-US" altLang="ko-KR" baseline="0" dirty="0" smtClean="0"/>
              <a:t>fruit</a:t>
            </a:r>
            <a:r>
              <a:rPr lang="ko-KR" altLang="en-US" baseline="0" dirty="0" smtClean="0"/>
              <a:t>에 저장된 데이터를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하나씩 꺼내와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화면에 출력하는데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리스트 </a:t>
            </a:r>
            <a:r>
              <a:rPr lang="en-US" altLang="ko-KR" baseline="0" dirty="0" smtClean="0"/>
              <a:t>fruit</a:t>
            </a:r>
            <a:r>
              <a:rPr lang="ko-KR" altLang="en-US" baseline="0" dirty="0" smtClean="0"/>
              <a:t>에서 추출한 데이터가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오렌지 이면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반복문을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빠져오기</a:t>
            </a:r>
            <a:r>
              <a:rPr lang="ko-KR" altLang="en-US" baseline="0" dirty="0" smtClean="0"/>
              <a:t> 위하여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을 사용합니다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프로그램 수행을 마칩니다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코드를 살펴보면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먼저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리스트 </a:t>
            </a:r>
            <a:r>
              <a:rPr lang="en-US" altLang="ko-KR" baseline="0" dirty="0" smtClean="0"/>
              <a:t>fruit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번째 항목인 사과를 추출하여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문장들을 수행하는데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baseline="0" dirty="0" smtClean="0"/>
              <a:t>먼저 조건식을 판별하게 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I </a:t>
            </a:r>
            <a:r>
              <a:rPr lang="ko-KR" altLang="en-US" baseline="0" dirty="0" smtClean="0"/>
              <a:t>에 저장된 데이터가  오렌지와 같은가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이 조건식이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이므로 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수행하지 않고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문을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리스트 </a:t>
            </a:r>
            <a:r>
              <a:rPr lang="en-US" altLang="ko-KR" baseline="0" dirty="0" smtClean="0"/>
              <a:t>fruit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번째 항목인 포도를 추출하여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조건식을 판별하고 결과가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이기때문에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수행하지 않고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문을 수행하고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리스트 </a:t>
            </a:r>
            <a:r>
              <a:rPr lang="en-US" altLang="ko-KR" baseline="0" dirty="0" err="1" smtClean="0"/>
              <a:t>frui</a:t>
            </a:r>
            <a:r>
              <a:rPr lang="ko-KR" altLang="en-US" baseline="0" dirty="0" smtClean="0"/>
              <a:t>에서 다음 데이터를 추출하여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I </a:t>
            </a:r>
            <a:r>
              <a:rPr lang="ko-KR" altLang="en-US" baseline="0" dirty="0" smtClean="0"/>
              <a:t>에 저장하고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조건식을 판별하는데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이번에는 조건식이 참이 되므로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문장을 수행하고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빠져나와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프로그램 수행을 마칩니다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13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이번  프로그램은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무한루프를</a:t>
            </a:r>
            <a:r>
              <a:rPr lang="ko-KR" altLang="en-US" baseline="0" dirty="0" smtClean="0"/>
              <a:t> 사용하여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입력한 두 숫자의 합계를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반복해서 계산하는 프로그램입니다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사용할 변수들을 초기화하고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다음과 같인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문의 조건식을</a:t>
            </a:r>
            <a:endParaRPr lang="en-US" altLang="ko-KR" baseline="0" dirty="0" smtClean="0"/>
          </a:p>
          <a:p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설정하여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부분의 코드들을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무한반복을</a:t>
            </a:r>
            <a:r>
              <a:rPr lang="ko-KR" altLang="en-US" baseline="0" dirty="0" smtClean="0"/>
              <a:t>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프로그램에서는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첫번째 입력하는 수가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무한반복에서 빠져 나오도록 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작성했습니다</a:t>
            </a:r>
            <a:r>
              <a:rPr lang="en-US" altLang="ko-KR" baseline="0" dirty="0" smtClean="0"/>
              <a:t>..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키보드로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 데이터를 </a:t>
            </a:r>
            <a:r>
              <a:rPr lang="ko-KR" altLang="en-US" baseline="0" dirty="0" err="1" smtClean="0"/>
              <a:t>입력받아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정수로 변환하여 변수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정수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저장된 데이터가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빠져 나와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pirnt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문을 실행한 후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마치고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저장된 데이터가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아니면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두번째 데이터를 </a:t>
            </a:r>
            <a:r>
              <a:rPr lang="ko-KR" altLang="en-US" baseline="0" dirty="0" err="1" smtClean="0"/>
              <a:t>입력받아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정수로 변환하여 변수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저장된 데이터들의 합을 구하여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 출력하고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다시 </a:t>
            </a:r>
            <a:r>
              <a:rPr lang="en-US" altLang="ko-KR" baseline="0" dirty="0" smtClean="0"/>
              <a:t>while </a:t>
            </a:r>
            <a:r>
              <a:rPr lang="ko-KR" altLang="en-US" baseline="0" dirty="0" smtClean="0"/>
              <a:t>문에 있는 조건식을 판별하는데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err="1" smtClean="0"/>
              <a:t>trud</a:t>
            </a:r>
            <a:r>
              <a:rPr lang="ko-KR" altLang="en-US" baseline="0" dirty="0" smtClean="0"/>
              <a:t>이기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문장들을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다음을 입력하고 실행시켜 보세요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631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이서 부터 순서대로 정수를 더하여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합계가 최초로 </a:t>
            </a: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이 넘게 하는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정수를 구하는 프로그램을 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문과 </a:t>
            </a:r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사용하여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작성해 보세요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결과는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52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 코드를 살펴볼까요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변수 </a:t>
            </a:r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을 초기화하고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수행합니다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 </a:t>
            </a:r>
            <a:r>
              <a:rPr lang="en-US" altLang="ko-KR" baseline="0" dirty="0" smtClean="0"/>
              <a:t>range()</a:t>
            </a:r>
            <a:r>
              <a:rPr lang="ko-KR" altLang="en-US" baseline="0" dirty="0" smtClean="0"/>
              <a:t>함수에 의해 </a:t>
            </a:r>
            <a:r>
              <a:rPr lang="en-US" altLang="ko-KR" baseline="0" dirty="0" smtClean="0"/>
              <a:t>1…99</a:t>
            </a:r>
            <a:r>
              <a:rPr lang="ko-KR" altLang="en-US" baseline="0" dirty="0" smtClean="0"/>
              <a:t>의 숫자가 생성되죠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대입되고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들어있는값에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저장된 데이터 값을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더하여 </a:t>
            </a:r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을 업데이트합니다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조건식을 이용하여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에 저장된 데이터 값이 </a:t>
            </a: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보다 크거나 같은지를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판변하는데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조건식이 거짓이므로 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문장을 수행하지 않고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위로 올라가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이번에기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대입됩니다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과정을 반복 수행하다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조건식이 참이 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벗어사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두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수행하고 프로그램 마칩니다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01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이번에는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 처리 순서를 조절하는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Continue</a:t>
            </a:r>
            <a:r>
              <a:rPr lang="ko-KR" altLang="en-US" baseline="0" dirty="0" smtClean="0"/>
              <a:t>문에 대하여 알아보도록 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Continue</a:t>
            </a:r>
            <a:r>
              <a:rPr lang="ko-KR" altLang="en-US" baseline="0" dirty="0" smtClean="0"/>
              <a:t>문을 만나면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블록의 남은 부분을 무조건 건너뛰고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반복문의</a:t>
            </a:r>
            <a:r>
              <a:rPr lang="ko-KR" altLang="en-US" baseline="0" dirty="0" smtClean="0"/>
              <a:t> 처음으로 되돌아 갑니다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contiune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문을 만나면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처음부터 다시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수행하다가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Contiune</a:t>
            </a:r>
            <a:r>
              <a:rPr lang="ko-KR" altLang="en-US" baseline="0" dirty="0" smtClean="0"/>
              <a:t>문을 만나면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Continue </a:t>
            </a:r>
            <a:r>
              <a:rPr lang="ko-KR" altLang="en-US" baseline="0" dirty="0" smtClean="0"/>
              <a:t>아래에 있는 코드들은 수행하지 않고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바로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문의 처음으로 되돌아 갑니다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코드를 살펴볼까요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strings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love python</a:t>
            </a:r>
            <a:r>
              <a:rPr lang="ko-KR" altLang="en-US" baseline="0" dirty="0" smtClean="0"/>
              <a:t>이 저장하고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수행합니다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문자열 변수 </a:t>
            </a:r>
            <a:r>
              <a:rPr lang="en-US" altLang="ko-KR" baseline="0" dirty="0" err="1" smtClean="0"/>
              <a:t>stirngs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저장된 문자들을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순서대로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대입하고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 조건식을  판별합니다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조건식을  판별한 후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이면   </a:t>
            </a:r>
            <a:r>
              <a:rPr lang="en-US" altLang="ko-KR" baseline="0" dirty="0" smtClean="0"/>
              <a:t>/continue</a:t>
            </a:r>
            <a:r>
              <a:rPr lang="ko-KR" altLang="en-US" baseline="0" dirty="0" smtClean="0"/>
              <a:t>문장을 수행하고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시작점으로 이동하고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그렇지 않고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이면  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실행합니다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먼저 문자열 변수 </a:t>
            </a:r>
            <a:r>
              <a:rPr lang="en-US" altLang="ko-KR" baseline="0" dirty="0" err="1" smtClean="0"/>
              <a:t>stirngs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저장된 문자들 중</a:t>
            </a:r>
            <a:endParaRPr lang="en-US" altLang="ko-KR" baseline="0" dirty="0" smtClean="0"/>
          </a:p>
          <a:p>
            <a:r>
              <a:rPr lang="en-US" altLang="ko-KR" baseline="0" dirty="0" smtClean="0"/>
              <a:t>O</a:t>
            </a:r>
            <a:r>
              <a:rPr lang="ko-KR" altLang="en-US" baseline="0" dirty="0" smtClean="0"/>
              <a:t>번째 항목에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저장된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대문자 </a:t>
            </a:r>
            <a:r>
              <a:rPr lang="en-US" altLang="ko-KR" baseline="0" dirty="0" err="1" smtClean="0"/>
              <a:t>i</a:t>
            </a:r>
            <a:r>
              <a:rPr lang="ko-KR" altLang="en-US" baseline="0" dirty="0" err="1" smtClean="0"/>
              <a:t>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대입하고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 조건식을  판별합니다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대문자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저장되어 있고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I</a:t>
            </a:r>
            <a:r>
              <a:rPr lang="ko-KR" altLang="en-US" baseline="0" dirty="0" smtClean="0"/>
              <a:t>가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리스트안에</a:t>
            </a:r>
            <a:r>
              <a:rPr lang="ko-KR" altLang="en-US" baseline="0" dirty="0" smtClean="0"/>
              <a:t> 있으므로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조건식이 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가 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이기 때문에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Continu</a:t>
            </a:r>
            <a:r>
              <a:rPr lang="ko-KR" altLang="en-US" baseline="0" dirty="0" smtClean="0"/>
              <a:t>문장을 수행하여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시작점으로 이동합니다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반복문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처음상태로</a:t>
            </a:r>
            <a:r>
              <a:rPr lang="ko-KR" altLang="en-US" baseline="0" dirty="0" smtClean="0"/>
              <a:t> 가서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이번에는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먼저 문자열 변수 </a:t>
            </a:r>
            <a:r>
              <a:rPr lang="en-US" altLang="ko-KR" baseline="0" dirty="0" err="1" smtClean="0"/>
              <a:t>stirng</a:t>
            </a:r>
            <a:r>
              <a:rPr lang="ko-KR" altLang="en-US" baseline="0" dirty="0" smtClean="0"/>
              <a:t>에 저장된 문자들 중</a:t>
            </a:r>
            <a:endParaRPr lang="en-US" altLang="ko-KR" baseline="0" dirty="0" smtClean="0"/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 항목에 저장된 대문자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변수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조건식을 판단합니다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저장된 문자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리스트안에</a:t>
            </a:r>
            <a:r>
              <a:rPr lang="ko-KR" altLang="en-US" baseline="0" dirty="0" smtClean="0"/>
              <a:t>  대문자 </a:t>
            </a:r>
            <a:r>
              <a:rPr lang="en-US" altLang="ko-KR" baseline="0" dirty="0" smtClean="0"/>
              <a:t>L </a:t>
            </a:r>
            <a:r>
              <a:rPr lang="ko-KR" altLang="en-US" baseline="0" dirty="0" smtClean="0"/>
              <a:t>이 없기때문에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조건식은 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되어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Continue</a:t>
            </a:r>
            <a:r>
              <a:rPr lang="ko-KR" altLang="en-US" baseline="0" dirty="0" smtClean="0"/>
              <a:t>문장을 수행하지 않고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문에서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저장된 대문자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을 출력하고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end </a:t>
            </a:r>
            <a:r>
              <a:rPr lang="ko-KR" altLang="en-US" baseline="0" dirty="0" smtClean="0"/>
              <a:t>매개변수에 의해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한칸을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띄어씁니다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시작점으로 되돌아가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문자열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에서 또 하나의 문자를 추출하여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과정을 반복 수행하면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결국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문자열 </a:t>
            </a:r>
            <a:r>
              <a:rPr lang="en-US" altLang="ko-KR" baseline="0" dirty="0" smtClean="0"/>
              <a:t>STING</a:t>
            </a:r>
            <a:r>
              <a:rPr lang="ko-KR" altLang="en-US" baseline="0" dirty="0" smtClean="0"/>
              <a:t>에 있는 </a:t>
            </a:r>
            <a:r>
              <a:rPr lang="ko-KR" altLang="en-US" baseline="0" dirty="0" err="1" smtClean="0"/>
              <a:t>문자들중</a:t>
            </a:r>
            <a:r>
              <a:rPr lang="ko-KR" altLang="en-US" baseline="0" dirty="0" smtClean="0"/>
              <a:t> 자음만 출력됩니다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코드들을 수행하고 결과를 확인해보세요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081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strings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love python</a:t>
            </a:r>
            <a:r>
              <a:rPr lang="ko-KR" altLang="en-US" baseline="0" dirty="0" smtClean="0"/>
              <a:t>이 저장된 </a:t>
            </a:r>
            <a:r>
              <a:rPr lang="ko-KR" altLang="en-US" baseline="0" dirty="0" err="1" smtClean="0"/>
              <a:t>문자열중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모음만 출력해 볼까요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자음만 출력하는 코드에</a:t>
            </a:r>
            <a:endParaRPr lang="en-US" altLang="ko-KR" baseline="0" dirty="0" smtClean="0"/>
          </a:p>
          <a:p>
            <a:r>
              <a:rPr lang="en-US" altLang="ko-KR" baseline="0" dirty="0" smtClean="0"/>
              <a:t>Not</a:t>
            </a:r>
            <a:r>
              <a:rPr lang="ko-KR" altLang="en-US" baseline="0" dirty="0" smtClean="0"/>
              <a:t>만 추가하면 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</a:t>
            </a:r>
            <a:r>
              <a:rPr lang="ko-KR" altLang="en-US" baseline="0" dirty="0" smtClean="0"/>
              <a:t>번째 항목에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저장된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대문자 </a:t>
            </a:r>
            <a:r>
              <a:rPr lang="en-US" altLang="ko-KR" baseline="0" dirty="0" err="1" smtClean="0"/>
              <a:t>i</a:t>
            </a:r>
            <a:r>
              <a:rPr lang="ko-KR" altLang="en-US" baseline="0" dirty="0" err="1" smtClean="0"/>
              <a:t>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대입하고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 조건식을  판별합니다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smtClean="0"/>
              <a:t>‘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저장된 문자가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 이 리스트 안에   없다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라는 조건입니다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대문자 </a:t>
            </a:r>
            <a:r>
              <a:rPr lang="en-US" altLang="ko-KR" baseline="0" dirty="0" smtClean="0"/>
              <a:t>I </a:t>
            </a:r>
            <a:r>
              <a:rPr lang="ko-KR" altLang="en-US" baseline="0" dirty="0" smtClean="0"/>
              <a:t>가  리스트에 있기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조건식은 거짓이 되므로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문장을 수행하여 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저장된  대문자 </a:t>
            </a:r>
            <a:r>
              <a:rPr lang="en-US" altLang="ko-KR" baseline="0" dirty="0" smtClean="0"/>
              <a:t>I </a:t>
            </a:r>
            <a:r>
              <a:rPr lang="ko-KR" altLang="en-US" baseline="0" dirty="0" smtClean="0"/>
              <a:t>를 출력하고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문의 시작점으로 되돌아가서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Stings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번항목인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대문자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변수 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조건식을 판별하는데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조건식이  </a:t>
            </a:r>
            <a:r>
              <a:rPr lang="en-US" altLang="ko-KR" baseline="0" dirty="0" smtClean="0"/>
              <a:t>‘</a:t>
            </a:r>
            <a:r>
              <a:rPr lang="en-US" altLang="ko-KR" baseline="0" dirty="0" err="1" smtClean="0"/>
              <a:t>ch</a:t>
            </a:r>
            <a:r>
              <a:rPr lang="ko-KR" altLang="en-US" baseline="0" dirty="0" smtClean="0"/>
              <a:t>에 저장된 문자가 대문자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 이 리스트 안에   없다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라는 조건을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만족하므로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즉 조건식이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이기 때문에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Continu</a:t>
            </a:r>
            <a:r>
              <a:rPr lang="ko-KR" altLang="en-US" baseline="0" dirty="0" smtClean="0"/>
              <a:t>문장을 수행하여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시작점으로 이동하여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과정을 반복 수행하면서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strings</a:t>
            </a:r>
            <a:r>
              <a:rPr lang="ko-KR" altLang="en-US" baseline="0" dirty="0" smtClean="0"/>
              <a:t>에 저장된 문자들 중 모음만 출력합니다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결과는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264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코드는 </a:t>
            </a:r>
            <a:endParaRPr lang="en-US" altLang="ko-KR" dirty="0" smtClean="0"/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까지의 합계를 구하되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배수는 제외하고 </a:t>
            </a:r>
            <a:r>
              <a:rPr lang="en-US" altLang="ko-KR" dirty="0" smtClean="0"/>
              <a:t>/</a:t>
            </a:r>
            <a:r>
              <a:rPr lang="ko-KR" altLang="en-US" dirty="0" smtClean="0"/>
              <a:t>합계를 구합니다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까지의 숫자들 중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의 배수를 제외하고 합계를 구합니다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코드를 입력하고 실행하여</a:t>
            </a:r>
            <a:endParaRPr lang="en-US" altLang="ko-KR" dirty="0" smtClean="0"/>
          </a:p>
          <a:p>
            <a:r>
              <a:rPr lang="ko-KR" altLang="en-US" dirty="0" smtClean="0"/>
              <a:t>결과를 확인해 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코드들을 살펴볼까요</a:t>
            </a:r>
            <a:endParaRPr lang="en-US" altLang="ko-KR" dirty="0" smtClean="0"/>
          </a:p>
          <a:p>
            <a:r>
              <a:rPr lang="ko-KR" altLang="en-US" dirty="0" smtClean="0"/>
              <a:t>먼저 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hap, I </a:t>
            </a:r>
            <a:r>
              <a:rPr lang="ko-KR" altLang="en-US" dirty="0" smtClean="0"/>
              <a:t>를 각각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초기화하고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수행합니다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문에서</a:t>
            </a:r>
            <a:endParaRPr lang="en-US" altLang="ko-KR" dirty="0" smtClean="0"/>
          </a:p>
          <a:p>
            <a:r>
              <a:rPr lang="en-US" altLang="ko-KR" dirty="0" smtClean="0"/>
              <a:t>Range</a:t>
            </a:r>
            <a:r>
              <a:rPr lang="ko-KR" altLang="en-US" dirty="0" smtClean="0"/>
              <a:t>함수에 의하여 </a:t>
            </a:r>
            <a:r>
              <a:rPr lang="en-US" altLang="ko-KR" dirty="0" smtClean="0"/>
              <a:t>1~10</a:t>
            </a:r>
            <a:r>
              <a:rPr lang="ko-KR" altLang="en-US" dirty="0" smtClean="0"/>
              <a:t>까지의 숫자를 생성하여</a:t>
            </a:r>
            <a:endParaRPr lang="en-US" altLang="ko-KR" dirty="0" smtClean="0"/>
          </a:p>
          <a:p>
            <a:r>
              <a:rPr lang="ko-KR" altLang="en-US" dirty="0" smtClean="0"/>
              <a:t>차례대로 변수 </a:t>
            </a:r>
            <a:r>
              <a:rPr lang="en-US" altLang="ko-KR" dirty="0" smtClean="0"/>
              <a:t>I </a:t>
            </a:r>
            <a:r>
              <a:rPr lang="ko-KR" altLang="en-US" dirty="0" smtClean="0"/>
              <a:t>에 저장하고</a:t>
            </a:r>
            <a:endParaRPr lang="en-US" altLang="ko-KR" dirty="0" smtClean="0"/>
          </a:p>
          <a:p>
            <a:r>
              <a:rPr lang="ko-KR" altLang="en-US" dirty="0" err="1" smtClean="0"/>
              <a:t>반복문들을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수행합니다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안의 조건식에서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저장된 값이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배수이면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조건식이 참이면</a:t>
            </a:r>
            <a:endParaRPr lang="en-US" altLang="ko-KR" dirty="0" smtClean="0"/>
          </a:p>
          <a:p>
            <a:r>
              <a:rPr lang="en-US" altLang="ko-KR" dirty="0" smtClean="0"/>
              <a:t>Continue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문장을 수행합니다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Continue</a:t>
            </a:r>
            <a:r>
              <a:rPr lang="ko-KR" altLang="en-US" baseline="0" dirty="0" smtClean="0"/>
              <a:t>문장을 수행한 후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반복문의</a:t>
            </a:r>
            <a:r>
              <a:rPr lang="ko-KR" altLang="en-US" baseline="0" dirty="0" smtClean="0"/>
              <a:t> 시작점으로 이동하고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조건식이 거짓이면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문장들을 수행하고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반복문의</a:t>
            </a:r>
            <a:r>
              <a:rPr lang="ko-KR" altLang="en-US" baseline="0" dirty="0" smtClean="0"/>
              <a:t> 시작점으로 이동합니다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코드를 살펴보면</a:t>
            </a:r>
            <a:endParaRPr lang="en-US" altLang="ko-KR" baseline="0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range()</a:t>
            </a:r>
            <a:r>
              <a:rPr lang="ko-KR" altLang="en-US" dirty="0" smtClean="0"/>
              <a:t>함수에</a:t>
            </a:r>
            <a:r>
              <a:rPr lang="ko-KR" altLang="en-US" baseline="0" dirty="0" smtClean="0"/>
              <a:t> 의해 </a:t>
            </a:r>
            <a:r>
              <a:rPr lang="en-US" altLang="ko-KR" baseline="0" dirty="0" smtClean="0"/>
              <a:t>1~10</a:t>
            </a:r>
            <a:r>
              <a:rPr lang="ko-KR" altLang="en-US" baseline="0" dirty="0" smtClean="0"/>
              <a:t>까지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숫자를 생성합니다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/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/</a:t>
            </a:r>
            <a:r>
              <a:rPr lang="ko-KR" altLang="en-US" dirty="0" smtClean="0"/>
              <a:t>  대입한 후</a:t>
            </a:r>
            <a:endParaRPr lang="en-US" altLang="ko-KR" dirty="0" smtClean="0"/>
          </a:p>
          <a:p>
            <a:r>
              <a:rPr lang="ko-KR" altLang="en-US" dirty="0" smtClean="0"/>
              <a:t>조건식을 판별합니다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저장된 값을 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나누어 나머지를 구해</a:t>
            </a:r>
            <a:endParaRPr lang="en-US" altLang="ko-KR" dirty="0" smtClean="0"/>
          </a:p>
          <a:p>
            <a:r>
              <a:rPr lang="ko-KR" altLang="en-US" dirty="0" smtClean="0"/>
              <a:t>그 결과가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같은 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dirty="0" smtClean="0"/>
              <a:t> 판단합니다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I </a:t>
            </a:r>
            <a:r>
              <a:rPr lang="ko-KR" altLang="en-US" dirty="0" smtClean="0"/>
              <a:t>에 저장된 값이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의 배수인지 판별합니다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나누었을때</a:t>
            </a:r>
            <a:endParaRPr lang="en-US" altLang="ko-KR" dirty="0" smtClean="0"/>
          </a:p>
          <a:p>
            <a:r>
              <a:rPr lang="ko-KR" altLang="en-US" dirty="0" smtClean="0"/>
              <a:t>나머지가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이므로</a:t>
            </a:r>
            <a:endParaRPr lang="en-US" altLang="ko-KR" dirty="0" smtClean="0"/>
          </a:p>
          <a:p>
            <a:r>
              <a:rPr lang="ko-KR" altLang="en-US" dirty="0" smtClean="0"/>
              <a:t>이 조건식은 거짓이므로</a:t>
            </a:r>
            <a:endParaRPr lang="en-US" altLang="ko-KR" dirty="0" smtClean="0"/>
          </a:p>
          <a:p>
            <a:r>
              <a:rPr lang="en-US" altLang="ko-KR" baseline="0" dirty="0" err="1" smtClean="0"/>
              <a:t>Continu</a:t>
            </a:r>
            <a:r>
              <a:rPr lang="ko-KR" altLang="en-US" baseline="0" dirty="0" smtClean="0"/>
              <a:t>문장이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수행되지 않고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 변수 </a:t>
            </a:r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들어 있는 값과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저장된 값을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더하여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을 업데이트하고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함수에 의해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저장된 값을 출력합니다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그런다음</a:t>
            </a:r>
            <a:r>
              <a:rPr lang="en-US" altLang="ko-KR" dirty="0" smtClean="0"/>
              <a:t>. For</a:t>
            </a:r>
            <a:r>
              <a:rPr lang="ko-KR" altLang="en-US" dirty="0" smtClean="0"/>
              <a:t>의 시작점으로</a:t>
            </a:r>
            <a:endParaRPr lang="en-US" altLang="ko-KR" dirty="0" smtClean="0"/>
          </a:p>
          <a:p>
            <a:r>
              <a:rPr lang="ko-KR" altLang="en-US" dirty="0" smtClean="0"/>
              <a:t>돌아가 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라는 수를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대입한후</a:t>
            </a:r>
            <a:endParaRPr lang="en-US" altLang="ko-KR" dirty="0" smtClean="0"/>
          </a:p>
          <a:p>
            <a:r>
              <a:rPr lang="ko-KR" altLang="en-US" dirty="0" smtClean="0"/>
              <a:t>이 과정들을 반복 수행하면서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사이의 숫자들 중에서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의 배수를 제외하고</a:t>
            </a:r>
            <a:endParaRPr lang="en-US" altLang="ko-KR" dirty="0" smtClean="0"/>
          </a:p>
          <a:p>
            <a:r>
              <a:rPr lang="ko-KR" altLang="en-US" dirty="0" smtClean="0"/>
              <a:t>나머지 숫자들의 합을 구합니다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까지의 합이 구해지면</a:t>
            </a:r>
            <a:endParaRPr lang="en-US" altLang="ko-KR" dirty="0" smtClean="0"/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빠져나와 </a:t>
            </a:r>
            <a:endParaRPr lang="en-US" altLang="ko-KR" dirty="0" smtClean="0"/>
          </a:p>
          <a:p>
            <a:r>
              <a:rPr lang="ko-KR" altLang="en-US" dirty="0" err="1" smtClean="0"/>
              <a:t>아래문장을</a:t>
            </a:r>
            <a:r>
              <a:rPr lang="ko-KR" altLang="en-US" dirty="0" smtClean="0"/>
              <a:t> 수행하고</a:t>
            </a:r>
            <a:endParaRPr lang="en-US" altLang="ko-KR" dirty="0" smtClean="0"/>
          </a:p>
          <a:p>
            <a:r>
              <a:rPr lang="ko-KR" altLang="en-US" dirty="0" smtClean="0"/>
              <a:t>프로그램을 마칩니다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프로그램 수행 결과는 </a:t>
            </a:r>
            <a:endParaRPr lang="en-US" altLang="ko-KR" dirty="0" smtClean="0"/>
          </a:p>
          <a:p>
            <a:r>
              <a:rPr lang="ko-KR" altLang="en-US" dirty="0" smtClean="0"/>
              <a:t>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685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1~10</a:t>
            </a:r>
            <a:r>
              <a:rPr lang="ko-KR" altLang="en-US" dirty="0" smtClean="0"/>
              <a:t>까지의 합계를 구하는데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배수을</a:t>
            </a:r>
            <a:r>
              <a:rPr lang="ko-KR" altLang="en-US" dirty="0" smtClean="0"/>
              <a:t> 제외하고</a:t>
            </a:r>
            <a:endParaRPr lang="en-US" altLang="ko-KR" dirty="0" smtClean="0"/>
          </a:p>
          <a:p>
            <a:r>
              <a:rPr lang="ko-KR" altLang="en-US" dirty="0" smtClean="0"/>
              <a:t>합계를 구합니다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endParaRPr lang="en-US" altLang="ko-KR" dirty="0" smtClean="0"/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숫자들중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 또는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의 배수</a:t>
            </a:r>
            <a:r>
              <a:rPr lang="ko-KR" altLang="en-US" dirty="0" smtClean="0"/>
              <a:t>를 제외하고 합계를 구합니다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 코드에서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의 배수를 제외하고 합을 구했죠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프로그램에서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의 배수 또는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의 배수</a:t>
            </a:r>
            <a:r>
              <a:rPr lang="ko-KR" altLang="en-US" dirty="0" smtClean="0"/>
              <a:t>를 제외하고 합계를 구하기 위하여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조건식만 수정하면 됩니다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 또는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의 배수</a:t>
            </a:r>
            <a:r>
              <a:rPr lang="ko-KR" altLang="en-US" dirty="0" smtClean="0"/>
              <a:t>를 제외하기 위하여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저장된 숫자가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배수 또는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의 배수인지 판단을 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I </a:t>
            </a:r>
            <a:r>
              <a:rPr lang="ko-KR" altLang="en-US" dirty="0" smtClean="0"/>
              <a:t>에 저장된 숫자가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 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 이면</a:t>
            </a:r>
            <a:endParaRPr lang="en-US" altLang="ko-KR" dirty="0" smtClean="0"/>
          </a:p>
          <a:p>
            <a:r>
              <a:rPr lang="en-US" altLang="ko-KR" dirty="0" err="1" smtClean="0"/>
              <a:t>Continu</a:t>
            </a:r>
            <a:r>
              <a:rPr lang="ko-KR" altLang="en-US" dirty="0" smtClean="0"/>
              <a:t>문을 수행하여</a:t>
            </a:r>
            <a:endParaRPr lang="en-US" altLang="ko-KR" dirty="0" smtClean="0"/>
          </a:p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처음으로 이동하기 때문에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 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 들은</a:t>
            </a:r>
            <a:endParaRPr lang="en-US" altLang="ko-KR" dirty="0" smtClean="0"/>
          </a:p>
          <a:p>
            <a:r>
              <a:rPr lang="en-US" altLang="ko-KR" dirty="0" smtClean="0"/>
              <a:t>Hap</a:t>
            </a:r>
            <a:r>
              <a:rPr lang="ko-KR" altLang="en-US" dirty="0" smtClean="0"/>
              <a:t>에 더해지지 않습니다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프로그램을 수행하고 결과를 확인해 보세요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2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3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~~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합을 구하는 프로그램을 작성해 보세요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결과는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22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1~10</a:t>
            </a:r>
            <a:r>
              <a:rPr lang="ko-KR" altLang="en-US" dirty="0" smtClean="0"/>
              <a:t>까지의 합계를 구하는데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배수을</a:t>
            </a:r>
            <a:r>
              <a:rPr lang="ko-KR" altLang="en-US" dirty="0" smtClean="0"/>
              <a:t> 제외하고</a:t>
            </a:r>
            <a:endParaRPr lang="en-US" altLang="ko-KR" dirty="0" smtClean="0"/>
          </a:p>
          <a:p>
            <a:r>
              <a:rPr lang="ko-KR" altLang="en-US" dirty="0" smtClean="0"/>
              <a:t>합계를 구하는 프로그램을 </a:t>
            </a:r>
            <a:endParaRPr lang="en-US" altLang="ko-KR" dirty="0" smtClean="0"/>
          </a:p>
          <a:p>
            <a:r>
              <a:rPr lang="ko-KR" altLang="en-US" dirty="0" smtClean="0"/>
              <a:t>약간 수정하면 됩니다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프로그램은 </a:t>
            </a:r>
            <a:endParaRPr lang="en-US" altLang="ko-KR" dirty="0" smtClean="0"/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까지의 숫자들 중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 또는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의 배수들의 </a:t>
            </a:r>
            <a:r>
              <a:rPr lang="ko-KR" altLang="en-US" dirty="0" smtClean="0"/>
              <a:t>합계를 구합니다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의 배수 또는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의 배수들의</a:t>
            </a:r>
            <a:r>
              <a:rPr lang="ko-KR" altLang="en-US" dirty="0" smtClean="0"/>
              <a:t> 합계를 구하기 위하여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조건식을 수정하면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저장된 숫자가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배수 또는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의 배수인지 판단을 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I </a:t>
            </a:r>
            <a:r>
              <a:rPr lang="ko-KR" altLang="en-US" dirty="0" smtClean="0"/>
              <a:t>에 저장된 숫자가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배수 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배수이 아니면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Continu</a:t>
            </a:r>
            <a:r>
              <a:rPr lang="ko-KR" altLang="en-US" dirty="0" smtClean="0"/>
              <a:t>문을 수행하여</a:t>
            </a:r>
            <a:endParaRPr lang="en-US" altLang="ko-KR" dirty="0" smtClean="0"/>
          </a:p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처음으로 이동하여</a:t>
            </a:r>
            <a:endParaRPr lang="en-US" altLang="ko-KR" dirty="0" smtClean="0"/>
          </a:p>
          <a:p>
            <a:r>
              <a:rPr lang="ko-KR" altLang="en-US" dirty="0" smtClean="0"/>
              <a:t>반복을 계속 수행하면 됩니다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프로그램을 수행하고 결과를 확인해 보세요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808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중첩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문에 대하여 알아보도록 </a:t>
            </a:r>
            <a:r>
              <a:rPr lang="ko-KR" altLang="en-US" dirty="0" err="1" smtClean="0"/>
              <a:t>하겟습니다</a:t>
            </a:r>
            <a:endParaRPr lang="en-US" altLang="ko-KR" dirty="0" smtClean="0"/>
          </a:p>
          <a:p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 내에 또다른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들어 있는 형태이다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바깥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문과 안쪽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반복되고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, / </a:t>
            </a:r>
            <a:r>
              <a:rPr lang="ko-KR" altLang="en-US" dirty="0" smtClean="0"/>
              <a:t>안쪽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반복된다고 가정하면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수행될때</a:t>
            </a:r>
            <a:r>
              <a:rPr lang="ko-KR" altLang="en-US" dirty="0" smtClean="0"/>
              <a:t> 마다 </a:t>
            </a:r>
            <a:endParaRPr lang="en-US" altLang="ko-KR" dirty="0" smtClean="0"/>
          </a:p>
          <a:p>
            <a:r>
              <a:rPr lang="ko-KR" altLang="en-US" dirty="0" smtClean="0"/>
              <a:t>안쪽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반복할 문장은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수행됩니다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수행되기 때문에 </a:t>
            </a:r>
            <a:endParaRPr lang="en-US" altLang="ko-KR" dirty="0" smtClean="0"/>
          </a:p>
          <a:p>
            <a:r>
              <a:rPr lang="ko-KR" altLang="en-US" dirty="0" smtClean="0"/>
              <a:t>여기에 있는 반복할 문장들은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 수행됩니다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반복할 문장들의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실행횟수는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반복횟수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안쪽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반복횟수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861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ko-KR" altLang="en-US" baseline="0" dirty="0" smtClean="0"/>
              <a:t> 코드를 입력하고 실행하여 </a:t>
            </a:r>
            <a:endParaRPr lang="en-US" altLang="ko-KR" baseline="0" dirty="0" smtClean="0"/>
          </a:p>
          <a:p>
            <a:r>
              <a:rPr lang="ko-KR" altLang="en-US" baseline="0" dirty="0" smtClean="0"/>
              <a:t>결과를 확인해 보세요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프린트 문장은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번 실행됩니다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첫번째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1 2 3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회 수행되고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두번째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문은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값이  </a:t>
            </a:r>
            <a:r>
              <a:rPr lang="en-US" altLang="ko-KR" baseline="0" dirty="0" smtClean="0"/>
              <a:t>11 12 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수행됩니다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회 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수행될때마다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회 수행되어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문은 </a:t>
            </a:r>
            <a:r>
              <a:rPr lang="en-US" altLang="ko-KR" baseline="0" dirty="0" smtClean="0"/>
              <a:t>3*2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회 수행됩니다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</a:t>
            </a:r>
            <a:r>
              <a:rPr lang="en-US" altLang="ko-KR" baseline="0" dirty="0" smtClean="0"/>
              <a:t>/ range()</a:t>
            </a:r>
            <a:r>
              <a:rPr lang="ko-KR" altLang="en-US" baseline="0" dirty="0" smtClean="0"/>
              <a:t>함수에 의하여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1 2 3</a:t>
            </a:r>
            <a:r>
              <a:rPr lang="ko-KR" altLang="en-US" baseline="0" dirty="0" smtClean="0"/>
              <a:t>이 생성됩니다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먼저 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대입되고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수행하는데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이때 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 </a:t>
            </a:r>
            <a:r>
              <a:rPr lang="en-US" altLang="ko-KR" baseline="0" dirty="0" smtClean="0"/>
              <a:t>/ range()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가 생성됩니다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일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에 대입되고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Print() </a:t>
            </a:r>
            <a:r>
              <a:rPr lang="ko-KR" altLang="en-US" baseline="0" dirty="0" smtClean="0"/>
              <a:t>문을  수행하여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다음과 같이 출력합니다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안쪽 </a:t>
            </a:r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문의 시작점으로 이동하여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이번에는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에 대입하고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수행하여 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값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j </a:t>
            </a:r>
            <a:r>
              <a:rPr lang="ko-KR" altLang="en-US" baseline="0" dirty="0" smtClean="0"/>
              <a:t>값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를 출력합니다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 있는 숫자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를 모두 수행되면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 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</a:t>
            </a:r>
            <a:r>
              <a:rPr lang="ko-KR" altLang="en-US" baseline="0" dirty="0" err="1" smtClean="0"/>
              <a:t>생생된</a:t>
            </a:r>
            <a:r>
              <a:rPr lang="ko-KR" altLang="en-US" baseline="0" dirty="0" smtClean="0"/>
              <a:t> 숫자를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모두 사용했으면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다시 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시작점으로 이동하여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 이제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를 대입한 후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의하여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다시 숫자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를 생성하고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차례대로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이 대입되어 </a:t>
            </a:r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문을 수행하면 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이 출력되고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가 대입된 후 </a:t>
            </a:r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문을 수행하면 </a:t>
            </a:r>
            <a:r>
              <a:rPr lang="en-US" altLang="ko-KR" baseline="0" dirty="0" smtClean="0"/>
              <a:t>~~</a:t>
            </a:r>
            <a:r>
              <a:rPr lang="ko-KR" altLang="en-US" baseline="0" dirty="0" smtClean="0"/>
              <a:t>이 출력됩니다</a:t>
            </a:r>
            <a:r>
              <a:rPr lang="en-US" altLang="ko-KR" baseline="0" dirty="0" smtClean="0"/>
              <a:t>‘’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 있는 </a:t>
            </a:r>
            <a:r>
              <a:rPr lang="en-US" altLang="ko-KR" baseline="0" dirty="0" smtClean="0"/>
              <a:t>/ 11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가 모두 수행되면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다시 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이동하여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을 대입하고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11,12</a:t>
            </a:r>
            <a:r>
              <a:rPr lang="ko-KR" altLang="en-US" baseline="0" dirty="0" smtClean="0"/>
              <a:t>일 때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</a:t>
            </a:r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문을 수행하면 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 출력됩니다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프로그램을 입력하고 출력하세요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880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이번엔느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활용하여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단에서부터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 구구단을 출력해 볼까요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프로그램을 입력하고 실행해 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문은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2 ~~~ 9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회 수행되고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1 2 3 4 5 6 7 8 9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번 수행됩니다 </a:t>
            </a:r>
            <a:endParaRPr lang="en-US" altLang="ko-KR" baseline="0" dirty="0" smtClean="0"/>
          </a:p>
          <a:p>
            <a:r>
              <a:rPr lang="ko-KR" altLang="en-US" baseline="0" dirty="0" smtClean="0"/>
              <a:t>결국 이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문은 </a:t>
            </a:r>
            <a:r>
              <a:rPr lang="en-US" altLang="ko-KR" baseline="0" dirty="0" smtClean="0"/>
              <a:t>8*9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72</a:t>
            </a:r>
            <a:r>
              <a:rPr lang="ko-KR" altLang="en-US" baseline="0" dirty="0" smtClean="0"/>
              <a:t>회 수행됩니다 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 이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문은 </a:t>
            </a:r>
            <a:r>
              <a:rPr lang="ko-KR" altLang="en-US" baseline="0" dirty="0" err="1" smtClean="0"/>
              <a:t>몇번</a:t>
            </a:r>
            <a:r>
              <a:rPr lang="ko-KR" altLang="en-US" baseline="0" dirty="0" smtClean="0"/>
              <a:t> 수행될까요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그리고 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문은 </a:t>
            </a:r>
            <a:r>
              <a:rPr lang="ko-KR" altLang="en-US" baseline="0" dirty="0" err="1" smtClean="0"/>
              <a:t>몇번</a:t>
            </a:r>
            <a:r>
              <a:rPr lang="ko-KR" altLang="en-US" baseline="0" dirty="0" smtClean="0"/>
              <a:t> 수행될까요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각각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번씩 수행됩니다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프로그램을 살펴보면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  </a:t>
            </a:r>
            <a:r>
              <a:rPr lang="en-US" altLang="ko-KR" baseline="0" dirty="0" smtClean="0"/>
              <a:t>range()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숫자가 생성되고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일때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안에 있는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수행하는데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이때  </a:t>
            </a:r>
            <a:r>
              <a:rPr lang="en-US" altLang="ko-KR" baseline="0" dirty="0" smtClean="0"/>
              <a:t>range()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1~9</a:t>
            </a:r>
            <a:r>
              <a:rPr lang="ko-KR" altLang="en-US" baseline="0" dirty="0" smtClean="0"/>
              <a:t>가 생성됩니다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에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차례대로 대입하여 </a:t>
            </a:r>
            <a:r>
              <a:rPr lang="en-US" altLang="ko-KR" baseline="0" dirty="0" smtClean="0"/>
              <a:t>  </a:t>
            </a:r>
          </a:p>
          <a:p>
            <a:r>
              <a:rPr lang="en-US" altLang="ko-KR" baseline="0" dirty="0" smtClean="0"/>
              <a:t>Print() </a:t>
            </a:r>
            <a:r>
              <a:rPr lang="ko-KR" altLang="en-US" baseline="0" dirty="0" smtClean="0"/>
              <a:t>문을  수행하여  다음과 같이 출력합니다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 의하여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가 대입되어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수행되면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 있는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모든 숫자가 수행되었기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바깥쪽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시작점으로 이동하여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이 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대입되고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문장들이 반복 수행됩니다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문장을 수행하고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수행하는데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문에서는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range()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다시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숫자가 생성됩니다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에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차례대로 대입되면서</a:t>
            </a:r>
            <a:r>
              <a:rPr lang="en-US" altLang="ko-KR" baseline="0" dirty="0" smtClean="0"/>
              <a:t>  </a:t>
            </a:r>
          </a:p>
          <a:p>
            <a:r>
              <a:rPr lang="en-US" altLang="ko-KR" baseline="0" dirty="0" smtClean="0"/>
              <a:t>Print() </a:t>
            </a:r>
            <a:r>
              <a:rPr lang="ko-KR" altLang="en-US" baseline="0" dirty="0" smtClean="0"/>
              <a:t>문을  수행하여  다음과 같이 출력합니다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baseline="0" dirty="0" smtClean="0"/>
              <a:t>이러한 </a:t>
            </a:r>
            <a:r>
              <a:rPr lang="ko-KR" altLang="en-US" baseline="0" dirty="0" err="1" smtClean="0"/>
              <a:t>반복과정을</a:t>
            </a:r>
            <a:r>
              <a:rPr lang="ko-KR" altLang="en-US" baseline="0" dirty="0" smtClean="0"/>
              <a:t> 수행하여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이고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일때까지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출력하고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마칩니다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584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endParaRPr lang="en-US" altLang="ko-KR" dirty="0" smtClean="0"/>
          </a:p>
          <a:p>
            <a:r>
              <a:rPr lang="ko-KR" altLang="en-US" dirty="0" smtClean="0"/>
              <a:t>구구단을 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문자열을 이용하여 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출력해 보도록 하겠습니다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문자열은  </a:t>
            </a:r>
            <a:r>
              <a:rPr lang="ko-KR" altLang="en-US" dirty="0" err="1" smtClean="0"/>
              <a:t>문자열앞에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을 붙여 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사용하며</a:t>
            </a:r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err="1" smtClean="0"/>
              <a:t>중괄호안에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 변수나 표현식을 </a:t>
            </a:r>
            <a:r>
              <a:rPr lang="en-US" altLang="ko-KR" dirty="0" smtClean="0"/>
              <a:t>/</a:t>
            </a:r>
            <a:r>
              <a:rPr lang="ko-KR" altLang="en-US" dirty="0" smtClean="0"/>
              <a:t>넣어 값을 대입합니다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문자열을 이용하여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다음과같이</a:t>
            </a:r>
            <a:endParaRPr lang="en-US" altLang="ko-KR" dirty="0" smtClean="0"/>
          </a:p>
          <a:p>
            <a:r>
              <a:rPr lang="ko-KR" altLang="en-US" dirty="0" smtClean="0"/>
              <a:t>문자열을 만들어 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에 저장하고</a:t>
            </a:r>
            <a:endParaRPr lang="en-US" altLang="ko-KR" dirty="0" smtClean="0"/>
          </a:p>
          <a:p>
            <a:r>
              <a:rPr lang="en-US" altLang="ko-KR" dirty="0" smtClean="0"/>
              <a:t>Print()</a:t>
            </a:r>
            <a:r>
              <a:rPr lang="ko-KR" altLang="en-US" dirty="0" smtClean="0"/>
              <a:t>문을 이용하여 출력합니다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바깥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의하여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숫자 </a:t>
            </a:r>
            <a:r>
              <a:rPr lang="en-US" altLang="ko-KR" baseline="0" dirty="0" smtClean="0"/>
              <a:t>2~9</a:t>
            </a:r>
            <a:r>
              <a:rPr lang="ko-KR" altLang="en-US" baseline="0" dirty="0" smtClean="0"/>
              <a:t>가 생성되어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차례대로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대입되고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Dan</a:t>
            </a:r>
            <a:r>
              <a:rPr lang="ko-KR" altLang="en-US" baseline="0" dirty="0" smtClean="0"/>
              <a:t>에 숫자가 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대입될때마다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숫자가 생성되어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차례대로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저장됩니다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먼저 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일때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숫자를 </a:t>
            </a:r>
            <a:r>
              <a:rPr lang="ko-KR" altLang="en-US" baseline="0" dirty="0" err="1" smtClean="0"/>
              <a:t>생성한후</a:t>
            </a:r>
            <a:r>
              <a:rPr lang="en-US" altLang="ko-KR" baseline="0" dirty="0" smtClean="0"/>
              <a:t>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대입됩니다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2*1=2</a:t>
            </a:r>
            <a:r>
              <a:rPr lang="ko-KR" altLang="en-US" baseline="0" dirty="0" smtClean="0"/>
              <a:t>라는</a:t>
            </a:r>
            <a:r>
              <a:rPr lang="en-US" altLang="ko-KR" baseline="0" dirty="0" smtClean="0"/>
              <a:t> f</a:t>
            </a:r>
            <a:r>
              <a:rPr lang="ko-KR" altLang="en-US" baseline="0" dirty="0" smtClean="0"/>
              <a:t>문자열을 완성하여 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저장한후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함수를 이용하여 이를 출력합니다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일때까지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수행한후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 수행을 빠져나와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여기에 있는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문장을 수행합니다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시작점으로 이동하여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을 대입하고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이 과정을 반복 수행하여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구구단을 출력합니다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593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구구단에서는 </a:t>
            </a:r>
            <a:endParaRPr lang="en-US" altLang="ko-KR" dirty="0" smtClean="0"/>
          </a:p>
          <a:p>
            <a:r>
              <a:rPr lang="ko-KR" altLang="en-US" dirty="0" smtClean="0"/>
              <a:t>구구단의 결과가 세로로 출력되므로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위아래로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 스크롤해야</a:t>
            </a:r>
            <a:r>
              <a:rPr lang="en-US" altLang="ko-KR" dirty="0" smtClean="0"/>
              <a:t>/</a:t>
            </a:r>
            <a:r>
              <a:rPr lang="ko-KR" altLang="en-US" dirty="0" smtClean="0"/>
              <a:t> 전체 결과를 볼 수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endParaRPr lang="en-US" altLang="ko-KR" dirty="0" smtClean="0"/>
          </a:p>
          <a:p>
            <a:r>
              <a:rPr lang="ko-KR" altLang="en-US" dirty="0" smtClean="0"/>
              <a:t>다음과 같이 구구단을 </a:t>
            </a:r>
            <a:endParaRPr lang="en-US" altLang="ko-KR" dirty="0" smtClean="0"/>
          </a:p>
          <a:p>
            <a:r>
              <a:rPr lang="ko-KR" altLang="en-US" dirty="0" smtClean="0"/>
              <a:t>가로 형태로 출력하면</a:t>
            </a:r>
            <a:endParaRPr lang="en-US" altLang="ko-KR" dirty="0" smtClean="0"/>
          </a:p>
          <a:p>
            <a:r>
              <a:rPr lang="ko-KR" altLang="en-US" dirty="0" smtClean="0"/>
              <a:t>훨씬 보기가 좋을 것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endParaRPr lang="en-US" altLang="ko-KR" dirty="0" smtClean="0"/>
          </a:p>
          <a:p>
            <a:r>
              <a:rPr lang="ko-KR" altLang="en-US" dirty="0" smtClean="0"/>
              <a:t>화면에 </a:t>
            </a:r>
            <a:r>
              <a:rPr lang="ko-KR" altLang="en-US" dirty="0" err="1" smtClean="0"/>
              <a:t>출력할때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주의할 점이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일단 세로방향으로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 한번 출력되면</a:t>
            </a:r>
            <a:endParaRPr lang="en-US" altLang="ko-KR" dirty="0" smtClean="0"/>
          </a:p>
          <a:p>
            <a:r>
              <a:rPr lang="ko-KR" altLang="en-US" dirty="0" smtClean="0"/>
              <a:t>다시 위로 올라가서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출력할 수 없습니다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 2</a:t>
            </a:r>
            <a:r>
              <a:rPr lang="ko-KR" altLang="en-US" dirty="0" smtClean="0"/>
              <a:t>단을 출력한 후</a:t>
            </a:r>
            <a:endParaRPr lang="en-US" altLang="ko-KR" dirty="0" smtClean="0"/>
          </a:p>
          <a:p>
            <a:r>
              <a:rPr lang="ko-KR" altLang="en-US" dirty="0" smtClean="0"/>
              <a:t>다시 화면 위로 올라가서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단을 출력할 수 없다는</a:t>
            </a:r>
            <a:endParaRPr lang="en-US" altLang="ko-KR" dirty="0" smtClean="0"/>
          </a:p>
          <a:p>
            <a:r>
              <a:rPr lang="ko-KR" altLang="en-US" dirty="0" smtClean="0"/>
              <a:t>의미입니다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가로</a:t>
            </a:r>
            <a:r>
              <a:rPr lang="ko-KR" altLang="en-US" baseline="0" dirty="0" smtClean="0"/>
              <a:t> 방향으로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데이터를 출력해야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회의 결과를 보면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즉 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/ 1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수행했을때의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결과를 보면</a:t>
            </a:r>
            <a:endParaRPr lang="en-US" altLang="ko-KR" dirty="0" smtClean="0"/>
          </a:p>
          <a:p>
            <a:r>
              <a:rPr lang="ko-KR" altLang="en-US" dirty="0" smtClean="0"/>
              <a:t>결과를 보면 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2  3 4 5 6 7 8 9 </a:t>
            </a:r>
            <a:r>
              <a:rPr lang="ko-KR" altLang="en-US" baseline="0" dirty="0" smtClean="0"/>
              <a:t>로 증가하죠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값은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변화지 않습니다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회의 결과를 보면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즉 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 </a:t>
            </a:r>
            <a:r>
              <a:rPr lang="en-US" altLang="ko-KR" dirty="0" smtClean="0"/>
              <a:t>/ 1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수행했을때의</a:t>
            </a:r>
            <a:r>
              <a:rPr lang="ko-KR" altLang="en-US" dirty="0" smtClean="0"/>
              <a:t> 결과를 보면 </a:t>
            </a:r>
            <a:endParaRPr lang="en-US" altLang="ko-KR" dirty="0" smtClean="0"/>
          </a:p>
          <a:p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2  3 4 5 6 7 8 9 </a:t>
            </a:r>
            <a:r>
              <a:rPr lang="ko-KR" altLang="en-US" baseline="0" dirty="0" smtClean="0"/>
              <a:t>로 증가하죠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값은 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변화지 않습니다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 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err="1" smtClean="0"/>
              <a:t>문을수행될때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2  3 4 5 6 7 8 9</a:t>
            </a:r>
            <a:r>
              <a:rPr lang="ko-KR" altLang="en-US" baseline="0" dirty="0" smtClean="0"/>
              <a:t>이 차례로 수행됩니다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구구단을 출력하기 위해서는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사용하는 변수가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사용하는 변수가 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208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080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코드를 입력하고 </a:t>
            </a:r>
            <a:endParaRPr lang="en-US" altLang="ko-KR" dirty="0" smtClean="0"/>
          </a:p>
          <a:p>
            <a:r>
              <a:rPr lang="ko-KR" altLang="en-US" dirty="0" smtClean="0"/>
              <a:t>실행하여결과를 확인해 보세요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바깥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의하여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숫자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숫자가 생성되어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차례대로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대입되고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숫자가 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대입될때마다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숫자가 생성되어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차례대로 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대입됩니다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먼저  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일때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까지가 차례대로 대입되면서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다음과 같이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회에 해당되는 구구단을 출력합니다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그리고 다시 바깥 </a:t>
            </a:r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문의 시작점으로 이동하여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대입되고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다시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까지가 차례대로 대입되면서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을 수행합니다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회에 해당되는 구구단을 출력합니다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이런과정을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9,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일때까지</a:t>
            </a:r>
            <a:r>
              <a:rPr lang="ko-KR" altLang="en-US" baseline="0" dirty="0" smtClean="0"/>
              <a:t> 반복수행하면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결과는 다음과 같습니다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4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endParaRPr lang="en-US" altLang="ko-KR" dirty="0" smtClean="0"/>
          </a:p>
          <a:p>
            <a:r>
              <a:rPr lang="ko-KR" altLang="en-US" dirty="0" smtClean="0"/>
              <a:t>구구단을 가로로 출력하는</a:t>
            </a:r>
            <a:endParaRPr lang="en-US" altLang="ko-KR" dirty="0" smtClean="0"/>
          </a:p>
          <a:p>
            <a:r>
              <a:rPr lang="ko-KR" altLang="en-US" dirty="0" smtClean="0"/>
              <a:t> 다음과 같은 코드를 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문자열을 이용하여 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출력해 보도록 하겠습니다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문자열은  </a:t>
            </a:r>
            <a:r>
              <a:rPr lang="ko-KR" altLang="en-US" dirty="0" err="1" smtClean="0"/>
              <a:t>문자열앞에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을 붙여 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사용하며</a:t>
            </a:r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err="1" smtClean="0"/>
              <a:t>중괄호안에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 변수나 표현식을 </a:t>
            </a:r>
            <a:r>
              <a:rPr lang="en-US" altLang="ko-KR" dirty="0" smtClean="0"/>
              <a:t>/</a:t>
            </a:r>
            <a:r>
              <a:rPr lang="ko-KR" altLang="en-US" dirty="0" smtClean="0"/>
              <a:t>넣어 값을 대입합니다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문자열을 이용하여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다음과같이</a:t>
            </a:r>
            <a:endParaRPr lang="en-US" altLang="ko-KR" dirty="0" smtClean="0"/>
          </a:p>
          <a:p>
            <a:r>
              <a:rPr lang="ko-KR" altLang="en-US" dirty="0" smtClean="0"/>
              <a:t>문자열을 만들어 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에 저장하고</a:t>
            </a:r>
            <a:endParaRPr lang="en-US" altLang="ko-KR" dirty="0" smtClean="0"/>
          </a:p>
          <a:p>
            <a:r>
              <a:rPr lang="en-US" altLang="ko-KR" dirty="0" smtClean="0"/>
              <a:t>Print()</a:t>
            </a:r>
            <a:r>
              <a:rPr lang="ko-KR" altLang="en-US" dirty="0" smtClean="0"/>
              <a:t>문을 이용하여 출력합니다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바깥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의하여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숫자 </a:t>
            </a:r>
            <a:r>
              <a:rPr lang="en-US" altLang="ko-KR" baseline="0" dirty="0" smtClean="0"/>
              <a:t>1~9</a:t>
            </a:r>
            <a:r>
              <a:rPr lang="ko-KR" altLang="en-US" baseline="0" dirty="0" smtClean="0"/>
              <a:t>가 생성되어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차례대로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대입되고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</a:t>
            </a:r>
            <a:r>
              <a:rPr lang="ko-KR" altLang="en-US" baseline="0" dirty="0" smtClean="0"/>
              <a:t>에 숫자가 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대입될때마다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숫자가 생성되어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차례대로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대입되면서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</a:t>
            </a:r>
            <a:r>
              <a:rPr lang="ko-KR" altLang="en-US" baseline="0" dirty="0" smtClean="0"/>
              <a:t>문자열을 만들고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화면에 출력합니다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1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799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다음과 같이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구구단을 화면에 출력해 보세요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876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코드를 입력하고 </a:t>
            </a:r>
            <a:endParaRPr lang="en-US" altLang="ko-KR" dirty="0" smtClean="0"/>
          </a:p>
          <a:p>
            <a:r>
              <a:rPr lang="ko-KR" altLang="en-US" dirty="0" smtClean="0"/>
              <a:t>실행하여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결과를 확인해 보세요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바깥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의하여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숫자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숫자가 생성되어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차례대로 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대입됩니다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숫자가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대입될 때마다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2,4,6,8</a:t>
            </a:r>
            <a:r>
              <a:rPr lang="ko-KR" altLang="en-US" baseline="0" dirty="0" smtClean="0"/>
              <a:t> 이 생성되어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차례대로 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대입됩니다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수행하여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 구구단을 출력합니다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먼저  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일때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2,4,6,8</a:t>
            </a:r>
            <a:r>
              <a:rPr lang="ko-KR" altLang="en-US" baseline="0" dirty="0" smtClean="0"/>
              <a:t> 이 생성되어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4 6 8 </a:t>
            </a:r>
            <a:r>
              <a:rPr lang="ko-KR" altLang="en-US" baseline="0" dirty="0" smtClean="0"/>
              <a:t>이  차례대로 대입되면서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다음과 같이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회에 해당되는 구구단을 출력합니다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그런다음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다시 바깥 </a:t>
            </a:r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문의 시작점으로 이동하여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대입되고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다시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4 6 8 </a:t>
            </a:r>
            <a:r>
              <a:rPr lang="ko-KR" altLang="en-US" baseline="0" dirty="0" smtClean="0"/>
              <a:t>이 차례대로 대입되면서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을 수행합니다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회에 해당되는 구구단을 출력합니다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이런과정을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9,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8</a:t>
            </a:r>
            <a:r>
              <a:rPr lang="ko-KR" altLang="en-US" baseline="0" dirty="0" err="1" smtClean="0"/>
              <a:t>일때까지</a:t>
            </a:r>
            <a:r>
              <a:rPr lang="ko-KR" altLang="en-US" baseline="0" dirty="0" smtClean="0"/>
              <a:t> 반복수행하면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화면에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다음이 출력됩니다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417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이용하여</a:t>
            </a:r>
            <a:endParaRPr lang="en-US" altLang="ko-KR" dirty="0" smtClean="0"/>
          </a:p>
          <a:p>
            <a:r>
              <a:rPr lang="ko-KR" altLang="en-US" dirty="0" smtClean="0"/>
              <a:t>다음과 같은 모양들을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화면에</a:t>
            </a:r>
            <a:endParaRPr lang="en-US" altLang="ko-KR" dirty="0" smtClean="0"/>
          </a:p>
          <a:p>
            <a:r>
              <a:rPr lang="ko-KR" altLang="en-US" dirty="0" smtClean="0"/>
              <a:t>출력하는 프로그램을 작성해 보세요 </a:t>
            </a:r>
            <a:endParaRPr lang="en-US" altLang="ko-KR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568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그림들을 출력하기 위해서는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range()</a:t>
            </a:r>
            <a:r>
              <a:rPr lang="ko-KR" altLang="en-US" dirty="0" smtClean="0"/>
              <a:t>함수를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연산자를 이용하면 </a:t>
            </a:r>
            <a:endParaRPr lang="en-US" altLang="ko-KR" dirty="0" smtClean="0"/>
          </a:p>
          <a:p>
            <a:r>
              <a:rPr lang="ko-KR" altLang="en-US" dirty="0" smtClean="0"/>
              <a:t>문제를 해결할 수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그림을 위한 코드를 살펴볼까요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그림은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줄에</a:t>
            </a:r>
            <a:endParaRPr lang="en-US" altLang="ko-KR" dirty="0" smtClean="0"/>
          </a:p>
          <a:p>
            <a:r>
              <a:rPr lang="ko-KR" altLang="en-US" dirty="0" smtClean="0"/>
              <a:t>별이 그려져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그리서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range</a:t>
            </a:r>
            <a:r>
              <a:rPr lang="ko-KR" altLang="en-US" dirty="0" smtClean="0"/>
              <a:t>함수에 의하여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까지의 숫자를 생성하고</a:t>
            </a:r>
            <a:endParaRPr lang="en-US" altLang="ko-KR" dirty="0" smtClean="0"/>
          </a:p>
          <a:p>
            <a:r>
              <a:rPr lang="ko-KR" altLang="en-US" dirty="0" smtClean="0"/>
              <a:t>각각 이 숫자들을 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대입하여</a:t>
            </a:r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ko-KR" altLang="en-US" dirty="0" smtClean="0"/>
              <a:t>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endParaRPr lang="en-US" altLang="ko-KR" dirty="0" smtClean="0"/>
          </a:p>
          <a:p>
            <a:r>
              <a:rPr lang="en-US" altLang="ko-KR" baseline="0" dirty="0" smtClean="0"/>
              <a:t> print()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개을 별을 그리고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이면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Print() 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별을 그립니다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이런과정을</a:t>
            </a:r>
            <a:r>
              <a:rPr lang="ko-KR" altLang="en-US" baseline="0" dirty="0" smtClean="0"/>
              <a:t> 반복하면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첫번째 그림을 그릴 수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방법 이외에도 다양한 방법을 이용하여 그림을 그릴 수 </a:t>
            </a:r>
            <a:r>
              <a:rPr lang="ko-KR" altLang="en-US" baseline="0" dirty="0" err="1" smtClean="0"/>
              <a:t>있습니ㄷ</a:t>
            </a:r>
            <a:endParaRPr lang="en-US" altLang="ko-KR" dirty="0" smtClean="0"/>
          </a:p>
          <a:p>
            <a:r>
              <a:rPr lang="ko-KR" altLang="en-US" dirty="0" smtClean="0"/>
              <a:t>다음과 같이 입력하고 실행시켜 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두번째와 세번째</a:t>
            </a:r>
            <a:r>
              <a:rPr lang="ko-KR" altLang="en-US" baseline="0" dirty="0" smtClean="0"/>
              <a:t> 그림을 위한 코드도 작성해 보세요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94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파이썬은</a:t>
            </a:r>
            <a:endParaRPr lang="en-US" altLang="ko-KR" dirty="0" smtClean="0"/>
          </a:p>
          <a:p>
            <a:r>
              <a:rPr lang="ko-KR" altLang="en-US" dirty="0" smtClean="0"/>
              <a:t>여러가지 방법을 사용하여 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서식화</a:t>
            </a:r>
            <a:r>
              <a:rPr lang="ko-KR" altLang="en-US" baseline="0" dirty="0" smtClean="0"/>
              <a:t> 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문자열을 </a:t>
            </a:r>
            <a:r>
              <a:rPr lang="ko-KR" altLang="en-US" baseline="0" dirty="0" err="1" smtClean="0"/>
              <a:t>출력할때</a:t>
            </a:r>
            <a:r>
              <a:rPr lang="ko-KR" altLang="en-US" baseline="0" dirty="0" smtClean="0"/>
              <a:t> 매우 유용한 </a:t>
            </a:r>
            <a:r>
              <a:rPr lang="ko-KR" altLang="en-US" baseline="0" dirty="0" err="1" smtClean="0"/>
              <a:t>매소드가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Format() </a:t>
            </a:r>
            <a:r>
              <a:rPr lang="ko-KR" altLang="en-US" baseline="0" dirty="0" err="1" smtClean="0"/>
              <a:t>메소드입니다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중괄호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즉 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홀더를 이용하여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원하는 문자나 숫자를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적절한 포맷으로 출력할 수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중괄호 즉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홀더는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Format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인자로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들어오는 값이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출력되는 위치를 지정하는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역할을 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홀더안에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숫자가 없는 경우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Format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인자가 순서대로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플레이스홀더에</a:t>
            </a:r>
            <a:r>
              <a:rPr lang="ko-KR" altLang="en-US" baseline="0" dirty="0" smtClean="0"/>
              <a:t> 들어가고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만약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홀더안에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숫자가 있으면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Format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인자들의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인덱스를 이용하여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인덱스를 지정합니다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다음을 살 펴볼까요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홀더 안에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숫자가 없으므로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Format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인자가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순서대로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홀더에 들어가므로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~~</a:t>
            </a:r>
            <a:r>
              <a:rPr lang="ko-KR" altLang="en-US" baseline="0" dirty="0" smtClean="0"/>
              <a:t>가 화면에 출력됩니다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홀더안에는</a:t>
            </a:r>
            <a:r>
              <a:rPr lang="ko-KR" altLang="en-US" baseline="0" dirty="0" smtClean="0"/>
              <a:t> 숫자가 있으므로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지정된 인덱스에 해당되는 값이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홀더에 저장합니다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Format()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안에 </a:t>
            </a:r>
            <a:r>
              <a:rPr lang="en-US" altLang="ko-KR" baseline="0" dirty="0" smtClean="0"/>
              <a:t>apple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orange</a:t>
            </a:r>
            <a:r>
              <a:rPr lang="ko-KR" altLang="en-US" baseline="0" dirty="0" smtClean="0"/>
              <a:t>가 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이들의 인덱스는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0, 1</a:t>
            </a:r>
            <a:r>
              <a:rPr lang="ko-KR" altLang="en-US" baseline="0" dirty="0" smtClean="0"/>
              <a:t>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apple</a:t>
            </a:r>
            <a:r>
              <a:rPr lang="ko-KR" altLang="en-US" baseline="0" dirty="0" smtClean="0"/>
              <a:t>의 인덱스가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Orange</a:t>
            </a:r>
            <a:r>
              <a:rPr lang="ko-KR" altLang="en-US" baseline="0" dirty="0" smtClean="0"/>
              <a:t>의 인덱스는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이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~~</a:t>
            </a:r>
            <a:r>
              <a:rPr lang="ko-KR" altLang="en-US" baseline="0" dirty="0" smtClean="0"/>
              <a:t>가 화면에 출력됩니다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다음을 살펴볼까요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중괄호 안에는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이 대입됩니다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format()</a:t>
            </a:r>
            <a:r>
              <a:rPr lang="ko-KR" altLang="en-US" baseline="0" dirty="0" err="1" smtClean="0"/>
              <a:t>메소드에서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의 인덱스는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이고 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의 인덱스는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입니다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이자리에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각가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이 출력됩니다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이번에는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중괄호 안이 복잡하죠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첫번째는 인덱스 번호를 나타내고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:</a:t>
            </a:r>
            <a:r>
              <a:rPr lang="ko-KR" altLang="en-US" baseline="0" dirty="0" err="1" smtClean="0"/>
              <a:t>콜론다음</a:t>
            </a:r>
            <a:r>
              <a:rPr lang="en-US" altLang="ko-KR" baseline="0" dirty="0" smtClean="0"/>
              <a:t>/  </a:t>
            </a:r>
            <a:r>
              <a:rPr lang="ko-KR" altLang="en-US" baseline="0" dirty="0" smtClean="0"/>
              <a:t>두번째는 </a:t>
            </a:r>
            <a:r>
              <a:rPr lang="ko-KR" altLang="en-US" baseline="0" dirty="0" err="1" smtClean="0"/>
              <a:t>출력시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차지할  칸의 수를 의미합니다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의미는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번째 인덱스를 출력할 때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칸에 데이터를 표현하라는 의미이고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는 정수를 나타냅니다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번째 </a:t>
            </a:r>
            <a:r>
              <a:rPr lang="ko-KR" altLang="en-US" baseline="0" dirty="0" err="1" smtClean="0"/>
              <a:t>인데스에</a:t>
            </a:r>
            <a:r>
              <a:rPr lang="ko-KR" altLang="en-US" baseline="0" dirty="0" smtClean="0"/>
              <a:t> 해당하는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정수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 출력합니다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  이것은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의미는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번째 인덱스를 출력할 때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칸에 데이터를 표현하라는 의미입니다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번째 인덱스에 해당하는 정수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 출력합니다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842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플레이스</a:t>
            </a:r>
            <a:r>
              <a:rPr lang="ko-KR" altLang="en-US" dirty="0" smtClean="0"/>
              <a:t> 홀더에는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출력됩니다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print()</a:t>
            </a:r>
            <a:r>
              <a:rPr lang="ko-KR" altLang="en-US" dirty="0" smtClean="0"/>
              <a:t>문에서</a:t>
            </a:r>
            <a:endParaRPr lang="en-US" altLang="ko-KR" dirty="0" smtClean="0"/>
          </a:p>
          <a:p>
            <a:r>
              <a:rPr lang="ko-KR" altLang="en-US" baseline="0" dirty="0" smtClean="0"/>
              <a:t>중괄호 안이 복잡하죠  </a:t>
            </a:r>
            <a:endParaRPr lang="en-US" altLang="ko-KR" baseline="0" dirty="0" smtClean="0"/>
          </a:p>
          <a:p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첫번째는 인덱스 번호를 나타내고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두번째는 </a:t>
            </a:r>
            <a:r>
              <a:rPr lang="ko-KR" altLang="en-US" baseline="0" dirty="0" err="1" smtClean="0"/>
              <a:t>출력시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차지할  칸의 수를 의미합니다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의미는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번째 인덱스에 해당하는 데이터를  출력할 때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칸에 데이터를 출력하라는 의미이고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실수를 </a:t>
            </a:r>
            <a:r>
              <a:rPr lang="ko-KR" altLang="en-US" baseline="0" dirty="0" err="1" smtClean="0"/>
              <a:t>출력할때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dirty="0" smtClean="0"/>
              <a:t>소수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째자리까지</a:t>
            </a:r>
            <a:r>
              <a:rPr lang="ko-KR" altLang="en-US" dirty="0" smtClean="0"/>
              <a:t> 출력하라는 의미이며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는 실수를 의미합니다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3.1415926</a:t>
            </a:r>
            <a:r>
              <a:rPr lang="ko-KR" altLang="en-US" dirty="0" smtClean="0"/>
              <a:t>를 화면에 </a:t>
            </a:r>
            <a:r>
              <a:rPr lang="ko-KR" altLang="en-US" dirty="0" err="1" smtClean="0"/>
              <a:t>출력할때</a:t>
            </a:r>
            <a:endParaRPr lang="en-US" altLang="ko-KR" dirty="0" smtClean="0"/>
          </a:p>
          <a:p>
            <a:r>
              <a:rPr lang="ko-KR" altLang="en-US" dirty="0" smtClean="0"/>
              <a:t>소수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째자리에서</a:t>
            </a:r>
            <a:r>
              <a:rPr lang="ko-KR" altLang="en-US" dirty="0" smtClean="0"/>
              <a:t> 반올림하여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소수 셋째짜리까지 표현합니다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결과는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그러면 이것은 어떤 의미 일까요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인텍스에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있는값을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개의 칸을 이용하여 나타내는데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소수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째자리에서</a:t>
            </a:r>
            <a:r>
              <a:rPr lang="ko-KR" altLang="en-US" dirty="0" smtClean="0"/>
              <a:t> 반올림하여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소수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째짜리까지</a:t>
            </a:r>
            <a:r>
              <a:rPr lang="ko-KR" altLang="en-US" dirty="0" smtClean="0"/>
              <a:t> 표현하라는 의미 입니다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742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044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dirty="0" smtClean="0"/>
              <a:t>다양한 방법으로 이 문제를 해결할 </a:t>
            </a:r>
            <a:r>
              <a:rPr lang="ko-KR" altLang="en-US" dirty="0" err="1" smtClean="0"/>
              <a:t>숫</a:t>
            </a:r>
            <a:r>
              <a:rPr lang="ko-KR" altLang="en-US" dirty="0" smtClean="0"/>
              <a:t>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코드를 입력하고 </a:t>
            </a:r>
            <a:endParaRPr lang="en-US" altLang="ko-KR" dirty="0" smtClean="0"/>
          </a:p>
          <a:p>
            <a:r>
              <a:rPr lang="ko-KR" altLang="en-US" dirty="0" smtClean="0"/>
              <a:t>실행하여 결과를 확인해 보세요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키보드로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입력을 받아 변수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에 저장하고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수행하여</a:t>
            </a:r>
            <a:endParaRPr lang="en-US" altLang="ko-KR" dirty="0" smtClean="0"/>
          </a:p>
          <a:p>
            <a:r>
              <a:rPr lang="en-US" altLang="ko-KR" dirty="0" smtClean="0"/>
              <a:t>Number</a:t>
            </a:r>
            <a:r>
              <a:rPr lang="ko-KR" altLang="en-US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저장된 숫자를 꺼꾸로 만들어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에 저장합니다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조건문을</a:t>
            </a:r>
            <a:r>
              <a:rPr lang="ko-KR" altLang="en-US" baseline="0" dirty="0" smtClean="0"/>
              <a:t> 이용하여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number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r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저장된 숫자를 비교하여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꺼꾸로 정수인지 </a:t>
            </a:r>
            <a:r>
              <a:rPr lang="ko-KR" altLang="en-US" baseline="0" smtClean="0"/>
              <a:t>꺼꾸로 정수가 아닌지 판단합니다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0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0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Yoon </a:t>
            </a:r>
            <a:r>
              <a:rPr lang="en-US" altLang="ko-KR" dirty="0" err="1"/>
              <a:t>Hyo</a:t>
            </a:r>
            <a:r>
              <a:rPr lang="en-US" altLang="ko-KR" dirty="0"/>
              <a:t>-Sun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21476"/>
            <a:ext cx="12192000" cy="194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505941"/>
            <a:ext cx="623392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11400248" y="535705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834931"/>
            <a:ext cx="120959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325611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2328" y="192951"/>
            <a:ext cx="6789789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12192000" cy="182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tm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tm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7872" y="2499359"/>
            <a:ext cx="9676407" cy="1082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반</a:t>
            </a:r>
            <a:r>
              <a:rPr lang="ko-KR" altLang="en-US" b="1" dirty="0" smtClean="0">
                <a:solidFill>
                  <a:srgbClr val="FFC000"/>
                </a:solidFill>
              </a:rPr>
              <a:t>복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하는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일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을 하자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CB61A8-A986-46D6-9423-47174BEB4DA0}"/>
              </a:ext>
            </a:extLst>
          </p:cNvPr>
          <p:cNvSpPr/>
          <p:nvPr/>
        </p:nvSpPr>
        <p:spPr>
          <a:xfrm>
            <a:off x="7581089" y="311285"/>
            <a:ext cx="4383932" cy="752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519149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79" y="1384821"/>
            <a:ext cx="10927080" cy="5232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수 까지의 합계를 구하는 프로그램을 작성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0079" y="2826137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  <a:p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55</a:t>
            </a:r>
            <a:endParaRPr lang="ko-KR" altLang="en-US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079" y="3951131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</a:p>
          <a:p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5050</a:t>
            </a:r>
            <a:endParaRPr lang="ko-KR" altLang="en-US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39164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8169" y="954435"/>
            <a:ext cx="11010900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"숫자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,num+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"1에서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까지의 합계: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0079" y="4962990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55</a:t>
            </a:r>
            <a:endParaRPr lang="ko-KR" altLang="en-US" sz="28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7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113" y="1195977"/>
            <a:ext cx="10978973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사이의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구하는 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작성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0112" y="2798370"/>
            <a:ext cx="109789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3 6 9 12 </a:t>
            </a:r>
            <a:endParaRPr lang="en-US" altLang="ko-KR" sz="20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합계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30</a:t>
            </a:r>
            <a:endParaRPr lang="ko-KR" altLang="en-US" sz="20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6286" y="1247939"/>
            <a:ext cx="10982740" cy="3785652"/>
          </a:xfrm>
          <a:prstGeom prst="rect">
            <a:avLst/>
          </a:prstGeom>
          <a:solidFill>
            <a:srgbClr val="FFFFFF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"숫자 입력:"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,number+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"1에서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d사이의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3의 배수의 합계: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number,hap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113" y="1195977"/>
            <a:ext cx="10978973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사이의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또는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 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구하는 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작성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112" y="2985647"/>
            <a:ext cx="10978973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:13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2 3 4 6 8 9 10 12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또는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합계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54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6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90B4AE-916D-4CD2-9497-957BE6EE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910147"/>
            <a:ext cx="10927080" cy="206210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16181" y="2604108"/>
            <a:ext cx="1750979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3*1 =  3</a:t>
            </a:r>
          </a:p>
          <a:p>
            <a:r>
              <a:rPr lang="en-US" altLang="ko-KR" sz="2400" b="1" dirty="0"/>
              <a:t>3*2 =  6</a:t>
            </a:r>
          </a:p>
          <a:p>
            <a:r>
              <a:rPr lang="en-US" altLang="ko-KR" sz="2400" b="1" dirty="0"/>
              <a:t>3*3 =  9</a:t>
            </a:r>
          </a:p>
          <a:p>
            <a:r>
              <a:rPr lang="en-US" altLang="ko-KR" sz="2400" b="1" dirty="0"/>
              <a:t>3*4 = 12</a:t>
            </a:r>
          </a:p>
          <a:p>
            <a:r>
              <a:rPr lang="en-US" altLang="ko-KR" sz="2400" b="1" dirty="0"/>
              <a:t>3*5 = 15</a:t>
            </a:r>
          </a:p>
          <a:p>
            <a:r>
              <a:rPr lang="en-US" altLang="ko-KR" sz="2400" b="1" dirty="0"/>
              <a:t>3*6 = 18</a:t>
            </a:r>
          </a:p>
          <a:p>
            <a:r>
              <a:rPr lang="en-US" altLang="ko-KR" sz="2400" b="1" dirty="0"/>
              <a:t>3*7 = 21</a:t>
            </a:r>
          </a:p>
          <a:p>
            <a:r>
              <a:rPr lang="en-US" altLang="ko-KR" sz="2400" b="1" dirty="0"/>
              <a:t>3*8 = 24</a:t>
            </a:r>
          </a:p>
          <a:p>
            <a:r>
              <a:rPr lang="en-US" altLang="ko-KR" sz="2400" b="1" dirty="0"/>
              <a:t>3*9 = 27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" y="6126736"/>
            <a:ext cx="1092708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위를 수정하여 꺼꾸로 출력하는 프로그램을 작성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1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24840" y="980821"/>
            <a:ext cx="10991249" cy="206210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"출력할 구구단은: 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"%2d *%2d = %2d"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7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7028" y="1003171"/>
            <a:ext cx="10924161" cy="22467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dan입력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3" y="1451876"/>
            <a:ext cx="1721796" cy="3577324"/>
          </a:xfrm>
          <a:prstGeom prst="rect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21538" y="5243473"/>
            <a:ext cx="108151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F-</a:t>
            </a:r>
            <a:r>
              <a:rPr lang="ko-KR" altLang="en-US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문자열은 </a:t>
            </a:r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lang="ko-KR" altLang="en-US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형식화된 문자열을 생성하는 간결하고 읽기 쉬운 방법을 제공하여 코드를 더욱 표현력 있고 쉽게 만듭니다</a:t>
            </a:r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41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도형 그리기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79CD93-AA01-49C9-BEFA-35FD8DC25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8522" r="7262" b="3759"/>
          <a:stretch/>
        </p:blipFill>
        <p:spPr bwMode="auto">
          <a:xfrm>
            <a:off x="9242747" y="1319389"/>
            <a:ext cx="2540580" cy="253633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D2B996-FA59-434C-8524-E123D204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69" y="1319389"/>
            <a:ext cx="8376811" cy="353943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84" y="2041961"/>
            <a:ext cx="3837146" cy="38214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33671" y="980511"/>
            <a:ext cx="11099895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en-US" altLang="ko-KR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각각 색상이 다른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원을 그리기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7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중첩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95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078C20-9A0F-42A2-8042-D8D99784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1" y="922719"/>
            <a:ext cx="10948729" cy="538609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en-US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69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도형그리기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29" y="1726137"/>
            <a:ext cx="4987179" cy="37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078C20-9A0F-42A2-8042-D8D99784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1" y="1003682"/>
            <a:ext cx="10994449" cy="440120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아래부분을 완성하세요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DE6C9C-7657-4F4C-BB53-5F2B725D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10" y="1467226"/>
            <a:ext cx="10826450" cy="353943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정삼각형 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8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정사각형 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8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정오각형 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190747" y="6337725"/>
            <a:ext cx="18640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t.clear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579" y="1115616"/>
            <a:ext cx="10945052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 받아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n-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각형을 그리는 프로그램 작성하세요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변을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 때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마다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,’gold’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무작위로 색상을 선택하여 그린다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(0,5) </a:t>
            </a: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21273"/>
          <a:stretch/>
        </p:blipFill>
        <p:spPr>
          <a:xfrm>
            <a:off x="1341845" y="3672840"/>
            <a:ext cx="3550195" cy="27569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3" name="오른쪽 화살표 2"/>
          <p:cNvSpPr/>
          <p:nvPr/>
        </p:nvSpPr>
        <p:spPr>
          <a:xfrm>
            <a:off x="5279191" y="4799830"/>
            <a:ext cx="925819" cy="50292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592161" y="3886200"/>
            <a:ext cx="4874470" cy="2068921"/>
            <a:chOff x="6205010" y="3817131"/>
            <a:chExt cx="5326456" cy="2769887"/>
          </a:xfrm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10" y="4186383"/>
              <a:ext cx="2648320" cy="2400635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787" y="3817131"/>
              <a:ext cx="2891679" cy="2652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6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48816" y="768832"/>
            <a:ext cx="10589743" cy="569386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turtle.textinput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kumimoji="0" lang="ko-KR" altLang="en-US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도형그리기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몇각형을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그릴까요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urtle.done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21273"/>
          <a:stretch/>
        </p:blipFill>
        <p:spPr>
          <a:xfrm>
            <a:off x="7788364" y="858865"/>
            <a:ext cx="3550195" cy="27569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42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4980" y="1482522"/>
            <a:ext cx="10937420" cy="3354765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t.forward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011711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textinput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원의 개수를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입력받는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수만큼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원을 그리는 프로그램을 작성하세요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색상은 원을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그릴때마다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무작위로 선택 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7762" y="2517433"/>
            <a:ext cx="1101171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turtle.textinput(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"원 그리기"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"몇 개의 원를 그릴까요"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31" y="3361143"/>
            <a:ext cx="1762371" cy="1190791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21" y="3209487"/>
            <a:ext cx="341995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328" y="215400"/>
            <a:ext cx="11384195" cy="637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turtle.textinput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"원 그리기"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"몇 개의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원를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그릴까요"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85" y="2930615"/>
            <a:ext cx="2544754" cy="17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4F4FA-E2DE-4B7F-83E4-2CB5CC3EA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5"/>
          <a:stretch/>
        </p:blipFill>
        <p:spPr>
          <a:xfrm>
            <a:off x="1002749" y="931451"/>
            <a:ext cx="9563929" cy="23451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25879" y="2755196"/>
            <a:ext cx="1132127" cy="46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(-400,0)         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0800" y="2755196"/>
            <a:ext cx="1107332" cy="46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(-300,0)         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1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95083" y="656455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631501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문장을 여러 번 반복시키는 구조</a:t>
            </a:r>
            <a:endParaRPr lang="en-US" altLang="ko-KR" sz="28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-457200">
              <a:spcBef>
                <a:spcPts val="1000"/>
              </a:spcBef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효율성</a:t>
            </a:r>
            <a:r>
              <a:rPr lang="en-US" altLang="ko-KR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가독성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 관리 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용이성</a:t>
            </a:r>
            <a:r>
              <a:rPr lang="en-US" altLang="ko-KR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유연성 제공</a:t>
            </a:r>
            <a:endParaRPr lang="en-US" altLang="ko-KR" sz="28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C4F71-5133-47F7-AE7F-E31812B3EEDF}"/>
              </a:ext>
            </a:extLst>
          </p:cNvPr>
          <p:cNvSpPr txBox="1"/>
          <p:nvPr/>
        </p:nvSpPr>
        <p:spPr>
          <a:xfrm>
            <a:off x="997387" y="2868103"/>
            <a:ext cx="9620850" cy="2452297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endParaRPr lang="en-US" altLang="ko-KR" b="1" i="1" dirty="0">
              <a:latin typeface="굴림" panose="020B0600000101010101" pitchFamily="50" charset="-127"/>
            </a:endParaRP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ko-KR" altLang="en-US" i="1" dirty="0">
              <a:latin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511D06-B273-48B0-B321-761C7E24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839" y="3640759"/>
            <a:ext cx="2154741" cy="1415374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F3C45EF7-924C-4064-B6DB-3EAC5731A58A}"/>
              </a:ext>
            </a:extLst>
          </p:cNvPr>
          <p:cNvSpPr txBox="1">
            <a:spLocks/>
          </p:cNvSpPr>
          <p:nvPr/>
        </p:nvSpPr>
        <p:spPr>
          <a:xfrm>
            <a:off x="2688771" y="4197667"/>
            <a:ext cx="757490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</a:t>
            </a:r>
            <a:r>
              <a:rPr lang="ko-KR" altLang="en-US" sz="3200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백만번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반복해야 한다면</a:t>
            </a:r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32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328" y="155871"/>
            <a:ext cx="11623726" cy="649408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setup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title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도형그리기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t.penup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t.goto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t.pendown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steps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t.penup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t.goto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t.write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"삼각형"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94F4FA-E2DE-4B7F-83E4-2CB5CC3EA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65" b="24575"/>
          <a:stretch/>
        </p:blipFill>
        <p:spPr>
          <a:xfrm>
            <a:off x="8466231" y="3921786"/>
            <a:ext cx="3025554" cy="234514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863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81"/>
          <a:stretch/>
        </p:blipFill>
        <p:spPr>
          <a:xfrm>
            <a:off x="697219" y="1320575"/>
            <a:ext cx="10972799" cy="210356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97219" y="4013712"/>
            <a:ext cx="9948301" cy="156966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lang="ko-KR" altLang="en-US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,’purple’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무작위로 색상을 선택하여 그린다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(0,5) </a:t>
            </a: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0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2328" y="1279793"/>
            <a:ext cx="11347205" cy="421653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turtle.setup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"삼각형"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"육각형"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"칠각형"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"팔각형"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구각형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십각형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c=[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65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084030"/>
            <a:ext cx="10972800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 = -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index=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t.penup(); t.goto(start,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t.pendown()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n= random.randint(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t.color(c[n])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t.circle(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steps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=index + i)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t.penup(); t.goto(start,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t.pendown()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t.write(shape[i],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start = start +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turtle.done()</a:t>
            </a:r>
            <a:endParaRPr kumimoji="0" lang="ko-KR" altLang="ko-K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2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65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 제어 반복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조건이 만족되면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0"/>
          <a:stretch/>
        </p:blipFill>
        <p:spPr bwMode="auto">
          <a:xfrm>
            <a:off x="3275215" y="2037132"/>
            <a:ext cx="4823931" cy="36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9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비교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65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362328" y="2934390"/>
            <a:ext cx="11014259" cy="656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Clr>
                <a:srgbClr val="006600"/>
              </a:buClr>
              <a:buFont typeface="+mj-lt"/>
              <a:buAutoNum type="arabicPeriod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Font typeface="+mj-lt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+mj-lt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43664" y="5410478"/>
            <a:ext cx="4277528" cy="9233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0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</a:p>
          <a:p>
            <a:r>
              <a:rPr lang="en-US" altLang="ko-KR" dirty="0"/>
              <a:t>1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24419" y="1746294"/>
            <a:ext cx="10996773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안녕하세요 ~~^^"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24420" y="3574470"/>
            <a:ext cx="10996772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안녕하세요 ~~^^"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4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무한 루프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454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</a:t>
            </a:r>
            <a:r>
              <a:rPr lang="ko-KR" altLang="en-US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문에 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무한 루프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무한 반복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사용할 수 있음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조건식을  </a:t>
            </a: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지정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2"/>
          <a:stretch/>
        </p:blipFill>
        <p:spPr bwMode="auto">
          <a:xfrm>
            <a:off x="6710680" y="1783183"/>
            <a:ext cx="4513763" cy="34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0899" y="5383328"/>
            <a:ext cx="10373543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1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1" name="Picture 2" descr="Image result for sum of numbers">
            <a:extLst>
              <a:ext uri="{FF2B5EF4-FFF2-40B4-BE49-F238E27FC236}">
                <a16:creationId xmlns:a16="http://schemas.microsoft.com/office/drawing/2014/main" id="{EB65B93C-6FAA-4BB5-9325-A8D20159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65" y="5174553"/>
            <a:ext cx="421291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AB643A-2855-4E2B-9CA5-7CAC8D0961F9}"/>
              </a:ext>
            </a:extLst>
          </p:cNvPr>
          <p:cNvSpPr txBox="1"/>
          <p:nvPr/>
        </p:nvSpPr>
        <p:spPr>
          <a:xfrm>
            <a:off x="579120" y="1188296"/>
            <a:ext cx="10369789" cy="3986257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 = 1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 = 0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 &lt;= 10 </a:t>
            </a:r>
            <a:r>
              <a:rPr lang="en-US" altLang="ko-KR" sz="32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 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count 1 2 3 4 5 6 7 8 9 10</a:t>
            </a:r>
            <a:endParaRPr lang="en-US" altLang="ko-KR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sum = sum + count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count = count + 1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%d”, % sum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8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그리기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0"/>
          <a:stretch/>
        </p:blipFill>
        <p:spPr>
          <a:xfrm>
            <a:off x="8251755" y="1427936"/>
            <a:ext cx="3086806" cy="318903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63794" y="999001"/>
            <a:ext cx="10988125" cy="526297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rgbClr val="1750E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tle.done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3792" y="3613469"/>
            <a:ext cx="3413846" cy="211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(while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354900" y="3686324"/>
            <a:ext cx="3405911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46965" y="3623102"/>
            <a:ext cx="3413846" cy="211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for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007306" y="2553419"/>
            <a:ext cx="7246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27734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그리기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9548" y="1069909"/>
            <a:ext cx="11053812" cy="2369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89548" y="3039088"/>
            <a:ext cx="10828420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 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silver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24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lang="en-US" altLang="ko-KR" sz="24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6"/>
          <a:stretch/>
        </p:blipFill>
        <p:spPr>
          <a:xfrm>
            <a:off x="8482818" y="3414927"/>
            <a:ext cx="2935150" cy="26711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9548" y="3641047"/>
            <a:ext cx="3413846" cy="1843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for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8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제어 반복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32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횟수를 정해 놓고 반복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 제어 반복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2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조건이 만족되면 반복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반복의 종류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3533"/>
          <a:stretch/>
        </p:blipFill>
        <p:spPr>
          <a:xfrm>
            <a:off x="7268598" y="2854684"/>
            <a:ext cx="4107989" cy="36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탈출시키는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계속되는 반복을 논리적으로 빠져나가는 방법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6" y="2774562"/>
            <a:ext cx="5274094" cy="27709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05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9120" y="1067011"/>
            <a:ext cx="11049000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"사과"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"포도"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"오렌지"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"바나나"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"수박"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"빨기"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"오렌지"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"완전 맛있어요~~~~"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9342" y="4420119"/>
            <a:ext cx="6096000" cy="70788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 완전 맛있어요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~~~~</a:t>
            </a: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 완전 맛있어요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~~~~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8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944078"/>
            <a:ext cx="11003594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"첫번째 수 입력 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"두번째 수 입력 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a,b,hap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"0을 입력해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탈출했음"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15199" y="4341632"/>
            <a:ext cx="4336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첫번째 수 입력 </a:t>
            </a:r>
            <a:r>
              <a:rPr lang="en-US" altLang="ko-KR" dirty="0"/>
              <a:t>:5</a:t>
            </a:r>
          </a:p>
          <a:p>
            <a:r>
              <a:rPr lang="ko-KR" altLang="en-US" dirty="0"/>
              <a:t>두번째 수 입력 </a:t>
            </a:r>
            <a:r>
              <a:rPr lang="en-US" altLang="ko-KR" dirty="0"/>
              <a:t>:7</a:t>
            </a:r>
          </a:p>
          <a:p>
            <a:r>
              <a:rPr lang="en-US" altLang="ko-KR" dirty="0"/>
              <a:t>5 + 7 = 12</a:t>
            </a:r>
          </a:p>
          <a:p>
            <a:r>
              <a:rPr lang="ko-KR" altLang="en-US" dirty="0"/>
              <a:t>첫번째 수 입력 </a:t>
            </a:r>
            <a:r>
              <a:rPr lang="en-US" altLang="ko-KR" dirty="0"/>
              <a:t>:8</a:t>
            </a:r>
          </a:p>
          <a:p>
            <a:r>
              <a:rPr lang="ko-KR" altLang="en-US" dirty="0"/>
              <a:t>두번째 수 입력 </a:t>
            </a:r>
            <a:r>
              <a:rPr lang="en-US" altLang="ko-KR" dirty="0"/>
              <a:t>:100</a:t>
            </a:r>
          </a:p>
          <a:p>
            <a:r>
              <a:rPr lang="en-US" altLang="ko-KR" dirty="0"/>
              <a:t>8 + 100 = 108</a:t>
            </a:r>
          </a:p>
          <a:p>
            <a:r>
              <a:rPr lang="ko-KR" altLang="en-US" dirty="0"/>
              <a:t>첫번째 수 입력 </a:t>
            </a:r>
            <a:r>
              <a:rPr lang="en-US" altLang="ko-KR" dirty="0"/>
              <a:t>:0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을 입력해 </a:t>
            </a:r>
            <a:r>
              <a:rPr lang="ko-KR" altLang="en-US" dirty="0" err="1"/>
              <a:t>반복문을</a:t>
            </a:r>
            <a:r>
              <a:rPr lang="ko-KR" altLang="en-US" dirty="0"/>
              <a:t> 탈출했음</a:t>
            </a:r>
          </a:p>
        </p:txBody>
      </p:sp>
    </p:spTree>
    <p:extLst>
      <p:ext uri="{BB962C8B-B14F-4D97-AF65-F5344CB8AC3E}">
        <p14:creationId xmlns:p14="http://schemas.microsoft.com/office/powerpoint/2010/main" val="8301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763" y="4827080"/>
            <a:ext cx="8645302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최초로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 하는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45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45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1035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011711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ko-KR" altLang="en-US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 순서대로 더하여 합계를 최초로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넘게 하는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구하는 프로그램을 작성하세요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for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문과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사용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1669" y="936303"/>
            <a:ext cx="10883900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  1 2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3 . . . 99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"합계를 최소로 1000이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넘게하는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: 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"1~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합 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9569" y="5792637"/>
            <a:ext cx="6096000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최소로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넘게하는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45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45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1035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빠져 나오지 않고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아래의 문장만 건너뛰는 역할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2525150"/>
            <a:ext cx="6349720" cy="32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문자열에서 </a:t>
            </a:r>
            <a:r>
              <a:rPr lang="ko-KR" altLang="en-US" sz="3600" b="1" dirty="0">
                <a:solidFill>
                  <a:srgbClr val="002060"/>
                </a:solidFill>
              </a:rPr>
              <a:t>자음만 출력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6422" y="1053428"/>
            <a:ext cx="11072178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ILovePython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'I'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5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문자열에서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모음만 </a:t>
            </a:r>
            <a:r>
              <a:rPr lang="ko-KR" altLang="en-US" sz="3600" b="1" dirty="0">
                <a:solidFill>
                  <a:srgbClr val="002060"/>
                </a:solidFill>
              </a:rPr>
              <a:t>출력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6422" y="1053428"/>
            <a:ext cx="11072178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ILovePython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'I'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22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합계를 구하되 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배수는 제외하고 합계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71144" y="5923999"/>
            <a:ext cx="5165536" cy="83099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1 2 4 5 7 8 10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합계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제외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 37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8960" y="957477"/>
            <a:ext cx="10967720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 1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2 3 4 5..10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"1~10의 합계(3의배수 제외) : 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792480" y="2438400"/>
            <a:ext cx="162560" cy="1991360"/>
          </a:xfrm>
          <a:prstGeom prst="leftBracket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오른쪽 대괄호 7"/>
          <p:cNvSpPr/>
          <p:nvPr/>
        </p:nvSpPr>
        <p:spPr>
          <a:xfrm>
            <a:off x="4206240" y="3657600"/>
            <a:ext cx="142240" cy="772160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이하의 정수들  합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제외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0840" y="911758"/>
            <a:ext cx="10895840" cy="44012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 </a:t>
            </a: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print( </a:t>
            </a:r>
            <a:r>
              <a:rPr lang="en-US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end = ‘  ‘)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42611" y="5365664"/>
            <a:ext cx="7494069" cy="9541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1 5 7 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합계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제외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 13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1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6489" y="2932699"/>
            <a:ext cx="11014259" cy="1824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주의 사항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뒤에 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(</a:t>
            </a:r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콜론기호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반드시 쓸 것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들여쓰기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(indentation) 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주의할 것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range()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35745" y="3662141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4208" y="1271813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04675" y="4295615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4208" y="1963528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62070" y="2026920"/>
            <a:ext cx="508523" cy="0"/>
          </a:xfrm>
          <a:prstGeom prst="line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51506EBF-3BF9-4E21-8CF5-0B3EA7A8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8" y="1150577"/>
            <a:ext cx="11043609" cy="16927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4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0 1 2 3 4 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〮〮〮  99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6846" y="2492950"/>
            <a:ext cx="8085221" cy="9541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2 3 4 6 8 9 10 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배수 또는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209437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이하의 정수 사이의 중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또는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정수들의 합을 구하는 프로그램을 작성하세요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5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5699" y="980510"/>
            <a:ext cx="10895840" cy="4832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# 1 2 3 4 5 6 7 8 9 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3의배수) </a:t>
            </a:r>
            <a:r>
              <a:rPr lang="en-US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endParaRPr lang="ko-KR" altLang="ko-KR" sz="4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3539" y="5622267"/>
            <a:ext cx="6858000" cy="9541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2 3 4 6 8 9 10 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42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중첩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내부에 또 다른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문이 들어 있는 형태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5AEB84E-590D-4965-A732-61D346BB3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0"/>
          <a:stretch/>
        </p:blipFill>
        <p:spPr bwMode="auto">
          <a:xfrm>
            <a:off x="1601117" y="2037851"/>
            <a:ext cx="8775987" cy="388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중첩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4621" y="1004523"/>
            <a:ext cx="10896600" cy="20005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 2 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11 12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i값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j값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19461" y="3225355"/>
            <a:ext cx="2651760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1,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1,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</a:p>
          <a:p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2, j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2, j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3,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3,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1807" y="1569465"/>
            <a:ext cx="6144768" cy="870663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05840" y="1661160"/>
            <a:ext cx="8122920" cy="147828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1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98608" y="916482"/>
            <a:ext cx="1924319" cy="5728158"/>
            <a:chOff x="1197107" y="1373682"/>
            <a:chExt cx="1924319" cy="4892363"/>
          </a:xfrm>
          <a:solidFill>
            <a:srgbClr val="FF0000"/>
          </a:solidFill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66"/>
            <a:stretch/>
          </p:blipFill>
          <p:spPr>
            <a:xfrm>
              <a:off x="1197107" y="1373682"/>
              <a:ext cx="1924319" cy="2091413"/>
            </a:xfrm>
            <a:prstGeom prst="rect">
              <a:avLst/>
            </a:prstGeom>
            <a:grpFill/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107" y="4196614"/>
              <a:ext cx="1924319" cy="2069431"/>
            </a:xfrm>
            <a:prstGeom prst="rect">
              <a:avLst/>
            </a:prstGeom>
            <a:grpFill/>
          </p:spPr>
        </p:pic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5666" y="1133397"/>
            <a:ext cx="11095906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2 3 4 5 6 7 8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"==== 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단 출력 ====="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en-US" altLang="ko-KR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3 4 5 6 7 8 </a:t>
            </a:r>
            <a:r>
              <a:rPr lang="en-US" altLang="ko-KR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r>
              <a:rPr lang="en-US" altLang="ko-KR" sz="3600" b="1" dirty="0">
                <a:solidFill>
                  <a:srgbClr val="002060"/>
                </a:solidFill>
              </a:rPr>
              <a:t>2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" b="25866"/>
          <a:stretch/>
        </p:blipFill>
        <p:spPr>
          <a:xfrm>
            <a:off x="9636094" y="1904873"/>
            <a:ext cx="1924319" cy="400682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8506" y="1017448"/>
            <a:ext cx="11095906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2 3 4 5 6 7 8 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 2 3 4 5 6 7 8 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83280" y="2392680"/>
            <a:ext cx="3901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05840" y="1531087"/>
            <a:ext cx="8122920" cy="183409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127760"/>
            <a:ext cx="963168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18C1F6-06C5-44EC-861B-6287DF9E4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2" y="1110896"/>
            <a:ext cx="10858338" cy="3384904"/>
          </a:xfrm>
          <a:prstGeom prst="rect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31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4" y="1170237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1 2 3  …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2 3 4 …  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6" b="23616"/>
          <a:stretch/>
        </p:blipFill>
        <p:spPr>
          <a:xfrm>
            <a:off x="1921125" y="3425350"/>
            <a:ext cx="8188148" cy="29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3898" y="1132817"/>
            <a:ext cx="10954870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8" y="4429252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" name="위쪽 화살표 1"/>
          <p:cNvSpPr/>
          <p:nvPr/>
        </p:nvSpPr>
        <p:spPr>
          <a:xfrm>
            <a:off x="5509846" y="3781397"/>
            <a:ext cx="797169" cy="3685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range()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1764" y="1143454"/>
            <a:ext cx="10896600" cy="310854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8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42401" y="3004973"/>
            <a:ext cx="2336799" cy="95410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0 2 4 6 8 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73" y="1270156"/>
            <a:ext cx="8197059" cy="395821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056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4" y="1170237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1 2 3  …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2 4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6 8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83" y="3235570"/>
            <a:ext cx="8197059" cy="30947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121664" y="3511296"/>
            <a:ext cx="9968634" cy="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21664" y="3861816"/>
            <a:ext cx="996863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328" y="5684520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90298" y="3225853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90298" y="3679073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3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79" y="2281157"/>
            <a:ext cx="1754708" cy="2515600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85" y="2281157"/>
            <a:ext cx="1754708" cy="253096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9" y="2281157"/>
            <a:ext cx="1754708" cy="253096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4" name="타원 3"/>
          <p:cNvSpPr/>
          <p:nvPr/>
        </p:nvSpPr>
        <p:spPr>
          <a:xfrm>
            <a:off x="2753314" y="1501984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719085" y="1501984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1178" y="1562985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" y="2591400"/>
            <a:ext cx="1754708" cy="2515600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9E3E0BF-5D27-49B1-BEA5-2015D72E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59" y="1396175"/>
            <a:ext cx="4351421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85" y="2591400"/>
            <a:ext cx="1754708" cy="253096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4DB49F0-077E-4A88-8504-65DAE2A7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59" y="3015451"/>
            <a:ext cx="4381901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-i),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99" y="2591400"/>
            <a:ext cx="1754708" cy="253096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AD6D569-1F72-45AE-B77A-E7F6F96C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533" y="4559134"/>
            <a:ext cx="4277627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,-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*i)</a:t>
            </a:r>
            <a:endParaRPr kumimoji="0" lang="ko-KR" altLang="ko-KR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8714" y="1812227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04485" y="1812227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16578" y="1873228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60308" y="1604200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60308" y="3319280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60308" y="4837972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1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327146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출력을 </a:t>
            </a:r>
            <a:r>
              <a:rPr lang="ko-KR" altLang="en-US" sz="3600" b="1" dirty="0">
                <a:solidFill>
                  <a:srgbClr val="002060"/>
                </a:solidFill>
              </a:rPr>
              <a:t>예쁘게 만드는 </a:t>
            </a:r>
            <a:r>
              <a:rPr lang="ko-KR" altLang="en-US" sz="3600" b="1" dirty="0" err="1" smtClean="0">
                <a:solidFill>
                  <a:srgbClr val="002060"/>
                </a:solidFill>
              </a:rPr>
              <a:t>포매팅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5187" y="1217042"/>
            <a:ext cx="10996863" cy="44012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'{}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fighting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{} and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{0} and {1}'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{1} and {0}'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{0} and {0}'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{} and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:5d} and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:5d}'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15" y="5813436"/>
            <a:ext cx="2161755" cy="49189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56" y="5813436"/>
            <a:ext cx="2166199" cy="4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327146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출력을 </a:t>
            </a:r>
            <a:r>
              <a:rPr lang="ko-KR" altLang="en-US" sz="3600" b="1" dirty="0">
                <a:solidFill>
                  <a:srgbClr val="002060"/>
                </a:solidFill>
              </a:rPr>
              <a:t>예쁘게 만드는 </a:t>
            </a:r>
            <a:r>
              <a:rPr lang="ko-KR" altLang="en-US" sz="3600" b="1" dirty="0" err="1" smtClean="0">
                <a:solidFill>
                  <a:srgbClr val="002060"/>
                </a:solidFill>
              </a:rPr>
              <a:t>포매팅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1229" y="1099525"/>
            <a:ext cx="10964779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'실수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3.141592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'실수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:10.3f} and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:10.4f}'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3.141592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Picture 2" descr="https://lh3.googleusercontent.com/RHHhqKR2WXRcpIP4Qca0OCSJ_XrU6gzEiRMIxNuuhsRGJo1DKGqaWria5Fpwdr8nui8Fk2re72GkrKAAl1ml3xNv8xZ9KGtL5e140yUVRXbLxKVPmSRQJVhJJy8e8YltjqXDF-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2" y="2609393"/>
            <a:ext cx="10183737" cy="25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도전</a:t>
            </a:r>
            <a:r>
              <a:rPr lang="ko-KR" altLang="en-US" sz="3600" b="1" dirty="0">
                <a:solidFill>
                  <a:srgbClr val="0070C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579" y="1115616"/>
            <a:ext cx="10945052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정수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12321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3443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같이 거꾸로 나열해도 그 값이 원래의 값과 같은 정수를 말한다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 임의의 정수를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 수가 거꾸로 정수인지 아닌지를 판단하는 프로그램을 작성하시오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78954" y="3152869"/>
            <a:ext cx="2188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12321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68010" y="3152869"/>
            <a:ext cx="1787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3443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9222" y="4953886"/>
            <a:ext cx="609600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dirty="0"/>
              <a:t>정수 입력 </a:t>
            </a:r>
            <a:r>
              <a:rPr lang="en-US" altLang="ko-KR" dirty="0"/>
              <a:t>:1256521</a:t>
            </a:r>
          </a:p>
          <a:p>
            <a:r>
              <a:rPr lang="en-US" altLang="ko-KR" dirty="0"/>
              <a:t>1256521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C00000"/>
                </a:solidFill>
              </a:rPr>
              <a:t>거꾸로 정수입니다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9222" y="5664058"/>
            <a:ext cx="609600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dirty="0"/>
              <a:t>정수 입력 </a:t>
            </a:r>
            <a:r>
              <a:rPr lang="en-US" altLang="ko-KR" dirty="0"/>
              <a:t>:98765</a:t>
            </a:r>
          </a:p>
          <a:p>
            <a:r>
              <a:rPr lang="en-US" altLang="ko-KR" dirty="0"/>
              <a:t>98765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C00000"/>
                </a:solidFill>
              </a:rPr>
              <a:t>거꾸로 정수가 아닙니다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9222" y="439442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</a:t>
            </a:r>
            <a:r>
              <a:rPr lang="en-US" altLang="ko-KR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35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도전</a:t>
            </a:r>
            <a:r>
              <a:rPr lang="ko-KR" altLang="en-US" sz="3600" b="1" dirty="0">
                <a:solidFill>
                  <a:srgbClr val="0070C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3186" y="891942"/>
            <a:ext cx="10889003" cy="544764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"정수 입력 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#5                                               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string 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1   2   3  4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0 1 2 3 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[length-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-i]) * 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**(length-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-i))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0 + 1*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(10**4) +2 *(10**3) + 3*(10**2) + 2 * (10**1) + 1* (10**0)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r: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d은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(는) 거꾸로 정수입니다.'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d은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(는) 거꾸로 정수가 아닙니다.'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9418" y="2104608"/>
            <a:ext cx="2485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12321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55320" y="1047467"/>
            <a:ext cx="10896600" cy="22467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"바나나"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"망고"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"수박"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8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8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28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"맛있다"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~ 3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967896"/>
            <a:ext cx="11003279" cy="34778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36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# 1 2 3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62350"/>
            <a:ext cx="4602479" cy="308760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79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" y="1023065"/>
            <a:ext cx="10927080" cy="5232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100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홀수의 합을 구하는 프로그램을 작성하세요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0080" y="2371744"/>
            <a:ext cx="10927080" cy="267765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100,2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“1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lang="ko-KR" altLang="en-US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사이에 있는 홀수의 합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%d” 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6530" y="1697404"/>
            <a:ext cx="29984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1,3,5,7, …. 97,99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13485</TotalTime>
  <Words>5286</Words>
  <Application>Microsoft Office PowerPoint</Application>
  <PresentationFormat>와이드스크린</PresentationFormat>
  <Paragraphs>1540</Paragraphs>
  <Slides>67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굴림</vt:lpstr>
      <vt:lpstr>맑은 고딕</vt:lpstr>
      <vt:lpstr>함초롬돋움</vt:lpstr>
      <vt:lpstr>Arial</vt:lpstr>
      <vt:lpstr>Consolas</vt:lpstr>
      <vt:lpstr>Georgia</vt:lpstr>
      <vt:lpstr>Wingdings</vt:lpstr>
      <vt:lpstr>Office 테마</vt:lpstr>
      <vt:lpstr>반복하는 일을 하자</vt:lpstr>
      <vt:lpstr>목차</vt:lpstr>
      <vt:lpstr>1. 반복문</vt:lpstr>
      <vt:lpstr>반복의 종류</vt:lpstr>
      <vt:lpstr> for 문 – range() 활용</vt:lpstr>
      <vt:lpstr> for 문 – range() 활용</vt:lpstr>
      <vt:lpstr> for 문 –  리스트 or 문자열 활용</vt:lpstr>
      <vt:lpstr> 1 ~ 3까지의 합</vt:lpstr>
      <vt:lpstr>도전</vt:lpstr>
      <vt:lpstr>도전</vt:lpstr>
      <vt:lpstr>PowerPoint 프레젠테이션</vt:lpstr>
      <vt:lpstr>도전</vt:lpstr>
      <vt:lpstr>도전</vt:lpstr>
      <vt:lpstr>도전</vt:lpstr>
      <vt:lpstr> 구구단  </vt:lpstr>
      <vt:lpstr> 구구단 2 </vt:lpstr>
      <vt:lpstr> 구구단 3 </vt:lpstr>
      <vt:lpstr> 도형 그리기</vt:lpstr>
      <vt:lpstr>도전</vt:lpstr>
      <vt:lpstr>PowerPoint 프레젠테이션</vt:lpstr>
      <vt:lpstr>도전 -도형그리기</vt:lpstr>
      <vt:lpstr>PowerPoint 프레젠테이션</vt:lpstr>
      <vt:lpstr>도전</vt:lpstr>
      <vt:lpstr>도전</vt:lpstr>
      <vt:lpstr>도전</vt:lpstr>
      <vt:lpstr>도전</vt:lpstr>
      <vt:lpstr>도전</vt:lpstr>
      <vt:lpstr>도전</vt:lpstr>
      <vt:lpstr>도전</vt:lpstr>
      <vt:lpstr>도전</vt:lpstr>
      <vt:lpstr>도전</vt:lpstr>
      <vt:lpstr>PowerPoint 프레젠테이션</vt:lpstr>
      <vt:lpstr>PowerPoint 프레젠테이션</vt:lpstr>
      <vt:lpstr> while문</vt:lpstr>
      <vt:lpstr> while문 for문 비교</vt:lpstr>
      <vt:lpstr> 무한 루프</vt:lpstr>
      <vt:lpstr> 1~10까지의 합</vt:lpstr>
      <vt:lpstr>도전 - 별 그리기 </vt:lpstr>
      <vt:lpstr>도전 - 별 그리기 2  </vt:lpstr>
      <vt:lpstr>break 문</vt:lpstr>
      <vt:lpstr>break 문</vt:lpstr>
      <vt:lpstr>Break 문</vt:lpstr>
      <vt:lpstr>도전</vt:lpstr>
      <vt:lpstr>PowerPoint 프레젠테이션</vt:lpstr>
      <vt:lpstr>continue</vt:lpstr>
      <vt:lpstr>문자열에서 자음만 출력</vt:lpstr>
      <vt:lpstr>문자열에서 모음만 출력</vt:lpstr>
      <vt:lpstr>1~10까지의 합계를 구하되  3의 배수는 제외하고 합계</vt:lpstr>
      <vt:lpstr>도전 – 10이하의 정수들  합( 2의 배수와 3의 배수 제외)</vt:lpstr>
      <vt:lpstr>도전  </vt:lpstr>
      <vt:lpstr>PowerPoint 프레젠테이션</vt:lpstr>
      <vt:lpstr>중첩 for문</vt:lpstr>
      <vt:lpstr>중첩 for문</vt:lpstr>
      <vt:lpstr>구구단 1</vt:lpstr>
      <vt:lpstr>구구단 2</vt:lpstr>
      <vt:lpstr>도전 구구단 </vt:lpstr>
      <vt:lpstr>도전 구구단 </vt:lpstr>
      <vt:lpstr>도전 구구단 </vt:lpstr>
      <vt:lpstr>도전 구구단 </vt:lpstr>
      <vt:lpstr>도전 구구단 </vt:lpstr>
      <vt:lpstr>도전 구구단 </vt:lpstr>
      <vt:lpstr>도전</vt:lpstr>
      <vt:lpstr>도전</vt:lpstr>
      <vt:lpstr>출력을 예쁘게 만드는 포매팅 1 </vt:lpstr>
      <vt:lpstr>출력을 예쁘게 만드는 포매팅 1 </vt:lpstr>
      <vt:lpstr>도전 </vt:lpstr>
      <vt:lpstr>도전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윤효순</dc:creator>
  <cp:lastModifiedBy>user</cp:lastModifiedBy>
  <cp:revision>1277</cp:revision>
  <cp:lastPrinted>2024-04-02T00:46:12Z</cp:lastPrinted>
  <dcterms:created xsi:type="dcterms:W3CDTF">2020-11-10T07:48:46Z</dcterms:created>
  <dcterms:modified xsi:type="dcterms:W3CDTF">2024-09-11T01:57:56Z</dcterms:modified>
</cp:coreProperties>
</file>