
<file path=[Content_Types].xml><?xml version="1.0" encoding="utf-8"?>
<Types xmlns="http://schemas.openxmlformats.org/package/2006/content-types">
  <Default Extension="tmp" ContentType="image/pn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03" r:id="rId1"/>
  </p:sldMasterIdLst>
  <p:notesMasterIdLst>
    <p:notesMasterId r:id="rId37"/>
  </p:notesMasterIdLst>
  <p:handoutMasterIdLst>
    <p:handoutMasterId r:id="rId38"/>
  </p:handoutMasterIdLst>
  <p:sldIdLst>
    <p:sldId id="577" r:id="rId2"/>
    <p:sldId id="528" r:id="rId3"/>
    <p:sldId id="531" r:id="rId4"/>
    <p:sldId id="555" r:id="rId5"/>
    <p:sldId id="570" r:id="rId6"/>
    <p:sldId id="563" r:id="rId7"/>
    <p:sldId id="592" r:id="rId8"/>
    <p:sldId id="571" r:id="rId9"/>
    <p:sldId id="572" r:id="rId10"/>
    <p:sldId id="580" r:id="rId11"/>
    <p:sldId id="562" r:id="rId12"/>
    <p:sldId id="587" r:id="rId13"/>
    <p:sldId id="564" r:id="rId14"/>
    <p:sldId id="586" r:id="rId15"/>
    <p:sldId id="585" r:id="rId16"/>
    <p:sldId id="565" r:id="rId17"/>
    <p:sldId id="582" r:id="rId18"/>
    <p:sldId id="583" r:id="rId19"/>
    <p:sldId id="584" r:id="rId20"/>
    <p:sldId id="589" r:id="rId21"/>
    <p:sldId id="590" r:id="rId22"/>
    <p:sldId id="591" r:id="rId23"/>
    <p:sldId id="568" r:id="rId24"/>
    <p:sldId id="574" r:id="rId25"/>
    <p:sldId id="573" r:id="rId26"/>
    <p:sldId id="576" r:id="rId27"/>
    <p:sldId id="579" r:id="rId28"/>
    <p:sldId id="598" r:id="rId29"/>
    <p:sldId id="567" r:id="rId30"/>
    <p:sldId id="575" r:id="rId31"/>
    <p:sldId id="594" r:id="rId32"/>
    <p:sldId id="599" r:id="rId33"/>
    <p:sldId id="600" r:id="rId34"/>
    <p:sldId id="601" r:id="rId35"/>
    <p:sldId id="578" r:id="rId36"/>
  </p:sldIdLst>
  <p:sldSz cx="9144000" cy="6858000" type="screen4x3"/>
  <p:notesSz cx="6797675" cy="9926638"/>
  <p:embeddedFontLst>
    <p:embeddedFont>
      <p:font typeface="맑은 고딕" panose="020B0503020000020004" pitchFamily="50" charset="-127"/>
      <p:regular r:id="rId39"/>
      <p:bold r:id="rId40"/>
    </p:embeddedFont>
    <p:embeddedFont>
      <p:font typeface="Cambria Math" panose="02040503050406030204" pitchFamily="18" charset="0"/>
      <p:regular r:id="rId41"/>
    </p:embeddedFont>
    <p:embeddedFont>
      <p:font typeface="Wingdings 2" panose="05020102010507070707" pitchFamily="18" charset="2"/>
      <p:regular r:id="rId42"/>
    </p:embeddedFont>
    <p:embeddedFont>
      <p:font typeface="Century Gothic" panose="020B0502020202020204" pitchFamily="34" charset="0"/>
      <p:regular r:id="rId43"/>
      <p:bold r:id="rId44"/>
      <p:italic r:id="rId45"/>
      <p:boldItalic r:id="rId46"/>
    </p:embeddedFont>
    <p:embeddedFont>
      <p:font typeface="함초롬돋움" panose="020B0604000101010101" pitchFamily="50" charset="-127"/>
      <p:regular r:id="rId47"/>
      <p:bold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HY강M" panose="020B0600000101010101" charset="-127"/>
      <p:regular r:id="rId57"/>
    </p:embeddedFont>
    <p:embeddedFont>
      <p:font typeface="Georgia" panose="02040502050405020303" pitchFamily="18" charset="0"/>
      <p:regular r:id="rId58"/>
      <p:bold r:id="rId59"/>
      <p:italic r:id="rId60"/>
      <p:boldItalic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33CCFF"/>
    <a:srgbClr val="FF9933"/>
    <a:srgbClr val="99CC00"/>
    <a:srgbClr val="FF9900"/>
    <a:srgbClr val="CCFFCC"/>
    <a:srgbClr val="006600"/>
    <a:srgbClr val="E5F6E4"/>
    <a:srgbClr val="FF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81540" autoAdjust="0"/>
  </p:normalViewPr>
  <p:slideViewPr>
    <p:cSldViewPr>
      <p:cViewPr varScale="1">
        <p:scale>
          <a:sx n="89" d="100"/>
          <a:sy n="89" d="100"/>
        </p:scale>
        <p:origin x="22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31"/>
    </p:cViewPr>
  </p:sorterViewPr>
  <p:notesViewPr>
    <p:cSldViewPr>
      <p:cViewPr varScale="1">
        <p:scale>
          <a:sx n="69" d="100"/>
          <a:sy n="69" d="100"/>
        </p:scale>
        <p:origin x="3444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5" Type="http://schemas.openxmlformats.org/officeDocument/2006/relationships/slide" Target="slides/slide4.xml"/><Relationship Id="rId61" Type="http://schemas.openxmlformats.org/officeDocument/2006/relationships/font" Target="fonts/font2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CD358-7B9F-4889-A374-B5AB5747EA02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1E85AC94-76BF-4C9F-9828-7CA751F4F77E}">
      <dgm:prSet phldrT="[텍스트]"/>
      <dgm:spPr/>
      <dgm:t>
        <a:bodyPr/>
        <a:lstStyle/>
        <a:p>
          <a:pPr latinLnBrk="1"/>
          <a:r>
            <a:rPr lang="ko-KR" altLang="en-US" dirty="0" err="1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입력값</a:t>
          </a:r>
          <a:endParaRPr lang="ko-KR" altLang="en-US" dirty="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08C01B43-73DF-40AA-8955-88D634DEED4B}" type="parTrans" cxnId="{A12F3D3C-7A48-4B74-A08F-EA63258E3A98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90E062AF-61DA-4CDB-8B63-779E7681F095}" type="sibTrans" cxnId="{A12F3D3C-7A48-4B74-A08F-EA63258E3A98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38E54D35-020F-49A9-BAAD-8F14916DE690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함수</a:t>
          </a:r>
        </a:p>
      </dgm:t>
    </dgm:pt>
    <dgm:pt modelId="{B94ADD44-66C7-4991-B221-4B01D373108B}" type="parTrans" cxnId="{A6DBEF4F-45B9-44B9-B4F8-E24E8256BF60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9F5134DF-A31D-4949-BDE2-C334D61DA0F1}" type="sibTrans" cxnId="{A6DBEF4F-45B9-44B9-B4F8-E24E8256BF60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940AB5BD-1711-466D-9C85-9AFB6F9917B0}">
      <dgm:prSet phldrT="[텍스트]"/>
      <dgm:spPr/>
      <dgm:t>
        <a:bodyPr/>
        <a:lstStyle/>
        <a:p>
          <a:pPr latinLnBrk="1"/>
          <a:r>
            <a: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결과값</a:t>
          </a:r>
        </a:p>
      </dgm:t>
    </dgm:pt>
    <dgm:pt modelId="{5F72CF9B-F743-40E4-AA26-1F7B247C53E4}" type="parTrans" cxnId="{689EA75D-B0F7-4696-91CD-575F9B0D25C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0F782004-F29C-462A-B2AE-E6FE99409146}" type="sibTrans" cxnId="{689EA75D-B0F7-4696-91CD-575F9B0D25CC}">
      <dgm:prSet/>
      <dgm:spPr/>
      <dgm:t>
        <a:bodyPr/>
        <a:lstStyle/>
        <a:p>
          <a:pPr latinLnBrk="1"/>
          <a:endParaRPr lang="ko-KR" altLang="en-US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gm:t>
    </dgm:pt>
    <dgm:pt modelId="{F038DF2C-D574-4AB0-998F-DD27C4F2F402}" type="pres">
      <dgm:prSet presAssocID="{3CACD358-7B9F-4889-A374-B5AB5747EA02}" presName="Name0" presStyleCnt="0">
        <dgm:presLayoutVars>
          <dgm:dir/>
          <dgm:resizeHandles val="exact"/>
        </dgm:presLayoutVars>
      </dgm:prSet>
      <dgm:spPr/>
    </dgm:pt>
    <dgm:pt modelId="{A5583210-2BE3-4BA6-B3D7-E0437DAFBE4D}" type="pres">
      <dgm:prSet presAssocID="{1E85AC94-76BF-4C9F-9828-7CA751F4F77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AEFCB05-1F79-4F25-945C-EE6DED6D2FBA}" type="pres">
      <dgm:prSet presAssocID="{90E062AF-61DA-4CDB-8B63-779E7681F095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1C11031-6F67-4C76-A369-8BBDBA9F31E2}" type="pres">
      <dgm:prSet presAssocID="{90E062AF-61DA-4CDB-8B63-779E7681F095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F4AF984D-5177-4587-8FAD-0EC21F64C608}" type="pres">
      <dgm:prSet presAssocID="{38E54D35-020F-49A9-BAAD-8F14916DE69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28FF34A-27E8-42BA-9724-07EA992D685F}" type="pres">
      <dgm:prSet presAssocID="{9F5134DF-A31D-4949-BDE2-C334D61DA0F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5421B21-594B-4364-A8FA-E9B38E04BC66}" type="pres">
      <dgm:prSet presAssocID="{9F5134DF-A31D-4949-BDE2-C334D61DA0F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167BA59E-6F02-41EC-8C02-36576E0C07A4}" type="pres">
      <dgm:prSet presAssocID="{940AB5BD-1711-466D-9C85-9AFB6F9917B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12F3D3C-7A48-4B74-A08F-EA63258E3A98}" srcId="{3CACD358-7B9F-4889-A374-B5AB5747EA02}" destId="{1E85AC94-76BF-4C9F-9828-7CA751F4F77E}" srcOrd="0" destOrd="0" parTransId="{08C01B43-73DF-40AA-8955-88D634DEED4B}" sibTransId="{90E062AF-61DA-4CDB-8B63-779E7681F095}"/>
    <dgm:cxn modelId="{24CBF530-4B68-4F9A-88BE-1E33D160BD79}" type="presOf" srcId="{9F5134DF-A31D-4949-BDE2-C334D61DA0F1}" destId="{A28FF34A-27E8-42BA-9724-07EA992D685F}" srcOrd="0" destOrd="0" presId="urn:microsoft.com/office/officeart/2005/8/layout/process1"/>
    <dgm:cxn modelId="{3832E6D1-CBD8-4269-9D80-B4F9171E3C24}" type="presOf" srcId="{940AB5BD-1711-466D-9C85-9AFB6F9917B0}" destId="{167BA59E-6F02-41EC-8C02-36576E0C07A4}" srcOrd="0" destOrd="0" presId="urn:microsoft.com/office/officeart/2005/8/layout/process1"/>
    <dgm:cxn modelId="{689EA75D-B0F7-4696-91CD-575F9B0D25CC}" srcId="{3CACD358-7B9F-4889-A374-B5AB5747EA02}" destId="{940AB5BD-1711-466D-9C85-9AFB6F9917B0}" srcOrd="2" destOrd="0" parTransId="{5F72CF9B-F743-40E4-AA26-1F7B247C53E4}" sibTransId="{0F782004-F29C-462A-B2AE-E6FE99409146}"/>
    <dgm:cxn modelId="{9507736A-2E68-4EBF-B9E3-0107FC0B105B}" type="presOf" srcId="{90E062AF-61DA-4CDB-8B63-779E7681F095}" destId="{C1C11031-6F67-4C76-A369-8BBDBA9F31E2}" srcOrd="1" destOrd="0" presId="urn:microsoft.com/office/officeart/2005/8/layout/process1"/>
    <dgm:cxn modelId="{A6DBEF4F-45B9-44B9-B4F8-E24E8256BF60}" srcId="{3CACD358-7B9F-4889-A374-B5AB5747EA02}" destId="{38E54D35-020F-49A9-BAAD-8F14916DE690}" srcOrd="1" destOrd="0" parTransId="{B94ADD44-66C7-4991-B221-4B01D373108B}" sibTransId="{9F5134DF-A31D-4949-BDE2-C334D61DA0F1}"/>
    <dgm:cxn modelId="{8D4CEF5F-ACFE-4712-A4AD-1BF1A3BD22FE}" type="presOf" srcId="{38E54D35-020F-49A9-BAAD-8F14916DE690}" destId="{F4AF984D-5177-4587-8FAD-0EC21F64C608}" srcOrd="0" destOrd="0" presId="urn:microsoft.com/office/officeart/2005/8/layout/process1"/>
    <dgm:cxn modelId="{2F6CC4B1-7993-4EEC-93BC-31C653C8D8B1}" type="presOf" srcId="{90E062AF-61DA-4CDB-8B63-779E7681F095}" destId="{2AEFCB05-1F79-4F25-945C-EE6DED6D2FBA}" srcOrd="0" destOrd="0" presId="urn:microsoft.com/office/officeart/2005/8/layout/process1"/>
    <dgm:cxn modelId="{16E81ACF-F455-4AFD-AA63-2AEB6AC8B85F}" type="presOf" srcId="{1E85AC94-76BF-4C9F-9828-7CA751F4F77E}" destId="{A5583210-2BE3-4BA6-B3D7-E0437DAFBE4D}" srcOrd="0" destOrd="0" presId="urn:microsoft.com/office/officeart/2005/8/layout/process1"/>
    <dgm:cxn modelId="{10941C3E-42F3-47BE-A8DD-D03D3A4217CB}" type="presOf" srcId="{9F5134DF-A31D-4949-BDE2-C334D61DA0F1}" destId="{45421B21-594B-4364-A8FA-E9B38E04BC66}" srcOrd="1" destOrd="0" presId="urn:microsoft.com/office/officeart/2005/8/layout/process1"/>
    <dgm:cxn modelId="{DC60C237-BBDA-44F5-8A01-AB804C13F511}" type="presOf" srcId="{3CACD358-7B9F-4889-A374-B5AB5747EA02}" destId="{F038DF2C-D574-4AB0-998F-DD27C4F2F402}" srcOrd="0" destOrd="0" presId="urn:microsoft.com/office/officeart/2005/8/layout/process1"/>
    <dgm:cxn modelId="{52106527-2C46-4DF9-8024-0FB0AD3A1479}" type="presParOf" srcId="{F038DF2C-D574-4AB0-998F-DD27C4F2F402}" destId="{A5583210-2BE3-4BA6-B3D7-E0437DAFBE4D}" srcOrd="0" destOrd="0" presId="urn:microsoft.com/office/officeart/2005/8/layout/process1"/>
    <dgm:cxn modelId="{0A85109E-1754-4516-B984-C39823A08017}" type="presParOf" srcId="{F038DF2C-D574-4AB0-998F-DD27C4F2F402}" destId="{2AEFCB05-1F79-4F25-945C-EE6DED6D2FBA}" srcOrd="1" destOrd="0" presId="urn:microsoft.com/office/officeart/2005/8/layout/process1"/>
    <dgm:cxn modelId="{3DA53FE1-AAC1-445E-B869-89D4825FEFFA}" type="presParOf" srcId="{2AEFCB05-1F79-4F25-945C-EE6DED6D2FBA}" destId="{C1C11031-6F67-4C76-A369-8BBDBA9F31E2}" srcOrd="0" destOrd="0" presId="urn:microsoft.com/office/officeart/2005/8/layout/process1"/>
    <dgm:cxn modelId="{B1553712-395B-4C09-9B8E-2137DA4B0F77}" type="presParOf" srcId="{F038DF2C-D574-4AB0-998F-DD27C4F2F402}" destId="{F4AF984D-5177-4587-8FAD-0EC21F64C608}" srcOrd="2" destOrd="0" presId="urn:microsoft.com/office/officeart/2005/8/layout/process1"/>
    <dgm:cxn modelId="{FC7A0C33-C5C2-417C-A030-650D40E2D98F}" type="presParOf" srcId="{F038DF2C-D574-4AB0-998F-DD27C4F2F402}" destId="{A28FF34A-27E8-42BA-9724-07EA992D685F}" srcOrd="3" destOrd="0" presId="urn:microsoft.com/office/officeart/2005/8/layout/process1"/>
    <dgm:cxn modelId="{7D427B1C-CF27-4E56-865C-6086C2334A11}" type="presParOf" srcId="{A28FF34A-27E8-42BA-9724-07EA992D685F}" destId="{45421B21-594B-4364-A8FA-E9B38E04BC66}" srcOrd="0" destOrd="0" presId="urn:microsoft.com/office/officeart/2005/8/layout/process1"/>
    <dgm:cxn modelId="{49DF6580-DBDA-4722-98DF-99F154B70046}" type="presParOf" srcId="{F038DF2C-D574-4AB0-998F-DD27C4F2F402}" destId="{167BA59E-6F02-41EC-8C02-36576E0C07A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83210-2BE3-4BA6-B3D7-E0437DAFBE4D}">
      <dsp:nvSpPr>
        <dsp:cNvPr id="0" name=""/>
        <dsp:cNvSpPr/>
      </dsp:nvSpPr>
      <dsp:spPr>
        <a:xfrm>
          <a:off x="5357" y="819021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err="1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입력값</a:t>
          </a:r>
          <a:endParaRPr lang="ko-KR" altLang="en-US" sz="3200" kern="1200" dirty="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sp:txBody>
      <dsp:txXfrm>
        <a:off x="33499" y="847163"/>
        <a:ext cx="1545106" cy="904550"/>
      </dsp:txXfrm>
    </dsp:sp>
    <dsp:sp modelId="{2AEFCB05-1F79-4F25-945C-EE6DED6D2FBA}">
      <dsp:nvSpPr>
        <dsp:cNvPr id="0" name=""/>
        <dsp:cNvSpPr/>
      </dsp:nvSpPr>
      <dsp:spPr>
        <a:xfrm>
          <a:off x="1766887" y="1100866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sp:txBody>
      <dsp:txXfrm>
        <a:off x="1766887" y="1180295"/>
        <a:ext cx="237646" cy="238286"/>
      </dsp:txXfrm>
    </dsp:sp>
    <dsp:sp modelId="{F4AF984D-5177-4587-8FAD-0EC21F64C608}">
      <dsp:nvSpPr>
        <dsp:cNvPr id="0" name=""/>
        <dsp:cNvSpPr/>
      </dsp:nvSpPr>
      <dsp:spPr>
        <a:xfrm>
          <a:off x="2247304" y="819021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함수</a:t>
          </a:r>
        </a:p>
      </dsp:txBody>
      <dsp:txXfrm>
        <a:off x="2275446" y="847163"/>
        <a:ext cx="1545106" cy="904550"/>
      </dsp:txXfrm>
    </dsp:sp>
    <dsp:sp modelId="{A28FF34A-27E8-42BA-9724-07EA992D685F}">
      <dsp:nvSpPr>
        <dsp:cNvPr id="0" name=""/>
        <dsp:cNvSpPr/>
      </dsp:nvSpPr>
      <dsp:spPr>
        <a:xfrm>
          <a:off x="4008834" y="1100866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200" kern="1200">
            <a:latin typeface="함초롬돋움" panose="020B0604000101010101" pitchFamily="34" charset="-128"/>
            <a:ea typeface="함초롬돋움" panose="020B0604000101010101" pitchFamily="34" charset="-128"/>
            <a:cs typeface="함초롬돋움" panose="020B0604000101010101" pitchFamily="34" charset="-128"/>
          </a:endParaRPr>
        </a:p>
      </dsp:txBody>
      <dsp:txXfrm>
        <a:off x="4008834" y="1180295"/>
        <a:ext cx="237646" cy="238286"/>
      </dsp:txXfrm>
    </dsp:sp>
    <dsp:sp modelId="{167BA59E-6F02-41EC-8C02-36576E0C07A4}">
      <dsp:nvSpPr>
        <dsp:cNvPr id="0" name=""/>
        <dsp:cNvSpPr/>
      </dsp:nvSpPr>
      <dsp:spPr>
        <a:xfrm>
          <a:off x="4489251" y="819021"/>
          <a:ext cx="1601390" cy="96083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rPr>
            <a:t>결과값</a:t>
          </a:r>
        </a:p>
      </dsp:txBody>
      <dsp:txXfrm>
        <a:off x="4517393" y="847163"/>
        <a:ext cx="1545106" cy="904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21AB-A5AC-9845-BD7C-A87D61F1C2B8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F812C-48A0-8648-9871-D4E55626E9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5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F755E-45ED-4465-A28F-05D98412588B}" type="datetimeFigureOut">
              <a:rPr lang="ko-KR" altLang="en-US" smtClean="0"/>
              <a:pPr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9E4AC-A0E8-4663-85FD-752957980F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39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56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318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4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99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401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 </a:t>
            </a: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65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67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38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2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5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7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40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94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41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6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74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99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40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92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15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84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10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27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637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22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41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1982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4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30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aseline="0" dirty="0"/>
          </a:p>
          <a:p>
            <a:pPr marL="0" indent="0">
              <a:buNone/>
            </a:pP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713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8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9E4AC-A0E8-4663-85FD-752957980F9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5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311" y="3311264"/>
            <a:ext cx="7847283" cy="621792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3800" b="1" kern="1200" baseline="0">
                <a:solidFill>
                  <a:schemeClr val="tx2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클릭하여 마스터 제목 스타일 편집</a:t>
            </a:r>
            <a:endParaRPr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251520" y="2693702"/>
            <a:ext cx="864096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1876001"/>
            <a:ext cx="8500123" cy="538055"/>
          </a:xfrm>
        </p:spPr>
        <p:txBody>
          <a:bodyPr/>
          <a:lstStyle>
            <a:lvl1pPr>
              <a:defRPr sz="5000"/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82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>
              <a:lnSpc>
                <a:spcPct val="130000"/>
              </a:lnSpc>
              <a:buClr>
                <a:srgbClr val="006600"/>
              </a:buClr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15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5531125"/>
          </a:xfrm>
        </p:spPr>
        <p:txBody>
          <a:bodyPr/>
          <a:lstStyle>
            <a:lvl1pPr marL="457200" indent="-457200">
              <a:lnSpc>
                <a:spcPct val="130000"/>
              </a:lnSpc>
              <a:buClr>
                <a:srgbClr val="006600"/>
              </a:buClr>
              <a:buFont typeface="+mj-lt"/>
              <a:buAutoNum type="arabicPeriod"/>
              <a:defRPr b="1"/>
            </a:lvl1pPr>
            <a:lvl2pPr>
              <a:lnSpc>
                <a:spcPct val="130000"/>
              </a:lnSpc>
              <a:defRPr b="1"/>
            </a:lvl2pPr>
            <a:lvl3pPr>
              <a:lnSpc>
                <a:spcPct val="130000"/>
              </a:lnSpc>
              <a:defRPr b="1"/>
            </a:lvl3pPr>
            <a:lvl4pPr>
              <a:lnSpc>
                <a:spcPct val="130000"/>
              </a:lnSpc>
              <a:defRPr b="1"/>
            </a:lvl4pPr>
            <a:lvl5pPr>
              <a:lnSpc>
                <a:spcPct val="130000"/>
              </a:lnSpc>
              <a:defRPr b="1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>
            <a:lvl1pPr>
              <a:defRPr>
                <a:solidFill>
                  <a:srgbClr val="0066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8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2434783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3762132"/>
            <a:ext cx="8260694" cy="2498570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0" name="그림 19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05940"/>
            <a:ext cx="467544" cy="288031"/>
          </a:xfrm>
        </p:spPr>
        <p:txBody>
          <a:bodyPr/>
          <a:lstStyle>
            <a:lvl1pPr algn="ctr">
              <a:defRPr sz="1100" b="0" baseline="0">
                <a:solidFill>
                  <a:schemeClr val="tx1"/>
                </a:solidFill>
                <a:latin typeface="Georgia" pitchFamily="18" charset="0"/>
              </a:defRPr>
            </a:lvl1pPr>
          </a:lstStyle>
          <a:p>
            <a:fld id="{978A2BE0-ABC3-DD4B-AC85-24681D2C8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이등변 삼각형 7"/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2D79BCC-0497-4042-A35F-9BB3A4B0E5A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D50BD74-2568-4551-BCCB-9539A75A29E2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3399B2E-D746-4085-B509-22446696F3A1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75CF11DA-1DD0-4D13-A6DD-78584D5E010A}"/>
              </a:ext>
            </a:extLst>
          </p:cNvPr>
          <p:cNvSpPr/>
          <p:nvPr/>
        </p:nvSpPr>
        <p:spPr>
          <a:xfrm>
            <a:off x="8532440" y="563920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54B07FD1-9DC7-4F5D-B243-5C63BE926C9B}"/>
              </a:ext>
            </a:extLst>
          </p:cNvPr>
          <p:cNvSpPr/>
          <p:nvPr/>
        </p:nvSpPr>
        <p:spPr>
          <a:xfrm>
            <a:off x="8550186" y="535705"/>
            <a:ext cx="539552" cy="14401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42ADE63-E3B0-4889-B77F-CE72B4D2B7B7}"/>
              </a:ext>
            </a:extLst>
          </p:cNvPr>
          <p:cNvCxnSpPr>
            <a:cxnSpLocks/>
          </p:cNvCxnSpPr>
          <p:nvPr userDrawn="1"/>
        </p:nvCxnSpPr>
        <p:spPr>
          <a:xfrm>
            <a:off x="0" y="707936"/>
            <a:ext cx="907199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498679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1746" y="70965"/>
            <a:ext cx="5092342" cy="53805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71746" y="26369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71746" y="4437112"/>
            <a:ext cx="8260694" cy="151216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dirty="0"/>
          </a:p>
        </p:txBody>
      </p:sp>
      <p:pic>
        <p:nvPicPr>
          <p:cNvPr id="22" name="그림 21" descr="화면 캡처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31" y="260648"/>
            <a:ext cx="1825313" cy="32343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0" y="249211"/>
            <a:ext cx="959824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154641"/>
            <a:ext cx="8352928" cy="538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764704"/>
            <a:ext cx="8784975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11888" y="6525344"/>
            <a:ext cx="17526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525344"/>
            <a:ext cx="6007100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baseline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116633"/>
            <a:ext cx="360040" cy="288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bg1"/>
                </a:solidFill>
                <a:latin typeface="Consolas" panose="020B0609020204030204" pitchFamily="49" charset="0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fld id="{978A2BE0-ABC3-DD4B-AC85-24681D2C8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20" r:id="rId2"/>
    <p:sldLayoutId id="2147483823" r:id="rId3"/>
    <p:sldLayoutId id="2147483821" r:id="rId4"/>
    <p:sldLayoutId id="2147483822" r:id="rId5"/>
  </p:sldLayoutIdLst>
  <p:transition spd="slow">
    <p:wipe dir="d"/>
  </p:transition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b="1" u="none" kern="1200" baseline="0">
          <a:solidFill>
            <a:schemeClr val="accent1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</p:titleStyle>
    <p:bodyStyle>
      <a:lvl1pPr marL="274638" indent="-274638" algn="just" defTabSz="914400" rtl="0" eaLnBrk="1" latinLnBrk="1" hangingPunct="1">
        <a:spcBef>
          <a:spcPts val="1800"/>
        </a:spcBef>
        <a:buClr>
          <a:schemeClr val="accent1"/>
        </a:buClr>
        <a:buSzPct val="100000"/>
        <a:buFont typeface="Wingdings" pitchFamily="2" charset="2"/>
        <a:buChar char="ª"/>
        <a:defRPr sz="20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4572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6858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HY강M" pitchFamily="18" charset="-127"/>
        <a:buChar char="-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914400" indent="-228600" algn="just" defTabSz="914400" rtl="0" eaLnBrk="1" latinLnBrk="1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16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143000" indent="-228600" algn="just" defTabSz="914400" rtl="0" eaLnBrk="1" latinLnBrk="1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"/>
        <a:defRPr sz="1400" kern="1200" baseline="0">
          <a:solidFill>
            <a:schemeClr val="tx2"/>
          </a:solidFill>
          <a:latin typeface="Consolas" panose="020B0609020204030204" pitchFamily="49" charset="0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377950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1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05575"/>
            <a:ext cx="466725" cy="288925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095643E3-A07F-42C3-AA33-38895BACB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540" y="1700808"/>
            <a:ext cx="7847283" cy="621792"/>
          </a:xfrm>
        </p:spPr>
        <p:txBody>
          <a:bodyPr/>
          <a:lstStyle/>
          <a:p>
            <a:r>
              <a:rPr lang="en-US" altLang="ko-KR" sz="4800" dirty="0">
                <a:latin typeface="함초롬돋움" panose="020B0604000101010101" pitchFamily="50" charset="-127"/>
              </a:rPr>
              <a:t> </a:t>
            </a:r>
            <a:r>
              <a:rPr lang="ko-KR" altLang="en-US" sz="4800" dirty="0">
                <a:solidFill>
                  <a:srgbClr val="002060"/>
                </a:solidFill>
                <a:latin typeface="함초롬돋움" panose="020B0604000101010101" pitchFamily="50" charset="-127"/>
              </a:rPr>
              <a:t>함수</a:t>
            </a:r>
            <a:r>
              <a:rPr lang="ko-KR" altLang="en-US" sz="4800" dirty="0">
                <a:latin typeface="함초롬돋움" panose="020B0604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66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753"/>
    </mc:Choice>
    <mc:Fallback xmlns="">
      <p:transition advTm="527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한 번만 함수를 정의하면 언제든지 필요할 때면 함수를 호출하여 일을 수행할 수 있음</a:t>
            </a:r>
            <a:r>
              <a:rPr lang="en-US" altLang="ko-KR" b="1" dirty="0"/>
              <a:t>.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재사용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rgbClr val="FF9900"/>
                </a:solidFill>
              </a:rPr>
              <a:t>프로그램 간결</a:t>
            </a:r>
            <a:r>
              <a:rPr lang="en-US" altLang="ko-KR" b="1" dirty="0">
                <a:solidFill>
                  <a:srgbClr val="FF9900"/>
                </a:solidFill>
              </a:rPr>
              <a:t>, </a:t>
            </a:r>
            <a:r>
              <a:rPr lang="ko-KR" altLang="en-US" b="1" dirty="0">
                <a:solidFill>
                  <a:srgbClr val="7030A0"/>
                </a:solidFill>
              </a:rPr>
              <a:t>오류 수정 용이</a:t>
            </a:r>
            <a:endParaRPr lang="en-US" altLang="ko-KR" b="1" dirty="0">
              <a:solidFill>
                <a:srgbClr val="7030A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[1]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1746" y="2666409"/>
            <a:ext cx="8620734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%2d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%2d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%2d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294" y="4727918"/>
            <a:ext cx="8620734" cy="83099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ugudan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(21)             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43754" y="5182461"/>
            <a:ext cx="1563950" cy="0"/>
          </a:xfrm>
          <a:prstGeom prst="line">
            <a:avLst/>
          </a:prstGeom>
          <a:ln w="762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0294" y="5544793"/>
            <a:ext cx="8620734" cy="830997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</a:t>
            </a: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ugudan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(37)             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76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567"/>
    </mc:Choice>
    <mc:Fallback xmlns="">
      <p:transition advTm="9156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521287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6388486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– </a:t>
            </a:r>
            <a:r>
              <a:rPr lang="ko-KR" altLang="en-US" dirty="0">
                <a:solidFill>
                  <a:srgbClr val="002060"/>
                </a:solidFill>
              </a:rPr>
              <a:t>함수 </a:t>
            </a:r>
            <a:r>
              <a:rPr lang="ko-KR" altLang="en-US" dirty="0">
                <a:solidFill>
                  <a:srgbClr val="FF9933"/>
                </a:solidFill>
              </a:rPr>
              <a:t>정의</a:t>
            </a:r>
            <a:r>
              <a:rPr lang="en-US" altLang="ko-KR" dirty="0">
                <a:solidFill>
                  <a:srgbClr val="002060"/>
                </a:solidFill>
              </a:rPr>
              <a:t>/ </a:t>
            </a:r>
            <a:r>
              <a:rPr lang="ko-KR" altLang="en-US" dirty="0">
                <a:solidFill>
                  <a:srgbClr val="002060"/>
                </a:solidFill>
              </a:rPr>
              <a:t>함수 </a:t>
            </a:r>
            <a:r>
              <a:rPr lang="ko-KR" altLang="en-US" dirty="0">
                <a:solidFill>
                  <a:srgbClr val="00B0F0"/>
                </a:solidFill>
              </a:rPr>
              <a:t>호출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3" name="아래쪽 화살표 2"/>
          <p:cNvSpPr/>
          <p:nvPr/>
        </p:nvSpPr>
        <p:spPr>
          <a:xfrm>
            <a:off x="4402093" y="2090150"/>
            <a:ext cx="472500" cy="432048"/>
          </a:xfrm>
          <a:prstGeom prst="downArrow">
            <a:avLst/>
          </a:prstGeom>
          <a:solidFill>
            <a:srgbClr val="99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70501" y="4927516"/>
            <a:ext cx="8489544" cy="1569660"/>
          </a:xfrm>
          <a:prstGeom prst="rect">
            <a:avLst/>
          </a:prstGeom>
          <a:noFill/>
          <a:ln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(13)            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0281" y="861588"/>
            <a:ext cx="8443405" cy="1200329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err="1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3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(1,10):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 4 5 6 7 8 9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("%2d *%2d = %2d" % 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7427" y="2564904"/>
            <a:ext cx="2302068" cy="390160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함수 정의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0281" y="3092614"/>
            <a:ext cx="8479081" cy="1815882"/>
          </a:xfrm>
          <a:prstGeom prst="rect">
            <a:avLst/>
          </a:prstGeom>
          <a:noFill/>
          <a:ln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gugudan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"%2d *%2d = %2d"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*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92080" y="5065495"/>
            <a:ext cx="2302068" cy="390160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함수 호출 </a:t>
            </a:r>
          </a:p>
        </p:txBody>
      </p:sp>
    </p:spTree>
    <p:extLst>
      <p:ext uri="{BB962C8B-B14F-4D97-AF65-F5344CB8AC3E}">
        <p14:creationId xmlns:p14="http://schemas.microsoft.com/office/powerpoint/2010/main" val="219371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567"/>
    </mc:Choice>
    <mc:Fallback xmlns="">
      <p:transition advTm="915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 smtClean="0">
                <a:solidFill>
                  <a:srgbClr val="002060"/>
                </a:solidFill>
              </a:rPr>
              <a:t>예제 </a:t>
            </a:r>
            <a:r>
              <a:rPr lang="en-US" altLang="ko-KR" dirty="0" smtClean="0">
                <a:solidFill>
                  <a:srgbClr val="002060"/>
                </a:solidFill>
              </a:rPr>
              <a:t>- </a:t>
            </a:r>
            <a:r>
              <a:rPr lang="ko-KR" altLang="en-US" dirty="0" err="1" smtClean="0">
                <a:solidFill>
                  <a:srgbClr val="002060"/>
                </a:solidFill>
              </a:rPr>
              <a:t>합계구하기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71745" y="1021378"/>
            <a:ext cx="8610621" cy="1938992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1 2 3 4 …10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340805" y="3068960"/>
            <a:ext cx="472500" cy="43204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7976" y="3573016"/>
            <a:ext cx="8554390" cy="3046988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2 3..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en-US" altLang="ko-KR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</a:t>
            </a:r>
            <a:r>
              <a:rPr kumimoji="0" lang="ko-KR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반환값</a:t>
            </a:r>
            <a:r>
              <a:rPr kumimoji="0" lang="ko-KR" alt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유무  </a:t>
            </a:r>
            <a:r>
              <a:rPr lang="en-US" altLang="ko-KR" sz="2000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print(hap)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9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567"/>
    </mc:Choice>
    <mc:Fallback xmlns="">
      <p:transition advTm="9156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17958" y="1290371"/>
            <a:ext cx="8620734" cy="4524315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,number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sum_result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ko-KR" altLang="ko-KR" sz="2400" b="1" dirty="0" err="1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sum_result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08" y="1290372"/>
            <a:ext cx="8928288" cy="27630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827584" y="5085184"/>
            <a:ext cx="1512059" cy="0"/>
          </a:xfrm>
          <a:prstGeom prst="line">
            <a:avLst/>
          </a:prstGeom>
          <a:ln w="762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79757" y="2852936"/>
            <a:ext cx="12860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71746" y="764704"/>
            <a:ext cx="8260694" cy="1858719"/>
          </a:xfrm>
        </p:spPr>
        <p:txBody>
          <a:bodyPr/>
          <a:lstStyle/>
          <a:p>
            <a:r>
              <a:rPr lang="ko-KR" altLang="en-US" b="1" dirty="0" err="1"/>
              <a:t>매개변수</a:t>
            </a:r>
            <a:r>
              <a:rPr lang="ko-KR" altLang="en-US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r>
              <a:rPr lang="ko-KR" altLang="en-US" b="1" dirty="0"/>
              <a:t>  </a:t>
            </a:r>
            <a:r>
              <a:rPr lang="ko-KR" altLang="en-US" b="1" dirty="0" err="1"/>
              <a:t>반환값</a:t>
            </a:r>
            <a:r>
              <a:rPr lang="ko-KR" altLang="en-US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3137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2197"/>
    </mc:Choice>
    <mc:Fallback xmlns="">
      <p:transition advTm="16219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13839" y="1585397"/>
            <a:ext cx="8620734" cy="1200329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(20)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71746" y="764704"/>
            <a:ext cx="8260694" cy="1858719"/>
          </a:xfrm>
        </p:spPr>
        <p:txBody>
          <a:bodyPr/>
          <a:lstStyle/>
          <a:p>
            <a:r>
              <a:rPr lang="ko-KR" altLang="en-US" b="1" dirty="0" err="1"/>
              <a:t>매개변수</a:t>
            </a:r>
            <a:r>
              <a:rPr lang="ko-KR" altLang="en-US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r>
              <a:rPr lang="ko-KR" altLang="en-US" b="1" dirty="0"/>
              <a:t>  </a:t>
            </a:r>
            <a:r>
              <a:rPr lang="ko-KR" altLang="en-US" b="1" dirty="0" err="1"/>
              <a:t>반환값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×   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  <a:sym typeface="Wingdings" panose="05000000000000000000" pitchFamily="2" charset="2"/>
              </a:rPr>
              <a:t>조건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79464" y="2989401"/>
            <a:ext cx="8555109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6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210</a:t>
            </a:r>
          </a:p>
          <a:p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0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합계</a:t>
            </a:r>
            <a:r>
              <a:rPr lang="en-US" altLang="ko-KR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5050</a:t>
            </a:r>
            <a:endParaRPr lang="ko-KR" altLang="en-US" sz="2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4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2197"/>
    </mc:Choice>
    <mc:Fallback xmlns="">
      <p:transition advTm="1621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17958" y="1290371"/>
            <a:ext cx="8620734" cy="4524315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,number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2 3 … number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ko-KR" sz="2400" b="1" dirty="0" err="1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“1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 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%d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까지의 </a:t>
            </a:r>
            <a:r>
              <a:rPr lang="en-US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합계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 %</a:t>
            </a:r>
            <a:r>
              <a:rPr lang="ko-KR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</a:t>
            </a:r>
            <a:r>
              <a:rPr lang="ko-KR" altLang="ko-KR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 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(number,</a:t>
            </a: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(20)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8208" y="1290372"/>
            <a:ext cx="8928288" cy="3002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95536" y="4653136"/>
            <a:ext cx="1512059" cy="0"/>
          </a:xfrm>
          <a:prstGeom prst="line">
            <a:avLst/>
          </a:prstGeom>
          <a:ln w="762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879757" y="2852936"/>
            <a:ext cx="128608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71746" y="764704"/>
            <a:ext cx="8260694" cy="1858719"/>
          </a:xfrm>
        </p:spPr>
        <p:txBody>
          <a:bodyPr/>
          <a:lstStyle/>
          <a:p>
            <a:r>
              <a:rPr lang="ko-KR" altLang="en-US" b="1" dirty="0" err="1"/>
              <a:t>매개변수</a:t>
            </a:r>
            <a:r>
              <a:rPr lang="ko-KR" altLang="en-US" b="1" dirty="0" err="1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r>
              <a:rPr lang="ko-KR" altLang="en-US" b="1" dirty="0"/>
              <a:t>  </a:t>
            </a:r>
            <a:r>
              <a:rPr lang="ko-KR" altLang="en-US" b="1" dirty="0" err="1"/>
              <a:t>반환값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×</a:t>
            </a:r>
            <a:endParaRPr lang="en-US" altLang="ko-KR" b="1" dirty="0"/>
          </a:p>
        </p:txBody>
      </p:sp>
      <p:sp>
        <p:nvSpPr>
          <p:cNvPr id="3" name="직사각형 2"/>
          <p:cNvSpPr/>
          <p:nvPr/>
        </p:nvSpPr>
        <p:spPr>
          <a:xfrm>
            <a:off x="2961933" y="5851888"/>
            <a:ext cx="587675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3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까지의 합계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6</a:t>
            </a: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20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까지의 합계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210</a:t>
            </a:r>
          </a:p>
          <a:p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에서 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100 </a:t>
            </a:r>
            <a:r>
              <a:rPr lang="ko-KR" altLang="en-US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까지의 합계</a:t>
            </a:r>
            <a:r>
              <a:rPr lang="en-US" altLang="ko-KR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: 5050</a:t>
            </a:r>
            <a:endPara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539552" y="4053418"/>
            <a:ext cx="7272808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79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62197"/>
    </mc:Choice>
    <mc:Fallback xmlns="">
      <p:transition advTm="1621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[3]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/>
              <a:t>함수에 </a:t>
            </a:r>
            <a:r>
              <a:rPr lang="ko-KR" altLang="en-US" b="1" dirty="0">
                <a:solidFill>
                  <a:srgbClr val="0070C0"/>
                </a:solidFill>
              </a:rPr>
              <a:t>여러 개</a:t>
            </a:r>
            <a:r>
              <a:rPr lang="ko-KR" altLang="en-US" b="1" dirty="0"/>
              <a:t>의 매개변수 전달하기</a:t>
            </a:r>
            <a:endParaRPr lang="en-US" altLang="ko-KR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71746" y="1536174"/>
            <a:ext cx="8620734" cy="3785652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get_sum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start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end+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2 3 4 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+ 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get_sum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43608" y="5285680"/>
            <a:ext cx="2016224" cy="15528"/>
          </a:xfrm>
          <a:prstGeom prst="line">
            <a:avLst/>
          </a:prstGeom>
          <a:ln w="762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50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예제 </a:t>
            </a:r>
            <a:r>
              <a:rPr lang="en-US" altLang="ko-KR" dirty="0">
                <a:solidFill>
                  <a:srgbClr val="002060"/>
                </a:solidFill>
              </a:rPr>
              <a:t>[4]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6406" y="1165394"/>
            <a:ext cx="8606074" cy="4524315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c[</a:t>
            </a: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3573016"/>
            <a:ext cx="8856984" cy="1728192"/>
          </a:xfrm>
          <a:prstGeom prst="rect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4449"/>
          <a:stretch/>
        </p:blipFill>
        <p:spPr>
          <a:xfrm>
            <a:off x="7596336" y="5409643"/>
            <a:ext cx="1188720" cy="15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4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도</a:t>
            </a:r>
            <a:r>
              <a:rPr lang="ko-KR" altLang="en-US" dirty="0"/>
              <a:t>전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423498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사각형 그리는 함수를 작성해 보세요</a:t>
            </a:r>
            <a:endParaRPr lang="en-US" altLang="ko-KR" b="1" dirty="0"/>
          </a:p>
          <a:p>
            <a:r>
              <a:rPr lang="ko-KR" altLang="en-US" b="1" dirty="0"/>
              <a:t>조건</a:t>
            </a:r>
            <a:r>
              <a:rPr lang="en-US" altLang="ko-KR" b="1" dirty="0"/>
              <a:t>) </a:t>
            </a:r>
            <a:r>
              <a:rPr lang="ko-KR" altLang="en-US" b="1" dirty="0"/>
              <a:t>함수 이름 </a:t>
            </a:r>
            <a:r>
              <a:rPr lang="en-US" altLang="ko-KR" b="1" dirty="0"/>
              <a:t>– square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매개 변수 </a:t>
            </a:r>
            <a:r>
              <a:rPr lang="en-US" altLang="ko-KR" b="1" dirty="0"/>
              <a:t>1</a:t>
            </a:r>
            <a:r>
              <a:rPr lang="ko-KR" altLang="en-US" b="1" dirty="0"/>
              <a:t>개 있음 </a:t>
            </a:r>
            <a:r>
              <a:rPr lang="en-US" altLang="ko-KR" b="1" dirty="0"/>
              <a:t>( </a:t>
            </a:r>
            <a:r>
              <a:rPr lang="ko-KR" altLang="en-US" b="1" dirty="0"/>
              <a:t>매개변수는 한 변의 길이를 저장한다</a:t>
            </a:r>
            <a:r>
              <a:rPr lang="en-US" altLang="ko-KR" b="1" dirty="0"/>
              <a:t>)</a:t>
            </a:r>
          </a:p>
          <a:p>
            <a:r>
              <a:rPr lang="ko-KR" altLang="en-US" b="1" dirty="0" err="1">
                <a:solidFill>
                  <a:srgbClr val="C00000"/>
                </a:solidFill>
              </a:rPr>
              <a:t>반환값</a:t>
            </a:r>
            <a:r>
              <a:rPr lang="ko-KR" altLang="en-US" b="1" dirty="0"/>
              <a:t> 없음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>
                <a:latin typeface="함초롬돋움" panose="020B0604000101010101" pitchFamily="50" charset="-127"/>
              </a:rPr>
              <a:t>예</a:t>
            </a:r>
            <a:r>
              <a:rPr lang="en-US" altLang="ko-KR" b="1" dirty="0">
                <a:latin typeface="함초롬돋움" panose="020B0604000101010101" pitchFamily="50" charset="-127"/>
              </a:rPr>
              <a:t>) </a:t>
            </a:r>
            <a:r>
              <a:rPr lang="en-US" altLang="ko-KR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square(50)</a:t>
            </a:r>
            <a:r>
              <a:rPr lang="en-US" altLang="ko-KR" b="1" dirty="0">
                <a:latin typeface="함초롬돋움" panose="020B0604000101010101" pitchFamily="50" charset="-127"/>
              </a:rPr>
              <a:t> </a:t>
            </a:r>
            <a:r>
              <a:rPr lang="ko-KR" altLang="en-US" b="1" dirty="0"/>
              <a:t>이면  한</a:t>
            </a:r>
            <a:r>
              <a:rPr lang="en-US" altLang="ko-KR" b="1" dirty="0"/>
              <a:t> </a:t>
            </a:r>
            <a:r>
              <a:rPr lang="ko-KR" altLang="en-US" b="1" dirty="0"/>
              <a:t>변의 길이가 </a:t>
            </a:r>
            <a:r>
              <a:rPr lang="en-US" altLang="ko-KR" b="1" dirty="0"/>
              <a:t>50</a:t>
            </a:r>
            <a:r>
              <a:rPr lang="ko-KR" altLang="en-US" b="1" dirty="0"/>
              <a:t>픽셀인 사각형을 그린다</a:t>
            </a:r>
            <a:r>
              <a:rPr lang="en-US" altLang="ko-KR" b="1" dirty="0"/>
              <a:t>.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4449"/>
          <a:stretch/>
        </p:blipFill>
        <p:spPr>
          <a:xfrm>
            <a:off x="6516216" y="4971996"/>
            <a:ext cx="1188720" cy="15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도</a:t>
            </a:r>
            <a:r>
              <a:rPr lang="ko-KR" altLang="en-US" dirty="0"/>
              <a:t>전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7504" y="836712"/>
            <a:ext cx="8860308" cy="5262979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c[</a:t>
            </a:r>
            <a:r>
              <a:rPr kumimoji="0" lang="en-US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;</a:t>
            </a:r>
            <a:r>
              <a:rPr lang="en-US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square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square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ko-KR" sz="2400" b="1" dirty="0" err="1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square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120</a:t>
            </a:r>
            <a:r>
              <a:rPr lang="ko-KR" altLang="ko-KR" sz="2400" b="1" dirty="0" smtClean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9512" y="2564904"/>
            <a:ext cx="8712968" cy="2016224"/>
          </a:xfrm>
          <a:prstGeom prst="rect">
            <a:avLst/>
          </a:prstGeom>
          <a:noFill/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3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정의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구조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매개변수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인수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 err="1">
                <a:solidFill>
                  <a:srgbClr val="669900"/>
                </a:solidFill>
              </a:rPr>
              <a:t>반환값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예제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디폴트 인수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키워드 인수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Lambda </a:t>
            </a:r>
            <a:r>
              <a:rPr lang="ko-KR" altLang="en-US" dirty="0" smtClean="0">
                <a:solidFill>
                  <a:schemeClr val="accent1"/>
                </a:solidFill>
              </a:rPr>
              <a:t>함수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지역변수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 err="1" smtClean="0">
                <a:solidFill>
                  <a:srgbClr val="002060"/>
                </a:solidFill>
              </a:rPr>
              <a:t>전역변수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r>
              <a:rPr lang="ko-KR" altLang="en-US" dirty="0" smtClean="0">
                <a:solidFill>
                  <a:srgbClr val="002060"/>
                </a:solidFill>
              </a:rPr>
              <a:t>내장 함수 </a:t>
            </a:r>
            <a:endParaRPr lang="en-US" altLang="ko-K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6668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8493"/>
    </mc:Choice>
    <mc:Fallback xmlns="">
      <p:transition advTm="6849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5380374" cy="538055"/>
          </a:xfrm>
        </p:spPr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C00000"/>
                </a:solidFill>
              </a:rPr>
              <a:t>도</a:t>
            </a:r>
            <a:r>
              <a:rPr lang="ko-KR" altLang="en-US" dirty="0"/>
              <a:t>전 </a:t>
            </a:r>
            <a:r>
              <a:rPr lang="en-US" altLang="ko-KR" dirty="0"/>
              <a:t>– </a:t>
            </a:r>
            <a:r>
              <a:rPr lang="ko-KR" altLang="en-US" dirty="0"/>
              <a:t>도형 그리기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121350"/>
            <a:ext cx="5328592" cy="1200329"/>
          </a:xfrm>
          <a:prstGeom prst="rect">
            <a:avLst/>
          </a:prstGeom>
          <a:noFill/>
          <a:ln>
            <a:solidFill>
              <a:srgbClr val="99CC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(360/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55" y="4501675"/>
            <a:ext cx="2677558" cy="2310583"/>
          </a:xfrm>
          <a:prstGeom prst="rect">
            <a:avLst/>
          </a:prstGeom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836712"/>
            <a:ext cx="2000529" cy="1886213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411" y="5300525"/>
            <a:ext cx="5256584" cy="1200329"/>
          </a:xfrm>
          <a:prstGeom prst="rect">
            <a:avLst/>
          </a:prstGeom>
          <a:solidFill>
            <a:srgbClr val="FFFFFF"/>
          </a:solidFill>
          <a:ln w="9525">
            <a:solidFill>
              <a:srgbClr val="99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02598" y="2701550"/>
            <a:ext cx="8260694" cy="180012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 smtClean="0"/>
              <a:t>함수 </a:t>
            </a:r>
            <a:r>
              <a:rPr lang="en-US" altLang="ko-KR" sz="2400" b="1" dirty="0"/>
              <a:t>– </a:t>
            </a:r>
            <a:r>
              <a:rPr lang="en-US" altLang="ko-KR" sz="2400" b="1" dirty="0" err="1">
                <a:solidFill>
                  <a:srgbClr val="C00000"/>
                </a:solidFill>
              </a:rPr>
              <a:t>n_polygon</a:t>
            </a:r>
            <a:r>
              <a:rPr lang="en-US" altLang="ko-KR" sz="2400" b="1" dirty="0"/>
              <a:t> (n, length)</a:t>
            </a:r>
          </a:p>
          <a:p>
            <a:pPr>
              <a:lnSpc>
                <a:spcPct val="100000"/>
              </a:lnSpc>
            </a:pPr>
            <a:r>
              <a:rPr lang="ko-KR" altLang="en-US" sz="2400" b="1" dirty="0">
                <a:solidFill>
                  <a:srgbClr val="0070C0"/>
                </a:solidFill>
              </a:rPr>
              <a:t>매개 변수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 있음 </a:t>
            </a:r>
            <a:r>
              <a:rPr lang="en-US" altLang="ko-KR" sz="2400" b="1" dirty="0"/>
              <a:t>/ </a:t>
            </a:r>
            <a:r>
              <a:rPr lang="ko-KR" altLang="en-US" sz="2400" b="1" dirty="0" err="1">
                <a:solidFill>
                  <a:srgbClr val="C00000"/>
                </a:solidFill>
              </a:rPr>
              <a:t>반환값</a:t>
            </a:r>
            <a:r>
              <a:rPr lang="ko-KR" altLang="en-US" sz="2400" b="1" dirty="0"/>
              <a:t> 없음</a:t>
            </a:r>
            <a:endParaRPr lang="en-US" altLang="ko-KR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latin typeface="함초롬돋움" panose="020B0604000101010101" pitchFamily="50" charset="-127"/>
              </a:rPr>
              <a:t>예</a:t>
            </a:r>
            <a:r>
              <a:rPr lang="en-US" altLang="ko-KR" sz="2400" b="1" dirty="0">
                <a:latin typeface="함초롬돋움" panose="020B0604000101010101" pitchFamily="50" charset="-127"/>
              </a:rPr>
              <a:t>) </a:t>
            </a: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</a:rPr>
              <a:t>n_polygon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</a:rPr>
              <a:t>(3,100)</a:t>
            </a:r>
            <a:r>
              <a:rPr lang="en-US" altLang="ko-KR" sz="2400" b="1" dirty="0">
                <a:latin typeface="함초롬돋움" panose="020B0604000101010101" pitchFamily="50" charset="-127"/>
              </a:rPr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한 변의 길이가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픽셀인 삼각형</a:t>
            </a:r>
            <a:endParaRPr lang="en-US" altLang="ko-KR" sz="2400" b="1" dirty="0"/>
          </a:p>
        </p:txBody>
      </p:sp>
      <p:sp>
        <p:nvSpPr>
          <p:cNvPr id="3" name="오른쪽 화살표 2"/>
          <p:cNvSpPr/>
          <p:nvPr/>
        </p:nvSpPr>
        <p:spPr>
          <a:xfrm>
            <a:off x="6228184" y="1556792"/>
            <a:ext cx="288032" cy="2880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71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404664"/>
            <a:ext cx="8282729" cy="600164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n,length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%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t.lt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99592" y="2708920"/>
            <a:ext cx="3816424" cy="165618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부분을 완성하세요</a:t>
            </a:r>
            <a:endParaRPr lang="ko-KR" altLang="en-US" b="1" dirty="0">
              <a:solidFill>
                <a:srgbClr val="0070C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70" y="4095724"/>
            <a:ext cx="2677558" cy="23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9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404664"/>
            <a:ext cx="8282729" cy="600164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import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turtle.Turtle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yellowgreen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green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indigo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'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t.width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n,length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range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t.color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(c[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t.fd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length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t.left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360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n_polygon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turtle.done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270" y="4095724"/>
            <a:ext cx="2677558" cy="23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8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1401"/>
    </mc:Choice>
    <mc:Fallback xmlns="">
      <p:transition advTm="13140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>
                <a:solidFill>
                  <a:srgbClr val="002060"/>
                </a:solidFill>
              </a:rPr>
              <a:t>함수의 매개변수가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기본값</a:t>
            </a:r>
            <a:r>
              <a:rPr lang="ko-KR" altLang="en-US" b="1" dirty="0">
                <a:solidFill>
                  <a:srgbClr val="002060"/>
                </a:solidFill>
              </a:rPr>
              <a:t>을 가질 수 있음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b="1" dirty="0">
                <a:solidFill>
                  <a:srgbClr val="002060"/>
                </a:solidFill>
              </a:rPr>
              <a:t>이것을 디폴트 인수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 argument</a:t>
            </a:r>
            <a:r>
              <a:rPr lang="en-US" altLang="ko-KR" b="1" dirty="0">
                <a:solidFill>
                  <a:srgbClr val="002060"/>
                </a:solidFill>
              </a:rPr>
              <a:t>) </a:t>
            </a:r>
            <a:r>
              <a:rPr lang="ko-KR" altLang="en-US" b="1" dirty="0">
                <a:solidFill>
                  <a:srgbClr val="002060"/>
                </a:solidFill>
              </a:rPr>
              <a:t>라고 함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디폴트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인수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71746" y="2348880"/>
            <a:ext cx="8568952" cy="2677656"/>
          </a:xfrm>
          <a:prstGeom prst="rect">
            <a:avLst/>
          </a:prstGeom>
          <a:noFill/>
          <a:ln>
            <a:solidFill>
              <a:srgbClr val="0066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(n1,n2=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n1 + n2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84514" y="5183590"/>
            <a:ext cx="1656184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</a:p>
          <a:p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endParaRPr lang="ko-KR" altLang="en-US" sz="2400" b="1" dirty="0">
              <a:solidFill>
                <a:srgbClr val="C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987824" y="3861048"/>
            <a:ext cx="504056" cy="504056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1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94582" y="4522480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2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23528" y="4293096"/>
            <a:ext cx="2206357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835696" y="2780928"/>
            <a:ext cx="1172354" cy="0"/>
          </a:xfrm>
          <a:prstGeom prst="line">
            <a:avLst/>
          </a:prstGeom>
          <a:ln w="57150">
            <a:solidFill>
              <a:srgbClr val="FF99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2FB458-47F1-448C-A787-DBFC6097EC4E}"/>
              </a:ext>
            </a:extLst>
          </p:cNvPr>
          <p:cNvCxnSpPr/>
          <p:nvPr/>
        </p:nvCxnSpPr>
        <p:spPr>
          <a:xfrm>
            <a:off x="271746" y="5001632"/>
            <a:ext cx="2206357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1253"/>
    </mc:Choice>
    <mc:Fallback xmlns="">
      <p:transition advTm="141253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ko-KR" altLang="en-US" b="1" dirty="0">
                <a:solidFill>
                  <a:srgbClr val="002060"/>
                </a:solidFill>
              </a:rPr>
              <a:t>매개변수 이름을 </a:t>
            </a:r>
            <a:r>
              <a:rPr lang="ko-KR" altLang="en-US" b="1" dirty="0">
                <a:solidFill>
                  <a:srgbClr val="FF0000"/>
                </a:solidFill>
              </a:rPr>
              <a:t>명시적</a:t>
            </a:r>
            <a:r>
              <a:rPr lang="ko-KR" altLang="en-US" b="1" dirty="0">
                <a:solidFill>
                  <a:srgbClr val="002060"/>
                </a:solidFill>
              </a:rPr>
              <a:t>으로 지정해서 전달하는 방법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키워드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7030A0"/>
                </a:solidFill>
              </a:rPr>
              <a:t>인수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84514" y="5183590"/>
            <a:ext cx="1656184" cy="830997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</a:t>
            </a:r>
          </a:p>
          <a:p>
            <a:r>
              <a:rPr lang="en-US" altLang="ko-KR" sz="2400" b="1" dirty="0">
                <a:solidFill>
                  <a:srgbClr val="FF99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32</a:t>
            </a:r>
            <a:endParaRPr lang="ko-KR" altLang="en-US" sz="2400" b="1" dirty="0">
              <a:solidFill>
                <a:srgbClr val="FF99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77450" y="2036984"/>
            <a:ext cx="8568952" cy="2308324"/>
          </a:xfrm>
          <a:prstGeom prst="rect">
            <a:avLst/>
          </a:prstGeom>
          <a:solidFill>
            <a:srgbClr val="E5F6E4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        #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위치 인수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power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  #</a:t>
            </a: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키워드 인수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17917" y="3435680"/>
            <a:ext cx="504056" cy="504056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1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39081" y="3968600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2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70561" y="2042994"/>
                <a:ext cx="3090679" cy="83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561" y="2042994"/>
                <a:ext cx="3090679" cy="8393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63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201"/>
    </mc:Choice>
    <mc:Fallback xmlns="">
      <p:transition advTm="10720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lambda</a:t>
            </a:r>
            <a:r>
              <a:rPr lang="en-US" altLang="ko-KR" b="1" dirty="0">
                <a:solidFill>
                  <a:srgbClr val="FF66FF"/>
                </a:solidFill>
              </a:rPr>
              <a:t> </a:t>
            </a:r>
            <a:r>
              <a:rPr lang="ko-KR" altLang="en-US" b="1" dirty="0">
                <a:solidFill>
                  <a:srgbClr val="FFC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sz="2400" b="1" dirty="0" smtClean="0">
                <a:solidFill>
                  <a:srgbClr val="00B0F0"/>
                </a:solidFill>
              </a:rPr>
              <a:t>매개변수</a:t>
            </a:r>
            <a:r>
              <a:rPr lang="en-US" altLang="ko-KR" b="1" dirty="0" smtClean="0">
                <a:solidFill>
                  <a:srgbClr val="FFC000"/>
                </a:solidFill>
              </a:rPr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:</a:t>
            </a:r>
            <a:r>
              <a:rPr lang="en-US" altLang="ko-KR" b="1" dirty="0">
                <a:solidFill>
                  <a:srgbClr val="FF66FF"/>
                </a:solidFill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</a:rPr>
              <a:t>매개변수를 사용한 </a:t>
            </a:r>
            <a:r>
              <a:rPr lang="ko-KR" altLang="en-US" sz="2400" b="1" dirty="0" smtClean="0">
                <a:solidFill>
                  <a:srgbClr val="002060"/>
                </a:solidFill>
              </a:rPr>
              <a:t>표현식</a:t>
            </a:r>
            <a:r>
              <a:rPr lang="en-US" altLang="ko-KR" sz="2400" b="1" dirty="0" smtClean="0">
                <a:solidFill>
                  <a:srgbClr val="C00000"/>
                </a:solidFill>
              </a:rPr>
              <a:t>)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/>
              <a:t>Lambda </a:t>
            </a:r>
            <a:r>
              <a:rPr lang="ko-KR" altLang="en-US" dirty="0"/>
              <a:t>함수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29599" y="3448691"/>
            <a:ext cx="8390871" cy="2369880"/>
          </a:xfrm>
          <a:prstGeom prst="rect">
            <a:avLst/>
          </a:prstGeom>
          <a:noFill/>
          <a:ln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= lambda </a:t>
            </a:r>
            <a:r>
              <a:rPr lang="en-US" altLang="ko-KR" sz="2400" b="1" dirty="0">
                <a:solidFill>
                  <a:srgbClr val="0066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a+10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rint(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5)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(100))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39552" y="1412776"/>
            <a:ext cx="1172354" cy="0"/>
          </a:xfrm>
          <a:prstGeom prst="line">
            <a:avLst/>
          </a:prstGeom>
          <a:ln w="57150">
            <a:solidFill>
              <a:srgbClr val="FF99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6376" y="2125886"/>
            <a:ext cx="8464095" cy="892552"/>
          </a:xfrm>
          <a:prstGeom prst="rect">
            <a:avLst/>
          </a:prstGeom>
          <a:noFill/>
          <a:ln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 </a:t>
            </a:r>
            <a:r>
              <a:rPr lang="en-US" altLang="ko-KR" sz="2400" b="1" dirty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lambda </a:t>
            </a:r>
            <a:r>
              <a:rPr lang="en-US" altLang="ko-KR" sz="2400" b="1" dirty="0">
                <a:solidFill>
                  <a:srgbClr val="0066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a+10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(5)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485678" y="2349276"/>
            <a:ext cx="504056" cy="504056"/>
          </a:xfrm>
          <a:prstGeom prst="ellipse">
            <a:avLst/>
          </a:prstGeom>
          <a:solidFill>
            <a:srgbClr val="33CC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1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532440" y="4381603"/>
            <a:ext cx="504056" cy="50405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2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568443" y="5099071"/>
            <a:ext cx="504056" cy="504056"/>
          </a:xfrm>
          <a:prstGeom prst="ellipse">
            <a:avLst/>
          </a:prstGeom>
          <a:solidFill>
            <a:srgbClr val="FF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</a:rPr>
              <a:t>3</a:t>
            </a:r>
            <a:endParaRPr lang="ko-KR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75"/>
    </mc:Choice>
    <mc:Fallback xmlns="">
      <p:transition advTm="80675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/>
              <a:t>Lambda </a:t>
            </a:r>
            <a:r>
              <a:rPr lang="ko-KR" altLang="en-US" dirty="0"/>
              <a:t>함수 </a:t>
            </a:r>
            <a:r>
              <a:rPr lang="en-US" altLang="ko-KR" dirty="0"/>
              <a:t>2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1084" y="1093966"/>
            <a:ext cx="8303384" cy="1631216"/>
          </a:xfrm>
          <a:prstGeom prst="rect">
            <a:avLst/>
          </a:prstGeom>
          <a:solidFill>
            <a:srgbClr val="FFFFFF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lambda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**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212468" y="2886962"/>
            <a:ext cx="4572000" cy="646331"/>
          </a:xfrm>
          <a:prstGeom prst="rect">
            <a:avLst/>
          </a:prstGeom>
          <a:ln>
            <a:solidFill>
              <a:srgbClr val="FF9900"/>
            </a:solidFill>
          </a:ln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25</a:t>
            </a:r>
          </a:p>
          <a:p>
            <a:r>
              <a:rPr lang="en-US" altLang="ko-KR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49</a:t>
            </a:r>
            <a:endParaRPr lang="ko-KR" altLang="en-US" b="1" dirty="0">
              <a:solidFill>
                <a:srgbClr val="00206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268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17"/>
    </mc:Choice>
    <mc:Fallback xmlns="">
      <p:transition advTm="6231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Filter</a:t>
            </a:r>
            <a:r>
              <a:rPr lang="en-US" altLang="ko-KR" b="1" dirty="0" smtClean="0">
                <a:solidFill>
                  <a:srgbClr val="00206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함수 </a:t>
            </a:r>
            <a:r>
              <a:rPr lang="ko-KR" altLang="en-US" b="1" dirty="0">
                <a:solidFill>
                  <a:srgbClr val="C00000"/>
                </a:solidFill>
              </a:rPr>
              <a:t>이름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데이터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b="1" dirty="0">
                <a:solidFill>
                  <a:srgbClr val="002060"/>
                </a:solidFill>
              </a:rPr>
              <a:t>두번째 인수 데이터를 첫번째 인수인 함수에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입력했을때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</a:rPr>
              <a:t>반환값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이</a:t>
            </a:r>
            <a:r>
              <a:rPr lang="ko-KR" altLang="en-US" b="1" dirty="0" smtClean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참</a:t>
            </a:r>
            <a:r>
              <a:rPr lang="ko-KR" altLang="en-US" b="1" dirty="0">
                <a:solidFill>
                  <a:srgbClr val="002060"/>
                </a:solidFill>
              </a:rPr>
              <a:t>인 것만 묶어서</a:t>
            </a:r>
            <a:r>
              <a:rPr lang="en-US" altLang="ko-KR" b="1" dirty="0">
                <a:solidFill>
                  <a:srgbClr val="002060"/>
                </a:solidFill>
              </a:rPr>
              <a:t>(filter)</a:t>
            </a:r>
            <a:r>
              <a:rPr lang="ko-KR" altLang="en-US" b="1" dirty="0">
                <a:solidFill>
                  <a:srgbClr val="002060"/>
                </a:solidFill>
              </a:rPr>
              <a:t>하여 돌려준다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Filter </a:t>
            </a:r>
            <a:r>
              <a:rPr lang="ko-KR" altLang="en-US" dirty="0"/>
              <a:t>함수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2851075"/>
            <a:ext cx="8552341" cy="1938992"/>
          </a:xfrm>
          <a:prstGeom prst="rect">
            <a:avLst/>
          </a:prstGeom>
          <a:solidFill>
            <a:srgbClr val="FFFFFF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endParaRPr kumimoji="0" lang="en-US" altLang="ko-KR" sz="24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even_numbers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filter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lambda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x: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%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＂</a:t>
            </a:r>
            <a:r>
              <a:rPr lang="ko-KR" altLang="en-US" sz="2400" b="1" dirty="0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짝수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even_numbers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02093" y="5458806"/>
            <a:ext cx="4325223" cy="4616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짝수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the list: [2, 4, 6, 8, 10]</a:t>
            </a:r>
            <a:endParaRPr lang="ko-KR" altLang="en-US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508104" y="4077072"/>
            <a:ext cx="1656184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611560" y="2564904"/>
            <a:ext cx="1656184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17"/>
    </mc:Choice>
    <mc:Fallback xmlns="">
      <p:transition advTm="6231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260694" cy="1858719"/>
          </a:xfrm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</a:rPr>
              <a:t>map( </a:t>
            </a:r>
            <a:r>
              <a:rPr lang="ko-KR" altLang="en-US" b="1" dirty="0">
                <a:solidFill>
                  <a:srgbClr val="C00000"/>
                </a:solidFill>
              </a:rPr>
              <a:t>함수 이름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반복가능한 데이터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</a:p>
          <a:p>
            <a:r>
              <a:rPr lang="ko-KR" altLang="en-US" b="1" dirty="0" smtClean="0">
                <a:solidFill>
                  <a:srgbClr val="002060"/>
                </a:solidFill>
              </a:rPr>
              <a:t>두번째 </a:t>
            </a:r>
            <a:r>
              <a:rPr lang="ko-KR" altLang="en-US" b="1" dirty="0">
                <a:solidFill>
                  <a:srgbClr val="002060"/>
                </a:solidFill>
              </a:rPr>
              <a:t>인수 데이터를 첫번째 인수인 함수에 </a:t>
            </a:r>
            <a:r>
              <a:rPr lang="ko-KR" altLang="en-US" b="1" dirty="0" err="1" smtClean="0">
                <a:solidFill>
                  <a:srgbClr val="002060"/>
                </a:solidFill>
              </a:rPr>
              <a:t>입력했을때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endParaRPr lang="en-US" altLang="ko-KR" b="1" dirty="0" smtClean="0">
              <a:solidFill>
                <a:srgbClr val="00206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수행결과를 묶어서 </a:t>
            </a:r>
            <a:r>
              <a:rPr lang="ko-KR" altLang="en-US" b="1" dirty="0">
                <a:solidFill>
                  <a:srgbClr val="FF0000"/>
                </a:solidFill>
              </a:rPr>
              <a:t>돌려준다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 </a:t>
            </a:r>
            <a:r>
              <a:rPr lang="ko-KR" altLang="en-US" dirty="0"/>
              <a:t>함수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1746" y="3035741"/>
            <a:ext cx="8476718" cy="1569660"/>
          </a:xfrm>
          <a:prstGeom prst="rect">
            <a:avLst/>
          </a:prstGeom>
          <a:solidFill>
            <a:srgbClr val="FFFFFF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[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6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7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]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two_times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list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lambda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x: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x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numbers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err="1">
                <a:solidFill>
                  <a:srgbClr val="067D17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two_times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endParaRPr kumimoji="0" lang="ko-KR" altLang="ko-KR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ACF94D-1F6E-4DAB-B6D7-8945B69FB7E9}"/>
              </a:ext>
            </a:extLst>
          </p:cNvPr>
          <p:cNvSpPr/>
          <p:nvPr/>
        </p:nvSpPr>
        <p:spPr>
          <a:xfrm>
            <a:off x="4572000" y="4869160"/>
            <a:ext cx="3897221" cy="400110"/>
          </a:xfrm>
          <a:prstGeom prst="rect">
            <a:avLst/>
          </a:prstGeom>
          <a:ln>
            <a:solidFill>
              <a:srgbClr val="FF9933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[2, 4, 6, 8, 10, 12, 14, 16, 18, 20]</a:t>
            </a:r>
            <a:endParaRPr lang="ko-KR" altLang="en-US" sz="2000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2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17"/>
    </mc:Choice>
    <mc:Fallback xmlns="">
      <p:transition advTm="6231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770654" cy="1858719"/>
          </a:xfrm>
        </p:spPr>
        <p:txBody>
          <a:bodyPr/>
          <a:lstStyle/>
          <a:p>
            <a:r>
              <a:rPr lang="ko-KR" altLang="en-US" b="1" dirty="0">
                <a:solidFill>
                  <a:srgbClr val="FF66FF"/>
                </a:solidFill>
              </a:rPr>
              <a:t>지역 변수 </a:t>
            </a:r>
            <a:r>
              <a:rPr lang="en-US" altLang="ko-KR" b="1" dirty="0"/>
              <a:t>: </a:t>
            </a:r>
            <a:r>
              <a:rPr lang="ko-KR" altLang="en-US" b="1" dirty="0"/>
              <a:t>함수 </a:t>
            </a:r>
            <a:r>
              <a:rPr lang="ko-KR" altLang="en-US" b="1" dirty="0">
                <a:solidFill>
                  <a:srgbClr val="FF66FF"/>
                </a:solidFill>
              </a:rPr>
              <a:t>안</a:t>
            </a:r>
            <a:r>
              <a:rPr lang="ko-KR" altLang="en-US" b="1" dirty="0"/>
              <a:t>에서 선언되는 변수 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C00000"/>
                </a:solidFill>
              </a:rPr>
              <a:t>한정</a:t>
            </a:r>
            <a:r>
              <a:rPr lang="ko-KR" altLang="en-US" b="1" dirty="0"/>
              <a:t>된 지역에서만 사용</a:t>
            </a:r>
            <a:r>
              <a:rPr lang="en-US" altLang="ko-KR" b="1" dirty="0"/>
              <a:t>)</a:t>
            </a:r>
          </a:p>
          <a:p>
            <a:r>
              <a:rPr lang="ko-KR" altLang="en-US" b="1" dirty="0">
                <a:solidFill>
                  <a:srgbClr val="0070C0"/>
                </a:solidFill>
              </a:rPr>
              <a:t>전역 변수 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함수 </a:t>
            </a:r>
            <a:r>
              <a:rPr lang="ko-KR" altLang="en-US" b="1" dirty="0">
                <a:solidFill>
                  <a:srgbClr val="C00000"/>
                </a:solidFill>
              </a:rPr>
              <a:t>외부</a:t>
            </a:r>
            <a:r>
              <a:rPr lang="ko-KR" altLang="en-US" b="1" dirty="0">
                <a:solidFill>
                  <a:srgbClr val="0070C0"/>
                </a:solidFill>
              </a:rPr>
              <a:t>에서 선언되는 변수 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프로그램 </a:t>
            </a:r>
            <a:r>
              <a:rPr lang="ko-KR" altLang="en-US" b="1" dirty="0">
                <a:solidFill>
                  <a:srgbClr val="C00000"/>
                </a:solidFill>
              </a:rPr>
              <a:t>전체</a:t>
            </a:r>
            <a:r>
              <a:rPr lang="ko-KR" altLang="en-US" b="1" dirty="0">
                <a:solidFill>
                  <a:srgbClr val="0070C0"/>
                </a:solidFill>
              </a:rPr>
              <a:t>에서 사용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endParaRPr lang="en-US" altLang="ko-KR" b="1" dirty="0">
              <a:solidFill>
                <a:srgbClr val="FF99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변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7030A0"/>
                </a:solidFill>
              </a:rPr>
              <a:t>범위 </a:t>
            </a:r>
            <a:r>
              <a:rPr lang="en-US" altLang="ko-KR" dirty="0">
                <a:solidFill>
                  <a:srgbClr val="7030A0"/>
                </a:solidFill>
              </a:rPr>
              <a:t>[1]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" y="2339901"/>
            <a:ext cx="3136175" cy="3296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9811FE6-571B-4793-8BE7-B9DEB0A86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4"/>
          <a:stretch/>
        </p:blipFill>
        <p:spPr bwMode="auto">
          <a:xfrm>
            <a:off x="3707904" y="2205333"/>
            <a:ext cx="4548455" cy="39956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851920" y="2339901"/>
            <a:ext cx="1872208" cy="369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지역변수 범위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300192" y="2339901"/>
            <a:ext cx="1872208" cy="3690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전역변수</a:t>
            </a:r>
            <a:r>
              <a:rPr lang="ko-KR" altLang="en-US" sz="1600" b="1" dirty="0">
                <a:solidFill>
                  <a:srgbClr val="C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범위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982131" y="1779560"/>
            <a:ext cx="0" cy="5018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4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036"/>
    </mc:Choice>
    <mc:Fallback xmlns="">
      <p:transition advTm="8403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2"/>
            <a:ext cx="8260694" cy="1858718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코드의 묶음</a:t>
            </a:r>
            <a:r>
              <a:rPr lang="ko-KR" altLang="en-US" b="1" dirty="0">
                <a:solidFill>
                  <a:schemeClr val="tx1"/>
                </a:solidFill>
              </a:rPr>
              <a:t>에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/>
              <a:t>이름을 붙인 것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입력</a:t>
            </a:r>
            <a:r>
              <a:rPr lang="ko-KR" altLang="en-US" b="1" dirty="0"/>
              <a:t>을 받아서 </a:t>
            </a:r>
            <a:r>
              <a:rPr lang="ko-KR" altLang="en-US" b="1" dirty="0">
                <a:solidFill>
                  <a:srgbClr val="00B0F0"/>
                </a:solidFill>
              </a:rPr>
              <a:t>출력</a:t>
            </a:r>
            <a:r>
              <a:rPr lang="ko-KR" altLang="en-US" b="1" dirty="0"/>
              <a:t>을 내보내는 </a:t>
            </a:r>
            <a:r>
              <a:rPr lang="ko-KR" altLang="en-US" b="1" dirty="0" err="1" smtClean="0"/>
              <a:t>요술상자</a:t>
            </a:r>
            <a:endParaRPr lang="en-US" altLang="ko-KR" b="1" dirty="0" smtClean="0"/>
          </a:p>
          <a:p>
            <a:r>
              <a:rPr lang="ko-KR" altLang="en-US" b="1" dirty="0">
                <a:solidFill>
                  <a:srgbClr val="C00000"/>
                </a:solidFill>
              </a:rPr>
              <a:t>매개변수</a:t>
            </a:r>
            <a:r>
              <a:rPr lang="ko-KR" altLang="en-US" b="1" dirty="0">
                <a:solidFill>
                  <a:schemeClr val="tx1"/>
                </a:solidFill>
              </a:rPr>
              <a:t>를 </a:t>
            </a:r>
            <a:r>
              <a:rPr lang="ko-KR" altLang="en-US" b="1" dirty="0" err="1">
                <a:solidFill>
                  <a:schemeClr val="tx1"/>
                </a:solidFill>
              </a:rPr>
              <a:t>입력받아</a:t>
            </a:r>
            <a:r>
              <a:rPr lang="ko-KR" altLang="en-US" b="1" dirty="0">
                <a:solidFill>
                  <a:schemeClr val="tx1"/>
                </a:solidFill>
              </a:rPr>
              <a:t> 처리한 후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>
                <a:solidFill>
                  <a:srgbClr val="00B050"/>
                </a:solidFill>
              </a:rPr>
              <a:t>반환값</a:t>
            </a:r>
            <a:r>
              <a:rPr lang="en-US" altLang="ko-KR" b="1" dirty="0">
                <a:solidFill>
                  <a:schemeClr val="tx1"/>
                </a:solidFill>
              </a:rPr>
              <a:t>’</a:t>
            </a:r>
            <a:r>
              <a:rPr lang="ko-KR" altLang="en-US" b="1" dirty="0">
                <a:solidFill>
                  <a:schemeClr val="tx1"/>
                </a:solidFill>
              </a:rPr>
              <a:t>을 돌려 줌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/>
              <a:t>  </a:t>
            </a:r>
            <a:endParaRPr lang="ko-KR" altLang="en-US" b="1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정의 </a:t>
            </a:r>
            <a:r>
              <a:rPr lang="en-US" altLang="ko-KR" dirty="0">
                <a:solidFill>
                  <a:srgbClr val="002060"/>
                </a:solidFill>
              </a:rPr>
              <a:t>[1]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1547664" y="4005064"/>
            <a:ext cx="4792151" cy="1584176"/>
            <a:chOff x="1869989" y="3484192"/>
            <a:chExt cx="4792151" cy="1584176"/>
          </a:xfrm>
        </p:grpSpPr>
        <p:pic>
          <p:nvPicPr>
            <p:cNvPr id="7" name="그림 6" descr="화면 캡처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989" y="3822917"/>
              <a:ext cx="1397429" cy="855209"/>
            </a:xfrm>
            <a:prstGeom prst="rect">
              <a:avLst/>
            </a:prstGeom>
          </p:spPr>
        </p:pic>
        <p:pic>
          <p:nvPicPr>
            <p:cNvPr id="21" name="그림 20" descr="화면 캡처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926" y="3816817"/>
              <a:ext cx="864214" cy="867408"/>
            </a:xfrm>
            <a:prstGeom prst="rect">
              <a:avLst/>
            </a:prstGeom>
          </p:spPr>
        </p:pic>
        <p:sp>
          <p:nvSpPr>
            <p:cNvPr id="22" name="모서리가 둥근 직사각형 21"/>
            <p:cNvSpPr/>
            <p:nvPr/>
          </p:nvSpPr>
          <p:spPr>
            <a:xfrm>
              <a:off x="4088976" y="3484192"/>
              <a:ext cx="887392" cy="1584176"/>
            </a:xfrm>
            <a:prstGeom prst="roundRect">
              <a:avLst/>
            </a:prstGeom>
            <a:solidFill>
              <a:srgbClr val="E5F6E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b="1" dirty="0">
                  <a:solidFill>
                    <a:srgbClr val="0070C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함</a:t>
              </a:r>
              <a:endParaRPr lang="en-US" altLang="ko-KR" sz="3600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endParaRPr>
            </a:p>
            <a:p>
              <a:pPr algn="ctr"/>
              <a:r>
                <a:rPr lang="ko-KR" altLang="en-US" sz="3600" b="1" dirty="0">
                  <a:solidFill>
                    <a:srgbClr val="0070C0"/>
                  </a:solidFill>
                  <a:latin typeface="함초롬돋움" panose="020B0604000101010101" pitchFamily="34" charset="-128"/>
                  <a:ea typeface="함초롬돋움" panose="020B0604000101010101" pitchFamily="34" charset="-128"/>
                  <a:cs typeface="함초롬돋움" panose="020B0604000101010101" pitchFamily="34" charset="-128"/>
                </a:rPr>
                <a:t>수</a:t>
              </a: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3491251" y="4072104"/>
              <a:ext cx="360040" cy="40835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5196881" y="4046346"/>
              <a:ext cx="360040" cy="408352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말풍선: 모서리가 둥근 사각형 1">
            <a:extLst>
              <a:ext uri="{FF2B5EF4-FFF2-40B4-BE49-F238E27FC236}">
                <a16:creationId xmlns:a16="http://schemas.microsoft.com/office/drawing/2014/main" id="{E7E5DDDB-6994-492B-9404-4A76217418F1}"/>
              </a:ext>
            </a:extLst>
          </p:cNvPr>
          <p:cNvSpPr/>
          <p:nvPr/>
        </p:nvSpPr>
        <p:spPr>
          <a:xfrm>
            <a:off x="2123728" y="3169192"/>
            <a:ext cx="4258140" cy="745572"/>
          </a:xfrm>
          <a:prstGeom prst="wedgeRoundRectCallout">
            <a:avLst>
              <a:gd name="adj1" fmla="val -46650"/>
              <a:gd name="adj2" fmla="val 132070"/>
              <a:gd name="adj3" fmla="val 16667"/>
            </a:avLst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7030A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함수는 자료를 전달받아 일을 하고</a:t>
            </a:r>
            <a:endParaRPr lang="en-US" altLang="ko-KR" sz="2000" b="1" dirty="0">
              <a:solidFill>
                <a:srgbClr val="7030A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pPr algn="ctr"/>
            <a:r>
              <a:rPr lang="ko-KR" altLang="en-US" sz="2000" b="1" dirty="0">
                <a:solidFill>
                  <a:srgbClr val="7030A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그 결과를 돌려 줍니다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09921" y="5507940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</a:t>
            </a:r>
            <a:endPara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475601" y="5447810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B05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endPara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49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298"/>
    </mc:Choice>
    <mc:Fallback xmlns="">
      <p:transition advTm="71298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ko-KR" altLang="en-US" dirty="0"/>
              <a:t>변수의 범위</a:t>
            </a:r>
            <a:r>
              <a:rPr lang="en-US" altLang="ko-KR" dirty="0"/>
              <a:t>  </a:t>
            </a:r>
            <a:r>
              <a:rPr lang="ko-KR" altLang="en-US" dirty="0"/>
              <a:t>예제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50637" y="908720"/>
            <a:ext cx="8678988" cy="4524315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#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지역변수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print(hap)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400" b="1" dirty="0" err="1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lang="ko-KR" altLang="ko-KR" sz="2400" b="1" dirty="0">
                <a:solidFill>
                  <a:srgbClr val="0033B3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count1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():</a:t>
            </a:r>
            <a: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print(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en-US" altLang="ko-KR" sz="2400" b="1" dirty="0">
                <a:solidFill>
                  <a:srgbClr val="1750EB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lang="ko-KR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100  # </a:t>
            </a: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전역변수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</a:t>
            </a: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count1</a:t>
            </a: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</a:t>
            </a:r>
            <a:endParaRPr lang="en-US" altLang="ko-KR" sz="2400" b="1" dirty="0">
              <a:solidFill>
                <a:srgbClr val="080808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</a:t>
            </a:r>
            <a:r>
              <a:rPr lang="en-US" altLang="ko-KR" sz="2400" b="1" dirty="0">
                <a:solidFill>
                  <a:srgbClr val="00B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  <a:endParaRPr kumimoji="0" lang="ko-KR" altLang="ko-K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70002" y="5874699"/>
            <a:ext cx="1375753" cy="923330"/>
          </a:xfrm>
          <a:prstGeom prst="rect">
            <a:avLst/>
          </a:prstGeom>
          <a:solidFill>
            <a:schemeClr val="bg1"/>
          </a:solidFill>
          <a:ln>
            <a:solidFill>
              <a:srgbClr val="FF9933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200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</a:p>
          <a:p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100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2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494"/>
    </mc:Choice>
    <mc:Fallback xmlns="">
      <p:transition advTm="105494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1"/>
            <a:ext cx="8770654" cy="1858719"/>
          </a:xfrm>
          <a:ln>
            <a:solidFill>
              <a:srgbClr val="99CC00"/>
            </a:solidFill>
          </a:ln>
        </p:spPr>
        <p:txBody>
          <a:bodyPr>
            <a:normAutofit fontScale="92500"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  <a:latin typeface="함초롬돋움" panose="020B0604000101010101" pitchFamily="50" charset="-127"/>
              </a:rPr>
              <a:t>입력값이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 여러 개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입력하려는 데이터의 개수를 모를 때</a:t>
            </a:r>
            <a:endParaRPr lang="en-US" altLang="ko-KR" sz="2400" b="1" dirty="0">
              <a:solidFill>
                <a:srgbClr val="C00000"/>
              </a:solidFill>
              <a:latin typeface="함초롬돋움" panose="020B060400010101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 err="1">
                <a:solidFill>
                  <a:srgbClr val="FF0000"/>
                </a:solidFill>
                <a:latin typeface="함초롬돋움" panose="020B0604000101010101" pitchFamily="50" charset="-127"/>
              </a:rPr>
              <a:t>def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  <a:latin typeface="함초롬돋움" panose="020B0604000101010101" pitchFamily="50" charset="-127"/>
              </a:rPr>
              <a:t>함수이름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(</a:t>
            </a:r>
            <a:r>
              <a:rPr lang="en-US" altLang="ko-KR" sz="2400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*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매개변수</a:t>
            </a: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):</a:t>
            </a:r>
          </a:p>
          <a:p>
            <a:pPr marL="0" indent="0">
              <a:buNone/>
            </a:pPr>
            <a:r>
              <a:rPr lang="en-US" altLang="ko-KR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     </a:t>
            </a:r>
            <a:r>
              <a:rPr lang="ko-KR" altLang="en-US" sz="2400" b="1" dirty="0">
                <a:solidFill>
                  <a:srgbClr val="0070C0"/>
                </a:solidFill>
                <a:latin typeface="함초롬돋움" panose="020B0604000101010101" pitchFamily="50" charset="-127"/>
              </a:rPr>
              <a:t>수행할 문장</a:t>
            </a:r>
            <a:endParaRPr lang="en-US" altLang="ko-KR" sz="2400" b="1" dirty="0">
              <a:solidFill>
                <a:srgbClr val="0070C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8044670" cy="538055"/>
          </a:xfrm>
        </p:spPr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ko-KR" altLang="en-US" dirty="0" smtClean="0">
                <a:solidFill>
                  <a:srgbClr val="002060"/>
                </a:solidFill>
              </a:rPr>
              <a:t>매개변수의 </a:t>
            </a:r>
            <a:r>
              <a:rPr lang="ko-KR" altLang="en-US" dirty="0">
                <a:solidFill>
                  <a:srgbClr val="002060"/>
                </a:solidFill>
              </a:rPr>
              <a:t>개수를 지정하지 않고 전달하는 방법  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8296" y="3179585"/>
            <a:ext cx="8807407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func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para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=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+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num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result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0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036"/>
    </mc:Choice>
    <mc:Fallback xmlns="">
      <p:transition advTm="8403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0"/>
            <a:ext cx="8260694" cy="3802935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내장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(Built-in Functions)</a:t>
            </a:r>
          </a:p>
          <a:p>
            <a:r>
              <a:rPr lang="ko-KR" altLang="en-US" sz="2400" b="1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사용자 정의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(User-Defined Functions)</a:t>
            </a:r>
          </a:p>
          <a:p>
            <a:r>
              <a:rPr lang="ko-KR" altLang="en-US" sz="2400" b="1" dirty="0" smtClean="0">
                <a:solidFill>
                  <a:srgbClr val="00B0F0"/>
                </a:solidFill>
                <a:latin typeface="함초롬돋움" panose="020B0604000101010101" pitchFamily="50" charset="-127"/>
              </a:rPr>
              <a:t>람다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(Lambda Functions)</a:t>
            </a:r>
          </a:p>
          <a:p>
            <a:r>
              <a:rPr lang="ko-KR" altLang="en-US" sz="2400" b="1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재귀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(Recursive Functions)</a:t>
            </a: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내장된 고차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(Built-in Higher-Order Functions)</a:t>
            </a:r>
            <a:endParaRPr lang="en-US" altLang="ko-KR" sz="2400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ko-KR" altLang="en-US" sz="3200" dirty="0" smtClean="0"/>
              <a:t>함수 종류 </a:t>
            </a:r>
            <a:r>
              <a:rPr lang="en-US" altLang="ko-KR" sz="3200" dirty="0" smtClean="0"/>
              <a:t>1</a:t>
            </a:r>
            <a:r>
              <a:rPr lang="ko-KR" altLang="en-US" sz="3200" dirty="0" smtClean="0">
                <a:solidFill>
                  <a:srgbClr val="C00000"/>
                </a:solidFill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75"/>
    </mc:Choice>
    <mc:Fallback xmlns="">
      <p:transition advTm="80675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0"/>
            <a:ext cx="8260694" cy="4739040"/>
          </a:xfrm>
        </p:spPr>
        <p:txBody>
          <a:bodyPr>
            <a:normAutofit lnSpcReduction="10000"/>
          </a:bodyPr>
          <a:lstStyle/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내장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(Built-in Functions)</a:t>
            </a:r>
          </a:p>
          <a:p>
            <a:pPr lvl="1"/>
            <a:r>
              <a:rPr lang="ko-KR" altLang="en-US" sz="2200" b="1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파이썬이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기본적으로 제공하는 함수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lvl="1"/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print(), input(), type(), </a:t>
            </a:r>
            <a:r>
              <a:rPr lang="en-US" altLang="ko-KR" sz="2200" b="1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len</a:t>
            </a:r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() 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등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FF66FF"/>
                </a:solidFill>
                <a:latin typeface="함초롬돋움" panose="020B0604000101010101" pitchFamily="50" charset="-127"/>
              </a:rPr>
              <a:t>사용자 정의 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(User-Defined Functions)</a:t>
            </a:r>
          </a:p>
          <a:p>
            <a:pPr lvl="1"/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사용자가 직접 정의하여 사용하는 함수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lvl="1"/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‘</a:t>
            </a:r>
            <a:r>
              <a:rPr lang="en-US" altLang="ko-KR" sz="2200" b="1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def</a:t>
            </a:r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’ 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키워드를 사용하여 선언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33CCFF"/>
                </a:solidFill>
                <a:latin typeface="함초롬돋움" panose="020B0604000101010101" pitchFamily="50" charset="-127"/>
              </a:rPr>
              <a:t>람다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(Lambda Functions)</a:t>
            </a:r>
          </a:p>
          <a:p>
            <a:pPr lvl="1"/>
            <a:r>
              <a:rPr lang="en-US" altLang="ko-KR" sz="22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 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익명함수라고도 하며 </a:t>
            </a:r>
            <a:r>
              <a:rPr lang="ko-KR" altLang="en-US" sz="2200" b="1" dirty="0" err="1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한줄로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간단하게 정의할 수 있는 함수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lvl="1"/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‘lambda’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키워드 사용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ko-KR" altLang="en-US" sz="3200" dirty="0" smtClean="0"/>
              <a:t>함수 종류 </a:t>
            </a:r>
            <a:r>
              <a:rPr lang="en-US" altLang="ko-KR" sz="3200" dirty="0" smtClean="0"/>
              <a:t>2</a:t>
            </a:r>
            <a:r>
              <a:rPr lang="ko-KR" altLang="en-US" sz="3200" dirty="0" smtClean="0">
                <a:solidFill>
                  <a:srgbClr val="C00000"/>
                </a:solidFill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3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75"/>
    </mc:Choice>
    <mc:Fallback xmlns="">
      <p:transition advTm="8067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850200"/>
            <a:ext cx="8260694" cy="473904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함초롬돋움" panose="020B0604000101010101" pitchFamily="50" charset="-127"/>
              </a:rPr>
              <a:t>재귀</a:t>
            </a:r>
            <a:r>
              <a:rPr lang="ko-KR" altLang="en-US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 함수 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(Recursive Functions)</a:t>
            </a:r>
          </a:p>
          <a:p>
            <a:pPr lvl="1"/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함수가 자기 자신을 호출하여 문제를 해결하는 방식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lvl="1"/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종료 조건이 필요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r>
              <a:rPr lang="ko-KR" altLang="en-US" sz="2400" b="1" dirty="0" smtClean="0">
                <a:solidFill>
                  <a:srgbClr val="C00000"/>
                </a:solidFill>
                <a:latin typeface="함초롬돋움" panose="020B0604000101010101" pitchFamily="50" charset="-127"/>
              </a:rPr>
              <a:t>내장된 </a:t>
            </a:r>
            <a:r>
              <a:rPr lang="ko-KR" altLang="en-US" sz="2400" b="1" dirty="0">
                <a:solidFill>
                  <a:srgbClr val="C00000"/>
                </a:solidFill>
                <a:latin typeface="함초롬돋움" panose="020B0604000101010101" pitchFamily="50" charset="-127"/>
              </a:rPr>
              <a:t>고차 </a:t>
            </a:r>
            <a:r>
              <a:rPr lang="ko-KR" altLang="en-US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함수 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(Built-in Higher-Order Functions</a:t>
            </a: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)</a:t>
            </a:r>
          </a:p>
          <a:p>
            <a:pPr lvl="1"/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다른 함수를 인수로 받거나 함수를 반환하는 함수들</a:t>
            </a:r>
            <a:endParaRPr lang="en-US" altLang="ko-KR" sz="22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pPr lvl="1"/>
            <a:r>
              <a:rPr lang="en-US" altLang="ko-KR" sz="2200" b="1" dirty="0">
                <a:solidFill>
                  <a:srgbClr val="002060"/>
                </a:solidFill>
                <a:latin typeface="함초롬돋움" panose="020B0604000101010101" pitchFamily="50" charset="-127"/>
              </a:rPr>
              <a:t>m</a:t>
            </a:r>
            <a:r>
              <a:rPr lang="en-US" altLang="ko-KR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ap(), filter() </a:t>
            </a:r>
            <a:r>
              <a:rPr lang="ko-KR" altLang="en-US" sz="2200" b="1" dirty="0" smtClean="0">
                <a:solidFill>
                  <a:srgbClr val="002060"/>
                </a:solidFill>
                <a:latin typeface="함초롬돋움" panose="020B0604000101010101" pitchFamily="50" charset="-127"/>
              </a:rPr>
              <a:t>등</a:t>
            </a:r>
            <a:endParaRPr lang="en-US" altLang="ko-KR" sz="2200" b="1" dirty="0">
              <a:solidFill>
                <a:srgbClr val="002060"/>
              </a:solidFill>
              <a:latin typeface="함초롬돋움" panose="020B0604000101010101" pitchFamily="50" charset="-127"/>
            </a:endParaRPr>
          </a:p>
          <a:p>
            <a:endParaRPr lang="en-US" altLang="ko-KR" sz="2400" b="1" dirty="0" smtClean="0">
              <a:solidFill>
                <a:srgbClr val="002060"/>
              </a:solidFill>
              <a:latin typeface="함초롬돋움" panose="020B060400010101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ko-KR" altLang="en-US" sz="3200" dirty="0" smtClean="0"/>
              <a:t>함수 종류 </a:t>
            </a:r>
            <a:r>
              <a:rPr lang="en-US" altLang="ko-KR" sz="3200" dirty="0"/>
              <a:t>3</a:t>
            </a:r>
            <a:r>
              <a:rPr lang="ko-KR" altLang="en-US" sz="3200" dirty="0" smtClean="0">
                <a:solidFill>
                  <a:srgbClr val="C00000"/>
                </a:solidFill>
              </a:rPr>
              <a:t> </a:t>
            </a:r>
            <a:r>
              <a:rPr lang="ko-KR" altLang="en-US" sz="3200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8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675"/>
    </mc:Choice>
    <mc:Fallback xmlns="">
      <p:transition advTm="80675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정의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구조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매개변수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인수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r>
              <a:rPr lang="ko-KR" altLang="en-US" dirty="0" err="1">
                <a:solidFill>
                  <a:srgbClr val="669900"/>
                </a:solidFill>
              </a:rPr>
              <a:t>반환값</a:t>
            </a:r>
            <a:r>
              <a:rPr lang="ko-KR" altLang="en-US" dirty="0">
                <a:solidFill>
                  <a:srgbClr val="66990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chemeClr val="accent1"/>
                </a:solidFill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2060"/>
                </a:solidFill>
              </a:rPr>
              <a:t>예제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디폴트 인수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키워드 인수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Lambda </a:t>
            </a:r>
            <a:r>
              <a:rPr lang="ko-KR" altLang="en-US" dirty="0">
                <a:solidFill>
                  <a:schemeClr val="accent1"/>
                </a:solidFill>
              </a:rPr>
              <a:t>함수</a:t>
            </a:r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지역변수</a:t>
            </a:r>
            <a:r>
              <a:rPr lang="en-US" altLang="ko-KR" dirty="0">
                <a:solidFill>
                  <a:srgbClr val="002060"/>
                </a:solidFill>
              </a:rPr>
              <a:t>/</a:t>
            </a:r>
            <a:r>
              <a:rPr lang="ko-KR" altLang="en-US" dirty="0" err="1">
                <a:solidFill>
                  <a:srgbClr val="002060"/>
                </a:solidFill>
              </a:rPr>
              <a:t>전역변수</a:t>
            </a:r>
            <a:endParaRPr lang="en-US" altLang="ko-KR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40539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1175"/>
    </mc:Choice>
    <mc:Fallback xmlns="">
      <p:transition advTm="5117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746" y="70965"/>
            <a:ext cx="8404710" cy="538055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구조 </a:t>
            </a:r>
            <a:r>
              <a:rPr lang="en-US" altLang="ko-KR" dirty="0">
                <a:solidFill>
                  <a:srgbClr val="002060"/>
                </a:solidFill>
              </a:rPr>
              <a:t>[1</a:t>
            </a:r>
            <a:r>
              <a:rPr lang="en-US" altLang="ko-KR" dirty="0" smtClean="0">
                <a:solidFill>
                  <a:srgbClr val="002060"/>
                </a:solidFill>
              </a:rPr>
              <a:t>]  - </a:t>
            </a:r>
            <a:r>
              <a:rPr lang="ko-KR" altLang="en-US" dirty="0" smtClean="0">
                <a:solidFill>
                  <a:srgbClr val="002060"/>
                </a:solidFill>
              </a:rPr>
              <a:t>함수 </a:t>
            </a:r>
            <a:r>
              <a:rPr lang="ko-KR" altLang="en-US" dirty="0" smtClean="0">
                <a:solidFill>
                  <a:srgbClr val="C00000"/>
                </a:solidFill>
              </a:rPr>
              <a:t>정의</a:t>
            </a:r>
            <a:r>
              <a:rPr lang="ko-KR" altLang="en-US" dirty="0" smtClean="0">
                <a:solidFill>
                  <a:srgbClr val="002060"/>
                </a:solidFill>
              </a:rPr>
              <a:t> </a:t>
            </a:r>
            <a:r>
              <a:rPr lang="en-US" altLang="ko-KR" dirty="0" smtClean="0">
                <a:solidFill>
                  <a:srgbClr val="002060"/>
                </a:solidFill>
              </a:rPr>
              <a:t>/ </a:t>
            </a:r>
            <a:r>
              <a:rPr lang="ko-KR" altLang="en-US" dirty="0" smtClean="0">
                <a:solidFill>
                  <a:srgbClr val="002060"/>
                </a:solidFill>
              </a:rPr>
              <a:t>함수 </a:t>
            </a:r>
            <a:r>
              <a:rPr lang="ko-KR" altLang="en-US" dirty="0" smtClean="0">
                <a:solidFill>
                  <a:srgbClr val="00B0F0"/>
                </a:solidFill>
              </a:rPr>
              <a:t>호출</a:t>
            </a:r>
            <a:r>
              <a:rPr lang="ko-KR" altLang="en-US" dirty="0" smtClean="0">
                <a:solidFill>
                  <a:srgbClr val="FFC000"/>
                </a:solidFill>
              </a:rPr>
              <a:t> 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1320" y="1627378"/>
            <a:ext cx="8620734" cy="4524315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r>
              <a:rPr lang="ko-KR" altLang="en-US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함수이름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매개변수</a:t>
            </a:r>
            <a:r>
              <a:rPr lang="en-US" altLang="ko-KR" sz="2400" b="1" dirty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en-US" altLang="ko-KR" sz="2400" b="1" dirty="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: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수행할 문장</a:t>
            </a: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수행할 문장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0008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ko-KR" altLang="en-US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r>
              <a:rPr lang="ko-KR" altLang="en-US" sz="2400" b="1" dirty="0" err="1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반환값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</a:t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33CC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sum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5824D90-B996-4FFF-B5C7-B90E7BD151D6}"/>
              </a:ext>
            </a:extLst>
          </p:cNvPr>
          <p:cNvSpPr/>
          <p:nvPr/>
        </p:nvSpPr>
        <p:spPr>
          <a:xfrm>
            <a:off x="241320" y="1627378"/>
            <a:ext cx="658272" cy="538055"/>
          </a:xfrm>
          <a:prstGeom prst="ellipse">
            <a:avLst/>
          </a:prstGeom>
          <a:noFill/>
          <a:ln w="38100"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887639"/>
            <a:ext cx="590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정의 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특정 </a:t>
            </a:r>
            <a:r>
              <a:rPr lang="ko-KR" altLang="en-US" b="1" dirty="0" smtClean="0">
                <a:solidFill>
                  <a:srgbClr val="002060"/>
                </a:solidFill>
              </a:rPr>
              <a:t>작업을 수행하는 코드 블록을 만드는 것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2932"/>
    </mc:Choice>
    <mc:Fallback xmlns="">
      <p:transition advTm="1129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함</a:t>
            </a:r>
            <a:r>
              <a:rPr lang="ko-KR" altLang="en-US" dirty="0">
                <a:solidFill>
                  <a:srgbClr val="C00000"/>
                </a:solidFill>
              </a:rPr>
              <a:t>수 </a:t>
            </a:r>
            <a:r>
              <a:rPr lang="ko-KR" altLang="en-US" dirty="0">
                <a:solidFill>
                  <a:srgbClr val="002060"/>
                </a:solidFill>
              </a:rPr>
              <a:t>구조 </a:t>
            </a:r>
            <a:r>
              <a:rPr lang="en-US" altLang="ko-KR" dirty="0">
                <a:solidFill>
                  <a:srgbClr val="002060"/>
                </a:solidFill>
              </a:rPr>
              <a:t>[2]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41320" y="1099500"/>
            <a:ext cx="8620734" cy="4893647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정의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0" lang="ko-KR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선언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33CC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sum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33CC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 =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(3,5) </a:t>
            </a:r>
            <a:r>
              <a:rPr lang="en-US" altLang="ko-KR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호출</a:t>
            </a:r>
            <a:endParaRPr lang="en-US" altLang="ko-KR" sz="2400" b="1" dirty="0">
              <a:solidFill>
                <a:srgbClr val="7030A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print( c 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(301,500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             </a:t>
            </a:r>
            <a:r>
              <a:rPr lang="en-US" altLang="ko-KR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 </a:t>
            </a:r>
            <a:r>
              <a:rPr lang="ko-KR" altLang="en-US" sz="2400" b="1" dirty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함수 </a:t>
            </a:r>
            <a:r>
              <a:rPr lang="ko-KR" altLang="en-US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호출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dirty="0" smtClean="0">
                <a:solidFill>
                  <a:srgbClr val="00206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print</a:t>
            </a:r>
            <a:r>
              <a:rPr lang="en-US" altLang="ko-KR" sz="2400" b="1" dirty="0" smtClean="0">
                <a:solidFill>
                  <a:srgbClr val="7030A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en-US" altLang="ko-KR" sz="2400" b="1" dirty="0" smtClean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(31,75))</a:t>
            </a:r>
            <a:endParaRPr lang="en-US" altLang="ko-KR" sz="2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400" b="1" dirty="0">
              <a:solidFill>
                <a:srgbClr val="33CC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2347985-173C-4860-8CC9-C07C28F6587D}"/>
              </a:ext>
            </a:extLst>
          </p:cNvPr>
          <p:cNvCxnSpPr>
            <a:cxnSpLocks/>
          </p:cNvCxnSpPr>
          <p:nvPr/>
        </p:nvCxnSpPr>
        <p:spPr>
          <a:xfrm>
            <a:off x="899592" y="3717032"/>
            <a:ext cx="3096344" cy="0"/>
          </a:xfrm>
          <a:prstGeom prst="line">
            <a:avLst/>
          </a:prstGeom>
          <a:ln w="5715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59832" y="730168"/>
            <a:ext cx="5904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정의 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특정 </a:t>
            </a:r>
            <a:r>
              <a:rPr lang="ko-KR" altLang="en-US" b="1" dirty="0" smtClean="0">
                <a:solidFill>
                  <a:srgbClr val="002060"/>
                </a:solidFill>
              </a:rPr>
              <a:t>작업을 수행하는 코드 블록을 만드는 것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57060" y="3385216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호출 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002060"/>
                </a:solidFill>
              </a:rPr>
              <a:t>정의된 함수를 실행하는 과정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8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115"/>
    </mc:Choice>
    <mc:Fallback xmlns="">
      <p:transition advTm="5011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9582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765529"/>
            <a:ext cx="8692742" cy="2568130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인수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함수 호출 시</a:t>
            </a:r>
            <a:r>
              <a:rPr lang="en-US" altLang="ko-KR" b="1" dirty="0"/>
              <a:t>, </a:t>
            </a:r>
            <a:r>
              <a:rPr lang="ko-KR" altLang="en-US" b="1" dirty="0"/>
              <a:t>전달되는 실제의 </a:t>
            </a:r>
            <a:r>
              <a:rPr lang="ko-KR" altLang="en-US" b="1" dirty="0" smtClean="0"/>
              <a:t>값    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함수 </a:t>
            </a:r>
            <a:r>
              <a:rPr lang="ko-KR" altLang="en-US" b="1" dirty="0" smtClean="0">
                <a:solidFill>
                  <a:srgbClr val="FF0000"/>
                </a:solidFill>
              </a:rPr>
              <a:t>호출</a:t>
            </a:r>
            <a:r>
              <a:rPr lang="ko-KR" altLang="en-US" b="1" dirty="0" smtClean="0"/>
              <a:t> 부분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33CCFF"/>
                </a:solidFill>
              </a:rPr>
              <a:t>매개변수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함수 내부에서 전달받은 </a:t>
            </a:r>
            <a:r>
              <a:rPr lang="ko-KR" altLang="en-US" b="1" dirty="0" smtClean="0"/>
              <a:t>변수      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함수 </a:t>
            </a:r>
            <a:r>
              <a:rPr lang="ko-KR" altLang="en-US" b="1" dirty="0" smtClean="0">
                <a:solidFill>
                  <a:srgbClr val="FF0000"/>
                </a:solidFill>
              </a:rPr>
              <a:t>정의</a:t>
            </a:r>
            <a:r>
              <a:rPr lang="ko-KR" altLang="en-US" b="1" dirty="0" smtClean="0"/>
              <a:t> 부분</a:t>
            </a:r>
            <a:endParaRPr lang="en-US" altLang="ko-KR" b="1" dirty="0"/>
          </a:p>
          <a:p>
            <a:r>
              <a:rPr lang="ko-KR" altLang="en-US" b="1" dirty="0" err="1">
                <a:solidFill>
                  <a:srgbClr val="7030A0"/>
                </a:solidFill>
              </a:rPr>
              <a:t>반환값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:</a:t>
            </a:r>
            <a:r>
              <a:rPr lang="ko-KR" altLang="en-US" b="1" dirty="0" smtClean="0">
                <a:solidFill>
                  <a:schemeClr val="tx1"/>
                </a:solidFill>
              </a:rPr>
              <a:t>함수 </a:t>
            </a:r>
            <a:r>
              <a:rPr lang="ko-KR" altLang="en-US" b="1" dirty="0">
                <a:solidFill>
                  <a:schemeClr val="tx1"/>
                </a:solidFill>
              </a:rPr>
              <a:t>호출한 곳으로 값을 반환할 수 있음</a:t>
            </a:r>
            <a:r>
              <a:rPr lang="ko-KR" altLang="en-US" b="1" dirty="0">
                <a:solidFill>
                  <a:srgbClr val="00B0F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함수 </a:t>
            </a:r>
            <a:r>
              <a:rPr lang="ko-KR" altLang="en-US" b="1" dirty="0">
                <a:solidFill>
                  <a:srgbClr val="FF0000"/>
                </a:solidFill>
              </a:rPr>
              <a:t>정의</a:t>
            </a:r>
            <a:r>
              <a:rPr lang="ko-KR" altLang="en-US" b="1" dirty="0"/>
              <a:t> 부분</a:t>
            </a:r>
            <a:endParaRPr lang="en-US" altLang="ko-KR" b="1" dirty="0">
              <a:solidFill>
                <a:srgbClr val="00B05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매개변수와 인수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65875" y="5661248"/>
            <a:ext cx="2399967" cy="430523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함수 호출 부분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5701611"/>
            <a:ext cx="2302068" cy="390160"/>
          </a:xfrm>
          <a:prstGeom prst="rect">
            <a:avLst/>
          </a:prstGeom>
          <a:solidFill>
            <a:srgbClr val="E5F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tx1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함수 정의 부분</a:t>
            </a:r>
            <a:endParaRPr lang="ko-KR" altLang="en-US" sz="2400" b="1" dirty="0">
              <a:solidFill>
                <a:schemeClr val="tx1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19" y="3499494"/>
            <a:ext cx="4536505" cy="194105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283609" y="3934718"/>
            <a:ext cx="731520" cy="4523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인수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96293" y="3192637"/>
            <a:ext cx="1209164" cy="4523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33CCFF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</a:t>
            </a:r>
          </a:p>
        </p:txBody>
      </p:sp>
      <p:sp>
        <p:nvSpPr>
          <p:cNvPr id="7" name="타원 6"/>
          <p:cNvSpPr/>
          <p:nvPr/>
        </p:nvSpPr>
        <p:spPr>
          <a:xfrm>
            <a:off x="1331640" y="2708920"/>
            <a:ext cx="3070453" cy="2880320"/>
          </a:xfrm>
          <a:prstGeom prst="ellipse">
            <a:avLst/>
          </a:prstGeom>
          <a:noFill/>
          <a:ln>
            <a:solidFill>
              <a:srgbClr val="FF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30729" y="4675073"/>
            <a:ext cx="1209164" cy="45238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7030A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endParaRPr lang="ko-KR" altLang="en-US" sz="2000" b="1" dirty="0">
              <a:solidFill>
                <a:srgbClr val="7030A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11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566"/>
    </mc:Choice>
    <mc:Fallback xmlns="">
      <p:transition advTm="575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A2BE0-ABC3-DD4B-AC85-24681D2C8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79781"/>
            <a:ext cx="8260694" cy="53805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002060"/>
                </a:solidFill>
              </a:rPr>
              <a:t>함수 정의</a:t>
            </a:r>
            <a:r>
              <a:rPr lang="en-US" altLang="ko-KR" b="1" dirty="0">
                <a:solidFill>
                  <a:srgbClr val="00B0F0"/>
                </a:solidFill>
              </a:rPr>
              <a:t>/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9933"/>
                </a:solidFill>
              </a:rPr>
              <a:t>함수 호출 </a:t>
            </a:r>
            <a:endParaRPr lang="en-US" altLang="ko-KR" b="1" dirty="0">
              <a:solidFill>
                <a:srgbClr val="FF9933"/>
              </a:solidFill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6"/>
          <a:stretch/>
        </p:blipFill>
        <p:spPr>
          <a:xfrm>
            <a:off x="782622" y="908720"/>
            <a:ext cx="7506748" cy="5688632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8" name="직선 연결선 7"/>
          <p:cNvCxnSpPr/>
          <p:nvPr/>
        </p:nvCxnSpPr>
        <p:spPr>
          <a:xfrm>
            <a:off x="3661787" y="2348880"/>
            <a:ext cx="504056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70786" y="5301208"/>
            <a:ext cx="504056" cy="0"/>
          </a:xfrm>
          <a:prstGeom prst="line">
            <a:avLst/>
          </a:prstGeom>
          <a:ln w="38100">
            <a:solidFill>
              <a:srgbClr val="FF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65843" y="4770837"/>
            <a:ext cx="2350373" cy="81840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5776" y="5805264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호출 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19540" y="3695302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호출 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3214" y="1393056"/>
            <a:ext cx="123623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함수 정의 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0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988"/>
    </mc:Choice>
    <mc:Fallback xmlns="">
      <p:transition advTm="679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9582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1746" y="765529"/>
            <a:ext cx="8692742" cy="3599575"/>
          </a:xfrm>
        </p:spPr>
        <p:txBody>
          <a:bodyPr>
            <a:norm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매개변수</a:t>
            </a:r>
            <a:r>
              <a:rPr lang="ko-KR" altLang="en-US" b="1" dirty="0">
                <a:solidFill>
                  <a:srgbClr val="33CCFF"/>
                </a:solidFill>
              </a:rPr>
              <a:t>와 </a:t>
            </a:r>
            <a:r>
              <a:rPr lang="en-US" altLang="ko-KR" b="1" dirty="0"/>
              <a:t> </a:t>
            </a:r>
            <a:r>
              <a:rPr lang="ko-KR" altLang="en-US" b="1" dirty="0" err="1">
                <a:solidFill>
                  <a:srgbClr val="7030A0"/>
                </a:solidFill>
              </a:rPr>
              <a:t>반환값의</a:t>
            </a:r>
            <a:r>
              <a:rPr lang="ko-KR" altLang="en-US" b="1" dirty="0"/>
              <a:t>  </a:t>
            </a:r>
            <a:r>
              <a:rPr lang="ko-KR" altLang="en-US" b="1" dirty="0">
                <a:solidFill>
                  <a:srgbClr val="FF0000"/>
                </a:solidFill>
              </a:rPr>
              <a:t>유무에 따라 분류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endParaRPr lang="en-US" altLang="ko-KR" b="1" dirty="0">
              <a:solidFill>
                <a:srgbClr val="0070C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×</a:t>
            </a:r>
          </a:p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  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×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〇</a:t>
            </a:r>
            <a:endParaRPr lang="en-US" altLang="ko-KR" b="1" dirty="0">
              <a:solidFill>
                <a:srgbClr val="0070C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 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×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    </a:t>
            </a:r>
            <a:r>
              <a:rPr lang="ko-KR" altLang="en-US" b="1" dirty="0" err="1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r>
              <a:rPr lang="ko-KR" altLang="en-US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×</a:t>
            </a:r>
          </a:p>
          <a:p>
            <a:endParaRPr lang="en-US" altLang="ko-KR" b="1" dirty="0">
              <a:solidFill>
                <a:srgbClr val="0070C0"/>
              </a:solidFill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함수 </a:t>
            </a:r>
            <a:r>
              <a:rPr lang="en-US" altLang="ko-KR" dirty="0"/>
              <a:t>4</a:t>
            </a:r>
            <a:r>
              <a:rPr lang="ko-KR" altLang="en-US" dirty="0"/>
              <a:t>가지 형태 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79B46AB3-BC6F-475A-8A6D-C7B33B61FA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012421"/>
              </p:ext>
            </p:extLst>
          </p:nvPr>
        </p:nvGraphicFramePr>
        <p:xfrm>
          <a:off x="1117843" y="3789040"/>
          <a:ext cx="6096000" cy="2598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AEB9969-A418-4951-9664-136FADB5267B}"/>
              </a:ext>
            </a:extLst>
          </p:cNvPr>
          <p:cNvSpPr/>
          <p:nvPr/>
        </p:nvSpPr>
        <p:spPr>
          <a:xfrm>
            <a:off x="1401420" y="5579948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B0F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매개변수</a:t>
            </a:r>
            <a:endPara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674E39-4804-42CC-A86F-205B35BA66D6}"/>
              </a:ext>
            </a:extLst>
          </p:cNvPr>
          <p:cNvSpPr/>
          <p:nvPr/>
        </p:nvSpPr>
        <p:spPr>
          <a:xfrm>
            <a:off x="6090337" y="5579948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00B050"/>
                </a:solidFill>
                <a:latin typeface="함초롬돋움" panose="020B0604000101010101" pitchFamily="34" charset="-128"/>
                <a:ea typeface="함초롬돋움" panose="020B0604000101010101" pitchFamily="34" charset="-128"/>
                <a:cs typeface="함초롬돋움" panose="020B0604000101010101" pitchFamily="34" charset="-128"/>
              </a:rPr>
              <a:t>반환값</a:t>
            </a:r>
            <a:endParaRPr lang="ko-KR" altLang="en-US" dirty="0">
              <a:latin typeface="함초롬돋움" panose="020B0604000101010101" pitchFamily="34" charset="-128"/>
              <a:ea typeface="함초롬돋움" panose="020B0604000101010101" pitchFamily="34" charset="-128"/>
              <a:cs typeface="함초롬돋움" panose="020B0604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73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7355"/>
    </mc:Choice>
    <mc:Fallback xmlns="">
      <p:transition advTm="2735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 rot="60000">
            <a:off x="4168321" y="6095829"/>
            <a:ext cx="467544" cy="288031"/>
          </a:xfrm>
        </p:spPr>
        <p:txBody>
          <a:bodyPr/>
          <a:lstStyle/>
          <a:p>
            <a:fld id="{978A2BE0-ABC3-DD4B-AC85-24681D2C8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함수 </a:t>
            </a:r>
            <a:r>
              <a:rPr lang="en-US" altLang="ko-KR" dirty="0"/>
              <a:t>4</a:t>
            </a:r>
            <a:r>
              <a:rPr lang="ko-KR" altLang="en-US" dirty="0"/>
              <a:t>가지 형태  </a:t>
            </a:r>
            <a:r>
              <a:rPr lang="ko-KR" altLang="en-US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2184" y="1340768"/>
            <a:ext cx="4055800" cy="19389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#1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33CCFF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sum = a +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sum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788024" y="1340768"/>
            <a:ext cx="4055800" cy="19389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#2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say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print(‘</a:t>
            </a:r>
            <a:r>
              <a:rPr lang="en-US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korea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2184" y="3757682"/>
            <a:ext cx="4055800" cy="1569660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#3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hello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</a:t>
            </a:r>
            <a:r>
              <a:rPr lang="en-US" altLang="ko-KR" sz="2400" b="1" dirty="0">
                <a:solidFill>
                  <a:srgbClr val="FF66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return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33CC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’hi’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759424" y="3608739"/>
            <a:ext cx="4055800" cy="1938992"/>
          </a:xfrm>
          <a:prstGeom prst="rect">
            <a:avLst/>
          </a:prstGeom>
          <a:noFill/>
          <a:ln>
            <a:solidFill>
              <a:srgbClr val="92D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#4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/>
            </a:r>
            <a:b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def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sub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a,b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print(‘%d’ % (</a:t>
            </a:r>
            <a:r>
              <a:rPr lang="en-US" altLang="ko-KR" sz="2400" b="1" dirty="0" err="1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a+b</a:t>
            </a:r>
            <a:r>
              <a:rPr lang="en-US" altLang="ko-KR" sz="2400" b="1" dirty="0">
                <a:solidFill>
                  <a:srgbClr val="080808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</a:t>
            </a:r>
            <a:endParaRPr kumimoji="0" lang="ko-KR" altLang="ko-KR" sz="2400" b="1" i="0" u="none" strike="noStrike" cap="none" normalizeH="0" baseline="0" dirty="0">
              <a:ln>
                <a:noFill/>
              </a:ln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3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895"/>
    </mc:Choice>
    <mc:Fallback xmlns="">
      <p:transition advTm="5689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JOU_PL_테마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JOU_PL_테마" id="{C3E4F196-BC0B-4A79-B4F6-2E3D3FEC0438}" vid="{4058E413-F722-433D-8134-98DC187E8D5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10158</TotalTime>
  <Words>1072</Words>
  <Application>Microsoft Office PowerPoint</Application>
  <PresentationFormat>화면 슬라이드 쇼(4:3)</PresentationFormat>
  <Paragraphs>398</Paragraphs>
  <Slides>35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맑은 고딕</vt:lpstr>
      <vt:lpstr>Cambria Math</vt:lpstr>
      <vt:lpstr>Wingdings 2</vt:lpstr>
      <vt:lpstr>Arial</vt:lpstr>
      <vt:lpstr>Century Gothic</vt:lpstr>
      <vt:lpstr>함초롬돋움</vt:lpstr>
      <vt:lpstr>Wingdings</vt:lpstr>
      <vt:lpstr>Calibri</vt:lpstr>
      <vt:lpstr>Consolas</vt:lpstr>
      <vt:lpstr>HY강M</vt:lpstr>
      <vt:lpstr>Georgia</vt:lpstr>
      <vt:lpstr>1_AJOU_PL_테마</vt:lpstr>
      <vt:lpstr>PowerPoint 프레젠테이션</vt:lpstr>
      <vt:lpstr>목차</vt:lpstr>
      <vt:lpstr>1.함수 정의 [1] </vt:lpstr>
      <vt:lpstr>2. 함수 구조 [1]  - 함수 정의 / 함수 호출 </vt:lpstr>
      <vt:lpstr>2. 함수 구조 [2] </vt:lpstr>
      <vt:lpstr>3. 매개변수와 인수 </vt:lpstr>
      <vt:lpstr>PowerPoint 프레젠테이션</vt:lpstr>
      <vt:lpstr>4. 함수 4가지 형태   </vt:lpstr>
      <vt:lpstr>4. 함수 4가지 형태   </vt:lpstr>
      <vt:lpstr>5. 함수 예제 [1] </vt:lpstr>
      <vt:lpstr>5. 함수 예제 – 함수 정의/ 함수 호출  </vt:lpstr>
      <vt:lpstr>5. 함수 예제 - 합계구하기  </vt:lpstr>
      <vt:lpstr>5. 함수 예제 [2] </vt:lpstr>
      <vt:lpstr>5. 함수 예제 [2] </vt:lpstr>
      <vt:lpstr>5. 함수 예제 [2] </vt:lpstr>
      <vt:lpstr>5. 함수 예제 [3] </vt:lpstr>
      <vt:lpstr>5. 함수 예제 [4] </vt:lpstr>
      <vt:lpstr>5. 도전 </vt:lpstr>
      <vt:lpstr>5. 도전 </vt:lpstr>
      <vt:lpstr>5. 도전 – 도형 그리기 </vt:lpstr>
      <vt:lpstr>PowerPoint 프레젠테이션</vt:lpstr>
      <vt:lpstr>PowerPoint 프레젠테이션</vt:lpstr>
      <vt:lpstr>6. 디폴트 인수  </vt:lpstr>
      <vt:lpstr>6. 키워드 인수  </vt:lpstr>
      <vt:lpstr>7. Lambda 함수  </vt:lpstr>
      <vt:lpstr>6. Lambda 함수 2  </vt:lpstr>
      <vt:lpstr>Filter 함수  </vt:lpstr>
      <vt:lpstr>map 함수  </vt:lpstr>
      <vt:lpstr>7. 변수 범위 [1]  </vt:lpstr>
      <vt:lpstr>7. 변수의 범위  예제  </vt:lpstr>
      <vt:lpstr>8. 매개변수의 개수를 지정하지 않고 전달하는 방법   </vt:lpstr>
      <vt:lpstr>6. 함수 종류 1  </vt:lpstr>
      <vt:lpstr>6. 함수 종류 2  </vt:lpstr>
      <vt:lpstr>6. 함수 종류 3  </vt:lpstr>
      <vt:lpstr>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gaia</dc:creator>
  <cp:lastModifiedBy>user</cp:lastModifiedBy>
  <cp:revision>3506</cp:revision>
  <cp:lastPrinted>2022-08-16T23:38:28Z</cp:lastPrinted>
  <dcterms:created xsi:type="dcterms:W3CDTF">2010-08-26T14:20:25Z</dcterms:created>
  <dcterms:modified xsi:type="dcterms:W3CDTF">2024-10-07T22:29:47Z</dcterms:modified>
</cp:coreProperties>
</file>