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803" r:id="rId1"/>
  </p:sldMasterIdLst>
  <p:notesMasterIdLst>
    <p:notesMasterId r:id="rId29"/>
  </p:notesMasterIdLst>
  <p:handoutMasterIdLst>
    <p:handoutMasterId r:id="rId30"/>
  </p:handoutMasterIdLst>
  <p:sldIdLst>
    <p:sldId id="561" r:id="rId2"/>
    <p:sldId id="528" r:id="rId3"/>
    <p:sldId id="531" r:id="rId4"/>
    <p:sldId id="555" r:id="rId5"/>
    <p:sldId id="535" r:id="rId6"/>
    <p:sldId id="534" r:id="rId7"/>
    <p:sldId id="536" r:id="rId8"/>
    <p:sldId id="537" r:id="rId9"/>
    <p:sldId id="538" r:id="rId10"/>
    <p:sldId id="539" r:id="rId11"/>
    <p:sldId id="541" r:id="rId12"/>
    <p:sldId id="544" r:id="rId13"/>
    <p:sldId id="545" r:id="rId14"/>
    <p:sldId id="548" r:id="rId15"/>
    <p:sldId id="565" r:id="rId16"/>
    <p:sldId id="564" r:id="rId17"/>
    <p:sldId id="568" r:id="rId18"/>
    <p:sldId id="569" r:id="rId19"/>
    <p:sldId id="573" r:id="rId20"/>
    <p:sldId id="563" r:id="rId21"/>
    <p:sldId id="566" r:id="rId22"/>
    <p:sldId id="583" r:id="rId23"/>
    <p:sldId id="567" r:id="rId24"/>
    <p:sldId id="570" r:id="rId25"/>
    <p:sldId id="572" r:id="rId26"/>
    <p:sldId id="574" r:id="rId27"/>
    <p:sldId id="575" r:id="rId28"/>
  </p:sldIdLst>
  <p:sldSz cx="9144000" cy="6858000" type="screen4x3"/>
  <p:notesSz cx="6797675" cy="9926638"/>
  <p:embeddedFontLst>
    <p:embeddedFont>
      <p:font typeface="HY강M" panose="020B0600000101010101" charset="-127"/>
      <p:regular r:id="rId31"/>
    </p:embeddedFont>
    <p:embeddedFont>
      <p:font typeface="맑은 고딕" panose="020B0503020000020004" pitchFamily="50" charset="-127"/>
      <p:regular r:id="rId32"/>
      <p:bold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함초롬돋움" panose="020B0604000101010101" pitchFamily="50" charset="-127"/>
      <p:regular r:id="rId42"/>
      <p:bold r:id="rId43"/>
    </p:embeddedFont>
    <p:embeddedFont>
      <p:font typeface="Wingdings 2" panose="05020102010507070707" pitchFamily="18" charset="2"/>
      <p:regular r:id="rId44"/>
    </p:embeddedFont>
    <p:embeddedFont>
      <p:font typeface="Century Gothic" panose="020B0502020202020204" pitchFamily="34" charset="0"/>
      <p:regular r:id="rId45"/>
      <p:bold r:id="rId46"/>
      <p:italic r:id="rId47"/>
      <p:boldItalic r:id="rId48"/>
    </p:embeddedFont>
    <p:embeddedFont>
      <p:font typeface="Georgia" panose="02040502050405020303" pitchFamily="18" charset="0"/>
      <p:regular r:id="rId49"/>
      <p:bold r:id="rId50"/>
      <p:italic r:id="rId51"/>
      <p:boldItalic r:id="rId5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33CCFF"/>
    <a:srgbClr val="FF9900"/>
    <a:srgbClr val="E5F6E4"/>
    <a:srgbClr val="669900"/>
    <a:srgbClr val="CCFFFF"/>
    <a:srgbClr val="FFFFCC"/>
    <a:srgbClr val="006600"/>
    <a:srgbClr val="0000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1" autoAdjust="0"/>
    <p:restoredTop sz="80685" autoAdjust="0"/>
  </p:normalViewPr>
  <p:slideViewPr>
    <p:cSldViewPr>
      <p:cViewPr varScale="1">
        <p:scale>
          <a:sx n="88" d="100"/>
          <a:sy n="88" d="100"/>
        </p:scale>
        <p:origin x="228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431"/>
    </p:cViewPr>
  </p:sorterViewPr>
  <p:notesViewPr>
    <p:cSldViewPr>
      <p:cViewPr varScale="1">
        <p:scale>
          <a:sx n="69" d="100"/>
          <a:sy n="69" d="100"/>
        </p:scale>
        <p:origin x="3444" y="6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D21AB-A5AC-9845-BD7C-A87D61F1C2B8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F812C-48A0-8648-9871-D4E55626E9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25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755E-45ED-4465-A28F-05D98412588B}" type="datetimeFigureOut">
              <a:rPr lang="ko-KR" altLang="en-US" smtClean="0"/>
              <a:pPr/>
              <a:t>2024-10-30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9E4AC-A0E8-4663-85FD-752957980F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6939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788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000" b="0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078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967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838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297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740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745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849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6755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521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745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7790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2102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6304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2914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6444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061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2506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36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871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21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303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421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773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4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192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34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311" y="3311264"/>
            <a:ext cx="7847283" cy="621792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3800" b="1" kern="1200" baseline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클릭하여 마스터 제목 스타일 편집</a:t>
            </a:r>
            <a:endParaRPr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42ADE63-E3B0-4889-B77F-CE72B4D2B7B7}"/>
              </a:ext>
            </a:extLst>
          </p:cNvPr>
          <p:cNvCxnSpPr>
            <a:cxnSpLocks/>
          </p:cNvCxnSpPr>
          <p:nvPr userDrawn="1"/>
        </p:nvCxnSpPr>
        <p:spPr>
          <a:xfrm>
            <a:off x="251520" y="2693702"/>
            <a:ext cx="864096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520" y="1876001"/>
            <a:ext cx="8500123" cy="538055"/>
          </a:xfrm>
        </p:spPr>
        <p:txBody>
          <a:bodyPr/>
          <a:lstStyle>
            <a:lvl1pPr>
              <a:defRPr sz="5000"/>
            </a:lvl1pPr>
          </a:lstStyle>
          <a:p>
            <a:r>
              <a:rPr lang="ko-KR" altLang="en-US" dirty="0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82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60000">
            <a:off x="4168321" y="6505940"/>
            <a:ext cx="467544" cy="288031"/>
          </a:xfrm>
        </p:spPr>
        <p:txBody>
          <a:bodyPr/>
          <a:lstStyle>
            <a:lvl1pPr algn="ctr">
              <a:defRPr sz="1100" b="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fld id="{978A2BE0-ABC3-DD4B-AC85-24681D2C8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2ADE63-E3B0-4889-B77F-CE72B4D2B7B7}"/>
              </a:ext>
            </a:extLst>
          </p:cNvPr>
          <p:cNvCxnSpPr>
            <a:cxnSpLocks/>
          </p:cNvCxnSpPr>
          <p:nvPr userDrawn="1"/>
        </p:nvCxnSpPr>
        <p:spPr>
          <a:xfrm>
            <a:off x="0" y="707936"/>
            <a:ext cx="9071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5531125"/>
          </a:xfrm>
        </p:spPr>
        <p:txBody>
          <a:bodyPr/>
          <a:lstStyle>
            <a:lvl1pPr>
              <a:lnSpc>
                <a:spcPct val="130000"/>
              </a:lnSpc>
              <a:buClr>
                <a:srgbClr val="006600"/>
              </a:buClr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71746" y="70965"/>
            <a:ext cx="5092342" cy="538055"/>
          </a:xfrm>
        </p:spPr>
        <p:txBody>
          <a:bodyPr/>
          <a:lstStyle>
            <a:lvl1pPr>
              <a:defRPr>
                <a:solidFill>
                  <a:srgbClr val="0066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315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60000">
            <a:off x="4168321" y="6505940"/>
            <a:ext cx="467544" cy="288031"/>
          </a:xfrm>
        </p:spPr>
        <p:txBody>
          <a:bodyPr/>
          <a:lstStyle>
            <a:lvl1pPr algn="ctr">
              <a:defRPr sz="1100" b="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fld id="{978A2BE0-ABC3-DD4B-AC85-24681D2C8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22D79BCC-0497-4042-A35F-9BB3A4B0E5A2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6D50BD74-2568-4551-BCCB-9539A75A29E2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03399B2E-D746-4085-B509-22446696F3A1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75CF11DA-1DD0-4D13-A6DD-78584D5E010A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54B07FD1-9DC7-4F5D-B243-5C63BE926C9B}"/>
              </a:ext>
            </a:extLst>
          </p:cNvPr>
          <p:cNvSpPr/>
          <p:nvPr/>
        </p:nvSpPr>
        <p:spPr>
          <a:xfrm>
            <a:off x="8550186" y="535705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2ADE63-E3B0-4889-B77F-CE72B4D2B7B7}"/>
              </a:ext>
            </a:extLst>
          </p:cNvPr>
          <p:cNvCxnSpPr>
            <a:cxnSpLocks/>
          </p:cNvCxnSpPr>
          <p:nvPr userDrawn="1"/>
        </p:nvCxnSpPr>
        <p:spPr>
          <a:xfrm>
            <a:off x="0" y="707936"/>
            <a:ext cx="907199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5531125"/>
          </a:xfrm>
        </p:spPr>
        <p:txBody>
          <a:bodyPr/>
          <a:lstStyle>
            <a:lvl1pPr marL="457200" indent="-457200">
              <a:lnSpc>
                <a:spcPct val="130000"/>
              </a:lnSpc>
              <a:buClr>
                <a:srgbClr val="006600"/>
              </a:buClr>
              <a:buFont typeface="+mj-lt"/>
              <a:buAutoNum type="arabicPeriod"/>
              <a:defRPr b="1"/>
            </a:lvl1pPr>
            <a:lvl2pPr>
              <a:lnSpc>
                <a:spcPct val="130000"/>
              </a:lnSpc>
              <a:defRPr b="1"/>
            </a:lvl2pPr>
            <a:lvl3pPr>
              <a:lnSpc>
                <a:spcPct val="130000"/>
              </a:lnSpc>
              <a:defRPr b="1"/>
            </a:lvl3pPr>
            <a:lvl4pPr>
              <a:lnSpc>
                <a:spcPct val="130000"/>
              </a:lnSpc>
              <a:defRPr b="1"/>
            </a:lvl4pPr>
            <a:lvl5pPr>
              <a:lnSpc>
                <a:spcPct val="130000"/>
              </a:lnSpc>
              <a:defRPr b="1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71746" y="70965"/>
            <a:ext cx="5092342" cy="538055"/>
          </a:xfrm>
        </p:spPr>
        <p:txBody>
          <a:bodyPr/>
          <a:lstStyle>
            <a:lvl1pPr>
              <a:defRPr>
                <a:solidFill>
                  <a:srgbClr val="0066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18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60000">
            <a:off x="4168321" y="6505940"/>
            <a:ext cx="467544" cy="288031"/>
          </a:xfrm>
        </p:spPr>
        <p:txBody>
          <a:bodyPr/>
          <a:lstStyle>
            <a:lvl1pPr algn="ctr">
              <a:defRPr sz="1100" b="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fld id="{978A2BE0-ABC3-DD4B-AC85-24681D2C8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22D79BCC-0497-4042-A35F-9BB3A4B0E5A2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6D50BD74-2568-4551-BCCB-9539A75A29E2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03399B2E-D746-4085-B509-22446696F3A1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75CF11DA-1DD0-4D13-A6DD-78584D5E010A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54B07FD1-9DC7-4F5D-B243-5C63BE926C9B}"/>
              </a:ext>
            </a:extLst>
          </p:cNvPr>
          <p:cNvSpPr/>
          <p:nvPr/>
        </p:nvSpPr>
        <p:spPr>
          <a:xfrm>
            <a:off x="8550186" y="535705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2ADE63-E3B0-4889-B77F-CE72B4D2B7B7}"/>
              </a:ext>
            </a:extLst>
          </p:cNvPr>
          <p:cNvCxnSpPr>
            <a:cxnSpLocks/>
          </p:cNvCxnSpPr>
          <p:nvPr userDrawn="1"/>
        </p:nvCxnSpPr>
        <p:spPr>
          <a:xfrm>
            <a:off x="0" y="707936"/>
            <a:ext cx="9071992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2434783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71746" y="70965"/>
            <a:ext cx="5092342" cy="53805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271746" y="3762132"/>
            <a:ext cx="8260694" cy="2498570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dirty="0"/>
          </a:p>
        </p:txBody>
      </p:sp>
      <p:pic>
        <p:nvPicPr>
          <p:cNvPr id="20" name="그림 19" descr="화면 캡처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31" y="260648"/>
            <a:ext cx="1825313" cy="32343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640" y="249211"/>
            <a:ext cx="959824" cy="3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1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60000">
            <a:off x="4168321" y="6505940"/>
            <a:ext cx="467544" cy="288031"/>
          </a:xfrm>
        </p:spPr>
        <p:txBody>
          <a:bodyPr/>
          <a:lstStyle>
            <a:lvl1pPr algn="ctr">
              <a:defRPr sz="1100" b="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fld id="{978A2BE0-ABC3-DD4B-AC85-24681D2C8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22D79BCC-0497-4042-A35F-9BB3A4B0E5A2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6D50BD74-2568-4551-BCCB-9539A75A29E2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03399B2E-D746-4085-B509-22446696F3A1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75CF11DA-1DD0-4D13-A6DD-78584D5E010A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54B07FD1-9DC7-4F5D-B243-5C63BE926C9B}"/>
              </a:ext>
            </a:extLst>
          </p:cNvPr>
          <p:cNvSpPr/>
          <p:nvPr/>
        </p:nvSpPr>
        <p:spPr>
          <a:xfrm>
            <a:off x="8550186" y="535705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2ADE63-E3B0-4889-B77F-CE72B4D2B7B7}"/>
              </a:ext>
            </a:extLst>
          </p:cNvPr>
          <p:cNvCxnSpPr>
            <a:cxnSpLocks/>
          </p:cNvCxnSpPr>
          <p:nvPr userDrawn="1"/>
        </p:nvCxnSpPr>
        <p:spPr>
          <a:xfrm>
            <a:off x="0" y="707936"/>
            <a:ext cx="9071992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1498679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71746" y="70965"/>
            <a:ext cx="5092342" cy="53805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271746" y="2636912"/>
            <a:ext cx="8260694" cy="151216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idx="14"/>
          </p:nvPr>
        </p:nvSpPr>
        <p:spPr>
          <a:xfrm>
            <a:off x="271746" y="4437112"/>
            <a:ext cx="8260694" cy="151216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dirty="0"/>
          </a:p>
        </p:txBody>
      </p:sp>
      <p:pic>
        <p:nvPicPr>
          <p:cNvPr id="22" name="그림 21" descr="화면 캡처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31" y="260648"/>
            <a:ext cx="1825313" cy="32343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640" y="249211"/>
            <a:ext cx="959824" cy="3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8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154641"/>
            <a:ext cx="8352928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764704"/>
            <a:ext cx="8784975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11888" y="6525344"/>
            <a:ext cx="1752600" cy="293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525344"/>
            <a:ext cx="6007100" cy="293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4448" y="116633"/>
            <a:ext cx="3600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bg1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978A2BE0-ABC3-DD4B-AC85-24681D2C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1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20" r:id="rId2"/>
    <p:sldLayoutId id="2147483823" r:id="rId3"/>
    <p:sldLayoutId id="2147483821" r:id="rId4"/>
    <p:sldLayoutId id="2147483822" r:id="rId5"/>
  </p:sldLayoutIdLst>
  <p:transition spd="slow">
    <p:wipe dir="d"/>
  </p:transition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b="1" u="none" kern="1200" baseline="0">
          <a:solidFill>
            <a:schemeClr val="accent1"/>
          </a:solidFill>
          <a:latin typeface="Consolas" panose="020B0609020204030204" pitchFamily="49" charset="0"/>
          <a:ea typeface="함초롬돋움" panose="020B0604000101010101" pitchFamily="50" charset="-127"/>
          <a:cs typeface="함초롬돋움" panose="020B0604000101010101" pitchFamily="50" charset="-127"/>
        </a:defRPr>
      </a:lvl1pPr>
    </p:titleStyle>
    <p:bodyStyle>
      <a:lvl1pPr marL="274638" indent="-274638" algn="just" defTabSz="914400" rtl="0" eaLnBrk="1" latinLnBrk="1" hangingPunct="1">
        <a:spcBef>
          <a:spcPts val="1800"/>
        </a:spcBef>
        <a:buClr>
          <a:schemeClr val="accent1"/>
        </a:buClr>
        <a:buSzPct val="100000"/>
        <a:buFont typeface="Wingdings" pitchFamily="2" charset="2"/>
        <a:buChar char="ª"/>
        <a:defRPr sz="2000" kern="1200" baseline="0">
          <a:solidFill>
            <a:schemeClr val="tx2"/>
          </a:solidFill>
          <a:latin typeface="Consolas" panose="020B0609020204030204" pitchFamily="49" charset="0"/>
          <a:ea typeface="함초롬돋움" panose="020B0604000101010101" pitchFamily="50" charset="-127"/>
          <a:cs typeface="함초롬돋움" panose="020B0604000101010101" pitchFamily="50" charset="-127"/>
        </a:defRPr>
      </a:lvl1pPr>
      <a:lvl2pPr marL="457200" indent="-228600" algn="just" defTabSz="914400" rtl="0" eaLnBrk="1" latinLnBrk="1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 baseline="0">
          <a:solidFill>
            <a:schemeClr val="tx2"/>
          </a:solidFill>
          <a:latin typeface="Consolas" panose="020B0609020204030204" pitchFamily="49" charset="0"/>
          <a:ea typeface="함초롬돋움" panose="020B0604000101010101" pitchFamily="50" charset="-127"/>
          <a:cs typeface="함초롬돋움" panose="020B0604000101010101" pitchFamily="50" charset="-127"/>
        </a:defRPr>
      </a:lvl2pPr>
      <a:lvl3pPr marL="685800" indent="-228600" algn="just" defTabSz="914400" rtl="0" eaLnBrk="1" latinLnBrk="1" hangingPunct="1">
        <a:spcBef>
          <a:spcPts val="600"/>
        </a:spcBef>
        <a:buClr>
          <a:schemeClr val="accent1"/>
        </a:buClr>
        <a:buSzPct val="100000"/>
        <a:buFont typeface="HY강M" pitchFamily="18" charset="-127"/>
        <a:buChar char="-"/>
        <a:defRPr sz="1600" kern="1200" baseline="0">
          <a:solidFill>
            <a:schemeClr val="tx2"/>
          </a:solidFill>
          <a:latin typeface="Consolas" panose="020B0609020204030204" pitchFamily="49" charset="0"/>
          <a:ea typeface="함초롬돋움" panose="020B0604000101010101" pitchFamily="50" charset="-127"/>
          <a:cs typeface="함초롬돋움" panose="020B0604000101010101" pitchFamily="50" charset="-127"/>
        </a:defRPr>
      </a:lvl3pPr>
      <a:lvl4pPr marL="914400" indent="-228600" algn="just" defTabSz="914400" rtl="0" eaLnBrk="1" latinLnBrk="1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•"/>
        <a:defRPr sz="1600" kern="1200" baseline="0">
          <a:solidFill>
            <a:schemeClr val="tx2"/>
          </a:solidFill>
          <a:latin typeface="Consolas" panose="020B0609020204030204" pitchFamily="49" charset="0"/>
          <a:ea typeface="함초롬돋움" panose="020B0604000101010101" pitchFamily="50" charset="-127"/>
          <a:cs typeface="함초롬돋움" panose="020B0604000101010101" pitchFamily="50" charset="-127"/>
        </a:defRPr>
      </a:lvl4pPr>
      <a:lvl5pPr marL="1143000" indent="-228600" algn="just" defTabSz="914400" rtl="0" eaLnBrk="1" latinLnBrk="1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"/>
        <a:defRPr sz="1400" kern="1200" baseline="0">
          <a:solidFill>
            <a:schemeClr val="tx2"/>
          </a:solidFill>
          <a:latin typeface="Consolas" panose="020B0609020204030204" pitchFamily="49" charset="0"/>
          <a:ea typeface="함초롬돋움" panose="020B0604000101010101" pitchFamily="50" charset="-127"/>
          <a:cs typeface="함초롬돋움" panose="020B0604000101010101" pitchFamily="50" charset="-127"/>
        </a:defRPr>
      </a:lvl5pPr>
      <a:lvl6pPr marL="1377950" indent="-228600" algn="l" defTabSz="914400" rtl="0" eaLnBrk="1" latinLnBrk="1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1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1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1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505575"/>
            <a:ext cx="466725" cy="288925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제목 4">
            <a:extLst>
              <a:ext uri="{FF2B5EF4-FFF2-40B4-BE49-F238E27FC236}">
                <a16:creationId xmlns:a16="http://schemas.microsoft.com/office/drawing/2014/main" id="{7A52A97C-9AC6-4EF8-9382-D42FBDF7A389}"/>
              </a:ext>
            </a:extLst>
          </p:cNvPr>
          <p:cNvSpPr txBox="1">
            <a:spLocks/>
          </p:cNvSpPr>
          <p:nvPr/>
        </p:nvSpPr>
        <p:spPr>
          <a:xfrm>
            <a:off x="403920" y="1916832"/>
            <a:ext cx="8500123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000" b="1" u="none" kern="1200" baseline="0">
                <a:solidFill>
                  <a:schemeClr val="accent1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   </a:t>
            </a:r>
            <a:r>
              <a:rPr lang="ko-KR" altLang="en-US" dirty="0" smtClean="0"/>
              <a:t>     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05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119"/>
    </mc:Choice>
    <mc:Fallback xmlns="">
      <p:transition advTm="501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2362775"/>
          </a:xfrm>
        </p:spPr>
        <p:txBody>
          <a:bodyPr/>
          <a:lstStyle/>
          <a:p>
            <a:r>
              <a:rPr lang="en-US" altLang="ko-KR" b="1" dirty="0">
                <a:latin typeface="함초롬돋움" panose="020B0604000101010101" pitchFamily="50" charset="-127"/>
              </a:rPr>
              <a:t>range() </a:t>
            </a:r>
            <a:r>
              <a:rPr lang="ko-KR" altLang="en-US" b="1" dirty="0">
                <a:latin typeface="함초롬돋움" panose="020B0604000101010101" pitchFamily="50" charset="-127"/>
              </a:rPr>
              <a:t>이용</a:t>
            </a:r>
            <a:endParaRPr lang="en-US" altLang="ko-KR" b="1" dirty="0">
              <a:latin typeface="함초롬돋움" panose="020B0604000101010101" pitchFamily="50" charset="-127"/>
            </a:endParaRPr>
          </a:p>
          <a:p>
            <a:r>
              <a:rPr lang="en-US" altLang="ko-KR" b="1" dirty="0">
                <a:latin typeface="함초롬돋움" panose="020B0604000101010101" pitchFamily="50" charset="-127"/>
              </a:rPr>
              <a:t>range(</a:t>
            </a:r>
            <a:r>
              <a:rPr lang="en-US" altLang="ko-KR" b="1" dirty="0">
                <a:solidFill>
                  <a:srgbClr val="FF0000"/>
                </a:solidFill>
                <a:latin typeface="함초롬돋움" panose="020B0604000101010101" pitchFamily="50" charset="-127"/>
              </a:rPr>
              <a:t>start</a:t>
            </a:r>
            <a:r>
              <a:rPr lang="en-US" altLang="ko-KR" b="1" dirty="0">
                <a:latin typeface="함초롬돋움" panose="020B0604000101010101" pitchFamily="50" charset="-127"/>
              </a:rPr>
              <a:t>, </a:t>
            </a:r>
            <a:r>
              <a:rPr lang="en-US" altLang="ko-KR" b="1" dirty="0">
                <a:solidFill>
                  <a:srgbClr val="33CCFF"/>
                </a:solidFill>
                <a:latin typeface="함초롬돋움" panose="020B0604000101010101" pitchFamily="50" charset="-127"/>
              </a:rPr>
              <a:t>stop</a:t>
            </a:r>
            <a:r>
              <a:rPr lang="en-US" altLang="ko-KR" b="1" dirty="0">
                <a:latin typeface="함초롬돋움" panose="020B0604000101010101" pitchFamily="50" charset="-127"/>
              </a:rPr>
              <a:t>, </a:t>
            </a:r>
            <a:r>
              <a:rPr lang="en-US" altLang="ko-KR" b="1" dirty="0">
                <a:solidFill>
                  <a:srgbClr val="00B050"/>
                </a:solidFill>
                <a:latin typeface="함초롬돋움" panose="020B0604000101010101" pitchFamily="50" charset="-127"/>
              </a:rPr>
              <a:t>step</a:t>
            </a:r>
            <a:r>
              <a:rPr lang="en-US" altLang="ko-KR" b="1" dirty="0">
                <a:latin typeface="함초롬돋움" panose="020B0604000101010101" pitchFamily="50" charset="-127"/>
              </a:rPr>
              <a:t>)</a:t>
            </a:r>
          </a:p>
          <a:p>
            <a:r>
              <a:rPr lang="en-US" altLang="ko-KR" b="1" dirty="0">
                <a:latin typeface="함초롬돋움" panose="020B0604000101010101" pitchFamily="50" charset="-127"/>
              </a:rPr>
              <a:t>start</a:t>
            </a:r>
            <a:r>
              <a:rPr lang="ko-KR" altLang="en-US" b="1" dirty="0">
                <a:latin typeface="함초롬돋움" panose="020B0604000101010101" pitchFamily="50" charset="-127"/>
              </a:rPr>
              <a:t>에서 시작하여 </a:t>
            </a:r>
            <a:r>
              <a:rPr lang="en-US" altLang="ko-KR" b="1" dirty="0">
                <a:latin typeface="함초롬돋움" panose="020B0604000101010101" pitchFamily="50" charset="-127"/>
              </a:rPr>
              <a:t>(</a:t>
            </a:r>
            <a:r>
              <a:rPr lang="en-US" altLang="ko-KR" b="1" dirty="0">
                <a:solidFill>
                  <a:srgbClr val="00B0F0"/>
                </a:solidFill>
                <a:latin typeface="함초롬돋움" panose="020B0604000101010101" pitchFamily="50" charset="-127"/>
              </a:rPr>
              <a:t>stop-1</a:t>
            </a:r>
            <a:r>
              <a:rPr lang="en-US" altLang="ko-KR" b="1" dirty="0">
                <a:latin typeface="함초롬돋움" panose="020B0604000101010101" pitchFamily="50" charset="-127"/>
              </a:rPr>
              <a:t>)</a:t>
            </a:r>
            <a:r>
              <a:rPr lang="ko-KR" altLang="en-US" b="1" dirty="0">
                <a:latin typeface="함초롬돋움" panose="020B0604000101010101" pitchFamily="50" charset="-127"/>
              </a:rPr>
              <a:t>까지 </a:t>
            </a:r>
            <a:r>
              <a:rPr lang="en-US" altLang="ko-KR" b="1" dirty="0">
                <a:solidFill>
                  <a:srgbClr val="00B050"/>
                </a:solidFill>
                <a:latin typeface="함초롬돋움" panose="020B0604000101010101" pitchFamily="50" charset="-127"/>
              </a:rPr>
              <a:t>step</a:t>
            </a:r>
            <a:r>
              <a:rPr lang="ko-KR" altLang="en-US" b="1" dirty="0">
                <a:latin typeface="함초롬돋움" panose="020B0604000101010101" pitchFamily="50" charset="-127"/>
              </a:rPr>
              <a:t> 간격으로 정수들이 생성 </a:t>
            </a:r>
            <a:endParaRPr lang="en-US" altLang="ko-KR" b="1" dirty="0">
              <a:latin typeface="함초롬돋움" panose="020B0604000101010101" pitchFamily="50" charset="-127"/>
            </a:endParaRPr>
          </a:p>
          <a:p>
            <a:r>
              <a:rPr lang="en-US" altLang="ko-KR" b="1" dirty="0">
                <a:solidFill>
                  <a:srgbClr val="33CCFF"/>
                </a:solidFill>
                <a:latin typeface="함초롬돋움" panose="020B0604000101010101" pitchFamily="50" charset="-127"/>
              </a:rPr>
              <a:t>stop</a:t>
            </a:r>
            <a:r>
              <a:rPr lang="en-US" altLang="ko-KR" b="1" dirty="0">
                <a:latin typeface="함초롬돋움" panose="020B0604000101010101" pitchFamily="50" charset="-127"/>
              </a:rPr>
              <a:t> </a:t>
            </a:r>
            <a:r>
              <a:rPr lang="ko-KR" altLang="en-US" b="1" dirty="0">
                <a:latin typeface="함초롬돋움" panose="020B0604000101010101" pitchFamily="50" charset="-127"/>
              </a:rPr>
              <a:t>값은 반드시 지정 </a:t>
            </a:r>
            <a:r>
              <a:rPr lang="en-US" altLang="ko-KR" b="1" dirty="0">
                <a:latin typeface="함초롬돋움" panose="020B0604000101010101" pitchFamily="50" charset="-127"/>
              </a:rPr>
              <a:t>(</a:t>
            </a:r>
            <a:r>
              <a:rPr lang="en-US" altLang="ko-KR" b="1" dirty="0">
                <a:solidFill>
                  <a:srgbClr val="FF0000"/>
                </a:solidFill>
                <a:latin typeface="함초롬돋움" panose="020B0604000101010101" pitchFamily="50" charset="-127"/>
              </a:rPr>
              <a:t>start=0</a:t>
            </a:r>
            <a:r>
              <a:rPr lang="en-US" altLang="ko-KR" b="1" dirty="0">
                <a:latin typeface="함초롬돋움" panose="020B0604000101010101" pitchFamily="50" charset="-127"/>
              </a:rPr>
              <a:t>, </a:t>
            </a:r>
            <a:r>
              <a:rPr lang="en-US" altLang="ko-KR" b="1" dirty="0">
                <a:solidFill>
                  <a:srgbClr val="00B050"/>
                </a:solidFill>
                <a:latin typeface="함초롬돋움" panose="020B0604000101010101" pitchFamily="50" charset="-127"/>
              </a:rPr>
              <a:t>step=1</a:t>
            </a:r>
            <a:r>
              <a:rPr lang="ko-KR" altLang="en-US" b="1" dirty="0">
                <a:latin typeface="함초롬돋움" panose="020B0604000101010101" pitchFamily="50" charset="-127"/>
              </a:rPr>
              <a:t>은 생략 가능</a:t>
            </a:r>
            <a:r>
              <a:rPr lang="en-US" altLang="ko-KR" b="1" dirty="0">
                <a:latin typeface="함초롬돋움" panose="020B0604000101010101" pitchFamily="50" charset="-127"/>
              </a:rPr>
              <a:t>)</a:t>
            </a:r>
            <a:endParaRPr lang="ko-KR" altLang="en-US" b="1" dirty="0">
              <a:latin typeface="함초롬돋움" panose="020B0604000101010101" pitchFamily="50" charset="-127"/>
            </a:endParaRPr>
          </a:p>
          <a:p>
            <a:endParaRPr lang="en-US" altLang="ko-KR" b="1" dirty="0">
              <a:latin typeface="함초롬돋움" panose="020B0604000101010101" pitchFamily="50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</a:t>
            </a:r>
            <a:r>
              <a:rPr lang="ko-KR" altLang="en-US" dirty="0">
                <a:solidFill>
                  <a:srgbClr val="669900"/>
                </a:solidFill>
              </a:rPr>
              <a:t> 리</a:t>
            </a:r>
            <a:r>
              <a:rPr lang="ko-KR" altLang="en-US" dirty="0">
                <a:solidFill>
                  <a:srgbClr val="FFC000"/>
                </a:solidFill>
              </a:rPr>
              <a:t>스</a:t>
            </a:r>
            <a:r>
              <a:rPr lang="ko-KR" altLang="en-US" dirty="0">
                <a:solidFill>
                  <a:srgbClr val="00B0F0"/>
                </a:solidFill>
              </a:rPr>
              <a:t>트</a:t>
            </a:r>
            <a:r>
              <a:rPr lang="ko-KR" altLang="en-US" dirty="0"/>
              <a:t> 생성</a:t>
            </a:r>
            <a:r>
              <a:rPr lang="en-US" altLang="ko-KR" dirty="0"/>
              <a:t> </a:t>
            </a:r>
            <a:r>
              <a:rPr lang="ko-KR" altLang="en-US" dirty="0"/>
              <a:t>   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99603" y="3575224"/>
            <a:ext cx="8592878" cy="156966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4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list(</a:t>
            </a:r>
            <a:r>
              <a:rPr lang="en-US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4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list(</a:t>
            </a:r>
            <a:r>
              <a:rPr lang="en-US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4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list(</a:t>
            </a:r>
            <a:r>
              <a:rPr lang="en-US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11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792" y="5301208"/>
            <a:ext cx="2506689" cy="648005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87783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619"/>
    </mc:Choice>
    <mc:Fallback xmlns="">
      <p:transition advTm="8061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>
                <a:solidFill>
                  <a:srgbClr val="669900"/>
                </a:solidFill>
              </a:rPr>
              <a:t> 리</a:t>
            </a:r>
            <a:r>
              <a:rPr lang="ko-KR" altLang="en-US" dirty="0">
                <a:solidFill>
                  <a:srgbClr val="FFC000"/>
                </a:solidFill>
              </a:rPr>
              <a:t>스</a:t>
            </a:r>
            <a:r>
              <a:rPr lang="ko-KR" altLang="en-US" dirty="0">
                <a:solidFill>
                  <a:srgbClr val="00B0F0"/>
                </a:solidFill>
              </a:rPr>
              <a:t>트</a:t>
            </a:r>
            <a:r>
              <a:rPr lang="en-US" altLang="ko-KR" dirty="0"/>
              <a:t> 2</a:t>
            </a:r>
            <a:r>
              <a:rPr lang="ko-KR" altLang="en-US" dirty="0"/>
              <a:t>  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70642" y="908720"/>
            <a:ext cx="8620734" cy="1938992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list_1 = </a:t>
            </a:r>
            <a:r>
              <a:rPr lang="ko-KR" altLang="ko-KR" sz="24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1,</a:t>
            </a:r>
            <a:r>
              <a:rPr lang="ko-KR" altLang="ko-KR" sz="24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en-US" altLang="ko-KR" sz="24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,3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(list_1)</a:t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list_2 = </a:t>
            </a:r>
            <a:r>
              <a:rPr lang="ko-KR" altLang="ko-KR" sz="24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ko-KR" sz="24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ko-KR" sz="2400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(list_2)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684047" y="2888082"/>
            <a:ext cx="2150859" cy="83099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[1, 4]</a:t>
            </a:r>
          </a:p>
          <a:p>
            <a:r>
              <a:rPr lang="en-US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[2, 4]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0642" y="3857299"/>
            <a:ext cx="8620734" cy="1938992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list_3 = list_2</a:t>
            </a:r>
            <a:r>
              <a:rPr lang="ko-KR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(list_3)</a:t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list_4 = [1,2,3] </a:t>
            </a:r>
            <a:r>
              <a:rPr lang="ko-KR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[4,5,6]</a:t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(list_4)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625163" y="5836661"/>
            <a:ext cx="2268628" cy="83099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[2, 4, 2, 4, 2, 4]</a:t>
            </a:r>
          </a:p>
          <a:p>
            <a:r>
              <a:rPr lang="en-US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[1, 2, 3, 4, 5, 6]</a:t>
            </a:r>
            <a:endParaRPr lang="ko-KR" altLang="en-US" sz="24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028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8173"/>
    </mc:Choice>
    <mc:Fallback xmlns="">
      <p:transition advTm="88173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</a:t>
            </a:r>
            <a:r>
              <a:rPr lang="ko-KR" altLang="en-US" dirty="0">
                <a:solidFill>
                  <a:srgbClr val="669900"/>
                </a:solidFill>
              </a:rPr>
              <a:t> 리</a:t>
            </a:r>
            <a:r>
              <a:rPr lang="ko-KR" altLang="en-US" dirty="0">
                <a:solidFill>
                  <a:srgbClr val="FFC000"/>
                </a:solidFill>
              </a:rPr>
              <a:t>스</a:t>
            </a:r>
            <a:r>
              <a:rPr lang="ko-KR" altLang="en-US" dirty="0">
                <a:solidFill>
                  <a:srgbClr val="00B0F0"/>
                </a:solidFill>
              </a:rPr>
              <a:t>트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슬</a:t>
            </a:r>
            <a:r>
              <a:rPr lang="ko-KR" altLang="en-US" dirty="0" err="1">
                <a:solidFill>
                  <a:srgbClr val="FFC000"/>
                </a:solidFill>
              </a:rPr>
              <a:t>라</a:t>
            </a:r>
            <a:r>
              <a:rPr lang="ko-KR" altLang="en-US" dirty="0" err="1">
                <a:solidFill>
                  <a:srgbClr val="92D050"/>
                </a:solidFill>
              </a:rPr>
              <a:t>이</a:t>
            </a:r>
            <a:r>
              <a:rPr lang="ko-KR" altLang="en-US" dirty="0" err="1">
                <a:solidFill>
                  <a:srgbClr val="7030A0"/>
                </a:solidFill>
              </a:rPr>
              <a:t>싱</a:t>
            </a:r>
            <a:r>
              <a:rPr lang="ko-KR" altLang="en-US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1</a:t>
            </a:r>
            <a:r>
              <a:rPr lang="en-US" altLang="ko-KR" dirty="0"/>
              <a:t> </a:t>
            </a:r>
            <a:r>
              <a:rPr lang="ko-KR" altLang="en-US" dirty="0"/>
              <a:t>  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71746" y="3454157"/>
            <a:ext cx="8548726" cy="830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2400" b="1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letters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=['A','B','C','D','E‘</a:t>
            </a:r>
            <a:r>
              <a:rPr lang="en-US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,’F’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b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letters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2362775"/>
          </a:xfrm>
        </p:spPr>
        <p:txBody>
          <a:bodyPr>
            <a:normAutofit lnSpcReduction="10000"/>
          </a:bodyPr>
          <a:lstStyle/>
          <a:p>
            <a:r>
              <a:rPr lang="ko-KR" altLang="en-US" b="1" dirty="0">
                <a:solidFill>
                  <a:schemeClr val="accent3"/>
                </a:solidFill>
                <a:latin typeface="함초롬돋움" panose="020B0604000101010101" pitchFamily="50" charset="-127"/>
              </a:rPr>
              <a:t>콜론</a:t>
            </a:r>
            <a:r>
              <a:rPr lang="en-US" altLang="ko-KR" b="1" dirty="0">
                <a:solidFill>
                  <a:schemeClr val="accent3"/>
                </a:solidFill>
                <a:latin typeface="함초롬돋움" panose="020B0604000101010101" pitchFamily="50" charset="-127"/>
              </a:rPr>
              <a:t>(:) </a:t>
            </a:r>
            <a:r>
              <a:rPr lang="ko-KR" altLang="en-US" b="1" dirty="0">
                <a:latin typeface="함초롬돋움" panose="020B0604000101010101" pitchFamily="50" charset="-127"/>
              </a:rPr>
              <a:t>이용 범위 지정</a:t>
            </a:r>
            <a:endParaRPr lang="en-US" altLang="ko-KR" b="1" dirty="0">
              <a:latin typeface="함초롬돋움" panose="020B0604000101010101" pitchFamily="50" charset="-127"/>
            </a:endParaRPr>
          </a:p>
          <a:p>
            <a:r>
              <a:rPr lang="en-US" altLang="ko-KR" sz="2400" b="1" dirty="0">
                <a:solidFill>
                  <a:srgbClr val="7030A0"/>
                </a:solidFill>
                <a:latin typeface="함초롬돋움" panose="020B0604000101010101" pitchFamily="50" charset="-127"/>
              </a:rPr>
              <a:t>[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</a:rPr>
              <a:t>start</a:t>
            </a:r>
            <a:r>
              <a:rPr lang="en-US" altLang="ko-KR" sz="2400" b="1" dirty="0">
                <a:latin typeface="함초롬돋움" panose="020B0604000101010101" pitchFamily="50" charset="-127"/>
              </a:rPr>
              <a:t>: </a:t>
            </a:r>
            <a:r>
              <a:rPr lang="en-US" altLang="ko-KR" sz="2400" b="1" dirty="0">
                <a:solidFill>
                  <a:srgbClr val="33CCFF"/>
                </a:solidFill>
                <a:latin typeface="함초롬돋움" panose="020B0604000101010101" pitchFamily="50" charset="-127"/>
              </a:rPr>
              <a:t>stop</a:t>
            </a:r>
            <a:r>
              <a:rPr lang="en-US" altLang="ko-KR" sz="2400" b="1" dirty="0">
                <a:latin typeface="함초롬돋움" panose="020B0604000101010101" pitchFamily="50" charset="-127"/>
              </a:rPr>
              <a:t>: </a:t>
            </a:r>
            <a:r>
              <a:rPr lang="en-US" altLang="ko-KR" sz="2400" b="1" dirty="0">
                <a:solidFill>
                  <a:srgbClr val="00B050"/>
                </a:solidFill>
                <a:latin typeface="함초롬돋움" panose="020B0604000101010101" pitchFamily="50" charset="-127"/>
              </a:rPr>
              <a:t>step</a:t>
            </a:r>
            <a:r>
              <a:rPr lang="en-US" altLang="ko-KR" sz="2400" b="1" dirty="0">
                <a:solidFill>
                  <a:srgbClr val="7030A0"/>
                </a:solidFill>
                <a:latin typeface="함초롬돋움" panose="020B0604000101010101" pitchFamily="50" charset="-127"/>
              </a:rPr>
              <a:t>]</a:t>
            </a:r>
          </a:p>
          <a:p>
            <a:r>
              <a:rPr lang="en-US" altLang="ko-KR" b="1" dirty="0">
                <a:latin typeface="함초롬돋움" panose="020B0604000101010101" pitchFamily="50" charset="-127"/>
              </a:rPr>
              <a:t>start</a:t>
            </a:r>
            <a:r>
              <a:rPr lang="ko-KR" altLang="en-US" b="1" dirty="0">
                <a:latin typeface="함초롬돋움" panose="020B0604000101010101" pitchFamily="50" charset="-127"/>
              </a:rPr>
              <a:t>에서 시작하여 </a:t>
            </a:r>
            <a:r>
              <a:rPr lang="en-US" altLang="ko-KR" b="1" dirty="0">
                <a:latin typeface="함초롬돋움" panose="020B0604000101010101" pitchFamily="50" charset="-127"/>
              </a:rPr>
              <a:t>(</a:t>
            </a:r>
            <a:r>
              <a:rPr lang="en-US" altLang="ko-KR" b="1" dirty="0">
                <a:solidFill>
                  <a:srgbClr val="00B0F0"/>
                </a:solidFill>
                <a:latin typeface="함초롬돋움" panose="020B0604000101010101" pitchFamily="50" charset="-127"/>
              </a:rPr>
              <a:t>stop-1</a:t>
            </a:r>
            <a:r>
              <a:rPr lang="en-US" altLang="ko-KR" b="1" dirty="0">
                <a:latin typeface="함초롬돋움" panose="020B0604000101010101" pitchFamily="50" charset="-127"/>
              </a:rPr>
              <a:t>)</a:t>
            </a:r>
            <a:r>
              <a:rPr lang="ko-KR" altLang="en-US" b="1" dirty="0">
                <a:latin typeface="함초롬돋움" panose="020B0604000101010101" pitchFamily="50" charset="-127"/>
              </a:rPr>
              <a:t>까지 </a:t>
            </a:r>
            <a:r>
              <a:rPr lang="en-US" altLang="ko-KR" b="1" dirty="0">
                <a:solidFill>
                  <a:srgbClr val="00B050"/>
                </a:solidFill>
                <a:latin typeface="함초롬돋움" panose="020B0604000101010101" pitchFamily="50" charset="-127"/>
              </a:rPr>
              <a:t>step</a:t>
            </a:r>
            <a:r>
              <a:rPr lang="ko-KR" altLang="en-US" b="1" dirty="0">
                <a:latin typeface="함초롬돋움" panose="020B0604000101010101" pitchFamily="50" charset="-127"/>
              </a:rPr>
              <a:t> 간격으로 항목 추출 </a:t>
            </a:r>
            <a:endParaRPr lang="en-US" altLang="ko-KR" b="1" dirty="0">
              <a:latin typeface="함초롬돋움" panose="020B0604000101010101" pitchFamily="50" charset="-127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함초롬돋움" panose="020B0604000101010101" pitchFamily="50" charset="-127"/>
              </a:rPr>
              <a:t>start=0</a:t>
            </a:r>
            <a:r>
              <a:rPr lang="en-US" altLang="ko-KR" b="1" dirty="0">
                <a:latin typeface="함초롬돋움" panose="020B0604000101010101" pitchFamily="50" charset="-127"/>
              </a:rPr>
              <a:t>, </a:t>
            </a:r>
            <a:r>
              <a:rPr lang="en-US" altLang="ko-KR" b="1" dirty="0">
                <a:solidFill>
                  <a:srgbClr val="00B050"/>
                </a:solidFill>
                <a:latin typeface="함초롬돋움" panose="020B0604000101010101" pitchFamily="50" charset="-127"/>
              </a:rPr>
              <a:t>step=1</a:t>
            </a:r>
            <a:r>
              <a:rPr lang="ko-KR" altLang="en-US" b="1" dirty="0">
                <a:latin typeface="함초롬돋움" panose="020B0604000101010101" pitchFamily="50" charset="-127"/>
              </a:rPr>
              <a:t>은 생략 가능</a:t>
            </a:r>
            <a:r>
              <a:rPr lang="en-US" altLang="ko-KR" b="1" dirty="0">
                <a:solidFill>
                  <a:srgbClr val="FF0000"/>
                </a:solidFill>
                <a:latin typeface="함초롬돋움" panose="020B0604000101010101" pitchFamily="50" charset="-127"/>
              </a:rPr>
              <a:t>, stop  </a:t>
            </a:r>
            <a:r>
              <a:rPr lang="ko-KR" altLang="en-US" b="1" dirty="0">
                <a:solidFill>
                  <a:srgbClr val="FF0000"/>
                </a:solidFill>
                <a:latin typeface="함초롬돋움" panose="020B0604000101010101" pitchFamily="50" charset="-127"/>
              </a:rPr>
              <a:t>생략 가능</a:t>
            </a:r>
          </a:p>
          <a:p>
            <a:endParaRPr lang="en-US" altLang="ko-KR" b="1" dirty="0">
              <a:latin typeface="함초롬돋움" panose="020B0604000101010101" pitchFamily="50" charset="-127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71747" y="4406450"/>
            <a:ext cx="8548726" cy="19389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2400" b="1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letters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ko-KR" altLang="ko-KR" sz="2400" b="1" dirty="0">
                <a:solidFill>
                  <a:srgbClr val="00B0F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0:3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b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letters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ko-KR" altLang="ko-KR" sz="2400" b="1" dirty="0">
                <a:solidFill>
                  <a:srgbClr val="00B0F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:3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endParaRPr lang="en-US" altLang="ko-KR" sz="2400" b="1" dirty="0">
              <a:solidFill>
                <a:schemeClr val="tx2"/>
              </a:solidFill>
              <a:latin typeface="Consolas" panose="020B0609020204030204" pitchFamily="49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letters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ko-KR" altLang="ko-KR" sz="2400" b="1" dirty="0">
                <a:solidFill>
                  <a:srgbClr val="00B0F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:])</a:t>
            </a:r>
            <a:b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letters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ko-KR" altLang="ko-KR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</a:p>
        </p:txBody>
      </p:sp>
      <p:sp>
        <p:nvSpPr>
          <p:cNvPr id="10" name="말풍선: 모서리가 둥근 사각형 5">
            <a:extLst>
              <a:ext uri="{FF2B5EF4-FFF2-40B4-BE49-F238E27FC236}">
                <a16:creationId xmlns:a16="http://schemas.microsoft.com/office/drawing/2014/main" id="{94F92C60-A388-46A8-B7B0-6BDF13EED02A}"/>
              </a:ext>
            </a:extLst>
          </p:cNvPr>
          <p:cNvSpPr/>
          <p:nvPr/>
        </p:nvSpPr>
        <p:spPr>
          <a:xfrm>
            <a:off x="2967059" y="6454266"/>
            <a:ext cx="3441145" cy="315549"/>
          </a:xfrm>
          <a:prstGeom prst="wedgeRoundRectCallout">
            <a:avLst>
              <a:gd name="adj1" fmla="val -56608"/>
              <a:gd name="adj2" fmla="val -104800"/>
              <a:gd name="adj3" fmla="val 16667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콜론만 있으면 리스트의 처음부터 끝까지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1"/>
          <a:stretch/>
        </p:blipFill>
        <p:spPr>
          <a:xfrm>
            <a:off x="3995936" y="3937537"/>
            <a:ext cx="4824536" cy="100811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721383" y="5052978"/>
            <a:ext cx="3096344" cy="1323439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['A', 'B', 'C']</a:t>
            </a:r>
          </a:p>
          <a:p>
            <a:r>
              <a:rPr lang="en-US" altLang="ko-KR" sz="20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['A', 'B', 'C']</a:t>
            </a:r>
          </a:p>
          <a:p>
            <a:r>
              <a:rPr lang="en-US" altLang="ko-KR" sz="20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['D', 'E', 'F']</a:t>
            </a:r>
          </a:p>
          <a:p>
            <a:r>
              <a:rPr lang="en-US" altLang="ko-KR" sz="20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['A', 'B', 'C', 'D', 'E', 'F']</a:t>
            </a:r>
            <a:endParaRPr lang="ko-KR" altLang="en-US" sz="20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22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182"/>
    </mc:Choice>
    <mc:Fallback xmlns="">
      <p:transition advTm="67182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</a:t>
            </a:r>
            <a:r>
              <a:rPr lang="ko-KR" altLang="en-US" dirty="0">
                <a:solidFill>
                  <a:srgbClr val="669900"/>
                </a:solidFill>
              </a:rPr>
              <a:t> 리</a:t>
            </a:r>
            <a:r>
              <a:rPr lang="ko-KR" altLang="en-US" dirty="0">
                <a:solidFill>
                  <a:srgbClr val="FFC000"/>
                </a:solidFill>
              </a:rPr>
              <a:t>스</a:t>
            </a:r>
            <a:r>
              <a:rPr lang="ko-KR" altLang="en-US" dirty="0">
                <a:solidFill>
                  <a:srgbClr val="00B0F0"/>
                </a:solidFill>
              </a:rPr>
              <a:t>트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슬</a:t>
            </a:r>
            <a:r>
              <a:rPr lang="ko-KR" altLang="en-US" dirty="0" err="1">
                <a:solidFill>
                  <a:srgbClr val="FFC000"/>
                </a:solidFill>
              </a:rPr>
              <a:t>라</a:t>
            </a:r>
            <a:r>
              <a:rPr lang="ko-KR" altLang="en-US" dirty="0" err="1">
                <a:solidFill>
                  <a:srgbClr val="92D050"/>
                </a:solidFill>
              </a:rPr>
              <a:t>이</a:t>
            </a:r>
            <a:r>
              <a:rPr lang="ko-KR" altLang="en-US" dirty="0" err="1">
                <a:solidFill>
                  <a:srgbClr val="7030A0"/>
                </a:solidFill>
              </a:rPr>
              <a:t>싱</a:t>
            </a:r>
            <a:r>
              <a:rPr lang="ko-KR" altLang="en-US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2</a:t>
            </a:r>
            <a:r>
              <a:rPr lang="en-US" altLang="ko-KR" dirty="0"/>
              <a:t> </a:t>
            </a:r>
            <a:r>
              <a:rPr lang="ko-KR" altLang="en-US" dirty="0"/>
              <a:t>  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74491" y="2259835"/>
            <a:ext cx="8545981" cy="41549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letters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ko-KR" altLang="ko-KR" sz="24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0:3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letters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ko-KR" altLang="ko-KR" sz="24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0:3:1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letters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ko-KR" altLang="ko-KR" sz="2400" b="1" dirty="0">
                <a:solidFill>
                  <a:srgbClr val="FFC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0:3:2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endParaRPr lang="en-US" altLang="ko-KR" sz="24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letters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[::</a:t>
            </a:r>
            <a:r>
              <a:rPr lang="ko-KR" altLang="ko-KR" sz="2400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letters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[::</a:t>
            </a:r>
            <a:r>
              <a:rPr lang="ko-KR" altLang="ko-KR" sz="2400" b="1" dirty="0">
                <a:solidFill>
                  <a:srgbClr val="FF66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endParaRPr lang="en-US" altLang="ko-KR" sz="24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letters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[::</a:t>
            </a:r>
            <a:r>
              <a:rPr lang="ko-KR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ko-KR" altLang="ko-KR" sz="2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letters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[::</a:t>
            </a:r>
            <a:r>
              <a:rPr lang="ko-KR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ko-KR" altLang="ko-KR" sz="2400" b="1" dirty="0">
                <a:solidFill>
                  <a:srgbClr val="33CC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1"/>
          <a:stretch/>
        </p:blipFill>
        <p:spPr>
          <a:xfrm>
            <a:off x="1907704" y="761595"/>
            <a:ext cx="4824536" cy="134566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148064" y="3284984"/>
            <a:ext cx="3507971" cy="2862322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['A', 'B', 'C']</a:t>
            </a:r>
          </a:p>
          <a:p>
            <a:r>
              <a:rPr lang="en-US" altLang="ko-KR" sz="20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['A', 'B', 'C']</a:t>
            </a:r>
          </a:p>
          <a:p>
            <a:r>
              <a:rPr lang="en-US" altLang="ko-KR" sz="20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['A', 'C']</a:t>
            </a:r>
          </a:p>
          <a:p>
            <a:endParaRPr lang="en-US" altLang="ko-KR" sz="20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['A', 'C', 'E']</a:t>
            </a:r>
          </a:p>
          <a:p>
            <a:r>
              <a:rPr lang="en-US" altLang="ko-KR" sz="20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['A', 'D']</a:t>
            </a:r>
          </a:p>
          <a:p>
            <a:endParaRPr lang="en-US" altLang="ko-KR" sz="20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['F', 'E', 'D', 'C', 'B', 'A']</a:t>
            </a:r>
          </a:p>
          <a:p>
            <a:r>
              <a:rPr lang="en-US" altLang="ko-KR" sz="20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['F', 'D', 'B']</a:t>
            </a:r>
            <a:endParaRPr lang="ko-KR" altLang="en-US" sz="20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558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66613"/>
    </mc:Choice>
    <mc:Fallback xmlns="">
      <p:transition advTm="166613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</a:t>
            </a:r>
            <a:r>
              <a:rPr lang="ko-KR" altLang="en-US" dirty="0" smtClean="0">
                <a:solidFill>
                  <a:srgbClr val="0070C0"/>
                </a:solidFill>
              </a:rPr>
              <a:t> 리</a:t>
            </a:r>
            <a:r>
              <a:rPr lang="ko-KR" altLang="en-US" dirty="0" smtClean="0">
                <a:solidFill>
                  <a:srgbClr val="FFC000"/>
                </a:solidFill>
              </a:rPr>
              <a:t>스</a:t>
            </a:r>
            <a:r>
              <a:rPr lang="ko-KR" altLang="en-US" dirty="0" smtClean="0">
                <a:solidFill>
                  <a:srgbClr val="00B050"/>
                </a:solidFill>
              </a:rPr>
              <a:t>트</a:t>
            </a:r>
            <a:r>
              <a:rPr lang="ko-KR" altLang="en-US" dirty="0"/>
              <a:t> </a:t>
            </a:r>
            <a:r>
              <a:rPr lang="ko-KR" altLang="en-US" dirty="0" smtClean="0"/>
              <a:t>사용 가능한 함수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  </a:t>
            </a:r>
            <a:endParaRPr lang="ko-KR" altLang="en-US" dirty="0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292364" y="980728"/>
            <a:ext cx="8528108" cy="2308324"/>
          </a:xfrm>
          <a:prstGeom prst="rect">
            <a:avLst/>
          </a:prstGeom>
          <a:noFill/>
          <a:ln>
            <a:solidFill>
              <a:srgbClr val="92D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[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11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99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33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55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endParaRPr kumimoji="0" lang="en-US" altLang="ko-KR" sz="24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max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sum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ko-KR" altLang="ko-KR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934316" y="1951742"/>
            <a:ext cx="850670" cy="1200329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</a:p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99</a:t>
            </a:r>
          </a:p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</a:p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208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92364" y="3587421"/>
            <a:ext cx="8528107" cy="261610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strings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love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Coffee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strings</a:t>
            </a:r>
            <a:r>
              <a:rPr kumimoji="0" lang="ko-KR" altLang="ko-KR" sz="3600" b="1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upper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strings</a:t>
            </a:r>
            <a:r>
              <a:rPr kumimoji="0" lang="ko-KR" altLang="ko-KR" sz="3600" b="1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lower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strings</a:t>
            </a:r>
            <a:r>
              <a:rPr kumimoji="0" lang="ko-KR" altLang="ko-KR" sz="3600" b="1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capitalize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98367" y="5572737"/>
            <a:ext cx="3222104" cy="1077218"/>
          </a:xfrm>
          <a:prstGeom prst="rect">
            <a:avLst/>
          </a:prstGeom>
          <a:ln>
            <a:solidFill>
              <a:srgbClr val="FF9900"/>
            </a:solidFill>
          </a:ln>
        </p:spPr>
        <p:txBody>
          <a:bodyPr wrap="square">
            <a:spAutoFit/>
          </a:bodyPr>
          <a:lstStyle/>
          <a:p>
            <a:r>
              <a:rPr lang="it-IT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 LOVE COFFEE</a:t>
            </a:r>
          </a:p>
          <a:p>
            <a:r>
              <a:rPr lang="it-IT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 </a:t>
            </a:r>
            <a:r>
              <a:rPr lang="it-IT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love</a:t>
            </a:r>
            <a:r>
              <a:rPr lang="it-IT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coffee</a:t>
            </a:r>
          </a:p>
          <a:p>
            <a:r>
              <a:rPr lang="it-IT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 love coffee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03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7449"/>
    </mc:Choice>
    <mc:Fallback xmlns="">
      <p:transition advTm="97449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도전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  </a:t>
            </a:r>
            <a:endParaRPr lang="ko-KR" altLang="en-US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32727E2A-EBE4-4E2A-A7A0-6AFAAD20E159}"/>
              </a:ext>
            </a:extLst>
          </p:cNvPr>
          <p:cNvSpPr txBox="1">
            <a:spLocks/>
          </p:cNvSpPr>
          <p:nvPr/>
        </p:nvSpPr>
        <p:spPr>
          <a:xfrm>
            <a:off x="400336" y="908720"/>
            <a:ext cx="8476014" cy="10081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74638" indent="-274638" algn="just" defTabSz="914400" rtl="0" eaLnBrk="1" latinLnBrk="1" hangingPunct="1">
              <a:lnSpc>
                <a:spcPct val="130000"/>
              </a:lnSpc>
              <a:spcBef>
                <a:spcPts val="1800"/>
              </a:spcBef>
              <a:buClr>
                <a:srgbClr val="006600"/>
              </a:buClr>
              <a:buSzPct val="100000"/>
              <a:buFont typeface="Wingdings" pitchFamily="2" charset="2"/>
              <a:buChar char="ª"/>
              <a:defRPr sz="2000" kern="1200" baseline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-228600" algn="just" defTabSz="914400" rtl="0" eaLnBrk="1" latinLnBrk="1" hangingPunct="1">
              <a:lnSpc>
                <a:spcPct val="13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 baseline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 marL="685800" indent="-228600" algn="just" defTabSz="914400" rtl="0" eaLnBrk="1" latinLnBrk="1" hangingPunct="1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HY강M" pitchFamily="18" charset="-127"/>
              <a:buChar char="-"/>
              <a:defRPr sz="1600" kern="1200" baseline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 marL="914400" indent="-228600" algn="just" defTabSz="914400" rtl="0" eaLnBrk="1" latinLnBrk="1" hangingPunct="1">
              <a:lnSpc>
                <a:spcPct val="13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 marL="1143000" indent="-228600" algn="just" defTabSz="914400" rtl="0" eaLnBrk="1" latinLnBrk="1" hangingPunct="1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"/>
              <a:defRPr sz="1400" kern="1200" baseline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  <a:lvl6pPr marL="1377950" indent="-228600" algn="l" defTabSz="914400" rtl="0" eaLnBrk="1" latinLnBrk="1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1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ko-KR" altLang="en-US" b="1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사용자로부터 </a:t>
            </a:r>
            <a:r>
              <a:rPr lang="ko-KR" altLang="en-US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문자열을 입력 받은 후</a:t>
            </a:r>
            <a:r>
              <a:rPr lang="en-US" altLang="ko-KR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 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ko-KR" altLang="en-US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이 문자열을 피라미드 패턴을 만들어 출력하는 프로그램을 작성하세요</a:t>
            </a:r>
            <a:endParaRPr lang="en-US" altLang="ko-KR" b="1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F5FD6D-C5DE-4636-802E-C7FF03950906}"/>
              </a:ext>
            </a:extLst>
          </p:cNvPr>
          <p:cNvSpPr/>
          <p:nvPr/>
        </p:nvSpPr>
        <p:spPr>
          <a:xfrm>
            <a:off x="467544" y="2305615"/>
            <a:ext cx="7992888" cy="3108543"/>
          </a:xfrm>
          <a:prstGeom prst="rect">
            <a:avLst/>
          </a:prstGeom>
          <a:noFill/>
          <a:ln>
            <a:solidFill>
              <a:srgbClr val="6699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문자열을 입력하세요 </a:t>
            </a:r>
            <a:r>
              <a:rPr lang="en-US" altLang="ko-KR" sz="28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: hello</a:t>
            </a:r>
          </a:p>
          <a:p>
            <a:endParaRPr lang="en-US" altLang="ko-KR" sz="2800" b="1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r>
              <a:rPr lang="en-US" altLang="ko-KR" sz="28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h</a:t>
            </a:r>
          </a:p>
          <a:p>
            <a:r>
              <a:rPr lang="en-US" altLang="ko-KR" sz="28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he</a:t>
            </a:r>
          </a:p>
          <a:p>
            <a:r>
              <a:rPr lang="en-US" altLang="ko-KR" sz="2800" b="1" dirty="0" err="1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hel</a:t>
            </a:r>
            <a:endParaRPr lang="en-US" altLang="ko-KR" sz="2800" b="1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r>
              <a:rPr lang="en-US" altLang="ko-KR" sz="28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hell</a:t>
            </a:r>
          </a:p>
          <a:p>
            <a:r>
              <a:rPr lang="en-US" altLang="ko-KR" sz="28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hello</a:t>
            </a:r>
            <a:endParaRPr lang="ko-KR" altLang="en-US" sz="2800" b="1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867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7449"/>
    </mc:Choice>
    <mc:Fallback xmlns="">
      <p:transition advTm="9744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도전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 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A171DB-5B25-41B9-874C-888D6B84F3A4}"/>
              </a:ext>
            </a:extLst>
          </p:cNvPr>
          <p:cNvSpPr/>
          <p:nvPr/>
        </p:nvSpPr>
        <p:spPr>
          <a:xfrm>
            <a:off x="4669225" y="3824226"/>
            <a:ext cx="4204230" cy="2677656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문자열을 입력하세요 </a:t>
            </a:r>
            <a:r>
              <a:rPr lang="en-US" altLang="ko-KR" sz="24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: hello</a:t>
            </a:r>
          </a:p>
          <a:p>
            <a:endParaRPr lang="en-US" altLang="ko-KR" sz="2400" b="1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r>
              <a:rPr lang="en-US" altLang="ko-KR" sz="24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h                   word[:1]</a:t>
            </a:r>
          </a:p>
          <a:p>
            <a:r>
              <a:rPr lang="en-US" altLang="ko-KR" sz="24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he                 word[:2]</a:t>
            </a:r>
          </a:p>
          <a:p>
            <a:r>
              <a:rPr lang="en-US" altLang="ko-KR" sz="2400" b="1" dirty="0" err="1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hel</a:t>
            </a:r>
            <a:r>
              <a:rPr lang="en-US" altLang="ko-KR" sz="24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             word[:3]</a:t>
            </a:r>
          </a:p>
          <a:p>
            <a:r>
              <a:rPr lang="en-US" altLang="ko-KR" sz="24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hell</a:t>
            </a:r>
          </a:p>
          <a:p>
            <a:r>
              <a:rPr lang="en-US" altLang="ko-KR" sz="24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hello</a:t>
            </a:r>
            <a:endParaRPr lang="ko-KR" altLang="en-US" sz="2400" b="1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pic>
        <p:nvPicPr>
          <p:cNvPr id="7" name="그림 6" descr="화면 캡처">
            <a:extLst>
              <a:ext uri="{FF2B5EF4-FFF2-40B4-BE49-F238E27FC236}">
                <a16:creationId xmlns:a16="http://schemas.microsoft.com/office/drawing/2014/main" id="{BE47BC75-C150-47E5-9EE5-DE0130FFB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39525"/>
            <a:ext cx="3482275" cy="991731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7D6AB4A0-7D3A-4A35-A304-0506EE162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928881"/>
            <a:ext cx="8136904" cy="2739211"/>
          </a:xfrm>
          <a:prstGeom prst="rect">
            <a:avLst/>
          </a:prstGeom>
          <a:noFill/>
          <a:ln>
            <a:solidFill>
              <a:srgbClr val="66990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word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=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input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'문자열을 입력하세요 : 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size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=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len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word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</a:t>
            </a:r>
            <a:r>
              <a:rPr kumimoji="0" lang="ko-KR" altLang="ko-KR" sz="28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/>
            </a:r>
            <a:br>
              <a:rPr kumimoji="0" lang="ko-KR" altLang="ko-KR" sz="28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 size+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):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# 1 2 3 4 5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word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[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: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]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</a:t>
            </a:r>
            <a:endParaRPr kumimoji="0" lang="ko-KR" altLang="ko-KR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368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7449"/>
    </mc:Choice>
    <mc:Fallback xmlns="">
      <p:transition advTm="9744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</a:t>
            </a:r>
            <a:r>
              <a:rPr lang="ko-KR" altLang="en-US" dirty="0">
                <a:solidFill>
                  <a:srgbClr val="0070C0"/>
                </a:solidFill>
              </a:rPr>
              <a:t> 리</a:t>
            </a:r>
            <a:r>
              <a:rPr lang="ko-KR" altLang="en-US" dirty="0">
                <a:solidFill>
                  <a:srgbClr val="FFC000"/>
                </a:solidFill>
              </a:rPr>
              <a:t>스</a:t>
            </a:r>
            <a:r>
              <a:rPr lang="ko-KR" altLang="en-US" dirty="0">
                <a:solidFill>
                  <a:srgbClr val="00B050"/>
                </a:solidFill>
              </a:rPr>
              <a:t>트</a:t>
            </a:r>
            <a:r>
              <a:rPr lang="ko-KR" altLang="en-US" dirty="0"/>
              <a:t> </a:t>
            </a:r>
            <a:r>
              <a:rPr lang="ko-KR" altLang="en-US" dirty="0" smtClean="0">
                <a:solidFill>
                  <a:srgbClr val="7030A0"/>
                </a:solidFill>
              </a:rPr>
              <a:t>함축 </a:t>
            </a:r>
            <a:r>
              <a:rPr lang="en-US" altLang="ko-KR" dirty="0" smtClean="0">
                <a:solidFill>
                  <a:srgbClr val="7030A0"/>
                </a:solidFill>
              </a:rPr>
              <a:t>1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  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634583"/>
          </a:xfrm>
        </p:spPr>
        <p:txBody>
          <a:bodyPr/>
          <a:lstStyle/>
          <a:p>
            <a:r>
              <a:rPr lang="ko-KR" altLang="en-US" b="1" dirty="0">
                <a:latin typeface="함초롬돋움" panose="020B0604000101010101" pitchFamily="50" charset="-127"/>
              </a:rPr>
              <a:t>축약 표현을 사용하면 간결하면서 효율적으로 리스트를 생성할 수 있음</a:t>
            </a:r>
            <a:endParaRPr lang="en-US" altLang="ko-KR" b="1" dirty="0">
              <a:latin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b="1" dirty="0">
              <a:latin typeface="함초롬돋움" panose="020B0604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1746" y="1772816"/>
            <a:ext cx="8589586" cy="4320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en-US" altLang="ko-KR" sz="2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**2 </a:t>
            </a:r>
            <a:r>
              <a:rPr lang="en-US" altLang="ko-KR" sz="24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lang="en-US" altLang="ko-KR" sz="2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sz="2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in </a:t>
            </a:r>
            <a:r>
              <a:rPr lang="en-US" altLang="ko-KR" sz="24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[1,2,3,4,5,6] </a:t>
            </a:r>
            <a:r>
              <a:rPr lang="en-US" altLang="ko-KR" sz="24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endParaRPr lang="ko-KR" altLang="en-US" sz="2400" b="1" dirty="0">
              <a:solidFill>
                <a:srgbClr val="7030A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1746" y="2696318"/>
            <a:ext cx="8589586" cy="4320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en-US" altLang="ko-KR" sz="2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b="1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1,4,9,16,25,36</a:t>
            </a:r>
            <a:r>
              <a:rPr lang="en-US" altLang="ko-KR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endParaRPr lang="ko-KR" altLang="en-US" sz="2400" b="1" dirty="0">
              <a:solidFill>
                <a:srgbClr val="7030A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4283968" y="2312192"/>
            <a:ext cx="403663" cy="306277"/>
          </a:xfrm>
          <a:prstGeom prst="downArrow">
            <a:avLst/>
          </a:prstGeom>
          <a:solidFill>
            <a:srgbClr val="E5F6E4"/>
          </a:solidFill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316589" y="4802315"/>
            <a:ext cx="8588686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+2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8718" y="5725817"/>
            <a:ext cx="8544743" cy="40011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 altLang="ko-KR" sz="2000" b="1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it-IT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2, 3, 4, 5, 6, 7, 8, 9,10,11</a:t>
            </a:r>
            <a:r>
              <a:rPr lang="it-IT" altLang="ko-KR" sz="2000" b="1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764988" y="4355453"/>
            <a:ext cx="3096344" cy="400110"/>
          </a:xfrm>
          <a:prstGeom prst="rect">
            <a:avLst/>
          </a:prstGeom>
          <a:solidFill>
            <a:schemeClr val="bg1"/>
          </a:solidFill>
          <a:ln w="57150">
            <a:solidFill>
              <a:srgbClr val="E5F6E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0,1,2,3,4,5,6,7,8,9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4290082" y="5342741"/>
            <a:ext cx="403663" cy="306277"/>
          </a:xfrm>
          <a:prstGeom prst="downArrow">
            <a:avLst/>
          </a:prstGeom>
          <a:solidFill>
            <a:srgbClr val="E5F6E4"/>
          </a:solidFill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14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7449"/>
    </mc:Choice>
    <mc:Fallback xmlns="">
      <p:transition advTm="97449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</a:t>
            </a:r>
            <a:r>
              <a:rPr lang="ko-KR" altLang="en-US" dirty="0">
                <a:solidFill>
                  <a:srgbClr val="0070C0"/>
                </a:solidFill>
              </a:rPr>
              <a:t> 리</a:t>
            </a:r>
            <a:r>
              <a:rPr lang="ko-KR" altLang="en-US" dirty="0">
                <a:solidFill>
                  <a:srgbClr val="FFC000"/>
                </a:solidFill>
              </a:rPr>
              <a:t>스</a:t>
            </a:r>
            <a:r>
              <a:rPr lang="ko-KR" altLang="en-US" dirty="0">
                <a:solidFill>
                  <a:srgbClr val="00B050"/>
                </a:solidFill>
              </a:rPr>
              <a:t>트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7030A0"/>
                </a:solidFill>
              </a:rPr>
              <a:t>함축 </a:t>
            </a:r>
            <a:r>
              <a:rPr lang="en-US" altLang="ko-KR" dirty="0">
                <a:solidFill>
                  <a:srgbClr val="7030A0"/>
                </a:solidFill>
              </a:rPr>
              <a:t>2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  </a:t>
            </a:r>
            <a:endParaRPr lang="ko-KR" altLang="en-US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32727E2A-EBE4-4E2A-A7A0-6AFAAD20E159}"/>
              </a:ext>
            </a:extLst>
          </p:cNvPr>
          <p:cNvSpPr txBox="1">
            <a:spLocks/>
          </p:cNvSpPr>
          <p:nvPr/>
        </p:nvSpPr>
        <p:spPr>
          <a:xfrm>
            <a:off x="400336" y="975676"/>
            <a:ext cx="7844072" cy="36150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4638" indent="-274638" algn="just" defTabSz="914400" rtl="0" eaLnBrk="1" latinLnBrk="1" hangingPunct="1">
              <a:lnSpc>
                <a:spcPct val="130000"/>
              </a:lnSpc>
              <a:spcBef>
                <a:spcPts val="1800"/>
              </a:spcBef>
              <a:buClr>
                <a:srgbClr val="006600"/>
              </a:buClr>
              <a:buSzPct val="100000"/>
              <a:buFont typeface="Wingdings" pitchFamily="2" charset="2"/>
              <a:buChar char="ª"/>
              <a:defRPr sz="2000" kern="1200" baseline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-228600" algn="just" defTabSz="914400" rtl="0" eaLnBrk="1" latinLnBrk="1" hangingPunct="1">
              <a:lnSpc>
                <a:spcPct val="13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 baseline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 marL="685800" indent="-228600" algn="just" defTabSz="914400" rtl="0" eaLnBrk="1" latinLnBrk="1" hangingPunct="1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HY강M" pitchFamily="18" charset="-127"/>
              <a:buChar char="-"/>
              <a:defRPr sz="1600" kern="1200" baseline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 marL="914400" indent="-228600" algn="just" defTabSz="914400" rtl="0" eaLnBrk="1" latinLnBrk="1" hangingPunct="1">
              <a:lnSpc>
                <a:spcPct val="13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 marL="1143000" indent="-228600" algn="just" defTabSz="914400" rtl="0" eaLnBrk="1" latinLnBrk="1" hangingPunct="1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"/>
              <a:defRPr sz="1400" kern="1200" baseline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  <a:lvl6pPr marL="1377950" indent="-228600" algn="l" defTabSz="914400" rtl="0" eaLnBrk="1" latinLnBrk="1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1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ko-KR" b="1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1~ 10</a:t>
            </a:r>
            <a:r>
              <a:rPr lang="ko-KR" altLang="en-US" b="1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사이의 정수 중  짝수만 추출</a:t>
            </a:r>
            <a:r>
              <a:rPr lang="en-US" altLang="ko-KR" b="1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endParaRPr lang="en-US" altLang="ko-KR" b="1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00336" y="2082633"/>
            <a:ext cx="7700056" cy="46166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b="1" dirty="0" err="1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ko-KR" altLang="ko-KR" sz="24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ko-KR" altLang="ko-KR" sz="2400" b="1" dirty="0" err="1">
                <a:solidFill>
                  <a:srgbClr val="0033B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lang="ko-KR" altLang="ko-KR" sz="2400" b="1" dirty="0">
                <a:solidFill>
                  <a:srgbClr val="0033B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4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400" b="1" dirty="0" err="1">
                <a:solidFill>
                  <a:srgbClr val="0033B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lang="ko-KR" altLang="ko-KR" sz="2400" b="1" dirty="0">
                <a:solidFill>
                  <a:srgbClr val="0033B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400" b="1" dirty="0" err="1" smtClean="0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lang="ko-KR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1,</a:t>
            </a:r>
            <a:r>
              <a:rPr lang="ko-KR" altLang="ko-KR" sz="2400" b="1" dirty="0" smtClean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en-US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if </a:t>
            </a:r>
            <a:r>
              <a:rPr lang="en-US" altLang="ko-KR" sz="2400" b="1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%2 == 0</a:t>
            </a:r>
            <a:r>
              <a:rPr lang="ko-KR" altLang="ko-KR" sz="2400" b="1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lang="ko-KR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2400" b="1" dirty="0">
              <a:solidFill>
                <a:srgbClr val="080808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91779" y="2065339"/>
            <a:ext cx="2350373" cy="49625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61232" y="2026669"/>
            <a:ext cx="2722736" cy="5464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2743836"/>
            <a:ext cx="357447" cy="290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lang="ko-KR" altLang="en-US" sz="2000" b="1" dirty="0">
              <a:solidFill>
                <a:srgbClr val="7030A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06641" y="2719128"/>
            <a:ext cx="357447" cy="290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endParaRPr lang="ko-KR" altLang="en-US" sz="2000" b="1" dirty="0">
              <a:solidFill>
                <a:srgbClr val="7030A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0336" y="3205501"/>
            <a:ext cx="7700056" cy="46166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b="1" dirty="0" err="1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ko-KR" altLang="ko-KR" sz="24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ko-KR" altLang="ko-KR" sz="2400" b="1" dirty="0" err="1">
                <a:solidFill>
                  <a:srgbClr val="0033B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lang="ko-KR" altLang="ko-KR" sz="2400" b="1" dirty="0">
                <a:solidFill>
                  <a:srgbClr val="0033B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4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400" b="1" dirty="0" err="1">
                <a:solidFill>
                  <a:srgbClr val="0033B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lang="ko-KR" altLang="ko-KR" sz="2400" b="1" dirty="0">
                <a:solidFill>
                  <a:srgbClr val="0033B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400" b="1" dirty="0" err="1" smtClean="0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lang="ko-KR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1,</a:t>
            </a:r>
            <a:r>
              <a:rPr lang="ko-KR" altLang="ko-KR" sz="2400" b="1" dirty="0" smtClean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en-US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if </a:t>
            </a:r>
            <a:r>
              <a:rPr lang="en-US" altLang="ko-KR" sz="2400" b="1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%2 == 0</a:t>
            </a:r>
            <a:r>
              <a:rPr lang="ko-KR" altLang="ko-KR" sz="2400" b="1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lang="ko-KR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2400" b="1" dirty="0">
              <a:solidFill>
                <a:srgbClr val="080808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32727E2A-EBE4-4E2A-A7A0-6AFAAD20E159}"/>
              </a:ext>
            </a:extLst>
          </p:cNvPr>
          <p:cNvSpPr txBox="1">
            <a:spLocks/>
          </p:cNvSpPr>
          <p:nvPr/>
        </p:nvSpPr>
        <p:spPr>
          <a:xfrm>
            <a:off x="328328" y="4147617"/>
            <a:ext cx="7844072" cy="36150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4638" indent="-274638" algn="just" defTabSz="914400" rtl="0" eaLnBrk="1" latinLnBrk="1" hangingPunct="1">
              <a:lnSpc>
                <a:spcPct val="130000"/>
              </a:lnSpc>
              <a:spcBef>
                <a:spcPts val="1800"/>
              </a:spcBef>
              <a:buClr>
                <a:srgbClr val="006600"/>
              </a:buClr>
              <a:buSzPct val="100000"/>
              <a:buFont typeface="Wingdings" pitchFamily="2" charset="2"/>
              <a:buChar char="ª"/>
              <a:defRPr sz="2000" kern="1200" baseline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-228600" algn="just" defTabSz="914400" rtl="0" eaLnBrk="1" latinLnBrk="1" hangingPunct="1">
              <a:lnSpc>
                <a:spcPct val="13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 baseline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 marL="685800" indent="-228600" algn="just" defTabSz="914400" rtl="0" eaLnBrk="1" latinLnBrk="1" hangingPunct="1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HY강M" pitchFamily="18" charset="-127"/>
              <a:buChar char="-"/>
              <a:defRPr sz="1600" kern="1200" baseline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 marL="914400" indent="-228600" algn="just" defTabSz="914400" rtl="0" eaLnBrk="1" latinLnBrk="1" hangingPunct="1">
              <a:lnSpc>
                <a:spcPct val="13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 marL="1143000" indent="-228600" algn="just" defTabSz="914400" rtl="0" eaLnBrk="1" latinLnBrk="1" hangingPunct="1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"/>
              <a:defRPr sz="1400" kern="1200" baseline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  <a:lvl6pPr marL="1377950" indent="-228600" algn="l" defTabSz="914400" rtl="0" eaLnBrk="1" latinLnBrk="1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1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ko-KR" b="1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1~ 10</a:t>
            </a:r>
            <a:r>
              <a:rPr lang="ko-KR" altLang="en-US" b="1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사이의 정수 중  홀수만 추출</a:t>
            </a:r>
            <a:r>
              <a:rPr lang="en-US" altLang="ko-KR" b="1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endParaRPr lang="en-US" altLang="ko-KR" b="1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32727E2A-EBE4-4E2A-A7A0-6AFAAD20E159}"/>
              </a:ext>
            </a:extLst>
          </p:cNvPr>
          <p:cNvSpPr txBox="1">
            <a:spLocks/>
          </p:cNvSpPr>
          <p:nvPr/>
        </p:nvSpPr>
        <p:spPr>
          <a:xfrm>
            <a:off x="4638342" y="1438779"/>
            <a:ext cx="3606065" cy="36150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4638" indent="-274638" algn="just" defTabSz="914400" rtl="0" eaLnBrk="1" latinLnBrk="1" hangingPunct="1">
              <a:lnSpc>
                <a:spcPct val="130000"/>
              </a:lnSpc>
              <a:spcBef>
                <a:spcPts val="1800"/>
              </a:spcBef>
              <a:buClr>
                <a:srgbClr val="006600"/>
              </a:buClr>
              <a:buSzPct val="100000"/>
              <a:buFont typeface="Wingdings" pitchFamily="2" charset="2"/>
              <a:buChar char="ª"/>
              <a:defRPr sz="2000" kern="1200" baseline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-228600" algn="just" defTabSz="914400" rtl="0" eaLnBrk="1" latinLnBrk="1" hangingPunct="1">
              <a:lnSpc>
                <a:spcPct val="13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 baseline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 marL="685800" indent="-228600" algn="just" defTabSz="914400" rtl="0" eaLnBrk="1" latinLnBrk="1" hangingPunct="1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HY강M" pitchFamily="18" charset="-127"/>
              <a:buChar char="-"/>
              <a:defRPr sz="1600" kern="1200" baseline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 marL="914400" indent="-228600" algn="just" defTabSz="914400" rtl="0" eaLnBrk="1" latinLnBrk="1" hangingPunct="1">
              <a:lnSpc>
                <a:spcPct val="13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 marL="1143000" indent="-228600" algn="just" defTabSz="914400" rtl="0" eaLnBrk="1" latinLnBrk="1" hangingPunct="1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"/>
              <a:defRPr sz="1400" kern="1200" baseline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  <a:lvl6pPr marL="1377950" indent="-228600" algn="l" defTabSz="914400" rtl="0" eaLnBrk="1" latinLnBrk="1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1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ko-KR" b="1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# 1 2 3 4 5 6 7 8 9  </a:t>
            </a:r>
            <a:endParaRPr lang="en-US" altLang="ko-KR" b="1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755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7449"/>
    </mc:Choice>
    <mc:Fallback xmlns="">
      <p:transition advTm="9744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</a:t>
            </a:r>
            <a:r>
              <a:rPr lang="ko-KR" altLang="en-US" dirty="0">
                <a:solidFill>
                  <a:srgbClr val="0070C0"/>
                </a:solidFill>
              </a:rPr>
              <a:t> 리</a:t>
            </a:r>
            <a:r>
              <a:rPr lang="ko-KR" altLang="en-US" dirty="0">
                <a:solidFill>
                  <a:srgbClr val="FFC000"/>
                </a:solidFill>
              </a:rPr>
              <a:t>스</a:t>
            </a:r>
            <a:r>
              <a:rPr lang="ko-KR" altLang="en-US" dirty="0">
                <a:solidFill>
                  <a:srgbClr val="00B050"/>
                </a:solidFill>
              </a:rPr>
              <a:t>트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7030A0"/>
                </a:solidFill>
              </a:rPr>
              <a:t>함축 </a:t>
            </a:r>
            <a:r>
              <a:rPr lang="en-US" altLang="ko-KR" dirty="0">
                <a:solidFill>
                  <a:srgbClr val="7030A0"/>
                </a:solidFill>
              </a:rPr>
              <a:t>3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  </a:t>
            </a:r>
            <a:endParaRPr lang="ko-KR" altLang="en-US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6B05F3B6-7866-4BBC-93C1-F47B8086B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04" y="4420709"/>
            <a:ext cx="8568248" cy="954107"/>
          </a:xfrm>
          <a:prstGeom prst="rect">
            <a:avLst/>
          </a:prstGeom>
          <a:solidFill>
            <a:srgbClr val="E5F6E4">
              <a:alpha val="50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number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[ 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x,y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]]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number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453970-9444-4969-91C9-F90A91A740EB}"/>
              </a:ext>
            </a:extLst>
          </p:cNvPr>
          <p:cNvSpPr/>
          <p:nvPr/>
        </p:nvSpPr>
        <p:spPr>
          <a:xfrm>
            <a:off x="354193" y="5501268"/>
            <a:ext cx="8474947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[(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3), (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4), (2, 3), (2, 4)]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2284" y="2618909"/>
            <a:ext cx="8582252" cy="95410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정수입력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).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split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414" y="3607917"/>
            <a:ext cx="2183772" cy="757187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8091" y="747239"/>
            <a:ext cx="8552790" cy="12618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FF66FF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'hello'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'123'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'world'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'567'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numbers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[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FF66FF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x.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isdigit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()]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numbers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111" y="2034604"/>
            <a:ext cx="2092379" cy="46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7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7449"/>
    </mc:Choice>
    <mc:Fallback xmlns="">
      <p:transition advTm="9744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</a:rPr>
              <a:t>리</a:t>
            </a:r>
            <a:r>
              <a:rPr lang="ko-KR" altLang="en-US" dirty="0">
                <a:solidFill>
                  <a:srgbClr val="FFC000"/>
                </a:solidFill>
              </a:rPr>
              <a:t>스</a:t>
            </a:r>
            <a:r>
              <a:rPr lang="ko-KR" altLang="en-US" dirty="0">
                <a:solidFill>
                  <a:srgbClr val="00B0F0"/>
                </a:solidFill>
              </a:rPr>
              <a:t>트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2060"/>
                </a:solidFill>
              </a:rPr>
              <a:t>정의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ko-KR" altLang="en-US" dirty="0">
                <a:solidFill>
                  <a:schemeClr val="accent1"/>
                </a:solidFill>
              </a:rPr>
              <a:t>리</a:t>
            </a:r>
            <a:r>
              <a:rPr lang="ko-KR" altLang="en-US" dirty="0">
                <a:solidFill>
                  <a:srgbClr val="FFC000"/>
                </a:solidFill>
              </a:rPr>
              <a:t>스</a:t>
            </a:r>
            <a:r>
              <a:rPr lang="ko-KR" altLang="en-US" dirty="0">
                <a:solidFill>
                  <a:srgbClr val="00B0F0"/>
                </a:solidFill>
              </a:rPr>
              <a:t>트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2060"/>
                </a:solidFill>
              </a:rPr>
              <a:t>인덱스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ko-KR" altLang="en-US" dirty="0">
                <a:solidFill>
                  <a:schemeClr val="accent1"/>
                </a:solidFill>
              </a:rPr>
              <a:t>리</a:t>
            </a:r>
            <a:r>
              <a:rPr lang="ko-KR" altLang="en-US" dirty="0">
                <a:solidFill>
                  <a:srgbClr val="FFC000"/>
                </a:solidFill>
              </a:rPr>
              <a:t>스</a:t>
            </a:r>
            <a:r>
              <a:rPr lang="ko-KR" altLang="en-US" dirty="0">
                <a:solidFill>
                  <a:srgbClr val="00B0F0"/>
                </a:solidFill>
              </a:rPr>
              <a:t>트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2060"/>
                </a:solidFill>
              </a:rPr>
              <a:t>항목 추가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ko-KR" altLang="en-US" dirty="0">
                <a:solidFill>
                  <a:schemeClr val="accent1"/>
                </a:solidFill>
              </a:rPr>
              <a:t>리</a:t>
            </a:r>
            <a:r>
              <a:rPr lang="ko-KR" altLang="en-US" dirty="0">
                <a:solidFill>
                  <a:srgbClr val="FFC000"/>
                </a:solidFill>
              </a:rPr>
              <a:t>스</a:t>
            </a:r>
            <a:r>
              <a:rPr lang="ko-KR" altLang="en-US" dirty="0">
                <a:solidFill>
                  <a:srgbClr val="00B0F0"/>
                </a:solidFill>
              </a:rPr>
              <a:t>트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2060"/>
                </a:solidFill>
              </a:rPr>
              <a:t>항목 삭제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ko-KR" altLang="en-US" dirty="0">
                <a:solidFill>
                  <a:schemeClr val="accent1"/>
                </a:solidFill>
              </a:rPr>
              <a:t>리</a:t>
            </a:r>
            <a:r>
              <a:rPr lang="ko-KR" altLang="en-US" dirty="0">
                <a:solidFill>
                  <a:srgbClr val="FFC000"/>
                </a:solidFill>
              </a:rPr>
              <a:t>스</a:t>
            </a:r>
            <a:r>
              <a:rPr lang="ko-KR" altLang="en-US" dirty="0">
                <a:solidFill>
                  <a:srgbClr val="00B0F0"/>
                </a:solidFill>
              </a:rPr>
              <a:t>트 </a:t>
            </a:r>
            <a:r>
              <a:rPr lang="ko-KR" altLang="en-US" dirty="0">
                <a:solidFill>
                  <a:srgbClr val="002060"/>
                </a:solidFill>
              </a:rPr>
              <a:t>항목 정렬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ko-KR" altLang="en-US" dirty="0">
                <a:solidFill>
                  <a:schemeClr val="accent1"/>
                </a:solidFill>
              </a:rPr>
              <a:t>리</a:t>
            </a:r>
            <a:r>
              <a:rPr lang="ko-KR" altLang="en-US" dirty="0">
                <a:solidFill>
                  <a:srgbClr val="FFC000"/>
                </a:solidFill>
              </a:rPr>
              <a:t>스</a:t>
            </a:r>
            <a:r>
              <a:rPr lang="ko-KR" altLang="en-US" dirty="0">
                <a:solidFill>
                  <a:srgbClr val="00B0F0"/>
                </a:solidFill>
              </a:rPr>
              <a:t>트 </a:t>
            </a:r>
            <a:r>
              <a:rPr lang="ko-KR" altLang="en-US" dirty="0">
                <a:solidFill>
                  <a:srgbClr val="002060"/>
                </a:solidFill>
              </a:rPr>
              <a:t>생성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ko-KR" altLang="en-US" dirty="0">
                <a:solidFill>
                  <a:schemeClr val="accent1"/>
                </a:solidFill>
              </a:rPr>
              <a:t>리</a:t>
            </a:r>
            <a:r>
              <a:rPr lang="ko-KR" altLang="en-US" dirty="0">
                <a:solidFill>
                  <a:srgbClr val="FFC000"/>
                </a:solidFill>
              </a:rPr>
              <a:t>스</a:t>
            </a:r>
            <a:r>
              <a:rPr lang="ko-KR" altLang="en-US" dirty="0">
                <a:solidFill>
                  <a:srgbClr val="00B0F0"/>
                </a:solidFill>
              </a:rPr>
              <a:t>트 </a:t>
            </a:r>
            <a:r>
              <a:rPr lang="ko-KR" altLang="en-US" dirty="0" err="1">
                <a:solidFill>
                  <a:srgbClr val="002060"/>
                </a:solidFill>
              </a:rPr>
              <a:t>슬라이싱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ko-KR" altLang="en-US" dirty="0">
                <a:solidFill>
                  <a:schemeClr val="accent1"/>
                </a:solidFill>
              </a:rPr>
              <a:t>리</a:t>
            </a:r>
            <a:r>
              <a:rPr lang="ko-KR" altLang="en-US" dirty="0">
                <a:solidFill>
                  <a:srgbClr val="FFC000"/>
                </a:solidFill>
              </a:rPr>
              <a:t>스</a:t>
            </a:r>
            <a:r>
              <a:rPr lang="ko-KR" altLang="en-US" dirty="0">
                <a:solidFill>
                  <a:srgbClr val="00B0F0"/>
                </a:solidFill>
              </a:rPr>
              <a:t>트</a:t>
            </a:r>
            <a:r>
              <a:rPr lang="ko-KR" altLang="en-US" dirty="0">
                <a:solidFill>
                  <a:srgbClr val="002060"/>
                </a:solidFill>
              </a:rPr>
              <a:t> 함축</a:t>
            </a:r>
            <a:endParaRPr lang="en-US" altLang="ko-KR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66689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858"/>
    </mc:Choice>
    <mc:Fallback xmlns="">
      <p:transition advTm="60858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2</a:t>
            </a:r>
            <a:r>
              <a:rPr lang="ko-KR" altLang="en-US" dirty="0">
                <a:solidFill>
                  <a:srgbClr val="7030A0"/>
                </a:solidFill>
              </a:rPr>
              <a:t>차원 </a:t>
            </a:r>
            <a:r>
              <a:rPr lang="ko-KR" altLang="en-US" dirty="0">
                <a:solidFill>
                  <a:srgbClr val="669900"/>
                </a:solidFill>
              </a:rPr>
              <a:t>리</a:t>
            </a:r>
            <a:r>
              <a:rPr lang="ko-KR" altLang="en-US" dirty="0">
                <a:solidFill>
                  <a:srgbClr val="FFC000"/>
                </a:solidFill>
              </a:rPr>
              <a:t>스</a:t>
            </a:r>
            <a:r>
              <a:rPr lang="ko-KR" altLang="en-US" dirty="0">
                <a:solidFill>
                  <a:srgbClr val="00B0F0"/>
                </a:solidFill>
              </a:rPr>
              <a:t>트</a:t>
            </a:r>
            <a:r>
              <a:rPr lang="ko-KR" altLang="en-US" dirty="0">
                <a:solidFill>
                  <a:srgbClr val="7030A0"/>
                </a:solidFill>
              </a:rPr>
              <a:t> </a:t>
            </a:r>
            <a:r>
              <a:rPr lang="en-US" altLang="ko-KR" dirty="0"/>
              <a:t> </a:t>
            </a:r>
            <a:r>
              <a:rPr lang="ko-KR" altLang="en-US" dirty="0"/>
              <a:t>   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D72613B7-9E3A-4AC5-97DB-C4AB1D783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27" y="877795"/>
            <a:ext cx="8280920" cy="2677656"/>
          </a:xfrm>
          <a:prstGeom prst="rect">
            <a:avLst/>
          </a:prstGeom>
          <a:noFill/>
          <a:ln>
            <a:solidFill>
              <a:srgbClr val="66990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list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_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=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[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[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'apple'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100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]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[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'orange'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200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]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]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list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_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endParaRPr kumimoji="0" lang="en-US" altLang="ko-KR" sz="28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list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_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[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])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list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_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[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])</a:t>
            </a:r>
            <a:endParaRPr kumimoji="0" lang="ko-KR" altLang="ko-KR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67030" y="3804304"/>
            <a:ext cx="4807217" cy="2215991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 </a:t>
            </a:r>
            <a:r>
              <a:rPr lang="en-US" altLang="ko-KR" sz="2400" b="1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en-US" altLang="ko-KR" sz="2400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'apple', 100</a:t>
            </a:r>
            <a:r>
              <a:rPr lang="en-US" altLang="ko-KR" sz="2400" b="1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 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24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['orange', 200</a:t>
            </a:r>
            <a:r>
              <a:rPr lang="en-US" altLang="ko-KR" sz="2400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 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['apple', 100]</a:t>
            </a: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['orange', 200]</a:t>
            </a:r>
          </a:p>
          <a:p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04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7449"/>
    </mc:Choice>
    <mc:Fallback xmlns="">
      <p:transition advTm="9744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2</a:t>
            </a:r>
            <a:r>
              <a:rPr lang="ko-KR" altLang="en-US" dirty="0">
                <a:solidFill>
                  <a:srgbClr val="7030A0"/>
                </a:solidFill>
              </a:rPr>
              <a:t>차원 </a:t>
            </a:r>
            <a:r>
              <a:rPr lang="ko-KR" altLang="en-US" dirty="0">
                <a:solidFill>
                  <a:srgbClr val="669900"/>
                </a:solidFill>
              </a:rPr>
              <a:t>리</a:t>
            </a:r>
            <a:r>
              <a:rPr lang="ko-KR" altLang="en-US" dirty="0">
                <a:solidFill>
                  <a:srgbClr val="FFC000"/>
                </a:solidFill>
              </a:rPr>
              <a:t>스</a:t>
            </a:r>
            <a:r>
              <a:rPr lang="ko-KR" altLang="en-US" dirty="0">
                <a:solidFill>
                  <a:srgbClr val="00B0F0"/>
                </a:solidFill>
              </a:rPr>
              <a:t>트</a:t>
            </a:r>
            <a:r>
              <a:rPr lang="ko-KR" altLang="en-US" dirty="0">
                <a:solidFill>
                  <a:srgbClr val="7030A0"/>
                </a:solidFill>
              </a:rPr>
              <a:t> </a:t>
            </a:r>
            <a:r>
              <a:rPr lang="en-US" altLang="ko-KR" dirty="0"/>
              <a:t> </a:t>
            </a:r>
            <a:r>
              <a:rPr lang="ko-KR" altLang="en-US" dirty="0"/>
              <a:t>  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69461" y="894199"/>
            <a:ext cx="8289676" cy="2246769"/>
          </a:xfrm>
          <a:prstGeom prst="rect">
            <a:avLst/>
          </a:prstGeom>
          <a:noFill/>
          <a:ln>
            <a:solidFill>
              <a:srgbClr val="92D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][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][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][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][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endParaRPr kumimoji="0" lang="ko-KR" altLang="ko-K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84697" y="3342471"/>
            <a:ext cx="4274440" cy="2246769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 </a:t>
            </a:r>
            <a:r>
              <a:rPr lang="en-US" altLang="ko-KR" sz="2000" b="1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en-US" altLang="ko-KR" sz="2000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'apple', 100</a:t>
            </a:r>
            <a:r>
              <a:rPr lang="en-US" altLang="ko-KR" sz="2000" b="1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20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['orange', 200</a:t>
            </a:r>
            <a:r>
              <a:rPr lang="en-US" altLang="ko-KR" sz="2000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apple</a:t>
            </a:r>
          </a:p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</a:p>
          <a:p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</a:t>
            </a:r>
          </a:p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200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261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7449"/>
    </mc:Choice>
    <mc:Fallback xmlns="">
      <p:transition advTm="97449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669900"/>
                </a:solidFill>
              </a:rPr>
              <a:t>리</a:t>
            </a:r>
            <a:r>
              <a:rPr lang="ko-KR" altLang="en-US" dirty="0" smtClean="0">
                <a:solidFill>
                  <a:srgbClr val="FFC000"/>
                </a:solidFill>
              </a:rPr>
              <a:t>스</a:t>
            </a:r>
            <a:r>
              <a:rPr lang="ko-KR" altLang="en-US" dirty="0" smtClean="0">
                <a:solidFill>
                  <a:srgbClr val="00B0F0"/>
                </a:solidFill>
              </a:rPr>
              <a:t>트 복제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  </a:t>
            </a:r>
            <a:endParaRPr lang="ko-KR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1196172"/>
            <a:ext cx="8424936" cy="4893647"/>
          </a:xfrm>
          <a:prstGeom prst="rect">
            <a:avLst/>
          </a:prstGeom>
          <a:noFill/>
          <a:ln>
            <a:solidFill>
              <a:srgbClr val="66990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alist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[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apple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mango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blist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alist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</a:t>
            </a:r>
            <a:r>
              <a:rPr kumimoji="0" lang="ko-KR" altLang="ko-KR" sz="2400" b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얕은복사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shallow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copy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blist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 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banana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alist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  <a:r>
              <a:rPr kumimoji="0" lang="en-US" altLang="ko-KR" sz="2400" b="1" i="0" u="none" strike="noStrike" cap="none" normalizeH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blist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[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blue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green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a.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copy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 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kumimoji="0" lang="ko-KR" altLang="ko-KR" sz="2400" b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깊은복사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deep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copy</a:t>
            </a:r>
            <a:r>
              <a:rPr kumimoji="0" lang="en-US" altLang="ko-KR" sz="24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kumimoji="0" lang="en-US" altLang="ko-KR" sz="24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</a:t>
            </a:r>
            <a:r>
              <a:rPr kumimoji="0" lang="ko-KR" altLang="en-US" sz="24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독립적인 복사본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c[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 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  <a:r>
              <a:rPr kumimoji="0" lang="en-US" altLang="ko-KR" sz="2400" b="1" i="0" u="none" strike="noStrike" cap="none" normalizeH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52120" y="4520159"/>
            <a:ext cx="3168352" cy="1569660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['apple', </a:t>
            </a:r>
            <a:r>
              <a:rPr lang="en-US" altLang="ko-KR" sz="16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'banana'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'mango']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['apple', </a:t>
            </a:r>
            <a:r>
              <a:rPr lang="en-US" altLang="ko-KR" sz="16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'banana'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'mango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']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['red', </a:t>
            </a:r>
            <a:r>
              <a:rPr lang="en-US" altLang="ko-KR" sz="16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'blue'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'green']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['red', </a:t>
            </a:r>
            <a:r>
              <a:rPr lang="en-US" altLang="ko-KR" sz="16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'orange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'green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']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829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7449"/>
    </mc:Choice>
    <mc:Fallback xmlns="">
      <p:transition advTm="97449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도전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 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10188" y="1108348"/>
            <a:ext cx="8568952" cy="830997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 =[ ['apple',</a:t>
            </a:r>
            <a:r>
              <a:rPr lang="en-US" altLang="ko-KR" sz="24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],['orange',</a:t>
            </a:r>
            <a:r>
              <a:rPr lang="en-US" altLang="ko-KR" sz="24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200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],['cherry',</a:t>
            </a:r>
            <a:r>
              <a:rPr lang="en-US" altLang="ko-KR" sz="24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300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30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]]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</a:t>
            </a:r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저장된 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10,20,30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합을 구하는 프로그램을 작성하세요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10188" y="2813149"/>
            <a:ext cx="8484837" cy="2776092"/>
          </a:xfr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 algn="l" fontAlgn="base">
              <a:buNone/>
            </a:pPr>
            <a:r>
              <a:rPr lang="en-US" altLang="ko-KR" sz="2400" b="1" dirty="0">
                <a:latin typeface="함초롬돋움" panose="020B0604000101010101" pitchFamily="50" charset="-127"/>
              </a:rPr>
              <a:t>data =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</a:rPr>
              <a:t>[</a:t>
            </a:r>
            <a:r>
              <a:rPr lang="en-US" altLang="ko-KR" sz="2400" b="1" dirty="0">
                <a:latin typeface="함초롬돋움" panose="020B0604000101010101" pitchFamily="50" charset="-127"/>
              </a:rPr>
              <a:t> ['apple',</a:t>
            </a:r>
            <a:r>
              <a:rPr lang="en-US" altLang="ko-KR" sz="2400" b="1" dirty="0">
                <a:solidFill>
                  <a:srgbClr val="00B0F0"/>
                </a:solidFill>
                <a:latin typeface="함초롬돋움" panose="020B0604000101010101" pitchFamily="50" charset="-127"/>
              </a:rPr>
              <a:t>100</a:t>
            </a:r>
            <a:r>
              <a:rPr lang="en-US" altLang="ko-KR" sz="2400" b="1" dirty="0">
                <a:latin typeface="함초롬돋움" panose="020B0604000101010101" pitchFamily="50" charset="-127"/>
              </a:rPr>
              <a:t>,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</a:rPr>
              <a:t>10</a:t>
            </a:r>
            <a:r>
              <a:rPr lang="en-US" altLang="ko-KR" sz="2400" b="1" dirty="0">
                <a:latin typeface="함초롬돋움" panose="020B0604000101010101" pitchFamily="50" charset="-127"/>
              </a:rPr>
              <a:t>],['orange',</a:t>
            </a:r>
            <a:r>
              <a:rPr lang="en-US" altLang="ko-KR" sz="2400" b="1" dirty="0">
                <a:solidFill>
                  <a:srgbClr val="00B0F0"/>
                </a:solidFill>
                <a:latin typeface="함초롬돋움" panose="020B0604000101010101" pitchFamily="50" charset="-127"/>
              </a:rPr>
              <a:t>200</a:t>
            </a:r>
            <a:r>
              <a:rPr lang="en-US" altLang="ko-KR" sz="2400" b="1" dirty="0">
                <a:latin typeface="함초롬돋움" panose="020B0604000101010101" pitchFamily="50" charset="-127"/>
              </a:rPr>
              <a:t>,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</a:rPr>
              <a:t>20</a:t>
            </a:r>
            <a:r>
              <a:rPr lang="en-US" altLang="ko-KR" sz="2400" b="1" dirty="0">
                <a:latin typeface="함초롬돋움" panose="020B0604000101010101" pitchFamily="50" charset="-127"/>
              </a:rPr>
              <a:t>],['cherry',</a:t>
            </a:r>
            <a:r>
              <a:rPr lang="en-US" altLang="ko-KR" sz="2400" b="1" dirty="0">
                <a:solidFill>
                  <a:srgbClr val="00B0F0"/>
                </a:solidFill>
                <a:latin typeface="함초롬돋움" panose="020B0604000101010101" pitchFamily="50" charset="-127"/>
              </a:rPr>
              <a:t>300</a:t>
            </a:r>
            <a:r>
              <a:rPr lang="en-US" altLang="ko-KR" sz="2400" b="1" dirty="0">
                <a:latin typeface="함초롬돋움" panose="020B0604000101010101" pitchFamily="50" charset="-127"/>
              </a:rPr>
              <a:t>,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</a:rPr>
              <a:t>30</a:t>
            </a:r>
            <a:r>
              <a:rPr lang="en-US" altLang="ko-KR" sz="2400" b="1" dirty="0">
                <a:latin typeface="함초롬돋움" panose="020B0604000101010101" pitchFamily="50" charset="-127"/>
              </a:rPr>
              <a:t>]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</a:rPr>
              <a:t>]</a:t>
            </a:r>
            <a:r>
              <a:rPr lang="en-US" altLang="ko-KR" sz="2400" b="1" dirty="0">
                <a:latin typeface="함초롬돋움" panose="020B0604000101010101" pitchFamily="50" charset="-127"/>
              </a:rPr>
              <a:t/>
            </a:r>
            <a:br>
              <a:rPr lang="en-US" altLang="ko-KR" sz="2400" b="1" dirty="0">
                <a:latin typeface="함초롬돋움" panose="020B0604000101010101" pitchFamily="50" charset="-127"/>
              </a:rPr>
            </a:br>
            <a:r>
              <a:rPr lang="en-US" altLang="ko-KR" sz="2400" b="1" dirty="0">
                <a:latin typeface="함초롬돋움" panose="020B0604000101010101" pitchFamily="50" charset="-127"/>
              </a:rPr>
              <a:t>hap=0</a:t>
            </a:r>
          </a:p>
          <a:p>
            <a:pPr marL="0" indent="0" algn="l" fontAlgn="base">
              <a:buNone/>
            </a:pPr>
            <a:r>
              <a:rPr lang="en-US" altLang="ko-KR" sz="2400" b="1" dirty="0">
                <a:latin typeface="함초롬돋움" panose="020B0604000101010101" pitchFamily="50" charset="-127"/>
              </a:rPr>
              <a:t>for </a:t>
            </a:r>
            <a:r>
              <a:rPr lang="en-US" altLang="ko-KR" sz="2400" b="1" dirty="0" err="1">
                <a:latin typeface="함초롬돋움" panose="020B0604000101010101" pitchFamily="50" charset="-127"/>
              </a:rPr>
              <a:t>i</a:t>
            </a:r>
            <a:r>
              <a:rPr lang="en-US" altLang="ko-KR" sz="2400" b="1" dirty="0">
                <a:latin typeface="함초롬돋움" panose="020B0604000101010101" pitchFamily="50" charset="-127"/>
              </a:rPr>
              <a:t> in data:</a:t>
            </a:r>
            <a:br>
              <a:rPr lang="en-US" altLang="ko-KR" sz="2400" b="1" dirty="0">
                <a:latin typeface="함초롬돋움" panose="020B0604000101010101" pitchFamily="50" charset="-127"/>
              </a:rPr>
            </a:br>
            <a:r>
              <a:rPr lang="en-US" altLang="ko-KR" sz="2400" b="1" dirty="0">
                <a:latin typeface="함초롬돋움" panose="020B0604000101010101" pitchFamily="50" charset="-127"/>
              </a:rPr>
              <a:t>	hap = hap + </a:t>
            </a:r>
            <a:r>
              <a:rPr lang="en-US" altLang="ko-KR" sz="2400" b="1" dirty="0" err="1">
                <a:latin typeface="함초롬돋움" panose="020B0604000101010101" pitchFamily="50" charset="-127"/>
              </a:rPr>
              <a:t>i</a:t>
            </a:r>
            <a:r>
              <a:rPr lang="en-US" altLang="ko-KR" sz="2400" b="1" dirty="0">
                <a:latin typeface="함초롬돋움" panose="020B0604000101010101" pitchFamily="50" charset="-127"/>
              </a:rPr>
              <a:t>[2</a:t>
            </a:r>
            <a:r>
              <a:rPr lang="en-US" altLang="ko-KR" sz="2400" b="1" dirty="0" smtClean="0">
                <a:latin typeface="함초롬돋움" panose="020B0604000101010101" pitchFamily="50" charset="-127"/>
              </a:rPr>
              <a:t>]</a:t>
            </a:r>
            <a:r>
              <a:rPr lang="en-US" altLang="ko-KR" sz="2400" b="1" dirty="0">
                <a:latin typeface="함초롬돋움" panose="020B0604000101010101" pitchFamily="50" charset="-127"/>
              </a:rPr>
              <a:t/>
            </a:r>
            <a:br>
              <a:rPr lang="en-US" altLang="ko-KR" sz="2400" b="1" dirty="0">
                <a:latin typeface="함초롬돋움" panose="020B0604000101010101" pitchFamily="50" charset="-127"/>
              </a:rPr>
            </a:br>
            <a:r>
              <a:rPr lang="en-US" altLang="ko-KR" sz="2400" b="1" dirty="0">
                <a:latin typeface="함초롬돋움" panose="020B0604000101010101" pitchFamily="50" charset="-127"/>
              </a:rPr>
              <a:t>print(hap)</a:t>
            </a:r>
          </a:p>
        </p:txBody>
      </p:sp>
    </p:spTree>
    <p:extLst>
      <p:ext uri="{BB962C8B-B14F-4D97-AF65-F5344CB8AC3E}">
        <p14:creationId xmlns:p14="http://schemas.microsoft.com/office/powerpoint/2010/main" val="412191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7449"/>
    </mc:Choice>
    <mc:Fallback xmlns="">
      <p:transition advTm="97449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도전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 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54340" y="1237832"/>
            <a:ext cx="8402243" cy="707886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 </a:t>
            </a:r>
            <a:r>
              <a:rPr lang="ko-KR" altLang="ko-KR" sz="20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=[ [</a:t>
            </a:r>
            <a:r>
              <a:rPr lang="ko-KR" altLang="ko-KR" sz="2000" b="1" dirty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ko-KR" sz="20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ko-KR" sz="2000" b="1" dirty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ko-KR" sz="20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ko-KR" sz="2000" b="1" dirty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ko-KR" sz="20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],[</a:t>
            </a:r>
            <a:r>
              <a:rPr lang="ko-KR" altLang="ko-KR" sz="2000" b="1" dirty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ko-KR" sz="20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ko-KR" sz="2000" b="1" dirty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</a:t>
            </a:r>
            <a:r>
              <a:rPr lang="ko-KR" altLang="ko-KR" sz="20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],[</a:t>
            </a:r>
            <a:r>
              <a:rPr lang="ko-KR" altLang="ko-KR" sz="2000" b="1" dirty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1000</a:t>
            </a:r>
            <a:r>
              <a:rPr lang="ko-KR" altLang="ko-KR" sz="20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ko-KR" sz="2000" b="1" dirty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2000</a:t>
            </a:r>
            <a:r>
              <a:rPr lang="ko-KR" altLang="ko-KR" sz="20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ko-KR" sz="2000" b="1" dirty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3000</a:t>
            </a:r>
            <a:r>
              <a:rPr lang="ko-KR" altLang="ko-KR" sz="20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ko-KR" sz="2000" b="1" dirty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4000</a:t>
            </a:r>
            <a:r>
              <a:rPr lang="ko-KR" altLang="ko-KR" sz="20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lang="en-US" altLang="ko-KR" sz="20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,[1,3,5,7,9,11</a:t>
            </a:r>
            <a:r>
              <a:rPr lang="ko-KR" altLang="ko-KR" sz="20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lang="en-US" altLang="ko-KR" sz="20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]</a:t>
            </a:r>
            <a:r>
              <a:rPr lang="ko-KR" altLang="ko-KR" sz="20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ko-KR" sz="20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리스트 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저장된 모든 수들의 합을 구하시오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71746" y="2313620"/>
            <a:ext cx="8484837" cy="3923691"/>
          </a:xfrm>
          <a:noFill/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 algn="l" fontAlgn="base">
              <a:buNone/>
            </a:pPr>
            <a:r>
              <a:rPr lang="en-US" altLang="ko-KR" sz="2400" b="1" dirty="0">
                <a:latin typeface="함초롬돋움" panose="020B0604000101010101" pitchFamily="50" charset="-127"/>
              </a:rPr>
              <a:t>data 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</a:rPr>
              <a:t>=</a:t>
            </a:r>
            <a:r>
              <a:rPr lang="ko-KR" altLang="ko-KR" sz="2400" b="1" dirty="0">
                <a:solidFill>
                  <a:srgbClr val="C00000"/>
                </a:solidFill>
                <a:latin typeface="함초롬돋움" panose="020B0604000101010101" pitchFamily="50" charset="-127"/>
              </a:rPr>
              <a:t>[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</a:rPr>
              <a:t> [</a:t>
            </a:r>
            <a:r>
              <a:rPr lang="ko-KR" altLang="ko-KR" sz="2400" b="1" dirty="0">
                <a:solidFill>
                  <a:srgbClr val="1750EB"/>
                </a:solidFill>
                <a:latin typeface="함초롬돋움" panose="020B0604000101010101" pitchFamily="50" charset="-127"/>
              </a:rPr>
              <a:t>1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</a:rPr>
              <a:t>,</a:t>
            </a:r>
            <a:r>
              <a:rPr lang="ko-KR" altLang="ko-KR" sz="2400" b="1" dirty="0">
                <a:solidFill>
                  <a:srgbClr val="1750EB"/>
                </a:solidFill>
                <a:latin typeface="함초롬돋움" panose="020B0604000101010101" pitchFamily="50" charset="-127"/>
              </a:rPr>
              <a:t>2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</a:rPr>
              <a:t>,</a:t>
            </a:r>
            <a:r>
              <a:rPr lang="ko-KR" altLang="ko-KR" sz="2400" b="1" dirty="0">
                <a:solidFill>
                  <a:srgbClr val="1750EB"/>
                </a:solidFill>
                <a:latin typeface="함초롬돋움" panose="020B0604000101010101" pitchFamily="50" charset="-127"/>
              </a:rPr>
              <a:t>3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</a:rPr>
              <a:t>],[</a:t>
            </a:r>
            <a:r>
              <a:rPr lang="ko-KR" altLang="ko-KR" sz="2400" b="1" dirty="0">
                <a:solidFill>
                  <a:srgbClr val="1750EB"/>
                </a:solidFill>
                <a:latin typeface="함초롬돋움" panose="020B0604000101010101" pitchFamily="50" charset="-127"/>
              </a:rPr>
              <a:t>10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</a:rPr>
              <a:t>,</a:t>
            </a:r>
            <a:r>
              <a:rPr lang="ko-KR" altLang="ko-KR" sz="2400" b="1" dirty="0">
                <a:solidFill>
                  <a:srgbClr val="1750EB"/>
                </a:solidFill>
                <a:latin typeface="함초롬돋움" panose="020B0604000101010101" pitchFamily="50" charset="-127"/>
              </a:rPr>
              <a:t>20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</a:rPr>
              <a:t>],[</a:t>
            </a:r>
            <a:r>
              <a:rPr lang="ko-KR" altLang="ko-KR" sz="2400" b="1" dirty="0">
                <a:solidFill>
                  <a:srgbClr val="1750EB"/>
                </a:solidFill>
                <a:latin typeface="함초롬돋움" panose="020B0604000101010101" pitchFamily="50" charset="-127"/>
              </a:rPr>
              <a:t>1000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</a:rPr>
              <a:t>,</a:t>
            </a:r>
            <a:r>
              <a:rPr lang="ko-KR" altLang="ko-KR" sz="2400" b="1" dirty="0">
                <a:solidFill>
                  <a:srgbClr val="1750EB"/>
                </a:solidFill>
                <a:latin typeface="함초롬돋움" panose="020B0604000101010101" pitchFamily="50" charset="-127"/>
              </a:rPr>
              <a:t>2000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</a:rPr>
              <a:t>,</a:t>
            </a:r>
            <a:r>
              <a:rPr lang="ko-KR" altLang="ko-KR" sz="2400" b="1" dirty="0">
                <a:solidFill>
                  <a:srgbClr val="1750EB"/>
                </a:solidFill>
                <a:latin typeface="함초롬돋움" panose="020B0604000101010101" pitchFamily="50" charset="-127"/>
              </a:rPr>
              <a:t>3000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</a:rPr>
              <a:t>, </a:t>
            </a:r>
            <a:r>
              <a:rPr lang="ko-KR" altLang="ko-KR" sz="2400" b="1" dirty="0">
                <a:solidFill>
                  <a:srgbClr val="1750EB"/>
                </a:solidFill>
                <a:latin typeface="함초롬돋움" panose="020B0604000101010101" pitchFamily="50" charset="-127"/>
              </a:rPr>
              <a:t>4000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</a:rPr>
              <a:t>]</a:t>
            </a:r>
            <a:r>
              <a:rPr lang="en-US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</a:rPr>
              <a:t>,[1,3,5,7,9,11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</a:rPr>
              <a:t>]</a:t>
            </a:r>
            <a:r>
              <a:rPr lang="en-US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</a:rPr>
              <a:t> </a:t>
            </a:r>
            <a:r>
              <a:rPr lang="en-US" altLang="ko-KR" sz="2400" b="1" dirty="0">
                <a:solidFill>
                  <a:srgbClr val="C00000"/>
                </a:solidFill>
                <a:latin typeface="함초롬돋움" panose="020B0604000101010101" pitchFamily="50" charset="-127"/>
              </a:rPr>
              <a:t>]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</a:rPr>
              <a:t/>
            </a:r>
            <a:b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</a:rPr>
            </a:br>
            <a:r>
              <a:rPr lang="en-US" altLang="ko-KR" sz="2400" b="1" dirty="0">
                <a:latin typeface="함초롬돋움" panose="020B0604000101010101" pitchFamily="50" charset="-127"/>
              </a:rPr>
              <a:t/>
            </a:r>
            <a:br>
              <a:rPr lang="en-US" altLang="ko-KR" sz="2400" b="1" dirty="0">
                <a:latin typeface="함초롬돋움" panose="020B0604000101010101" pitchFamily="50" charset="-127"/>
              </a:rPr>
            </a:br>
            <a:r>
              <a:rPr lang="en-US" altLang="ko-KR" sz="2400" b="1" dirty="0">
                <a:latin typeface="함초롬돋움" panose="020B0604000101010101" pitchFamily="50" charset="-127"/>
              </a:rPr>
              <a:t>hap=0</a:t>
            </a:r>
          </a:p>
          <a:p>
            <a:pPr marL="0" indent="0" algn="l" fontAlgn="base">
              <a:lnSpc>
                <a:spcPct val="100000"/>
              </a:lnSpc>
              <a:buNone/>
            </a:pPr>
            <a:r>
              <a:rPr lang="en-US" altLang="ko-KR" sz="2400" b="1" dirty="0">
                <a:latin typeface="함초롬돋움" panose="020B0604000101010101" pitchFamily="50" charset="-127"/>
              </a:rPr>
              <a:t>for </a:t>
            </a:r>
            <a:r>
              <a:rPr lang="en-US" altLang="ko-KR" sz="2400" b="1" dirty="0" err="1">
                <a:latin typeface="함초롬돋움" panose="020B0604000101010101" pitchFamily="50" charset="-127"/>
              </a:rPr>
              <a:t>i</a:t>
            </a:r>
            <a:r>
              <a:rPr lang="en-US" altLang="ko-KR" sz="2400" b="1" dirty="0">
                <a:latin typeface="함초롬돋움" panose="020B0604000101010101" pitchFamily="50" charset="-127"/>
              </a:rPr>
              <a:t> in data:</a:t>
            </a:r>
            <a:br>
              <a:rPr lang="en-US" altLang="ko-KR" sz="2400" b="1" dirty="0">
                <a:latin typeface="함초롬돋움" panose="020B0604000101010101" pitchFamily="50" charset="-127"/>
              </a:rPr>
            </a:br>
            <a:r>
              <a:rPr lang="en-US" altLang="ko-KR" sz="2400" b="1" dirty="0">
                <a:latin typeface="함초롬돋움" panose="020B0604000101010101" pitchFamily="50" charset="-127"/>
              </a:rPr>
              <a:t>	hap = hap + 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</a:rPr>
              <a:t>sum(</a:t>
            </a:r>
            <a:r>
              <a:rPr lang="en-US" altLang="ko-KR" sz="2400" b="1" dirty="0" err="1">
                <a:solidFill>
                  <a:srgbClr val="FF0000"/>
                </a:solidFill>
                <a:latin typeface="함초롬돋움" panose="020B0604000101010101" pitchFamily="50" charset="-127"/>
              </a:rPr>
              <a:t>i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</a:rPr>
              <a:t>)</a:t>
            </a:r>
          </a:p>
          <a:p>
            <a:pPr marL="0" indent="0" algn="l" fontAlgn="base">
              <a:buNone/>
            </a:pPr>
            <a:endParaRPr lang="en-US" altLang="ko-KR" sz="2400" b="1" dirty="0">
              <a:latin typeface="함초롬돋움" panose="020B0604000101010101" pitchFamily="50" charset="-127"/>
            </a:endParaRPr>
          </a:p>
          <a:p>
            <a:pPr marL="0" indent="0" algn="l" fontAlgn="base">
              <a:buNone/>
            </a:pPr>
            <a:r>
              <a:rPr lang="en-US" altLang="ko-KR" sz="2400" b="1" dirty="0">
                <a:latin typeface="함초롬돋움" panose="020B0604000101010101" pitchFamily="50" charset="-127"/>
              </a:rPr>
              <a:t>print(hap)</a:t>
            </a:r>
          </a:p>
        </p:txBody>
      </p:sp>
    </p:spTree>
    <p:extLst>
      <p:ext uri="{BB962C8B-B14F-4D97-AF65-F5344CB8AC3E}">
        <p14:creationId xmlns:p14="http://schemas.microsoft.com/office/powerpoint/2010/main" val="400238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7449"/>
    </mc:Choice>
    <mc:Fallback xmlns="">
      <p:transition advTm="97449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도전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 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7239" y="834467"/>
            <a:ext cx="8402243" cy="1938992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[‘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elcome’, ‘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o’, ‘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he’, ‘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oftware’, ‘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orld’] 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라는 리스트에서</a:t>
            </a:r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단어의 첫 알파벳을 추출한 다음 </a:t>
            </a:r>
            <a:endParaRPr lang="en-US" altLang="ko-KR" sz="24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이를 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대문자로 변환하는 프로그램 작성</a:t>
            </a:r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결과  </a:t>
            </a:r>
            <a:r>
              <a:rPr lang="en-US" altLang="ko-KR" sz="24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[‘W’,’T’,’T’,’S’,’W’]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8313FF4-5C7A-4A50-890C-CCB48D2E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40" y="3016696"/>
            <a:ext cx="8402243" cy="19389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[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welcome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software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world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result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[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[0].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upper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result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650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7449"/>
    </mc:Choice>
    <mc:Fallback xmlns="">
      <p:transition advTm="97449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도전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 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50499" y="843362"/>
            <a:ext cx="8402243" cy="1938992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[‘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elcom</a:t>
            </a:r>
            <a:r>
              <a:rPr lang="en-US" altLang="ko-KR" sz="2400" b="1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’, ‘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lang="en-US" altLang="ko-KR" sz="2400" b="1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’, ‘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</a:t>
            </a:r>
            <a:r>
              <a:rPr lang="en-US" altLang="ko-KR" sz="2400" b="1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’, ‘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oftwar</a:t>
            </a:r>
            <a:r>
              <a:rPr lang="en-US" altLang="ko-KR" sz="2400" b="1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’, ‘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orl</a:t>
            </a:r>
            <a:r>
              <a:rPr lang="en-US" altLang="ko-KR" sz="2400" b="1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’] 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라는 리스트에서</a:t>
            </a:r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각단어의  </a:t>
            </a:r>
            <a:r>
              <a:rPr lang="ko-KR" altLang="en-US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마지막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알파벳을 추출한 다음 </a:t>
            </a:r>
            <a:endParaRPr lang="en-US" altLang="ko-KR" sz="24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이를 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대문자로 변환하는 프로그램 작성</a:t>
            </a:r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결과  </a:t>
            </a:r>
            <a:r>
              <a:rPr lang="en-US" altLang="ko-KR" sz="24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[‘E’,’O’,’E’,’E’,’D’]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8313FF4-5C7A-4A50-890C-CCB48D2E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40" y="3016696"/>
            <a:ext cx="8402243" cy="19389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[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welcome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software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world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result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[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-1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].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upper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result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1989" y="3861048"/>
            <a:ext cx="8692742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3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7449"/>
    </mc:Choice>
    <mc:Fallback xmlns="">
      <p:transition advTm="97449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도전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 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37239" y="1268760"/>
            <a:ext cx="8402243" cy="1200329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[‘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elcom</a:t>
            </a:r>
            <a:r>
              <a:rPr lang="en-US" altLang="ko-KR" sz="2400" b="1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’, ‘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lang="en-US" altLang="ko-KR" sz="2400" b="1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’, ‘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</a:t>
            </a:r>
            <a:r>
              <a:rPr lang="en-US" altLang="ko-KR" sz="2400" b="1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’, ‘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oftwar</a:t>
            </a:r>
            <a:r>
              <a:rPr lang="en-US" altLang="ko-KR" sz="2400" b="1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’, ‘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orl</a:t>
            </a:r>
            <a:r>
              <a:rPr lang="en-US" altLang="ko-KR" sz="2400" b="1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’] </a:t>
            </a:r>
          </a:p>
          <a:p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결과  </a:t>
            </a:r>
            <a:r>
              <a:rPr lang="en-US" altLang="ko-KR" sz="24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[‘</a:t>
            </a:r>
            <a:r>
              <a:rPr lang="en-US" altLang="ko-KR" sz="2400" b="1" dirty="0" err="1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</a:t>
            </a:r>
            <a:r>
              <a:rPr lang="en-US" altLang="ko-KR" sz="2400" b="1" dirty="0" err="1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elcome’,’</a:t>
            </a:r>
            <a:r>
              <a:rPr lang="en-US" altLang="ko-KR" sz="2400" b="1" dirty="0" err="1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lang="en-US" altLang="ko-KR" sz="2400" b="1" dirty="0" err="1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o’,’</a:t>
            </a:r>
            <a:r>
              <a:rPr lang="en-US" altLang="ko-KR" sz="2400" b="1" dirty="0" err="1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lang="en-US" altLang="ko-KR" sz="2400" b="1" dirty="0" err="1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he’,’</a:t>
            </a:r>
            <a:r>
              <a:rPr lang="en-US" altLang="ko-KR" sz="2400" b="1" dirty="0" err="1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lang="en-US" altLang="ko-KR" sz="2400" b="1" dirty="0" err="1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oftware’,’</a:t>
            </a:r>
            <a:r>
              <a:rPr lang="en-US" altLang="ko-KR" sz="2400" b="1" dirty="0" err="1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</a:t>
            </a:r>
            <a:r>
              <a:rPr lang="en-US" altLang="ko-KR" sz="2400" b="1" dirty="0" err="1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orld</a:t>
            </a:r>
            <a:r>
              <a:rPr lang="en-US" altLang="ko-KR" sz="24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’]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8313FF4-5C7A-4A50-890C-CCB48D2E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40" y="3016696"/>
            <a:ext cx="8402243" cy="19389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[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welcome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software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world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result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[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capitalize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result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32A53B-AC84-4924-BA09-A1C8AF85B530}"/>
              </a:ext>
            </a:extLst>
          </p:cNvPr>
          <p:cNvSpPr/>
          <p:nvPr/>
        </p:nvSpPr>
        <p:spPr>
          <a:xfrm>
            <a:off x="191989" y="3799259"/>
            <a:ext cx="8692742" cy="432048"/>
          </a:xfrm>
          <a:prstGeom prst="rect">
            <a:avLst/>
          </a:prstGeom>
          <a:solidFill>
            <a:srgbClr val="E5F6E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98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7449"/>
    </mc:Choice>
    <mc:Fallback xmlns="">
      <p:transition advTm="9744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1858719"/>
          </a:xfrm>
        </p:spPr>
        <p:txBody>
          <a:bodyPr/>
          <a:lstStyle/>
          <a:p>
            <a:r>
              <a:rPr lang="ko-KR" altLang="en-US" b="1" dirty="0"/>
              <a:t>여러 개의 자료들을 모아서 하나의 묶음으로 저장</a:t>
            </a:r>
            <a:endParaRPr lang="en-US" altLang="ko-KR" b="1" dirty="0"/>
          </a:p>
          <a:p>
            <a:r>
              <a:rPr lang="ko-KR" altLang="en-US" b="1" dirty="0"/>
              <a:t>하나의 변수에 여러 개의 값을 저장</a:t>
            </a:r>
            <a:endParaRPr lang="en-US" altLang="ko-KR" b="1" dirty="0"/>
          </a:p>
          <a:p>
            <a:r>
              <a:rPr lang="ko-KR" altLang="en-US" b="1" dirty="0"/>
              <a:t>리스트 내의 개별 데이터 </a:t>
            </a:r>
            <a:r>
              <a:rPr lang="en-US" altLang="ko-KR" b="1" dirty="0"/>
              <a:t>– </a:t>
            </a:r>
            <a:r>
              <a:rPr lang="ko-KR" altLang="en-US" b="1" dirty="0">
                <a:solidFill>
                  <a:srgbClr val="00B0F0"/>
                </a:solidFill>
              </a:rPr>
              <a:t>항목</a:t>
            </a:r>
            <a:r>
              <a:rPr lang="ko-KR" altLang="en-US" b="1" dirty="0"/>
              <a:t> 또는 </a:t>
            </a:r>
            <a:r>
              <a:rPr lang="ko-KR" altLang="en-US" b="1" dirty="0">
                <a:solidFill>
                  <a:srgbClr val="00B0F0"/>
                </a:solidFill>
              </a:rPr>
              <a:t>요소</a:t>
            </a:r>
            <a:r>
              <a:rPr lang="ko-KR" altLang="en-US" b="1" dirty="0"/>
              <a:t>  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리</a:t>
            </a:r>
            <a:r>
              <a:rPr lang="ko-KR" altLang="en-US" dirty="0">
                <a:solidFill>
                  <a:srgbClr val="FFC000"/>
                </a:solidFill>
              </a:rPr>
              <a:t>스</a:t>
            </a:r>
            <a:r>
              <a:rPr lang="ko-KR" altLang="en-US" dirty="0">
                <a:solidFill>
                  <a:srgbClr val="00B0F0"/>
                </a:solidFill>
              </a:rPr>
              <a:t>트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C000"/>
                </a:solidFill>
              </a:rPr>
              <a:t>[ ]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A2CB1-9C8D-4D0A-A537-F9C58F88B143}"/>
              </a:ext>
            </a:extLst>
          </p:cNvPr>
          <p:cNvSpPr txBox="1"/>
          <p:nvPr/>
        </p:nvSpPr>
        <p:spPr>
          <a:xfrm>
            <a:off x="971600" y="2852936"/>
            <a:ext cx="6480720" cy="576064"/>
          </a:xfrm>
          <a:prstGeom prst="rect">
            <a:avLst/>
          </a:prstGeom>
          <a:solidFill>
            <a:srgbClr val="E5F6E4"/>
          </a:solidFill>
          <a:ln w="12700">
            <a:noFill/>
          </a:ln>
          <a:effectLst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2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city_list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</a:t>
            </a:r>
            <a:r>
              <a:rPr lang="en-US" altLang="ko-KR" sz="24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en-US" altLang="ko-KR" sz="24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광주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en-US" altLang="ko-KR" sz="20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＇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서울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en-US" altLang="ko-KR" sz="20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＇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수원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en-US" altLang="ko-KR" sz="20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제주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 </a:t>
            </a:r>
            <a:r>
              <a:rPr lang="en-US" altLang="ko-KR" sz="28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71659" y="4149080"/>
            <a:ext cx="599844" cy="369332"/>
          </a:xfrm>
          <a:prstGeom prst="rect">
            <a:avLst/>
          </a:prstGeom>
          <a:solidFill>
            <a:srgbClr val="CCECFF"/>
          </a:solidFill>
        </p:spPr>
        <p:txBody>
          <a:bodyPr wrap="none">
            <a:spAutoFit/>
          </a:bodyPr>
          <a:lstStyle/>
          <a:p>
            <a:r>
              <a:rPr lang="en-US" altLang="ko-KR" b="1" baseline="30000" dirty="0">
                <a:solidFill>
                  <a:srgbClr val="0070C0"/>
                </a:solidFill>
              </a:rPr>
              <a:t>index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051" y="4036713"/>
            <a:ext cx="5256584" cy="118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9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787"/>
    </mc:Choice>
    <mc:Fallback xmlns="">
      <p:transition advTm="6078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1858719"/>
          </a:xfrm>
        </p:spPr>
        <p:txBody>
          <a:bodyPr/>
          <a:lstStyle/>
          <a:p>
            <a:r>
              <a:rPr lang="ko-KR" altLang="en-US" b="1" dirty="0"/>
              <a:t>여러 개의 자료들을 모아서 하나의 묶음으로 저장</a:t>
            </a:r>
            <a:endParaRPr lang="en-US" altLang="ko-KR" b="1" dirty="0"/>
          </a:p>
          <a:p>
            <a:r>
              <a:rPr lang="ko-KR" altLang="en-US" b="1" dirty="0"/>
              <a:t>하나의 변수에 여러 개의 값을 저장</a:t>
            </a:r>
            <a:endParaRPr lang="en-US" altLang="ko-KR" b="1" dirty="0"/>
          </a:p>
          <a:p>
            <a:r>
              <a:rPr lang="ko-KR" altLang="en-US" b="1" dirty="0"/>
              <a:t>리스트 내의 개별 데이터 </a:t>
            </a:r>
            <a:r>
              <a:rPr lang="en-US" altLang="ko-KR" b="1" dirty="0"/>
              <a:t>– </a:t>
            </a:r>
            <a:r>
              <a:rPr lang="ko-KR" altLang="en-US" b="1" dirty="0">
                <a:solidFill>
                  <a:srgbClr val="00B0F0"/>
                </a:solidFill>
              </a:rPr>
              <a:t>항목</a:t>
            </a:r>
            <a:r>
              <a:rPr lang="ko-KR" altLang="en-US" b="1" dirty="0"/>
              <a:t> 또는 </a:t>
            </a:r>
            <a:r>
              <a:rPr lang="ko-KR" altLang="en-US" b="1" dirty="0">
                <a:solidFill>
                  <a:srgbClr val="00B0F0"/>
                </a:solidFill>
              </a:rPr>
              <a:t>요소</a:t>
            </a:r>
            <a:r>
              <a:rPr lang="ko-KR" altLang="en-US" b="1" dirty="0"/>
              <a:t>  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리</a:t>
            </a:r>
            <a:r>
              <a:rPr lang="ko-KR" altLang="en-US" dirty="0">
                <a:solidFill>
                  <a:srgbClr val="FFC000"/>
                </a:solidFill>
              </a:rPr>
              <a:t>스</a:t>
            </a:r>
            <a:r>
              <a:rPr lang="ko-KR" altLang="en-US" dirty="0">
                <a:solidFill>
                  <a:srgbClr val="00B0F0"/>
                </a:solidFill>
              </a:rPr>
              <a:t>트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C000"/>
                </a:solidFill>
              </a:rPr>
              <a:t>[ ]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A2CB1-9C8D-4D0A-A537-F9C58F88B143}"/>
              </a:ext>
            </a:extLst>
          </p:cNvPr>
          <p:cNvSpPr txBox="1"/>
          <p:nvPr/>
        </p:nvSpPr>
        <p:spPr>
          <a:xfrm>
            <a:off x="971600" y="2852936"/>
            <a:ext cx="6480720" cy="576064"/>
          </a:xfrm>
          <a:prstGeom prst="rect">
            <a:avLst/>
          </a:prstGeom>
          <a:solidFill>
            <a:srgbClr val="E5F6E4"/>
          </a:solidFill>
          <a:ln w="12700">
            <a:noFill/>
          </a:ln>
          <a:effectLst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2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city_list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</a:t>
            </a:r>
            <a:r>
              <a:rPr lang="en-US" altLang="ko-KR" sz="24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en-US" altLang="ko-KR" sz="24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광주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en-US" altLang="ko-KR" sz="20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＇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서울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en-US" altLang="ko-KR" sz="20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＇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수원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en-US" altLang="ko-KR" sz="20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제주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 </a:t>
            </a:r>
            <a:r>
              <a:rPr lang="en-US" altLang="ko-KR" sz="28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77521" y="4149263"/>
            <a:ext cx="599844" cy="369332"/>
          </a:xfrm>
          <a:prstGeom prst="rect">
            <a:avLst/>
          </a:prstGeom>
          <a:solidFill>
            <a:srgbClr val="CCECFF"/>
          </a:solidFill>
        </p:spPr>
        <p:txBody>
          <a:bodyPr wrap="none">
            <a:spAutoFit/>
          </a:bodyPr>
          <a:lstStyle/>
          <a:p>
            <a:r>
              <a:rPr lang="en-US" altLang="ko-KR" b="1" baseline="30000" dirty="0">
                <a:solidFill>
                  <a:srgbClr val="0070C0"/>
                </a:solidFill>
              </a:rPr>
              <a:t>index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051" y="4036713"/>
            <a:ext cx="5256584" cy="118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5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707"/>
    </mc:Choice>
    <mc:Fallback xmlns="">
      <p:transition advTm="54707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1858719"/>
          </a:xfrm>
        </p:spPr>
        <p:txBody>
          <a:bodyPr/>
          <a:lstStyle/>
          <a:p>
            <a:r>
              <a:rPr lang="ko-KR" altLang="en-US" b="1" dirty="0"/>
              <a:t>인덱스를 이용하여 리스트 항목에 접근</a:t>
            </a:r>
            <a:endParaRPr lang="en-US" altLang="ko-KR" b="1" dirty="0"/>
          </a:p>
          <a:p>
            <a:r>
              <a:rPr lang="ko-KR" altLang="en-US" b="1" dirty="0">
                <a:solidFill>
                  <a:schemeClr val="accent3"/>
                </a:solidFill>
              </a:rPr>
              <a:t>음수</a:t>
            </a:r>
            <a:r>
              <a:rPr lang="ko-KR" altLang="en-US" b="1" dirty="0"/>
              <a:t> 인덱스</a:t>
            </a:r>
            <a:endParaRPr lang="en-US" altLang="ko-KR" b="1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리</a:t>
            </a:r>
            <a:r>
              <a:rPr lang="ko-KR" altLang="en-US" dirty="0">
                <a:solidFill>
                  <a:srgbClr val="FFC000"/>
                </a:solidFill>
              </a:rPr>
              <a:t>스</a:t>
            </a:r>
            <a:r>
              <a:rPr lang="ko-KR" altLang="en-US" dirty="0">
                <a:solidFill>
                  <a:srgbClr val="00B0F0"/>
                </a:solidFill>
              </a:rPr>
              <a:t>트</a:t>
            </a:r>
            <a:r>
              <a:rPr lang="ko-KR" altLang="en-US" dirty="0"/>
              <a:t>  </a:t>
            </a:r>
            <a:r>
              <a:rPr lang="ko-KR" altLang="en-US" dirty="0">
                <a:solidFill>
                  <a:srgbClr val="0070C0"/>
                </a:solidFill>
              </a:rPr>
              <a:t>인덱스</a:t>
            </a:r>
            <a:r>
              <a:rPr lang="ko-KR" altLang="en-US" dirty="0"/>
              <a:t> 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1746" y="4221088"/>
            <a:ext cx="8548726" cy="830997"/>
          </a:xfrm>
          <a:prstGeom prst="rect">
            <a:avLst/>
          </a:prstGeom>
          <a:solidFill>
            <a:srgbClr val="E5F6E4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2400" b="1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letters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=['A','B','C','D','E‘</a:t>
            </a:r>
            <a:r>
              <a:rPr lang="en-US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,’F’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b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letters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83" y="2161568"/>
            <a:ext cx="6773220" cy="171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1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809"/>
    </mc:Choice>
    <mc:Fallback xmlns="">
      <p:transition advTm="11080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 rot="60000">
            <a:off x="4168321" y="6449279"/>
            <a:ext cx="467544" cy="288031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1858719"/>
          </a:xfrm>
        </p:spPr>
        <p:txBody>
          <a:bodyPr/>
          <a:lstStyle/>
          <a:p>
            <a:r>
              <a:rPr lang="en-US" altLang="ko-KR" b="1" dirty="0">
                <a:latin typeface="함초롬돋움" panose="020B0604000101010101" pitchFamily="50" charset="-127"/>
              </a:rPr>
              <a:t>append() , </a:t>
            </a:r>
            <a:r>
              <a:rPr lang="en-US" altLang="ko-KR" b="1" dirty="0"/>
              <a:t>‘</a:t>
            </a:r>
            <a:r>
              <a:rPr lang="en-US" altLang="ko-KR" b="1" dirty="0">
                <a:solidFill>
                  <a:srgbClr val="FF0000"/>
                </a:solidFill>
              </a:rPr>
              <a:t>+</a:t>
            </a:r>
            <a:r>
              <a:rPr lang="en-US" altLang="ko-KR" b="1" dirty="0"/>
              <a:t>’ </a:t>
            </a:r>
            <a:r>
              <a:rPr lang="ko-KR" altLang="en-US" b="1" dirty="0"/>
              <a:t>연산자</a:t>
            </a:r>
            <a:endParaRPr lang="en-US" altLang="ko-KR" b="1" dirty="0"/>
          </a:p>
          <a:p>
            <a:r>
              <a:rPr lang="ko-KR" altLang="en-US" b="1" dirty="0">
                <a:latin typeface="함초롬돋움" panose="020B0604000101010101" pitchFamily="50" charset="-127"/>
              </a:rPr>
              <a:t>객체와 관련된 함수나 변수를 사용하기 위해서는 </a:t>
            </a:r>
            <a:r>
              <a:rPr lang="ko-KR" altLang="en-US" b="1" dirty="0">
                <a:solidFill>
                  <a:srgbClr val="FF0000"/>
                </a:solidFill>
                <a:latin typeface="함초롬돋움" panose="020B0604000101010101" pitchFamily="50" charset="-127"/>
              </a:rPr>
              <a:t>점</a:t>
            </a:r>
            <a:r>
              <a:rPr lang="en-US" altLang="ko-KR" b="1" dirty="0">
                <a:solidFill>
                  <a:srgbClr val="FF0000"/>
                </a:solidFill>
                <a:latin typeface="함초롬돋움" panose="020B0604000101010101" pitchFamily="50" charset="-127"/>
              </a:rPr>
              <a:t>(.)</a:t>
            </a:r>
            <a:r>
              <a:rPr lang="ko-KR" altLang="en-US" b="1" dirty="0">
                <a:solidFill>
                  <a:srgbClr val="002060"/>
                </a:solidFill>
                <a:latin typeface="함초롬돋움" panose="020B0604000101010101" pitchFamily="50" charset="-127"/>
              </a:rPr>
              <a:t>을 붙인 후에 </a:t>
            </a:r>
            <a:r>
              <a:rPr lang="ko-KR" altLang="en-US" b="1" dirty="0"/>
              <a:t>함수이름이나 변수 이름을 적는다</a:t>
            </a:r>
            <a:endParaRPr lang="en-US" altLang="ko-KR" b="1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>
                <a:solidFill>
                  <a:srgbClr val="669900"/>
                </a:solidFill>
              </a:rPr>
              <a:t> 리</a:t>
            </a:r>
            <a:r>
              <a:rPr lang="ko-KR" altLang="en-US" dirty="0">
                <a:solidFill>
                  <a:srgbClr val="FFC000"/>
                </a:solidFill>
              </a:rPr>
              <a:t>스</a:t>
            </a:r>
            <a:r>
              <a:rPr lang="ko-KR" altLang="en-US" dirty="0">
                <a:solidFill>
                  <a:srgbClr val="00B0F0"/>
                </a:solidFill>
              </a:rPr>
              <a:t>트</a:t>
            </a:r>
            <a:r>
              <a:rPr lang="ko-KR" altLang="en-US" dirty="0"/>
              <a:t> 항목 추가 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6172" y="2348880"/>
            <a:ext cx="8564504" cy="4154984"/>
          </a:xfrm>
          <a:prstGeom prst="rect">
            <a:avLst/>
          </a:prstGeom>
          <a:noFill/>
          <a:ln>
            <a:solidFill>
              <a:srgbClr val="66990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fruits_list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=[]</a:t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fruits_list</a:t>
            </a:r>
            <a:r>
              <a:rPr lang="ko-KR" altLang="ko-KR" sz="24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.append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("사과")</a:t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fruits_list.append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("바나나")</a:t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fruits_list.append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("망고")</a:t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fruits_list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fruits_list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fruits_list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+['수박',"</a:t>
            </a: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자몽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"]</a:t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fruits_list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kumimoji="0" lang="ko-KR" altLang="ko-K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338" y="5733125"/>
            <a:ext cx="5439534" cy="562053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343" y="2648580"/>
            <a:ext cx="3305636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2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7598"/>
    </mc:Choice>
    <mc:Fallback xmlns="">
      <p:transition advTm="5759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562575"/>
          </a:xfrm>
        </p:spPr>
        <p:txBody>
          <a:bodyPr/>
          <a:lstStyle/>
          <a:p>
            <a:r>
              <a:rPr lang="en-US" altLang="ko-KR" b="1" dirty="0">
                <a:solidFill>
                  <a:srgbClr val="FF66FF"/>
                </a:solidFill>
                <a:latin typeface="함초롬돋움" panose="020B0604000101010101" pitchFamily="50" charset="-127"/>
              </a:rPr>
              <a:t>insert(</a:t>
            </a:r>
            <a:r>
              <a:rPr lang="en-US" altLang="ko-KR" b="1" dirty="0">
                <a:solidFill>
                  <a:srgbClr val="0070C0"/>
                </a:solidFill>
                <a:latin typeface="함초롬돋움" panose="020B0604000101010101" pitchFamily="50" charset="-127"/>
              </a:rPr>
              <a:t>index</a:t>
            </a:r>
            <a:r>
              <a:rPr lang="en-US" altLang="ko-KR" b="1" dirty="0">
                <a:solidFill>
                  <a:srgbClr val="FF66FF"/>
                </a:solidFill>
                <a:latin typeface="함초롬돋움" panose="020B0604000101010101" pitchFamily="50" charset="-127"/>
              </a:rPr>
              <a:t>, </a:t>
            </a:r>
            <a:r>
              <a:rPr lang="en-US" altLang="ko-KR" b="1" dirty="0">
                <a:solidFill>
                  <a:srgbClr val="00B050"/>
                </a:solidFill>
                <a:latin typeface="함초롬돋움" panose="020B0604000101010101" pitchFamily="50" charset="-127"/>
              </a:rPr>
              <a:t>item</a:t>
            </a:r>
            <a:r>
              <a:rPr lang="en-US" altLang="ko-KR" b="1" dirty="0">
                <a:solidFill>
                  <a:srgbClr val="FF66FF"/>
                </a:solidFill>
                <a:latin typeface="함초롬돋움" panose="020B0604000101010101" pitchFamily="50" charset="-127"/>
              </a:rPr>
              <a:t>) </a:t>
            </a:r>
            <a:r>
              <a:rPr lang="en-US" altLang="ko-KR" b="1" dirty="0">
                <a:solidFill>
                  <a:srgbClr val="0070C0"/>
                </a:solidFill>
                <a:latin typeface="함초롬돋움" panose="020B0604000101010101" pitchFamily="50" charset="-127"/>
              </a:rPr>
              <a:t>- </a:t>
            </a:r>
            <a:r>
              <a:rPr lang="ko-KR" altLang="en-US" b="1" dirty="0">
                <a:solidFill>
                  <a:srgbClr val="0070C0"/>
                </a:solidFill>
                <a:latin typeface="함초롬돋움" panose="020B0604000101010101" pitchFamily="50" charset="-127"/>
              </a:rPr>
              <a:t>원하는 </a:t>
            </a:r>
            <a:r>
              <a:rPr lang="en-US" altLang="ko-KR" b="1" dirty="0">
                <a:solidFill>
                  <a:srgbClr val="0070C0"/>
                </a:solidFill>
                <a:latin typeface="함초롬돋움" panose="020B0604000101010101" pitchFamily="50" charset="-127"/>
              </a:rPr>
              <a:t>index</a:t>
            </a:r>
            <a:r>
              <a:rPr lang="ko-KR" altLang="en-US" b="1" dirty="0">
                <a:solidFill>
                  <a:srgbClr val="0070C0"/>
                </a:solidFill>
                <a:latin typeface="함초롬돋움" panose="020B0604000101010101" pitchFamily="50" charset="-127"/>
              </a:rPr>
              <a:t> 위치에 </a:t>
            </a:r>
            <a:r>
              <a:rPr lang="en-US" altLang="ko-KR" b="1" dirty="0">
                <a:solidFill>
                  <a:srgbClr val="0070C0"/>
                </a:solidFill>
                <a:latin typeface="함초롬돋움" panose="020B0604000101010101" pitchFamily="50" charset="-127"/>
              </a:rPr>
              <a:t>item</a:t>
            </a:r>
            <a:r>
              <a:rPr lang="ko-KR" altLang="en-US" b="1" dirty="0">
                <a:solidFill>
                  <a:srgbClr val="0070C0"/>
                </a:solidFill>
                <a:latin typeface="함초롬돋움" panose="020B0604000101010101" pitchFamily="50" charset="-127"/>
              </a:rPr>
              <a:t>를 추가</a:t>
            </a:r>
            <a:endParaRPr lang="en-US" altLang="ko-KR" b="1" dirty="0">
              <a:solidFill>
                <a:srgbClr val="FF66FF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>
                <a:solidFill>
                  <a:srgbClr val="669900"/>
                </a:solidFill>
              </a:rPr>
              <a:t> 리</a:t>
            </a:r>
            <a:r>
              <a:rPr lang="ko-KR" altLang="en-US" dirty="0">
                <a:solidFill>
                  <a:srgbClr val="FFC000"/>
                </a:solidFill>
              </a:rPr>
              <a:t>스</a:t>
            </a:r>
            <a:r>
              <a:rPr lang="ko-KR" altLang="en-US" dirty="0">
                <a:solidFill>
                  <a:srgbClr val="00B0F0"/>
                </a:solidFill>
              </a:rPr>
              <a:t>트</a:t>
            </a:r>
            <a:r>
              <a:rPr lang="ko-KR" altLang="en-US" dirty="0"/>
              <a:t> 항목 추가  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57743" y="1584126"/>
            <a:ext cx="8548726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letters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lang="ko-KR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'A','B','C','D','E‘</a:t>
            </a:r>
            <a:r>
              <a:rPr lang="en-US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,’F’</a:t>
            </a:r>
            <a:r>
              <a:rPr lang="ko-KR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letters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271746" y="2388944"/>
            <a:ext cx="8538899" cy="3416320"/>
          </a:xfrm>
          <a:prstGeom prst="rect">
            <a:avLst/>
          </a:prstGeom>
          <a:noFill/>
          <a:ln>
            <a:solidFill>
              <a:srgbClr val="66990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letters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ko-KR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]='</a:t>
            </a: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letters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24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letters.</a:t>
            </a:r>
            <a:r>
              <a:rPr lang="ko-KR" altLang="ko-KR" sz="24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append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('</a:t>
            </a: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')</a:t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letters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24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letters.</a:t>
            </a:r>
            <a:r>
              <a:rPr lang="ko-KR" altLang="ko-KR" sz="24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insert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(1,'T')</a:t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letters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  <p:pic>
        <p:nvPicPr>
          <p:cNvPr id="13" name="그림 1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13" y="1584126"/>
            <a:ext cx="4480793" cy="420413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38343" y="1601126"/>
            <a:ext cx="581729" cy="67574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84531" y="2982553"/>
            <a:ext cx="581729" cy="675746"/>
          </a:xfrm>
          <a:prstGeom prst="rect">
            <a:avLst/>
          </a:prstGeom>
          <a:noFill/>
          <a:ln w="57150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950711" y="4005064"/>
            <a:ext cx="581729" cy="67574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220072" y="5013176"/>
            <a:ext cx="581729" cy="675746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5364088" y="4797152"/>
            <a:ext cx="3168352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853679" y="5805264"/>
            <a:ext cx="3168352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8C08C04-12FD-446F-A78A-19A923508B50}"/>
              </a:ext>
            </a:extLst>
          </p:cNvPr>
          <p:cNvCxnSpPr/>
          <p:nvPr/>
        </p:nvCxnSpPr>
        <p:spPr>
          <a:xfrm>
            <a:off x="107504" y="3212976"/>
            <a:ext cx="2664296" cy="0"/>
          </a:xfrm>
          <a:prstGeom prst="line">
            <a:avLst/>
          </a:prstGeom>
          <a:ln w="3810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14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1747"/>
    </mc:Choice>
    <mc:Fallback xmlns="">
      <p:transition advTm="12174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562575"/>
          </a:xfrm>
        </p:spPr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  <a:latin typeface="함초롬돋움" panose="020B0604000101010101" pitchFamily="50" charset="-127"/>
              </a:rPr>
              <a:t>remove()</a:t>
            </a:r>
            <a:r>
              <a:rPr lang="en-US" altLang="ko-KR" b="1" dirty="0">
                <a:latin typeface="함초롬돋움" panose="020B0604000101010101" pitchFamily="50" charset="-127"/>
              </a:rPr>
              <a:t>, </a:t>
            </a:r>
            <a:r>
              <a:rPr lang="en-US" altLang="ko-KR" b="1" dirty="0">
                <a:solidFill>
                  <a:srgbClr val="FF66FF"/>
                </a:solidFill>
                <a:latin typeface="함초롬돋움" panose="020B0604000101010101" pitchFamily="50" charset="-127"/>
              </a:rPr>
              <a:t>pop()</a:t>
            </a:r>
            <a:r>
              <a:rPr lang="en-US" altLang="ko-KR" b="1" dirty="0">
                <a:latin typeface="함초롬돋움" panose="020B0604000101010101" pitchFamily="50" charset="-127"/>
              </a:rPr>
              <a:t>, </a:t>
            </a:r>
            <a:r>
              <a:rPr lang="en-US" altLang="ko-KR" b="1" dirty="0">
                <a:solidFill>
                  <a:srgbClr val="00B050"/>
                </a:solidFill>
                <a:latin typeface="함초롬돋움" panose="020B0604000101010101" pitchFamily="50" charset="-127"/>
              </a:rPr>
              <a:t>del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>
                <a:solidFill>
                  <a:srgbClr val="669900"/>
                </a:solidFill>
              </a:rPr>
              <a:t> 리</a:t>
            </a:r>
            <a:r>
              <a:rPr lang="ko-KR" altLang="en-US" dirty="0">
                <a:solidFill>
                  <a:srgbClr val="FFC000"/>
                </a:solidFill>
              </a:rPr>
              <a:t>스</a:t>
            </a:r>
            <a:r>
              <a:rPr lang="ko-KR" altLang="en-US" dirty="0">
                <a:solidFill>
                  <a:srgbClr val="00B0F0"/>
                </a:solidFill>
              </a:rPr>
              <a:t>트</a:t>
            </a:r>
            <a:r>
              <a:rPr lang="ko-KR" altLang="en-US" dirty="0"/>
              <a:t> 항목 삭제  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53567" y="1800149"/>
            <a:ext cx="8638913" cy="3046988"/>
          </a:xfrm>
          <a:prstGeom prst="rect">
            <a:avLst/>
          </a:prstGeom>
          <a:noFill/>
          <a:ln>
            <a:solidFill>
              <a:srgbClr val="66990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letters.</a:t>
            </a:r>
            <a:r>
              <a:rPr lang="ko-KR" altLang="ko-KR" sz="24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remove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("</a:t>
            </a: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")</a:t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letters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del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400" b="1" dirty="0" err="1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letters</a:t>
            </a:r>
            <a:r>
              <a:rPr lang="ko-KR" altLang="ko-KR" sz="24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[2]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letters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letters.</a:t>
            </a:r>
            <a:r>
              <a:rPr lang="ko-KR" altLang="ko-KR" sz="24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pop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letters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342" y="1340768"/>
            <a:ext cx="4254137" cy="383971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740763" y="2540269"/>
            <a:ext cx="576064" cy="648072"/>
          </a:xfrm>
          <a:prstGeom prst="rect">
            <a:avLst/>
          </a:prstGeom>
          <a:noFill/>
          <a:ln w="38100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308304" y="3501008"/>
            <a:ext cx="504056" cy="648072"/>
          </a:xfrm>
          <a:prstGeom prst="rect">
            <a:avLst/>
          </a:prstGeom>
          <a:noFill/>
          <a:ln w="38100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71746" y="5080295"/>
            <a:ext cx="8620734" cy="156966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2400" b="1" dirty="0" err="1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"</a:t>
            </a: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lang="ko-KR" altLang="ko-KR" sz="2400" b="1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4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lang="ko-KR" altLang="ko-KR" sz="2400" b="1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letters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letters.remove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("</a:t>
            </a: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")</a:t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letters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  <p:pic>
        <p:nvPicPr>
          <p:cNvPr id="15" name="그림 14" descr="화면 캡처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50"/>
          <a:stretch/>
        </p:blipFill>
        <p:spPr>
          <a:xfrm>
            <a:off x="4669681" y="5226330"/>
            <a:ext cx="2958049" cy="77293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740763" y="1594102"/>
            <a:ext cx="576064" cy="648072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flipH="1">
            <a:off x="6364783" y="2265097"/>
            <a:ext cx="327926" cy="216024"/>
          </a:xfrm>
          <a:prstGeom prst="rightArrow">
            <a:avLst/>
          </a:prstGeom>
          <a:solidFill>
            <a:srgbClr val="FF99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740763" y="3501008"/>
            <a:ext cx="576064" cy="648072"/>
          </a:xfrm>
          <a:prstGeom prst="rect">
            <a:avLst/>
          </a:prstGeom>
          <a:noFill/>
          <a:ln w="38100">
            <a:solidFill>
              <a:srgbClr val="33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2238300-74DD-4CDD-B31A-48546342A4B5}"/>
              </a:ext>
            </a:extLst>
          </p:cNvPr>
          <p:cNvCxnSpPr>
            <a:cxnSpLocks/>
          </p:cNvCxnSpPr>
          <p:nvPr/>
        </p:nvCxnSpPr>
        <p:spPr>
          <a:xfrm>
            <a:off x="107504" y="2242174"/>
            <a:ext cx="3384376" cy="22923"/>
          </a:xfrm>
          <a:prstGeom prst="line">
            <a:avLst/>
          </a:prstGeom>
          <a:ln w="3810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7FA9989-192C-4C25-81CD-DF54347F5627}"/>
              </a:ext>
            </a:extLst>
          </p:cNvPr>
          <p:cNvCxnSpPr>
            <a:cxnSpLocks/>
          </p:cNvCxnSpPr>
          <p:nvPr/>
        </p:nvCxnSpPr>
        <p:spPr>
          <a:xfrm>
            <a:off x="107504" y="3340727"/>
            <a:ext cx="3384376" cy="22923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9F3B307-ADE1-4651-A11C-CA225FF2CA9E}"/>
              </a:ext>
            </a:extLst>
          </p:cNvPr>
          <p:cNvCxnSpPr>
            <a:cxnSpLocks/>
          </p:cNvCxnSpPr>
          <p:nvPr/>
        </p:nvCxnSpPr>
        <p:spPr>
          <a:xfrm>
            <a:off x="111303" y="4439280"/>
            <a:ext cx="3384376" cy="2292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90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5529"/>
    </mc:Choice>
    <mc:Fallback xmlns="">
      <p:transition advTm="12552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562575"/>
          </a:xfrm>
        </p:spPr>
        <p:txBody>
          <a:bodyPr/>
          <a:lstStyle/>
          <a:p>
            <a:r>
              <a:rPr lang="en-US" altLang="ko-KR" b="1" dirty="0">
                <a:solidFill>
                  <a:srgbClr val="FF66FF"/>
                </a:solidFill>
                <a:latin typeface="함초롬돋움" panose="020B0604000101010101" pitchFamily="50" charset="-127"/>
              </a:rPr>
              <a:t>sort()</a:t>
            </a:r>
            <a:r>
              <a:rPr lang="en-US" altLang="ko-KR" b="1" dirty="0">
                <a:latin typeface="함초롬돋움" panose="020B0604000101010101" pitchFamily="50" charset="-127"/>
              </a:rPr>
              <a:t>, sorted()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>
                <a:solidFill>
                  <a:srgbClr val="669900"/>
                </a:solidFill>
              </a:rPr>
              <a:t> 리</a:t>
            </a:r>
            <a:r>
              <a:rPr lang="ko-KR" altLang="en-US" dirty="0">
                <a:solidFill>
                  <a:srgbClr val="FFC000"/>
                </a:solidFill>
              </a:rPr>
              <a:t>스</a:t>
            </a:r>
            <a:r>
              <a:rPr lang="ko-KR" altLang="en-US" dirty="0">
                <a:solidFill>
                  <a:srgbClr val="00B0F0"/>
                </a:solidFill>
              </a:rPr>
              <a:t>트</a:t>
            </a:r>
            <a:r>
              <a:rPr lang="ko-KR" altLang="en-US" dirty="0"/>
              <a:t> 항목 정렬  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271746" y="1607437"/>
            <a:ext cx="8396304" cy="2677656"/>
          </a:xfrm>
          <a:prstGeom prst="rect">
            <a:avLst/>
          </a:prstGeom>
          <a:noFill/>
          <a:ln>
            <a:solidFill>
              <a:srgbClr val="66990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letters.</a:t>
            </a:r>
            <a:r>
              <a:rPr lang="ko-KR" altLang="ko-KR" sz="24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sort</a:t>
            </a:r>
            <a:r>
              <a:rPr lang="ko-KR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letters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letters.</a:t>
            </a:r>
            <a:r>
              <a:rPr lang="ko-KR" altLang="ko-KR" sz="24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sort</a:t>
            </a:r>
            <a:r>
              <a:rPr lang="ko-KR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reverse</a:t>
            </a:r>
            <a:r>
              <a:rPr lang="ko-KR" altLang="ko-KR" sz="24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lang="ko-KR" altLang="ko-KR" sz="2400" b="1" dirty="0" err="1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True</a:t>
            </a:r>
            <a:r>
              <a:rPr lang="ko-KR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letters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lang="ko-KR" altLang="ko-KR" sz="24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3" name="그림 1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27" y="980728"/>
            <a:ext cx="3460673" cy="3481412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>
            <a:off x="6722030" y="2111440"/>
            <a:ext cx="216024" cy="288032"/>
          </a:xfrm>
          <a:prstGeom prst="downArrow">
            <a:avLst/>
          </a:prstGeom>
          <a:solidFill>
            <a:srgbClr val="6699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71746" y="4656801"/>
            <a:ext cx="4946181" cy="1631216"/>
          </a:xfrm>
          <a:prstGeom prst="rect">
            <a:avLst/>
          </a:prstGeom>
          <a:noFill/>
          <a:ln>
            <a:solidFill>
              <a:srgbClr val="66990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28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</a:t>
            </a:r>
            <a:r>
              <a:rPr lang="en-US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[1,9,11,99,33,55]</a:t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sorted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</a:t>
            </a:r>
            <a:r>
              <a:rPr lang="en-US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</a:t>
            </a:r>
            <a:r>
              <a:rPr lang="en-US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508104" y="5448836"/>
            <a:ext cx="3024336" cy="83099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33CC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[1, 9, 11, 33, 55, 99]</a:t>
            </a:r>
            <a:endParaRPr lang="en-US" altLang="ko-KR" sz="24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[1, 9, 11, 99, 33, 55]</a:t>
            </a:r>
            <a:endParaRPr lang="ko-KR" altLang="en-US" sz="24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421CB6A-B7FE-447A-89F2-35A22FF57343}"/>
              </a:ext>
            </a:extLst>
          </p:cNvPr>
          <p:cNvCxnSpPr>
            <a:cxnSpLocks/>
          </p:cNvCxnSpPr>
          <p:nvPr/>
        </p:nvCxnSpPr>
        <p:spPr>
          <a:xfrm>
            <a:off x="107504" y="2028023"/>
            <a:ext cx="3384376" cy="22923"/>
          </a:xfrm>
          <a:prstGeom prst="line">
            <a:avLst/>
          </a:prstGeom>
          <a:ln w="3810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0C865AD-1275-4CF9-8164-0AC9EC2CFDB2}"/>
              </a:ext>
            </a:extLst>
          </p:cNvPr>
          <p:cNvCxnSpPr>
            <a:cxnSpLocks/>
          </p:cNvCxnSpPr>
          <p:nvPr/>
        </p:nvCxnSpPr>
        <p:spPr>
          <a:xfrm>
            <a:off x="107504" y="3550093"/>
            <a:ext cx="4294589" cy="22923"/>
          </a:xfrm>
          <a:prstGeom prst="line">
            <a:avLst/>
          </a:prstGeom>
          <a:ln w="38100">
            <a:solidFill>
              <a:srgbClr val="33CC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FF0D13C-F841-4DD2-AC50-6376549F810E}"/>
              </a:ext>
            </a:extLst>
          </p:cNvPr>
          <p:cNvCxnSpPr>
            <a:cxnSpLocks/>
          </p:cNvCxnSpPr>
          <p:nvPr/>
        </p:nvCxnSpPr>
        <p:spPr>
          <a:xfrm>
            <a:off x="132009" y="5877272"/>
            <a:ext cx="4294589" cy="22923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66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3639"/>
    </mc:Choice>
    <mc:Fallback xmlns="">
      <p:transition advTm="93639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AJOU_PL_테마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JOU_PL_테마" id="{C3E4F196-BC0B-4A79-B4F6-2E3D3FEC0438}" vid="{4058E413-F722-433D-8134-98DC187E8D5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6927</TotalTime>
  <Words>1110</Words>
  <Application>Microsoft Office PowerPoint</Application>
  <PresentationFormat>화면 슬라이드 쇼(4:3)</PresentationFormat>
  <Paragraphs>264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HY강M</vt:lpstr>
      <vt:lpstr>맑은 고딕</vt:lpstr>
      <vt:lpstr>Wingdings</vt:lpstr>
      <vt:lpstr>Calibri</vt:lpstr>
      <vt:lpstr>Consolas</vt:lpstr>
      <vt:lpstr>Arial</vt:lpstr>
      <vt:lpstr>함초롬돋움</vt:lpstr>
      <vt:lpstr>Wingdings 2</vt:lpstr>
      <vt:lpstr>Century Gothic</vt:lpstr>
      <vt:lpstr>Georgia</vt:lpstr>
      <vt:lpstr>1_AJOU_PL_테마</vt:lpstr>
      <vt:lpstr>PowerPoint 프레젠테이션</vt:lpstr>
      <vt:lpstr>목차</vt:lpstr>
      <vt:lpstr>1.리스트 [ ] </vt:lpstr>
      <vt:lpstr>1.리스트 [ ] </vt:lpstr>
      <vt:lpstr>2. 리스트  인덱스  </vt:lpstr>
      <vt:lpstr>3. 리스트 항목 추가  </vt:lpstr>
      <vt:lpstr>3. 리스트 항목 추가  </vt:lpstr>
      <vt:lpstr>4. 리스트 항목 삭제  </vt:lpstr>
      <vt:lpstr>5. 리스트 항목 정렬  </vt:lpstr>
      <vt:lpstr>6. 리스트 생성    </vt:lpstr>
      <vt:lpstr>5. 리스트 2   </vt:lpstr>
      <vt:lpstr>6. 리스트 슬라이싱 1    </vt:lpstr>
      <vt:lpstr>6. 리스트 슬라이싱 2    </vt:lpstr>
      <vt:lpstr>7. 리스트 사용 가능한 함수     </vt:lpstr>
      <vt:lpstr>도전     </vt:lpstr>
      <vt:lpstr>도전     </vt:lpstr>
      <vt:lpstr>8. 리스트 함축 1     </vt:lpstr>
      <vt:lpstr>8. 리스트 함축 2     </vt:lpstr>
      <vt:lpstr>8. 리스트 함축 3     </vt:lpstr>
      <vt:lpstr>9. 2차원 리스트     </vt:lpstr>
      <vt:lpstr>9. 2차원 리스트     </vt:lpstr>
      <vt:lpstr>10. 리스트 복제     </vt:lpstr>
      <vt:lpstr>도전     </vt:lpstr>
      <vt:lpstr>도전     </vt:lpstr>
      <vt:lpstr>도전     </vt:lpstr>
      <vt:lpstr>도전     </vt:lpstr>
      <vt:lpstr>도전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gaia</dc:creator>
  <cp:lastModifiedBy>user</cp:lastModifiedBy>
  <cp:revision>3240</cp:revision>
  <cp:lastPrinted>2022-11-03T08:17:34Z</cp:lastPrinted>
  <dcterms:created xsi:type="dcterms:W3CDTF">2010-08-26T14:20:25Z</dcterms:created>
  <dcterms:modified xsi:type="dcterms:W3CDTF">2024-10-29T22:59:54Z</dcterms:modified>
</cp:coreProperties>
</file>