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03" r:id="rId1"/>
  </p:sldMasterIdLst>
  <p:notesMasterIdLst>
    <p:notesMasterId r:id="rId29"/>
  </p:notesMasterIdLst>
  <p:handoutMasterIdLst>
    <p:handoutMasterId r:id="rId30"/>
  </p:handoutMasterIdLst>
  <p:sldIdLst>
    <p:sldId id="581" r:id="rId2"/>
    <p:sldId id="528" r:id="rId3"/>
    <p:sldId id="531" r:id="rId4"/>
    <p:sldId id="576" r:id="rId5"/>
    <p:sldId id="544" r:id="rId6"/>
    <p:sldId id="561" r:id="rId7"/>
    <p:sldId id="562" r:id="rId8"/>
    <p:sldId id="560" r:id="rId9"/>
    <p:sldId id="567" r:id="rId10"/>
    <p:sldId id="570" r:id="rId11"/>
    <p:sldId id="571" r:id="rId12"/>
    <p:sldId id="572" r:id="rId13"/>
    <p:sldId id="573" r:id="rId14"/>
    <p:sldId id="585" r:id="rId15"/>
    <p:sldId id="586" r:id="rId16"/>
    <p:sldId id="633" r:id="rId17"/>
    <p:sldId id="634" r:id="rId18"/>
    <p:sldId id="587" r:id="rId19"/>
    <p:sldId id="588" r:id="rId20"/>
    <p:sldId id="630" r:id="rId21"/>
    <p:sldId id="599" r:id="rId22"/>
    <p:sldId id="600" r:id="rId23"/>
    <p:sldId id="635" r:id="rId24"/>
    <p:sldId id="601" r:id="rId25"/>
    <p:sldId id="603" r:id="rId26"/>
    <p:sldId id="602" r:id="rId27"/>
    <p:sldId id="636" r:id="rId28"/>
  </p:sldIdLst>
  <p:sldSz cx="9144000" cy="6858000" type="screen4x3"/>
  <p:notesSz cx="6797675" cy="9926638"/>
  <p:embeddedFontLst>
    <p:embeddedFont>
      <p:font typeface="HY강M" panose="020B0600000101010101" charset="-127"/>
      <p:regular r:id="rId31"/>
    </p:embeddedFont>
    <p:embeddedFont>
      <p:font typeface="Wingdings 2" panose="05020102010507070707" pitchFamily="18" charset="2"/>
      <p:regular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함초롬돋움" panose="020B0604000101010101" pitchFamily="50" charset="-127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맑은 고딕" panose="020B0503020000020004" pitchFamily="50" charset="-127"/>
      <p:regular r:id="rId51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9900"/>
    <a:srgbClr val="FFFFCC"/>
    <a:srgbClr val="E5F6E4"/>
    <a:srgbClr val="FF9900"/>
    <a:srgbClr val="33CCFF"/>
    <a:srgbClr val="CCECFF"/>
    <a:srgbClr val="CCFFCC"/>
    <a:srgbClr val="CC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64" autoAdjust="0"/>
  </p:normalViewPr>
  <p:slideViewPr>
    <p:cSldViewPr>
      <p:cViewPr varScale="1">
        <p:scale>
          <a:sx n="98" d="100"/>
          <a:sy n="98" d="100"/>
        </p:scale>
        <p:origin x="19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31"/>
    </p:cViewPr>
  </p:sorterViewPr>
  <p:notesViewPr>
    <p:cSldViewPr>
      <p:cViewPr varScale="1">
        <p:scale>
          <a:sx n="69" d="100"/>
          <a:sy n="69" d="100"/>
        </p:scale>
        <p:origin x="344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21AB-A5AC-9845-BD7C-A87D61F1C2B8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F812C-48A0-8648-9871-D4E55626E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755E-45ED-4465-A28F-05D98412588B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9E4AC-A0E8-4663-85FD-752957980F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9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10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75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67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2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66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22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17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33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18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 smtClean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95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0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7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11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 smtClean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aseline="0" dirty="0" smtClean="0"/>
          </a:p>
          <a:p>
            <a:endParaRPr lang="en-US" altLang="ko-KR" sz="2000" baseline="0" dirty="0" smtClean="0"/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01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 smtClean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aseline="0" dirty="0" smtClean="0"/>
          </a:p>
          <a:p>
            <a:endParaRPr lang="en-US" altLang="ko-KR" sz="2000" baseline="0" dirty="0" smtClean="0"/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2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 smtClean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aseline="0" dirty="0" smtClean="0"/>
          </a:p>
          <a:p>
            <a:endParaRPr lang="en-US" altLang="ko-KR" sz="2000" baseline="0" dirty="0" smtClean="0"/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87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 smtClean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aseline="0" dirty="0" smtClean="0"/>
          </a:p>
          <a:p>
            <a:endParaRPr lang="en-US" altLang="ko-KR" sz="2000" baseline="0" dirty="0" smtClean="0"/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97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 smtClean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aseline="0" dirty="0" smtClean="0"/>
          </a:p>
          <a:p>
            <a:endParaRPr lang="en-US" altLang="ko-KR" sz="2000" baseline="0" dirty="0" smtClean="0"/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80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baseline="0" dirty="0" smtClean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aseline="0" dirty="0" smtClean="0"/>
          </a:p>
          <a:p>
            <a:endParaRPr lang="en-US" altLang="ko-KR" sz="2000" baseline="0" dirty="0" smtClean="0"/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1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1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5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3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8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27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9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311" y="3311264"/>
            <a:ext cx="7847283" cy="62179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3800" b="1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제목 스타일 편집</a:t>
            </a:r>
            <a:endParaRPr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251520" y="2693702"/>
            <a:ext cx="864096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76001"/>
            <a:ext cx="8500123" cy="538055"/>
          </a:xfrm>
        </p:spPr>
        <p:txBody>
          <a:bodyPr/>
          <a:lstStyle>
            <a:lvl1pPr>
              <a:defRPr sz="5000"/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2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>
              <a:lnSpc>
                <a:spcPct val="130000"/>
              </a:lnSpc>
              <a:buClr>
                <a:srgbClr val="006600"/>
              </a:buClr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1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434783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3762132"/>
            <a:ext cx="8260694" cy="2498570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0" name="그림 19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498679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26369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71746" y="44371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2" name="그림 21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54641"/>
            <a:ext cx="835292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764704"/>
            <a:ext cx="8784975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1888" y="6525344"/>
            <a:ext cx="17526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525344"/>
            <a:ext cx="60071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116633"/>
            <a:ext cx="3600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bg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978A2BE0-ABC3-DD4B-AC85-24681D2C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20" r:id="rId2"/>
    <p:sldLayoutId id="2147483823" r:id="rId3"/>
    <p:sldLayoutId id="2147483821" r:id="rId4"/>
    <p:sldLayoutId id="2147483822" r:id="rId5"/>
  </p:sldLayoutIdLst>
  <p:transition spd="slow">
    <p:wipe dir="d"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1" u="none" kern="1200" baseline="0">
          <a:solidFill>
            <a:schemeClr val="accent1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74638" indent="-274638" algn="just" defTabSz="914400" rtl="0" eaLnBrk="1" latinLnBrk="1" hangingPunct="1">
        <a:spcBef>
          <a:spcPts val="1800"/>
        </a:spcBef>
        <a:buClr>
          <a:schemeClr val="accent1"/>
        </a:buClr>
        <a:buSzPct val="100000"/>
        <a:buFont typeface="Wingdings" pitchFamily="2" charset="2"/>
        <a:buChar char="ª"/>
        <a:defRPr sz="20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4572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6858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HY강M" pitchFamily="18" charset="-127"/>
        <a:buChar char="-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9144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1430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"/>
        <a:defRPr sz="14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1377950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부제목 5">
            <a:extLst>
              <a:ext uri="{FF2B5EF4-FFF2-40B4-BE49-F238E27FC236}">
                <a16:creationId xmlns:a16="http://schemas.microsoft.com/office/drawing/2014/main" id="{095643E3-A07F-42C3-AA33-38895BACB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847283" cy="621792"/>
          </a:xfrm>
        </p:spPr>
        <p:txBody>
          <a:bodyPr/>
          <a:lstStyle/>
          <a:p>
            <a:r>
              <a:rPr lang="ko-KR" altLang="en-US" sz="4800" dirty="0" smtClean="0">
                <a:latin typeface="함초롬돋움" panose="020B0604000101010101" pitchFamily="50" charset="-127"/>
              </a:rPr>
              <a:t>문자열</a:t>
            </a:r>
            <a:r>
              <a:rPr lang="en-US" altLang="ko-KR" sz="4800" dirty="0" smtClean="0">
                <a:latin typeface="함초롬돋움" panose="020B0604000101010101" pitchFamily="50" charset="-127"/>
              </a:rPr>
              <a:t>/</a:t>
            </a:r>
            <a:r>
              <a:rPr lang="ko-KR" altLang="en-US" sz="4800" dirty="0" smtClean="0">
                <a:latin typeface="함초롬돋움" panose="020B0604000101010101" pitchFamily="50" charset="-127"/>
              </a:rPr>
              <a:t>텍스트 처리 </a:t>
            </a:r>
            <a:endParaRPr lang="ko-KR" altLang="en-US" sz="4800" dirty="0"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0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999"/>
    </mc:Choice>
    <mc:Fallback xmlns="">
      <p:transition advTm="6799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관련 함수들 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[2]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362775"/>
          </a:xfrm>
        </p:spPr>
        <p:txBody>
          <a:bodyPr/>
          <a:lstStyle/>
          <a:p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strip(),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</a:rPr>
              <a:t>l</a:t>
            </a:r>
            <a:r>
              <a:rPr lang="en-US" altLang="ko-KR" sz="2400" b="1" dirty="0" err="1">
                <a:solidFill>
                  <a:srgbClr val="002060"/>
                </a:solidFill>
                <a:latin typeface="함초롬돋움" panose="020B0604000101010101" pitchFamily="50" charset="-127"/>
              </a:rPr>
              <a:t>strip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(),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</a:rPr>
              <a:t>r</a:t>
            </a:r>
            <a:r>
              <a:rPr lang="en-US" altLang="ko-KR" sz="2400" b="1" dirty="0" err="1">
                <a:solidFill>
                  <a:srgbClr val="002060"/>
                </a:solidFill>
                <a:latin typeface="함초롬돋움" panose="020B0604000101010101" pitchFamily="50" charset="-127"/>
              </a:rPr>
              <a:t>strip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()</a:t>
            </a:r>
          </a:p>
          <a:p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문자열</a:t>
            </a:r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데이터를 처리할 때</a:t>
            </a:r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문자열에서 </a:t>
            </a:r>
            <a:r>
              <a:rPr lang="ko-KR" altLang="en-US" b="1" dirty="0" err="1">
                <a:solidFill>
                  <a:srgbClr val="002060"/>
                </a:solidFill>
                <a:latin typeface="함초롬돋움" panose="020B0604000101010101" pitchFamily="50" charset="-127"/>
              </a:rPr>
              <a:t>원치않는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latin typeface="함초롬돋움" panose="020B0604000101010101" pitchFamily="50" charset="-127"/>
              </a:rPr>
              <a:t>공백 제거 </a:t>
            </a:r>
            <a:endParaRPr lang="en-US" altLang="ko-KR" b="1" dirty="0">
              <a:solidFill>
                <a:srgbClr val="00B0F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28AB387-22E8-4763-8C2A-B06084B6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92" y="2073598"/>
            <a:ext cx="7833201" cy="19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71747" y="4350884"/>
            <a:ext cx="8620734" cy="1569660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world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!!!    "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s.strip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286454" y="5517232"/>
            <a:ext cx="1080120" cy="0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286454" y="5914711"/>
            <a:ext cx="1080120" cy="0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86454" y="5157192"/>
            <a:ext cx="1080120" cy="0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4602" y="4749682"/>
            <a:ext cx="24278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hello,   world!!!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hello,   world!!!    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hello,   world!!!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8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258"/>
    </mc:Choice>
    <mc:Fallback xmlns="">
      <p:transition advTm="10525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관련 함수들 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[3]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362775"/>
          </a:xfrm>
        </p:spPr>
        <p:txBody>
          <a:bodyPr/>
          <a:lstStyle/>
          <a:p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lower(), </a:t>
            </a:r>
            <a:r>
              <a:rPr lang="en-US" altLang="ko-KR" sz="2400" b="1" dirty="0">
                <a:solidFill>
                  <a:srgbClr val="FFC000"/>
                </a:solidFill>
                <a:latin typeface="함초롬돋움" panose="020B0604000101010101" pitchFamily="50" charset="-127"/>
              </a:rPr>
              <a:t>upper()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, 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</a:rPr>
              <a:t>capitalize()</a:t>
            </a:r>
          </a:p>
          <a:p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대소문자 변환</a:t>
            </a:r>
            <a:endParaRPr lang="en-US" altLang="ko-KR" b="1" dirty="0">
              <a:solidFill>
                <a:srgbClr val="00B0F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71746" y="2169684"/>
            <a:ext cx="8620734" cy="1569660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ello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</a:t>
            </a:r>
            <a:r>
              <a:rPr lang="en-US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orld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lower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upper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capitalize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64601" y="2705144"/>
            <a:ext cx="24278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hello,   world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HELLO,   WORLD    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Hello,   world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52202" y="4526297"/>
            <a:ext cx="8640278" cy="1569660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'#####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#####'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ss1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'#'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(ss1.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capitalize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44208" y="6246851"/>
            <a:ext cx="2448272" cy="400110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 is an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8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778"/>
    </mc:Choice>
    <mc:Fallback xmlns="">
      <p:transition advTm="5877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관련 함수들 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[4]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979250"/>
            <a:ext cx="8260694" cy="2362775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split()</a:t>
            </a:r>
            <a:endParaRPr lang="en-US" altLang="ko-KR" b="1" dirty="0">
              <a:solidFill>
                <a:srgbClr val="00B0F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B0F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064600"/>
            <a:ext cx="467544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E891A4A-86EA-407B-8BD2-2C8294B5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22" y="1988840"/>
            <a:ext cx="7983118" cy="8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1747" y="3429000"/>
            <a:ext cx="8692742" cy="1938992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welcome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world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split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en-US" altLang="ko-KR" sz="2400" b="1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friend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split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52710"/>
            <a:ext cx="5040561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'welcome', 'to', 'the', 'python', 'world'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'hello', ' my good', ' friend 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0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6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450"/>
    </mc:Choice>
    <mc:Fallback xmlns="">
      <p:transition advTm="9345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관련 함수들 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[4]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979250"/>
            <a:ext cx="8260694" cy="2362775"/>
          </a:xfrm>
        </p:spPr>
        <p:txBody>
          <a:bodyPr/>
          <a:lstStyle/>
          <a:p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join() : </a:t>
            </a:r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문자열을 이어 붙임</a:t>
            </a:r>
            <a:endParaRPr lang="en-US" altLang="ko-KR" sz="2400" b="1" dirty="0">
              <a:solidFill>
                <a:srgbClr val="00B0F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B0F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064600"/>
            <a:ext cx="467544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1A4D6AC-0673-4390-864B-D92E8B95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3" y="2080264"/>
            <a:ext cx="8010637" cy="84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35821" y="3674927"/>
            <a:ext cx="8628667" cy="1200329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grape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banana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4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join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'*'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join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0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4088" y="5208158"/>
            <a:ext cx="3600400" cy="83099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apple-grape-banana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apple*grape*banana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65843" y="2276872"/>
            <a:ext cx="472500" cy="432048"/>
          </a:xfrm>
          <a:prstGeom prst="ellipse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82505" y="4176070"/>
            <a:ext cx="357447" cy="2909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79912" y="4539023"/>
            <a:ext cx="357447" cy="2909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962"/>
    </mc:Choice>
    <mc:Fallback xmlns="">
      <p:transition advTm="8796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1231459"/>
            <a:ext cx="8568952" cy="19389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ko-KR" altLang="ko-KR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friend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</a:t>
            </a:r>
            <a:r>
              <a:rPr lang="ko-KR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endParaRPr lang="ko-KR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분리하여 리스트에 저장하는 프로그램 작성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split(), strip() </a:t>
            </a: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06536" y="3352539"/>
            <a:ext cx="578594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['this', 'is', 'my', 'friend', 'python']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3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6557" y="1048382"/>
            <a:ext cx="8655923" cy="3477875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friend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last_word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split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last_word.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last_word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358245" y="5451342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90588" y="2204864"/>
            <a:ext cx="5814392" cy="414424"/>
          </a:xfrm>
          <a:prstGeom prst="rect">
            <a:avLst/>
          </a:prstGeom>
          <a:solidFill>
            <a:srgbClr val="669900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['this', ' is', '       my', '       friend', '       python']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92312" y="5955398"/>
            <a:ext cx="5785944" cy="46166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['this', 'is', 'my', 'friend', 'python']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85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1231459"/>
            <a:ext cx="8568952" cy="2308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only</a:t>
            </a:r>
            <a:r>
              <a:rPr lang="ko-KR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actions</a:t>
            </a:r>
            <a:r>
              <a:rPr lang="ko-KR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gives</a:t>
            </a:r>
            <a:r>
              <a:rPr lang="ko-KR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life</a:t>
            </a:r>
            <a:r>
              <a:rPr lang="ko-KR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strength</a:t>
            </a:r>
            <a:r>
              <a:rPr lang="ko-KR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endParaRPr lang="ko-KR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분리하여 리스트에 저장하는 프로그램 작성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리스트에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저장된 단어들을 </a:t>
            </a:r>
            <a:r>
              <a:rPr lang="ko-KR" altLang="en-US" sz="2400" b="1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문자만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대문자로 변화하여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split(), strip() </a:t>
            </a: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9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7172" y="1165393"/>
            <a:ext cx="8343300" cy="4154984"/>
          </a:xfrm>
          <a:prstGeom prst="rect">
            <a:avLst/>
          </a:prstGeom>
          <a:solidFill>
            <a:srgbClr val="FFFFFF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only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actions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gives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life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strength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last_word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s.split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last_word.append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i.strip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last_word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last_word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i.capitalize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5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231459"/>
            <a:ext cx="9036496" cy="200054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hone =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 010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1234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5667, 010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234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5555, 010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333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4321 “</a:t>
            </a:r>
            <a:endParaRPr lang="ko-KR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문자열를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다음과 같이 리스트에 저장하는 프로그램 작성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split(), join() </a:t>
            </a: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1074" y="3709618"/>
            <a:ext cx="785453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 010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1234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5678', ' 010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234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5555', ' 010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333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4321 ']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4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03783" y="5877272"/>
            <a:ext cx="6480720" cy="400110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 010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1234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5678', ' 010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234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5555', ' 010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333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4321 ']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048963"/>
            <a:ext cx="9144000" cy="4401205"/>
          </a:xfrm>
          <a:prstGeom prst="rect">
            <a:avLst/>
          </a:prstGeom>
          <a:solidFill>
            <a:srgbClr val="FFFFFF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phone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010.1234.5678, 010.234.5555, 010.333.4321 "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phone.split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i.split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'.'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result.append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'-'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84419" y="3049511"/>
            <a:ext cx="6184711" cy="400110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 010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1234.5678', ' 010.234.5555', ' 010.333.4321 ']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2147" y="4149080"/>
            <a:ext cx="2862064" cy="923330"/>
          </a:xfrm>
          <a:prstGeom prst="rect">
            <a:avLst/>
          </a:prstGeom>
          <a:solidFill>
            <a:srgbClr val="E5F6E4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 010', '1234', '5678']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 010', '234', '5555']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 010', '333', '4321 ']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8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>
                <a:solidFill>
                  <a:srgbClr val="669900"/>
                </a:solidFill>
              </a:rPr>
              <a:t> 생성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인덱싱과 </a:t>
            </a:r>
            <a:r>
              <a:rPr lang="ko-KR" altLang="en-US" dirty="0" err="1">
                <a:solidFill>
                  <a:srgbClr val="002060"/>
                </a:solidFill>
              </a:rPr>
              <a:t>슬라이싱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포매팅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관련 함수들</a:t>
            </a:r>
            <a:endParaRPr lang="en-US" altLang="ko-KR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     - count(), index(), find()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     - strip(), </a:t>
            </a:r>
            <a:r>
              <a:rPr lang="en-US" altLang="ko-KR" dirty="0" err="1">
                <a:solidFill>
                  <a:srgbClr val="002060"/>
                </a:solidFill>
                <a:latin typeface="함초롬돋움" panose="020B0604000101010101" pitchFamily="50" charset="-127"/>
              </a:rPr>
              <a:t>lstrip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(), </a:t>
            </a:r>
            <a:r>
              <a:rPr lang="en-US" altLang="ko-KR" dirty="0" err="1">
                <a:solidFill>
                  <a:srgbClr val="002060"/>
                </a:solidFill>
                <a:latin typeface="함초롬돋움" panose="020B0604000101010101" pitchFamily="50" charset="-127"/>
              </a:rPr>
              <a:t>rstrip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()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     - lower(), upper(), capitalize()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     -  split(), join()</a:t>
            </a: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668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411"/>
    </mc:Choice>
    <mc:Fallback xmlns="">
      <p:transition advTm="5741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71746" y="850201"/>
            <a:ext cx="8773424" cy="55311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텍스트 데이터에서 가장 빈번하게 등장하는 단어를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단어의 빈도수가 높을수록 해당 단어가 더 크게 표시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텍스트 데이터에서 어떤 단어들이 많이 사용되는지 파악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</a:rPr>
              <a:t>import 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</a:rPr>
              <a:t>wordcloud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</a:rPr>
              <a:t>i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</a:rPr>
              <a:t>mport 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</a:rPr>
              <a:t>matplotlib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  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워드 </a:t>
            </a:r>
            <a:r>
              <a:rPr lang="ko-KR" altLang="en-US" dirty="0" err="1" smtClean="0">
                <a:solidFill>
                  <a:schemeClr val="accent1"/>
                </a:solidFill>
              </a:rPr>
              <a:t>클라우드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포인트가 5개인 별 2"/>
          <p:cNvSpPr/>
          <p:nvPr/>
        </p:nvSpPr>
        <p:spPr>
          <a:xfrm>
            <a:off x="271746" y="2780928"/>
            <a:ext cx="360040" cy="36004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00" y="4795037"/>
            <a:ext cx="3115914" cy="156418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44025"/>
            <a:ext cx="2888280" cy="2747387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0722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656"/>
    </mc:Choice>
    <mc:Fallback xmlns="">
      <p:transition advTm="5665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268760"/>
            <a:ext cx="7488832" cy="267765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코드를 실행할 때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"Only supported for TrueType fonts"</a:t>
            </a:r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에러가 발생할 수 있습니다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경우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--upgrade pip </a:t>
            </a:r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--upgrade Pillow </a:t>
            </a:r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</a:t>
            </a:r>
            <a:endParaRPr lang="en-US" altLang="ko-KR" sz="2400" b="1" i="0" dirty="0"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포인트가 6개인 별 4"/>
          <p:cNvSpPr/>
          <p:nvPr/>
        </p:nvSpPr>
        <p:spPr>
          <a:xfrm>
            <a:off x="467544" y="562909"/>
            <a:ext cx="576064" cy="705851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0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워드 </a:t>
            </a:r>
            <a:r>
              <a:rPr lang="ko-KR" altLang="en-US" dirty="0" err="1" smtClean="0">
                <a:solidFill>
                  <a:srgbClr val="C00000"/>
                </a:solidFill>
              </a:rPr>
              <a:t>클라우드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7590" y="1514212"/>
            <a:ext cx="8712968" cy="4524315"/>
          </a:xfrm>
          <a:prstGeom prst="rect">
            <a:avLst/>
          </a:prstGeom>
          <a:solidFill>
            <a:srgbClr val="FFFFFF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good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day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그리기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44" y="1003017"/>
            <a:ext cx="3115914" cy="1564189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12" y="4077830"/>
            <a:ext cx="3685571" cy="19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워드 </a:t>
            </a:r>
            <a:r>
              <a:rPr lang="ko-KR" altLang="en-US" dirty="0" err="1" smtClean="0">
                <a:solidFill>
                  <a:srgbClr val="C00000"/>
                </a:solidFill>
              </a:rPr>
              <a:t>클라우드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44" y="785755"/>
            <a:ext cx="3115914" cy="1564189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26" y="4535110"/>
            <a:ext cx="4172532" cy="2114845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39770" y="3747731"/>
            <a:ext cx="86307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7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워드 </a:t>
            </a:r>
            <a:r>
              <a:rPr lang="ko-KR" altLang="en-US" dirty="0" err="1" smtClean="0">
                <a:solidFill>
                  <a:srgbClr val="C00000"/>
                </a:solidFill>
              </a:rPr>
              <a:t>클라우드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2 – </a:t>
            </a:r>
            <a:r>
              <a:rPr lang="ko-KR" altLang="en-US" dirty="0" smtClean="0">
                <a:solidFill>
                  <a:srgbClr val="C00000"/>
                </a:solidFill>
              </a:rPr>
              <a:t>폰트 바꾸기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1746" y="1238903"/>
            <a:ext cx="8620734" cy="4893647"/>
          </a:xfrm>
          <a:prstGeom prst="rect">
            <a:avLst/>
          </a:prstGeom>
          <a:solidFill>
            <a:srgbClr val="FFFFFF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#폰트 지정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banana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banana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banana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79226" y="3140968"/>
            <a:ext cx="5118233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52" y="5355426"/>
            <a:ext cx="3615328" cy="14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워드 </a:t>
            </a:r>
            <a:r>
              <a:rPr lang="ko-KR" altLang="en-US" dirty="0" err="1" smtClean="0">
                <a:solidFill>
                  <a:srgbClr val="C00000"/>
                </a:solidFill>
              </a:rPr>
              <a:t>클라우드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05" y="4699908"/>
            <a:ext cx="2211506" cy="195004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9388" y="2539894"/>
            <a:ext cx="8424936" cy="1569660"/>
          </a:xfrm>
          <a:prstGeom prst="rect">
            <a:avLst/>
          </a:prstGeom>
          <a:solidFill>
            <a:srgbClr val="FFFFCC">
              <a:alpha val="47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746" y="962552"/>
            <a:ext cx="8764750" cy="461665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rgbClr val="6600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endParaRPr lang="ko-KR" altLang="en-US" sz="2400" dirty="0"/>
          </a:p>
        </p:txBody>
      </p:sp>
      <p:sp>
        <p:nvSpPr>
          <p:cNvPr id="7" name="아래쪽 화살표 6"/>
          <p:cNvSpPr/>
          <p:nvPr/>
        </p:nvSpPr>
        <p:spPr>
          <a:xfrm>
            <a:off x="4291248" y="1727639"/>
            <a:ext cx="694189" cy="48163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워드 </a:t>
            </a:r>
            <a:r>
              <a:rPr lang="ko-KR" altLang="en-US" dirty="0" err="1" smtClean="0">
                <a:solidFill>
                  <a:srgbClr val="C00000"/>
                </a:solidFill>
              </a:rPr>
              <a:t>클라우드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4 (</a:t>
            </a:r>
            <a:r>
              <a:rPr lang="ko-KR" altLang="en-US" dirty="0" smtClean="0">
                <a:solidFill>
                  <a:srgbClr val="C00000"/>
                </a:solidFill>
              </a:rPr>
              <a:t>한글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37" y="980728"/>
            <a:ext cx="4612811" cy="265196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2168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워드 </a:t>
            </a:r>
            <a:r>
              <a:rPr lang="ko-KR" altLang="en-US" dirty="0" err="1" smtClean="0">
                <a:solidFill>
                  <a:srgbClr val="C00000"/>
                </a:solidFill>
              </a:rPr>
              <a:t>클라우드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4 (</a:t>
            </a:r>
            <a:r>
              <a:rPr lang="ko-KR" altLang="en-US" dirty="0" smtClean="0">
                <a:solidFill>
                  <a:srgbClr val="C00000"/>
                </a:solidFill>
              </a:rPr>
              <a:t>한글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1958"/>
            <a:ext cx="9036496" cy="38472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"사과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오렌지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레몬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레몬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자몽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자몽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자몽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wc.generate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65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719"/>
    </mc:Choice>
    <mc:Fallback xmlns="">
      <p:transition advTm="3271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692742" cy="128265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문자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단어 등으로 구성된 문자들의 집합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/>
              <a:t>큰따옴표</a:t>
            </a:r>
            <a:r>
              <a:rPr lang="en-US" altLang="ko-KR" b="1" dirty="0"/>
              <a:t>(“)(</a:t>
            </a:r>
            <a:r>
              <a:rPr lang="en-US" altLang="ko-KR" b="1" dirty="0">
                <a:solidFill>
                  <a:srgbClr val="C00000"/>
                </a:solidFill>
              </a:rPr>
              <a:t>“””</a:t>
            </a:r>
            <a:r>
              <a:rPr lang="en-US" altLang="ko-KR" b="1" dirty="0"/>
              <a:t>), </a:t>
            </a:r>
            <a:r>
              <a:rPr lang="ko-KR" altLang="en-US" b="1" dirty="0"/>
              <a:t>작은따옴표</a:t>
            </a:r>
            <a:r>
              <a:rPr lang="en-US" altLang="ko-KR" b="1" dirty="0"/>
              <a:t>(‘)(</a:t>
            </a:r>
            <a:r>
              <a:rPr lang="en-US" altLang="ko-KR" b="1" dirty="0">
                <a:solidFill>
                  <a:srgbClr val="00B0F0"/>
                </a:solidFill>
              </a:rPr>
              <a:t>‘’’</a:t>
            </a:r>
            <a:r>
              <a:rPr lang="en-US" altLang="ko-KR" b="1" dirty="0"/>
              <a:t>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8707" y="2132856"/>
            <a:ext cx="8675704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txt1 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world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txt2 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happy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life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9515" y="3120643"/>
            <a:ext cx="8697656" cy="3046988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st1=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"""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life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love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"""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st2=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'''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life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love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106149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894"/>
    </mc:Choice>
    <mc:Fallback xmlns="">
      <p:transition advTm="5289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012081"/>
            <a:ext cx="467544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ko-KR" altLang="en-US" b="1" dirty="0"/>
              <a:t>문자열 안에 있는 개별 문자 추출</a:t>
            </a:r>
            <a:endParaRPr lang="en-US" altLang="ko-KR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 </a:t>
            </a:r>
            <a:r>
              <a:rPr lang="ko-KR" altLang="en-US" dirty="0">
                <a:solidFill>
                  <a:srgbClr val="92D050"/>
                </a:solidFill>
              </a:rPr>
              <a:t>인덱싱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71746" y="3662893"/>
            <a:ext cx="8548726" cy="2308324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“ABCDEF”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chemeClr val="tx2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chemeClr val="tx2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-1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chemeClr val="tx2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chemeClr val="tx2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-0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chemeClr val="tx2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/>
          <a:stretch/>
        </p:blipFill>
        <p:spPr>
          <a:xfrm>
            <a:off x="1569605" y="1746345"/>
            <a:ext cx="5953007" cy="17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71"/>
    </mc:Choice>
    <mc:Fallback xmlns="">
      <p:transition advTm="4107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슬</a:t>
            </a:r>
            <a:r>
              <a:rPr lang="ko-KR" altLang="en-US" dirty="0" err="1">
                <a:solidFill>
                  <a:srgbClr val="FFC000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이</a:t>
            </a:r>
            <a:r>
              <a:rPr lang="ko-KR" altLang="en-US" dirty="0" err="1">
                <a:solidFill>
                  <a:srgbClr val="7030A0"/>
                </a:solidFill>
              </a:rPr>
              <a:t>싱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[1]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3856" y="2744259"/>
            <a:ext cx="8548726" cy="830997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='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BCDEF’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2"/>
            <a:ext cx="8260694" cy="1687544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연속된 여러 문자들을 추출</a:t>
            </a:r>
            <a:endParaRPr lang="en-US" altLang="ko-KR" b="1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r>
              <a:rPr lang="en-US" altLang="ko-KR" b="1" dirty="0">
                <a:solidFill>
                  <a:srgbClr val="7030A0"/>
                </a:solidFill>
                <a:latin typeface="함초롬돋움" panose="020B0604000101010101" pitchFamily="50" charset="-127"/>
              </a:rPr>
              <a:t>[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start</a:t>
            </a:r>
            <a:r>
              <a:rPr lang="en-US" altLang="ko-KR" b="1" dirty="0">
                <a:latin typeface="함초롬돋움" panose="020B0604000101010101" pitchFamily="50" charset="-127"/>
              </a:rPr>
              <a:t>: </a:t>
            </a:r>
            <a:r>
              <a:rPr lang="en-US" altLang="ko-KR" b="1" dirty="0">
                <a:solidFill>
                  <a:srgbClr val="33CCFF"/>
                </a:solidFill>
                <a:latin typeface="함초롬돋움" panose="020B0604000101010101" pitchFamily="50" charset="-127"/>
              </a:rPr>
              <a:t>stop</a:t>
            </a:r>
            <a:r>
              <a:rPr lang="en-US" altLang="ko-KR" b="1" dirty="0">
                <a:latin typeface="함초롬돋움" panose="020B0604000101010101" pitchFamily="50" charset="-127"/>
              </a:rPr>
              <a:t>: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</a:t>
            </a:r>
            <a:r>
              <a:rPr lang="en-US" altLang="ko-KR" b="1" dirty="0">
                <a:solidFill>
                  <a:srgbClr val="7030A0"/>
                </a:solidFill>
                <a:latin typeface="함초롬돋움" panose="020B0604000101010101" pitchFamily="50" charset="-127"/>
              </a:rPr>
              <a:t>]</a:t>
            </a:r>
          </a:p>
          <a:p>
            <a:r>
              <a:rPr lang="en-US" altLang="ko-KR" b="1" dirty="0">
                <a:latin typeface="함초롬돋움" panose="020B0604000101010101" pitchFamily="50" charset="-127"/>
              </a:rPr>
              <a:t>start</a:t>
            </a:r>
            <a:r>
              <a:rPr lang="ko-KR" altLang="en-US" b="1" dirty="0">
                <a:latin typeface="함초롬돋움" panose="020B0604000101010101" pitchFamily="50" charset="-127"/>
              </a:rPr>
              <a:t>에서 시작하여 </a:t>
            </a:r>
            <a:r>
              <a:rPr lang="en-US" altLang="ko-KR" b="1" dirty="0">
                <a:latin typeface="함초롬돋움" panose="020B0604000101010101" pitchFamily="50" charset="-127"/>
              </a:rPr>
              <a:t>(</a:t>
            </a:r>
            <a:r>
              <a:rPr lang="en-US" altLang="ko-KR" b="1" dirty="0">
                <a:solidFill>
                  <a:srgbClr val="00B0F0"/>
                </a:solidFill>
                <a:latin typeface="함초롬돋움" panose="020B0604000101010101" pitchFamily="50" charset="-127"/>
              </a:rPr>
              <a:t>stop-1</a:t>
            </a:r>
            <a:r>
              <a:rPr lang="en-US" altLang="ko-KR" b="1" dirty="0">
                <a:latin typeface="함초롬돋움" panose="020B0604000101010101" pitchFamily="50" charset="-127"/>
              </a:rPr>
              <a:t>)</a:t>
            </a:r>
            <a:r>
              <a:rPr lang="ko-KR" altLang="en-US" b="1" dirty="0">
                <a:latin typeface="함초롬돋움" panose="020B0604000101010101" pitchFamily="50" charset="-127"/>
              </a:rPr>
              <a:t>까지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</a:t>
            </a:r>
            <a:r>
              <a:rPr lang="ko-KR" altLang="en-US" b="1" dirty="0">
                <a:latin typeface="함초롬돋움" panose="020B0604000101010101" pitchFamily="50" charset="-127"/>
              </a:rPr>
              <a:t> 간격으로 항목 추출 </a:t>
            </a:r>
            <a:endParaRPr lang="en-US" altLang="ko-KR" b="1" dirty="0">
              <a:latin typeface="함초롬돋움" panose="020B0604000101010101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3856" y="3749223"/>
            <a:ext cx="8548726" cy="1938992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00B0F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0:3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00B0F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:3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lang="en-US" altLang="ko-KR" sz="2400" b="1" dirty="0">
              <a:solidFill>
                <a:schemeClr val="tx2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rgbClr val="00B0F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:])</a:t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1"/>
          <a:stretch/>
        </p:blipFill>
        <p:spPr>
          <a:xfrm>
            <a:off x="4165843" y="2778928"/>
            <a:ext cx="4824536" cy="14950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721383" y="5052978"/>
            <a:ext cx="3096344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E5F6E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‘ABC’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‘ABC’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‘DEF’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‘ABCDEF’</a:t>
            </a:r>
            <a:endParaRPr lang="ko-KR" altLang="en-US" sz="20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2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33"/>
    </mc:Choice>
    <mc:Fallback xmlns="">
      <p:transition advTm="5483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슬</a:t>
            </a:r>
            <a:r>
              <a:rPr lang="ko-KR" altLang="en-US" dirty="0" err="1">
                <a:solidFill>
                  <a:srgbClr val="FFC000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이</a:t>
            </a:r>
            <a:r>
              <a:rPr lang="ko-KR" altLang="en-US" dirty="0" err="1">
                <a:solidFill>
                  <a:srgbClr val="7030A0"/>
                </a:solidFill>
              </a:rPr>
              <a:t>싱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[2]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2"/>
            <a:ext cx="8260694" cy="57248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문자열에서 개별 문자들을 추출하자</a:t>
            </a:r>
            <a:endParaRPr lang="en-US" altLang="ko-KR" b="1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함초롬돋움" panose="020B0604000101010101" pitchFamily="50" charset="-127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71744" y="3346112"/>
            <a:ext cx="8697821" cy="2308324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nice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world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happy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family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s1=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s2=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s3=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:-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r>
              <a:rPr lang="en-US" altLang="ko-KR" sz="2400" b="1" dirty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3" y="1699421"/>
            <a:ext cx="8697821" cy="11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0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782"/>
    </mc:Choice>
    <mc:Fallback xmlns="">
      <p:transition advTm="3978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슬</a:t>
            </a:r>
            <a:r>
              <a:rPr lang="ko-KR" altLang="en-US" dirty="0" err="1">
                <a:solidFill>
                  <a:srgbClr val="FFC000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이</a:t>
            </a:r>
            <a:r>
              <a:rPr lang="ko-KR" altLang="en-US" dirty="0" err="1">
                <a:solidFill>
                  <a:srgbClr val="7030A0"/>
                </a:solidFill>
              </a:rPr>
              <a:t>싱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[3]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2"/>
            <a:ext cx="8260694" cy="57248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문자열에서 개별 문자들을 추출하자</a:t>
            </a:r>
            <a:endParaRPr lang="en-US" altLang="ko-KR" b="1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함초롬돋움" panose="020B0604000101010101" pitchFamily="50" charset="-127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3" y="1699421"/>
            <a:ext cx="8697821" cy="111205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6671" y="3057430"/>
            <a:ext cx="8682894" cy="2308324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s4=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s5=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[-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:-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s6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(s6)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0410" y="5549170"/>
            <a:ext cx="14302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000" b="1" dirty="0" err="1"/>
              <a:t>nicehappy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30"/>
    </mc:Choice>
    <mc:Fallback xmlns="">
      <p:transition advTm="6283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포매팅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[1]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362775"/>
          </a:xfrm>
        </p:spPr>
        <p:txBody>
          <a:bodyPr/>
          <a:lstStyle/>
          <a:p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문자열 안에 어떤 값을 삽입하는 방법</a:t>
            </a:r>
            <a:endParaRPr lang="en-US" altLang="ko-KR" b="1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63980" y="1628800"/>
            <a:ext cx="8548726" cy="1938992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apples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1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8306"/>
    </mc:Choice>
    <mc:Fallback xmlns="">
      <p:transition advTm="11830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문</a:t>
            </a:r>
            <a:r>
              <a:rPr lang="ko-KR" altLang="en-US" dirty="0">
                <a:solidFill>
                  <a:srgbClr val="00B0F0"/>
                </a:solidFill>
              </a:rPr>
              <a:t>자</a:t>
            </a:r>
            <a:r>
              <a:rPr lang="ko-KR" altLang="en-US" dirty="0">
                <a:solidFill>
                  <a:srgbClr val="FFC000"/>
                </a:solidFill>
              </a:rPr>
              <a:t>열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포매팅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[2]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362775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format()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1746" y="1484784"/>
            <a:ext cx="8692742" cy="4131900"/>
          </a:xfrm>
          <a:prstGeom prst="rect">
            <a:avLst/>
          </a:prstGeom>
          <a:solidFill>
            <a:srgbClr val="E5F6E4">
              <a:alpha val="45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{}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fighting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lang="ko-KR" altLang="en-US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{}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and 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{}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en-US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{0} and {1}'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{1} and {0}'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{0} and {0}'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'정수 {}'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'정수 {} and {}'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4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383"/>
    </mc:Choice>
    <mc:Fallback xmlns="">
      <p:transition advTm="6238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JOU_PL_테마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JOU_PL_테마" id="{C3E4F196-BC0B-4A79-B4F6-2E3D3FEC0438}" vid="{4058E413-F722-433D-8134-98DC187E8D5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10841</TotalTime>
  <Words>754</Words>
  <Application>Microsoft Office PowerPoint</Application>
  <PresentationFormat>화면 슬라이드 쇼(4:3)</PresentationFormat>
  <Paragraphs>231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HY강M</vt:lpstr>
      <vt:lpstr>Wingdings 2</vt:lpstr>
      <vt:lpstr>Arial</vt:lpstr>
      <vt:lpstr>Century Gothic</vt:lpstr>
      <vt:lpstr>함초롬돋움</vt:lpstr>
      <vt:lpstr>Wingdings</vt:lpstr>
      <vt:lpstr>Calibri</vt:lpstr>
      <vt:lpstr>Consolas</vt:lpstr>
      <vt:lpstr>Georgia</vt:lpstr>
      <vt:lpstr>맑은 고딕</vt:lpstr>
      <vt:lpstr>1_AJOU_PL_테마</vt:lpstr>
      <vt:lpstr>PowerPoint 프레젠테이션</vt:lpstr>
      <vt:lpstr>목차</vt:lpstr>
      <vt:lpstr>1.문자열</vt:lpstr>
      <vt:lpstr>2. 문자열 인덱싱</vt:lpstr>
      <vt:lpstr>3. 문자열 슬라이싱 [1]    </vt:lpstr>
      <vt:lpstr>3. 문자열 슬라이싱 [2]    </vt:lpstr>
      <vt:lpstr>3. 문자열 슬라이싱 [3]    </vt:lpstr>
      <vt:lpstr>4. 문자열 포매팅 [1]    </vt:lpstr>
      <vt:lpstr>4. 문자열 포매팅 [2]    </vt:lpstr>
      <vt:lpstr>7. 문자열 관련 함수들  [2]    </vt:lpstr>
      <vt:lpstr>7. 문자열 관련 함수들  [3]    </vt:lpstr>
      <vt:lpstr>7. 문자열 관련 함수들  [4]    </vt:lpstr>
      <vt:lpstr>7. 문자열 관련 함수들  [4]    </vt:lpstr>
      <vt:lpstr>도전     </vt:lpstr>
      <vt:lpstr>도전     </vt:lpstr>
      <vt:lpstr>도전     </vt:lpstr>
      <vt:lpstr>도전     </vt:lpstr>
      <vt:lpstr>도전     </vt:lpstr>
      <vt:lpstr>도전     </vt:lpstr>
      <vt:lpstr>워드 클라우드 </vt:lpstr>
      <vt:lpstr>PowerPoint 프레젠테이션</vt:lpstr>
      <vt:lpstr>워드 클라우드 1     </vt:lpstr>
      <vt:lpstr>워드 클라우드 1     </vt:lpstr>
      <vt:lpstr>워드 클라우드 2 – 폰트 바꾸기     </vt:lpstr>
      <vt:lpstr>워드 클라우드 3     </vt:lpstr>
      <vt:lpstr>워드 클라우드 4 (한글)     </vt:lpstr>
      <vt:lpstr>워드 클라우드 4 (한글)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윤효순</dc:creator>
  <cp:lastModifiedBy>user</cp:lastModifiedBy>
  <cp:revision>3522</cp:revision>
  <cp:lastPrinted>2022-11-03T08:17:34Z</cp:lastPrinted>
  <dcterms:created xsi:type="dcterms:W3CDTF">2010-08-26T14:20:25Z</dcterms:created>
  <dcterms:modified xsi:type="dcterms:W3CDTF">2024-10-29T23:12:30Z</dcterms:modified>
</cp:coreProperties>
</file>