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88" r:id="rId2"/>
    <p:sldId id="669" r:id="rId3"/>
    <p:sldId id="750" r:id="rId4"/>
    <p:sldId id="673" r:id="rId5"/>
    <p:sldId id="678" r:id="rId6"/>
    <p:sldId id="670" r:id="rId7"/>
    <p:sldId id="674" r:id="rId8"/>
    <p:sldId id="675" r:id="rId9"/>
    <p:sldId id="676" r:id="rId10"/>
    <p:sldId id="677" r:id="rId11"/>
    <p:sldId id="679" r:id="rId12"/>
    <p:sldId id="702" r:id="rId13"/>
    <p:sldId id="683" r:id="rId14"/>
    <p:sldId id="684" r:id="rId15"/>
    <p:sldId id="685" r:id="rId16"/>
    <p:sldId id="751" r:id="rId17"/>
    <p:sldId id="752" r:id="rId18"/>
    <p:sldId id="753" r:id="rId19"/>
    <p:sldId id="754" r:id="rId20"/>
    <p:sldId id="689" r:id="rId21"/>
    <p:sldId id="692" r:id="rId22"/>
    <p:sldId id="691" r:id="rId23"/>
    <p:sldId id="755" r:id="rId24"/>
    <p:sldId id="756" r:id="rId25"/>
    <p:sldId id="757" r:id="rId26"/>
    <p:sldId id="695" r:id="rId27"/>
    <p:sldId id="696" r:id="rId28"/>
    <p:sldId id="697" r:id="rId29"/>
    <p:sldId id="758" r:id="rId30"/>
    <p:sldId id="735" r:id="rId31"/>
    <p:sldId id="736" r:id="rId32"/>
    <p:sldId id="737" r:id="rId33"/>
    <p:sldId id="740" r:id="rId34"/>
    <p:sldId id="748" r:id="rId35"/>
    <p:sldId id="749" r:id="rId36"/>
    <p:sldId id="743" r:id="rId37"/>
    <p:sldId id="744" r:id="rId38"/>
    <p:sldId id="745" r:id="rId39"/>
    <p:sldId id="746" r:id="rId40"/>
    <p:sldId id="747" r:id="rId4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ECFF"/>
    <a:srgbClr val="FF99CC"/>
    <a:srgbClr val="FFCC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81125" autoAdjust="0"/>
  </p:normalViewPr>
  <p:slideViewPr>
    <p:cSldViewPr snapToGrid="0">
      <p:cViewPr varScale="1">
        <p:scale>
          <a:sx n="89" d="100"/>
          <a:sy n="89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4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61DBA9-287C-4409-A1C2-C0F9C2D22B43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D7DF5BB5-FB5A-4889-B8D6-8203787BAB11}">
      <dgm:prSet phldrT="[텍스트]" custT="1"/>
      <dgm:spPr>
        <a:solidFill>
          <a:schemeClr val="accent4">
            <a:lumMod val="20000"/>
            <a:lumOff val="80000"/>
            <a:alpha val="25000"/>
          </a:schemeClr>
        </a:solidFill>
      </dgm:spPr>
      <dgm:t>
        <a:bodyPr/>
        <a:lstStyle/>
        <a:p>
          <a:pPr algn="l" latinLnBrk="1"/>
          <a:r>
            <a:rPr lang="ko-KR" altLang="en-US" sz="6100" b="1" dirty="0" smtClean="0">
              <a:solidFill>
                <a:srgbClr val="002060"/>
              </a:solidFill>
            </a:rPr>
            <a:t> </a:t>
          </a:r>
          <a:r>
            <a:rPr lang="ko-KR" altLang="en-US" sz="4000" b="1" dirty="0" err="1" smtClean="0">
              <a:solidFill>
                <a:srgbClr val="00B0F0"/>
              </a:solidFill>
            </a:rPr>
            <a:t>넘파이</a:t>
          </a:r>
          <a:r>
            <a:rPr lang="ko-KR" altLang="en-US" sz="4000" b="1" dirty="0" err="1" smtClean="0">
              <a:solidFill>
                <a:srgbClr val="7030A0"/>
              </a:solidFill>
            </a:rPr>
            <a:t>로</a:t>
          </a:r>
          <a:r>
            <a:rPr lang="ko-KR" altLang="en-US" sz="4000" b="1" dirty="0" smtClean="0">
              <a:solidFill>
                <a:srgbClr val="7030A0"/>
              </a:solidFill>
            </a:rPr>
            <a:t> </a:t>
          </a:r>
          <a:r>
            <a:rPr lang="ko-KR" altLang="en-US" sz="4000" b="1" dirty="0" smtClean="0">
              <a:solidFill>
                <a:srgbClr val="0070C0"/>
              </a:solidFill>
            </a:rPr>
            <a:t>수치데이터</a:t>
          </a:r>
          <a:r>
            <a:rPr lang="ko-KR" altLang="en-US" sz="4000" b="1" dirty="0" smtClean="0">
              <a:solidFill>
                <a:srgbClr val="7030A0"/>
              </a:solidFill>
            </a:rPr>
            <a:t>를</a:t>
          </a:r>
          <a:r>
            <a:rPr lang="ko-KR" altLang="en-US" sz="4000" b="1" dirty="0" smtClean="0">
              <a:solidFill>
                <a:srgbClr val="FFC000"/>
              </a:solidFill>
            </a:rPr>
            <a:t> 처리해보자</a:t>
          </a:r>
          <a:r>
            <a:rPr lang="ko-KR" altLang="en-US" sz="4000" b="1" dirty="0" smtClean="0">
              <a:solidFill>
                <a:srgbClr val="002060"/>
              </a:solidFill>
            </a:rPr>
            <a:t> </a:t>
          </a:r>
          <a:r>
            <a:rPr lang="en-US" altLang="ko-KR" sz="4000" b="1" dirty="0" smtClean="0">
              <a:solidFill>
                <a:srgbClr val="002060"/>
              </a:solidFill>
            </a:rPr>
            <a:t> </a:t>
          </a:r>
          <a:endParaRPr lang="ko-KR" altLang="en-US" sz="6000" b="1" dirty="0">
            <a:solidFill>
              <a:srgbClr val="002060"/>
            </a:solidFill>
          </a:endParaRPr>
        </a:p>
      </dgm:t>
    </dgm:pt>
    <dgm:pt modelId="{6D56AE82-0132-4F26-B17D-4395EFE197CA}" type="parTrans" cxnId="{34DAB151-8FEE-4FFA-B529-2C8ACACFD429}">
      <dgm:prSet/>
      <dgm:spPr/>
      <dgm:t>
        <a:bodyPr/>
        <a:lstStyle/>
        <a:p>
          <a:pPr latinLnBrk="1"/>
          <a:endParaRPr lang="ko-KR" altLang="en-US"/>
        </a:p>
      </dgm:t>
    </dgm:pt>
    <dgm:pt modelId="{8F7D0EE0-CB34-4DE3-B1A8-FCAB4244B13C}" type="sibTrans" cxnId="{34DAB151-8FEE-4FFA-B529-2C8ACACFD429}">
      <dgm:prSet/>
      <dgm:spPr/>
      <dgm:t>
        <a:bodyPr/>
        <a:lstStyle/>
        <a:p>
          <a:pPr latinLnBrk="1"/>
          <a:endParaRPr lang="ko-KR" altLang="en-US"/>
        </a:p>
      </dgm:t>
    </dgm:pt>
    <dgm:pt modelId="{5F997840-F1F0-46B5-8580-AEBD466E1AD7}" type="pres">
      <dgm:prSet presAssocID="{1E61DBA9-287C-4409-A1C2-C0F9C2D22B4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F34090-7D62-4927-A0EC-8D5CBCF538EE}" type="pres">
      <dgm:prSet presAssocID="{D7DF5BB5-FB5A-4889-B8D6-8203787BAB11}" presName="composite" presStyleCnt="0"/>
      <dgm:spPr/>
    </dgm:pt>
    <dgm:pt modelId="{9CF6C597-92B8-40D6-877A-F06C04574247}" type="pres">
      <dgm:prSet presAssocID="{D7DF5BB5-FB5A-4889-B8D6-8203787BAB11}" presName="rect1" presStyleLbl="trAlignAcc1" presStyleIdx="0" presStyleCnt="1" custScaleX="135507" custLinFactNeighborX="627" custLinFactNeighborY="-612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04E109-CA57-4D0C-8747-D85DD08CCFE8}" type="pres">
      <dgm:prSet presAssocID="{D7DF5BB5-FB5A-4889-B8D6-8203787BAB11}" presName="rect2" presStyleLbl="fgImgPlace1" presStyleIdx="0" presStyleCnt="1" custLinFactX="-65080" custLinFactNeighborX="-100000" custLinFactNeighborY="1450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pPr latinLnBrk="1"/>
          <a:endParaRPr lang="ko-KR" altLang="en-US"/>
        </a:p>
      </dgm:t>
    </dgm:pt>
  </dgm:ptLst>
  <dgm:cxnLst>
    <dgm:cxn modelId="{2D542018-3E95-4AB6-8AD7-21C6FE8ECC9B}" type="presOf" srcId="{D7DF5BB5-FB5A-4889-B8D6-8203787BAB11}" destId="{9CF6C597-92B8-40D6-877A-F06C04574247}" srcOrd="0" destOrd="0" presId="urn:microsoft.com/office/officeart/2008/layout/PictureStrips"/>
    <dgm:cxn modelId="{34DAB151-8FEE-4FFA-B529-2C8ACACFD429}" srcId="{1E61DBA9-287C-4409-A1C2-C0F9C2D22B43}" destId="{D7DF5BB5-FB5A-4889-B8D6-8203787BAB11}" srcOrd="0" destOrd="0" parTransId="{6D56AE82-0132-4F26-B17D-4395EFE197CA}" sibTransId="{8F7D0EE0-CB34-4DE3-B1A8-FCAB4244B13C}"/>
    <dgm:cxn modelId="{60782B64-9F37-4F18-B9B4-7A5A19580DF6}" type="presOf" srcId="{1E61DBA9-287C-4409-A1C2-C0F9C2D22B43}" destId="{5F997840-F1F0-46B5-8580-AEBD466E1AD7}" srcOrd="0" destOrd="0" presId="urn:microsoft.com/office/officeart/2008/layout/PictureStrips"/>
    <dgm:cxn modelId="{9D282211-1201-464E-A143-041C6ED5288F}" type="presParOf" srcId="{5F997840-F1F0-46B5-8580-AEBD466E1AD7}" destId="{5DF34090-7D62-4927-A0EC-8D5CBCF538EE}" srcOrd="0" destOrd="0" presId="urn:microsoft.com/office/officeart/2008/layout/PictureStrips"/>
    <dgm:cxn modelId="{9A61955D-F04C-4163-BAFA-BC7D67AD0CA3}" type="presParOf" srcId="{5DF34090-7D62-4927-A0EC-8D5CBCF538EE}" destId="{9CF6C597-92B8-40D6-877A-F06C04574247}" srcOrd="0" destOrd="0" presId="urn:microsoft.com/office/officeart/2008/layout/PictureStrips"/>
    <dgm:cxn modelId="{46EE0036-A2E2-4BF9-86DC-2F1AF8C346AB}" type="presParOf" srcId="{5DF34090-7D62-4927-A0EC-8D5CBCF538EE}" destId="{2804E109-CA57-4D0C-8747-D85DD08CCFE8}" srcOrd="1" destOrd="0" presId="urn:microsoft.com/office/officeart/2008/layout/PictureStrips"/>
  </dgm:cxnLst>
  <dgm:bg>
    <a:solidFill>
      <a:schemeClr val="accent3">
        <a:lumMod val="20000"/>
        <a:lumOff val="80000"/>
        <a:alpha val="24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6C597-92B8-40D6-877A-F06C04574247}">
      <dsp:nvSpPr>
        <dsp:cNvPr id="0" name=""/>
        <dsp:cNvSpPr/>
      </dsp:nvSpPr>
      <dsp:spPr>
        <a:xfrm>
          <a:off x="513488" y="217113"/>
          <a:ext cx="10978598" cy="2531833"/>
        </a:xfrm>
        <a:prstGeom prst="rect">
          <a:avLst/>
        </a:prstGeom>
        <a:solidFill>
          <a:schemeClr val="accent4">
            <a:lumMod val="20000"/>
            <a:lumOff val="80000"/>
            <a:alpha val="2500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895" tIns="232410" rIns="232410" bIns="232410" numCol="1" spcCol="1270" anchor="ctr" anchorCtr="0">
          <a:noAutofit/>
        </a:bodyPr>
        <a:lstStyle/>
        <a:p>
          <a:pPr lvl="0" algn="l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100" b="1" kern="1200" dirty="0" smtClean="0">
              <a:solidFill>
                <a:srgbClr val="002060"/>
              </a:solidFill>
            </a:rPr>
            <a:t> </a:t>
          </a:r>
          <a:r>
            <a:rPr lang="ko-KR" altLang="en-US" sz="4000" b="1" kern="1200" dirty="0" err="1" smtClean="0">
              <a:solidFill>
                <a:srgbClr val="00B0F0"/>
              </a:solidFill>
            </a:rPr>
            <a:t>넘파이</a:t>
          </a:r>
          <a:r>
            <a:rPr lang="ko-KR" altLang="en-US" sz="4000" b="1" kern="1200" dirty="0" err="1" smtClean="0">
              <a:solidFill>
                <a:srgbClr val="7030A0"/>
              </a:solidFill>
            </a:rPr>
            <a:t>로</a:t>
          </a:r>
          <a:r>
            <a:rPr lang="ko-KR" altLang="en-US" sz="4000" b="1" kern="1200" dirty="0" smtClean="0">
              <a:solidFill>
                <a:srgbClr val="7030A0"/>
              </a:solidFill>
            </a:rPr>
            <a:t> </a:t>
          </a:r>
          <a:r>
            <a:rPr lang="ko-KR" altLang="en-US" sz="4000" b="1" kern="1200" dirty="0" smtClean="0">
              <a:solidFill>
                <a:srgbClr val="0070C0"/>
              </a:solidFill>
            </a:rPr>
            <a:t>수치데이터</a:t>
          </a:r>
          <a:r>
            <a:rPr lang="ko-KR" altLang="en-US" sz="4000" b="1" kern="1200" dirty="0" smtClean="0">
              <a:solidFill>
                <a:srgbClr val="7030A0"/>
              </a:solidFill>
            </a:rPr>
            <a:t>를</a:t>
          </a:r>
          <a:r>
            <a:rPr lang="ko-KR" altLang="en-US" sz="4000" b="1" kern="1200" dirty="0" smtClean="0">
              <a:solidFill>
                <a:srgbClr val="FFC000"/>
              </a:solidFill>
            </a:rPr>
            <a:t> 처리해보자</a:t>
          </a:r>
          <a:r>
            <a:rPr lang="ko-KR" altLang="en-US" sz="4000" b="1" kern="1200" dirty="0" smtClean="0">
              <a:solidFill>
                <a:srgbClr val="002060"/>
              </a:solidFill>
            </a:rPr>
            <a:t> </a:t>
          </a:r>
          <a:r>
            <a:rPr lang="en-US" altLang="ko-KR" sz="4000" b="1" kern="1200" dirty="0" smtClean="0">
              <a:solidFill>
                <a:srgbClr val="002060"/>
              </a:solidFill>
            </a:rPr>
            <a:t> </a:t>
          </a:r>
          <a:endParaRPr lang="ko-KR" altLang="en-US" sz="6000" b="1" kern="1200" dirty="0">
            <a:solidFill>
              <a:srgbClr val="002060"/>
            </a:solidFill>
          </a:endParaRPr>
        </a:p>
      </dsp:txBody>
      <dsp:txXfrm>
        <a:off x="513488" y="217113"/>
        <a:ext cx="10978598" cy="2531833"/>
      </dsp:txXfrm>
    </dsp:sp>
    <dsp:sp modelId="{2804E109-CA57-4D0C-8747-D85DD08CCFE8}">
      <dsp:nvSpPr>
        <dsp:cNvPr id="0" name=""/>
        <dsp:cNvSpPr/>
      </dsp:nvSpPr>
      <dsp:spPr>
        <a:xfrm>
          <a:off x="0" y="251974"/>
          <a:ext cx="1772283" cy="26584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288" cy="496968"/>
          </a:xfrm>
          <a:prstGeom prst="rect">
            <a:avLst/>
          </a:prstGeom>
        </p:spPr>
        <p:txBody>
          <a:bodyPr vert="horz" lIns="91454" tIns="45727" rIns="91454" bIns="4572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99" y="0"/>
            <a:ext cx="2945288" cy="496968"/>
          </a:xfrm>
          <a:prstGeom prst="rect">
            <a:avLst/>
          </a:prstGeom>
        </p:spPr>
        <p:txBody>
          <a:bodyPr vert="horz" lIns="91454" tIns="45727" rIns="91454" bIns="45727" rtlCol="0"/>
          <a:lstStyle>
            <a:lvl1pPr algn="r">
              <a:defRPr sz="1200"/>
            </a:lvl1pPr>
          </a:lstStyle>
          <a:p>
            <a:fld id="{4F216448-223F-4D01-951A-6988B6A8F8DA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9672"/>
            <a:ext cx="2945288" cy="496967"/>
          </a:xfrm>
          <a:prstGeom prst="rect">
            <a:avLst/>
          </a:prstGeom>
        </p:spPr>
        <p:txBody>
          <a:bodyPr vert="horz" lIns="91454" tIns="45727" rIns="91454" bIns="4572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99" y="9429672"/>
            <a:ext cx="2945288" cy="496967"/>
          </a:xfrm>
          <a:prstGeom prst="rect">
            <a:avLst/>
          </a:prstGeom>
        </p:spPr>
        <p:txBody>
          <a:bodyPr vert="horz" lIns="91454" tIns="45727" rIns="91454" bIns="45727" rtlCol="0" anchor="b"/>
          <a:lstStyle>
            <a:lvl1pPr algn="r">
              <a:defRPr sz="1200"/>
            </a:lvl1pPr>
          </a:lstStyle>
          <a:p>
            <a:fld id="{2F8668A6-0C58-4151-B7AD-B682E9A1B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635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60" cy="498056"/>
          </a:xfrm>
          <a:prstGeom prst="rect">
            <a:avLst/>
          </a:prstGeom>
        </p:spPr>
        <p:txBody>
          <a:bodyPr vert="horz" lIns="91454" tIns="45727" rIns="91454" bIns="4572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8056"/>
          </a:xfrm>
          <a:prstGeom prst="rect">
            <a:avLst/>
          </a:prstGeom>
        </p:spPr>
        <p:txBody>
          <a:bodyPr vert="horz" lIns="91454" tIns="45727" rIns="91454" bIns="45727" rtlCol="0"/>
          <a:lstStyle>
            <a:lvl1pPr algn="r">
              <a:defRPr sz="1200"/>
            </a:lvl1pPr>
          </a:lstStyle>
          <a:p>
            <a:fld id="{F3D72057-C776-4B96-A034-91FCAFAE0D17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4" tIns="45727" rIns="91454" bIns="4572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454" tIns="45727" rIns="91454" bIns="45727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60" cy="498055"/>
          </a:xfrm>
          <a:prstGeom prst="rect">
            <a:avLst/>
          </a:prstGeom>
        </p:spPr>
        <p:txBody>
          <a:bodyPr vert="horz" lIns="91454" tIns="45727" rIns="91454" bIns="4572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6"/>
            <a:ext cx="2945660" cy="498055"/>
          </a:xfrm>
          <a:prstGeom prst="rect">
            <a:avLst/>
          </a:prstGeom>
        </p:spPr>
        <p:txBody>
          <a:bodyPr vert="horz" lIns="91454" tIns="45727" rIns="91454" bIns="45727" rtlCol="0" anchor="b"/>
          <a:lstStyle>
            <a:lvl1pPr algn="r">
              <a:defRPr sz="1200"/>
            </a:lvl1pPr>
          </a:lstStyle>
          <a:p>
            <a:fld id="{BC120ED5-74FC-4363-8D84-2AE81B839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9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E5C33-867F-4BF3-B224-BAE849F9A2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72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28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51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14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46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8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9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82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68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70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6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E5C33-867F-4BF3-B224-BAE849F9A2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99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84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33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2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57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58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44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42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323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9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94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6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6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F216-306A-448C-8AA8-CD9E2A65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6D8656-5379-4F81-9390-7D4EA7A5A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D5E7D-8635-480C-9242-9994820C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DB0A-EB78-45DD-81A5-FFC950F9CEF6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F6CF-FDFC-480B-BD1D-C1F77488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Yoon </a:t>
            </a:r>
            <a:r>
              <a:rPr lang="en-US" altLang="ko-KR" dirty="0" err="1"/>
              <a:t>Hyo</a:t>
            </a:r>
            <a:r>
              <a:rPr lang="en-US" altLang="ko-KR" dirty="0"/>
              <a:t>-Sun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22296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76768"/>
            <a:ext cx="12192000" cy="22296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367902"/>
            <a:ext cx="4353533" cy="657317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7607300" y="304800"/>
            <a:ext cx="4353533" cy="720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60E2-961A-47B5-B423-8D77BD84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8642C-3E2B-409D-B7B9-8097E5CE4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54471-D8D3-4765-B9AF-12D6DA3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932F-1B6C-4FA1-87F9-EBBD2259476F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0C916-9F5D-4746-8F6D-B90E50D3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DC969-1E32-4EBD-BCE6-7478D7CB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546B8F-E98B-45F6-8C22-122302329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43374-6662-4109-A189-19FFDF81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40C49-154A-4A48-A81C-7EC059DD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E896-FCB5-4E32-851A-E126A26A0C72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CF0E8-58CB-440A-A9CA-A7071350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23420-0971-49EE-AA54-F3D4CC3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7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0B085-7761-4004-8C5C-C5FA9AEA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65125"/>
            <a:ext cx="11399520" cy="954717"/>
          </a:xfrm>
        </p:spPr>
        <p:txBody>
          <a:bodyPr>
            <a:normAutofit/>
          </a:bodyPr>
          <a:lstStyle>
            <a:lvl1pPr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FB300-2EA2-425A-97E4-A4F85751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14732"/>
            <a:ext cx="11399520" cy="4762231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/>
            </a:lvl1pPr>
            <a:lvl2pPr marL="801688" indent="-344488">
              <a:lnSpc>
                <a:spcPct val="150000"/>
              </a:lnSpc>
              <a:buFont typeface="Wingdings" panose="05000000000000000000" pitchFamily="2" charset="2"/>
              <a:buChar char="ü"/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DB76B-3349-4CEE-930C-15042A6D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6240" y="6356350"/>
            <a:ext cx="2743200" cy="365125"/>
          </a:xfrm>
        </p:spPr>
        <p:txBody>
          <a:bodyPr/>
          <a:lstStyle/>
          <a:p>
            <a:fld id="{83B657EC-CECE-4833-A32D-B461E928CE30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ED5FC-C92B-447E-9389-472C04EE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6C95D-A223-4902-9E86-E8BE8E74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41" y="182562"/>
            <a:ext cx="2743200" cy="365125"/>
          </a:xfrm>
        </p:spPr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2229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35031"/>
            <a:ext cx="12192000" cy="2229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367902"/>
            <a:ext cx="4353533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2328-F4B8-4D6E-8E18-4BD5C7AB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74165-D489-4A0E-BAB7-2264C474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D9E14-4F79-4E52-92F5-CB33A3A5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6A9C-B97F-4FA4-8C40-9FDB797CCA25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9AD0D-6B66-4E99-89A3-7518C85B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52CE0-836E-4850-A57A-74671B5A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C284-80CA-4BB3-8069-AFC6F06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91BA8-B147-4FC8-9DEC-B98CFD63E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49056-411B-4BCF-B2BF-418149FB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32895-678D-40F8-9DBE-66C59428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24D9-EBA3-4755-9F72-C12948A12F73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FB282-9390-49EE-9CDC-1B521C3D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0D284-B84C-40D3-863D-FB9BDB1A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7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5C1FC-9F82-471C-AFE5-0BE15500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A78E4-A49C-4AE2-9B6C-F996E5BB9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19FB8-3769-4E52-A225-3DF5D392E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2F32E5-478E-4D4F-9D9B-AAF8F06AF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40409-B7F3-4184-AFAB-FDE406802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7924-7B53-4C52-8DA5-EC5A2F37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4674-B353-4B82-A652-DD49248120B5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6A8B47-0A57-4BB6-B085-D2FDCE99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837FB6-D870-456C-8930-2C9F1BBE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0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0ADB-6EED-4AED-8346-C43627F7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AB266-C070-4317-91EF-64567642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83EF-C516-4FE4-9198-6BFE190154D5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323026-2416-4F1A-9589-FC9FE13E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971E29-D979-42B3-AE08-A984C8BC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4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82FEA-1FE0-4583-83F0-BCC9AC50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5F9C-B4BD-438C-AE9F-385F4A279A6B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D7FB3-DEE4-4256-87F7-929BE4C2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656DE-1DD1-40A4-B2F9-E577095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-8708"/>
            <a:ext cx="12192000" cy="2229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76768"/>
            <a:ext cx="12192000" cy="2229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1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DA05C-6B25-4D20-96E7-0B70E546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34DBB-B10F-4097-A29D-6F70E105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B75B3-0EDC-4AC2-A9B2-BC2A1124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8A4D2-68BF-4386-8959-8F6D70A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E084-B392-47ED-B2AF-C6627A0A3AB6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8B661-A113-48FE-B550-E265EBCB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779DB-E9AF-4789-A560-0174B339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5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325F-8FF4-4886-93B7-69145E4A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13E83A-15A4-4413-96DE-7E66C9BF5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B3F4C-C996-4B61-B4B0-AEA13932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8614C-9482-43D0-B17D-8DD4EBF8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CFEE-FD81-4480-879E-E8FAAD0F5030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A610C-22EB-4E7A-8103-FA480A9B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D418B-0FF9-44A2-ADDE-4BCAD581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3BB79-9A94-4F25-88B3-09A3573F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E5717-649A-462D-9A49-2BC1F49D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EFA34-D871-417D-8425-D40B8907B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CB0A-D1A6-4BAF-9B25-DEF5DB33A71C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C2820-AD7D-4480-B106-16C778E75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1AD93-CB95-4A89-B35E-5AAD8EFB3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BA622D54-4703-4CF1-9665-AF6F06DB1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774402"/>
              </p:ext>
            </p:extLst>
          </p:nvPr>
        </p:nvGraphicFramePr>
        <p:xfrm>
          <a:off x="159392" y="1977082"/>
          <a:ext cx="11903977" cy="291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직사각형 3"/>
          <p:cNvSpPr/>
          <p:nvPr/>
        </p:nvSpPr>
        <p:spPr>
          <a:xfrm>
            <a:off x="7478829" y="221381"/>
            <a:ext cx="4514249" cy="943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0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79"/>
    </mc:Choice>
    <mc:Fallback xmlns="">
      <p:transition spd="slow" advTm="1717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rgbClr val="002060"/>
                </a:solidFill>
              </a:rPr>
              <a:t>ndarray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생성</a:t>
            </a:r>
            <a:r>
              <a:rPr lang="ko-KR" altLang="en-US" b="1" dirty="0">
                <a:solidFill>
                  <a:srgbClr val="00B050"/>
                </a:solidFill>
              </a:rPr>
              <a:t>과 </a:t>
            </a:r>
            <a:r>
              <a:rPr lang="ko-KR" altLang="en-US" b="1" dirty="0">
                <a:solidFill>
                  <a:srgbClr val="00B0F0"/>
                </a:solidFill>
              </a:rPr>
              <a:t>속성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23454" y="1240197"/>
            <a:ext cx="10934562" cy="3785652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'===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array_c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==='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array_c의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array_c.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array_c의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ndim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array_c.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ndim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array_c의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dtype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array_c.dtype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array_c의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array_c.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array_c의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itemsize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array_c.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itemsize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67531" y="1484073"/>
            <a:ext cx="13741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 err="1" smtClean="0"/>
              <a:t>array_c</a:t>
            </a:r>
            <a:endParaRPr lang="en-US" altLang="ko-KR" sz="2000" b="1" dirty="0"/>
          </a:p>
          <a:p>
            <a:r>
              <a:rPr lang="en-US" altLang="ko-KR" sz="2000" b="1" dirty="0"/>
              <a:t>[[1 2 3]</a:t>
            </a:r>
          </a:p>
          <a:p>
            <a:r>
              <a:rPr lang="en-US" altLang="ko-KR" sz="2000" b="1" dirty="0"/>
              <a:t> [4 5 6]]</a:t>
            </a:r>
            <a:endParaRPr lang="ko-KR" alt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8204849" y="4902738"/>
            <a:ext cx="3766657" cy="1846659"/>
          </a:xfrm>
          <a:prstGeom prst="rect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=== </a:t>
            </a:r>
            <a:r>
              <a:rPr lang="en-US" altLang="ko-KR" dirty="0" err="1"/>
              <a:t>array_c</a:t>
            </a:r>
            <a:r>
              <a:rPr lang="en-US" altLang="ko-KR" dirty="0"/>
              <a:t> ===</a:t>
            </a:r>
          </a:p>
          <a:p>
            <a:r>
              <a:rPr lang="en-US" altLang="ko-KR" dirty="0" err="1"/>
              <a:t>array_c</a:t>
            </a:r>
            <a:r>
              <a:rPr lang="ko-KR" altLang="en-US" dirty="0"/>
              <a:t>의 </a:t>
            </a:r>
            <a:r>
              <a:rPr lang="en-US" altLang="ko-KR" dirty="0"/>
              <a:t>shape : </a:t>
            </a:r>
            <a:r>
              <a:rPr lang="en-US" altLang="ko-KR" sz="2400" b="1" dirty="0">
                <a:solidFill>
                  <a:srgbClr val="00B050"/>
                </a:solidFill>
              </a:rPr>
              <a:t>(2, 3)</a:t>
            </a:r>
          </a:p>
          <a:p>
            <a:r>
              <a:rPr lang="en-US" altLang="ko-KR" dirty="0" err="1"/>
              <a:t>array_c</a:t>
            </a:r>
            <a:r>
              <a:rPr lang="ko-KR" altLang="en-US" dirty="0"/>
              <a:t>의 </a:t>
            </a:r>
            <a:r>
              <a:rPr lang="en-US" altLang="ko-KR" dirty="0" err="1"/>
              <a:t>ndim</a:t>
            </a:r>
            <a:r>
              <a:rPr lang="en-US" altLang="ko-KR" dirty="0"/>
              <a:t> : 2</a:t>
            </a:r>
          </a:p>
          <a:p>
            <a:r>
              <a:rPr lang="en-US" altLang="ko-KR" dirty="0" err="1"/>
              <a:t>array_c</a:t>
            </a:r>
            <a:r>
              <a:rPr lang="ko-KR" altLang="en-US" dirty="0"/>
              <a:t>의 </a:t>
            </a:r>
            <a:r>
              <a:rPr lang="en-US" altLang="ko-KR" dirty="0" err="1"/>
              <a:t>dtype</a:t>
            </a:r>
            <a:r>
              <a:rPr lang="en-US" altLang="ko-KR" dirty="0"/>
              <a:t> : int32</a:t>
            </a:r>
          </a:p>
          <a:p>
            <a:r>
              <a:rPr lang="en-US" altLang="ko-KR" dirty="0" err="1"/>
              <a:t>array_c</a:t>
            </a:r>
            <a:r>
              <a:rPr lang="ko-KR" altLang="en-US" dirty="0"/>
              <a:t>의 </a:t>
            </a:r>
            <a:r>
              <a:rPr lang="en-US" altLang="ko-KR" dirty="0"/>
              <a:t>size : 6</a:t>
            </a:r>
          </a:p>
          <a:p>
            <a:r>
              <a:rPr lang="en-US" altLang="ko-KR" dirty="0" err="1"/>
              <a:t>array_c</a:t>
            </a:r>
            <a:r>
              <a:rPr lang="ko-KR" altLang="en-US" dirty="0"/>
              <a:t>의 </a:t>
            </a:r>
            <a:r>
              <a:rPr lang="en-US" altLang="ko-KR" dirty="0" err="1"/>
              <a:t>itemsize</a:t>
            </a:r>
            <a:r>
              <a:rPr lang="en-US" altLang="ko-KR" dirty="0"/>
              <a:t> :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97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7030A0"/>
                </a:solidFill>
              </a:rPr>
              <a:t>강력한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넘파이</a:t>
            </a:r>
            <a:r>
              <a:rPr lang="ko-KR" altLang="en-US" b="1" dirty="0" smtClean="0">
                <a:solidFill>
                  <a:srgbClr val="FFC000"/>
                </a:solidFill>
              </a:rPr>
              <a:t> 배열</a:t>
            </a:r>
            <a:r>
              <a:rPr lang="ko-KR" altLang="en-US" b="1" dirty="0" smtClean="0">
                <a:solidFill>
                  <a:srgbClr val="7030A0"/>
                </a:solidFill>
              </a:rPr>
              <a:t>의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ko-KR" altLang="en-US" b="1" dirty="0" smtClean="0">
                <a:solidFill>
                  <a:srgbClr val="00B0F0"/>
                </a:solidFill>
              </a:rPr>
              <a:t>연산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E1F397-645E-8644-8050-76B36666C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715" y="3582310"/>
            <a:ext cx="2395072" cy="1859782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8744991F-405E-4A4C-9028-A046EB501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80" y="1220468"/>
            <a:ext cx="9683091" cy="4462760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mport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numpy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as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np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salary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np.array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([220, 250, 230])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salary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salary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100 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print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salary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salary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=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salary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*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2 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print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salary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390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넘파이</a:t>
            </a:r>
            <a:r>
              <a:rPr lang="ko-KR" altLang="en-US" b="1" dirty="0" err="1">
                <a:solidFill>
                  <a:srgbClr val="FFC000"/>
                </a:solidFill>
              </a:rPr>
              <a:t>의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인덱싱</a:t>
            </a:r>
            <a:r>
              <a:rPr lang="ko-KR" altLang="en-US" b="1" dirty="0" smtClean="0">
                <a:solidFill>
                  <a:srgbClr val="FFC000"/>
                </a:solidFill>
              </a:rPr>
              <a:t>과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슬라이싱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0682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/>
              <a:t>배열에서 특정한 요소를 추출하려면 인덱스를 사용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리스트와 마찬가지로 인덱스는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r>
              <a:rPr lang="ko-KR" altLang="en-US" dirty="0"/>
              <a:t>마지막 요소에 접근하려면 </a:t>
            </a:r>
            <a:r>
              <a:rPr lang="ko-KR" altLang="en-US" dirty="0" smtClean="0"/>
              <a:t>인덱스로 </a:t>
            </a:r>
            <a:r>
              <a:rPr lang="en-US" altLang="ko-KR" dirty="0"/>
              <a:t>-</a:t>
            </a:r>
            <a:r>
              <a:rPr lang="en-US" altLang="ko-KR" dirty="0" smtClean="0"/>
              <a:t>1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75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넘파이</a:t>
            </a:r>
            <a:r>
              <a:rPr lang="ko-KR" altLang="en-US" b="1" dirty="0" err="1">
                <a:solidFill>
                  <a:srgbClr val="FFC000"/>
                </a:solidFill>
              </a:rPr>
              <a:t>의</a:t>
            </a:r>
            <a:r>
              <a:rPr lang="ko-KR" altLang="en-US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인덱싱</a:t>
            </a:r>
            <a:r>
              <a:rPr lang="ko-KR" altLang="en-US" b="1" dirty="0" smtClean="0">
                <a:solidFill>
                  <a:srgbClr val="FFC000"/>
                </a:solidFill>
              </a:rPr>
              <a:t>과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슬라이싱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0682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82DEDB-933D-7F40-9171-574E28EC2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7" t="1640" r="2915" b="64857"/>
          <a:stretch/>
        </p:blipFill>
        <p:spPr>
          <a:xfrm>
            <a:off x="623454" y="1304066"/>
            <a:ext cx="8512157" cy="13804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82DEDB-933D-7F40-9171-574E28EC2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0" t="52325" r="2473" b="15501"/>
          <a:stretch/>
        </p:blipFill>
        <p:spPr>
          <a:xfrm>
            <a:off x="796955" y="2706624"/>
            <a:ext cx="8338656" cy="152981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3454" y="4470064"/>
            <a:ext cx="10802352" cy="1815882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score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np.array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88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94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89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78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99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score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score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[-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score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3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논리적인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rgbClr val="92D050"/>
                </a:solidFill>
              </a:rPr>
              <a:t>인</a:t>
            </a:r>
            <a:r>
              <a:rPr lang="ko-KR" altLang="en-US" b="1" dirty="0" smtClean="0">
                <a:solidFill>
                  <a:srgbClr val="FFC000"/>
                </a:solidFill>
              </a:rPr>
              <a:t>덱</a:t>
            </a:r>
            <a:r>
              <a:rPr lang="ko-KR" altLang="en-US" b="1" dirty="0" smtClean="0">
                <a:solidFill>
                  <a:srgbClr val="00B0F0"/>
                </a:solidFill>
              </a:rPr>
              <a:t>싱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[1]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95816" y="1033209"/>
            <a:ext cx="11399520" cy="6107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rgbClr val="0070C0"/>
                </a:solidFill>
              </a:rPr>
              <a:t>어떤 조건을 주어서 배열에서 원하는 값을 추출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12843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CB4A94-B7C8-5F4F-B354-603F5525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228" y="2223231"/>
            <a:ext cx="4616108" cy="3446050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10394" y="1860430"/>
            <a:ext cx="6705520" cy="2677656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np.array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([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28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 20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0393" y="5058869"/>
            <a:ext cx="6509857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da-DK" altLang="ko-KR" sz="2800" b="1" dirty="0" smtClean="0">
                <a:solidFill>
                  <a:srgbClr val="7030A0"/>
                </a:solidFill>
              </a:rPr>
              <a:t>[</a:t>
            </a:r>
            <a:r>
              <a:rPr lang="da-DK" altLang="ko-KR" sz="2800" b="1" dirty="0">
                <a:solidFill>
                  <a:srgbClr val="7030A0"/>
                </a:solidFill>
              </a:rPr>
              <a:t>False False  </a:t>
            </a:r>
            <a:r>
              <a:rPr lang="da-DK" altLang="ko-KR" sz="2800" b="1" dirty="0">
                <a:solidFill>
                  <a:srgbClr val="00B0F0"/>
                </a:solidFill>
              </a:rPr>
              <a:t>True  True  True</a:t>
            </a:r>
            <a:r>
              <a:rPr lang="da-DK" altLang="ko-KR" sz="2800" b="1" dirty="0" smtClean="0">
                <a:solidFill>
                  <a:srgbClr val="7030A0"/>
                </a:solidFill>
              </a:rPr>
              <a:t>]</a:t>
            </a:r>
            <a:endParaRPr lang="da-DK" altLang="ko-KR" sz="2800" b="1" dirty="0">
              <a:solidFill>
                <a:srgbClr val="7030A0"/>
              </a:solidFill>
            </a:endParaRPr>
          </a:p>
          <a:p>
            <a:r>
              <a:rPr lang="da-DK" altLang="ko-KR" sz="2800" b="1" dirty="0"/>
              <a:t>[25 30 28]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707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논리적인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rgbClr val="92D050"/>
                </a:solidFill>
              </a:rPr>
              <a:t>인</a:t>
            </a:r>
            <a:r>
              <a:rPr lang="ko-KR" altLang="en-US" b="1" dirty="0" smtClean="0">
                <a:solidFill>
                  <a:srgbClr val="FFC000"/>
                </a:solidFill>
              </a:rPr>
              <a:t>덱</a:t>
            </a:r>
            <a:r>
              <a:rPr lang="ko-KR" altLang="en-US" b="1" dirty="0" smtClean="0">
                <a:solidFill>
                  <a:srgbClr val="00B0F0"/>
                </a:solidFill>
              </a:rPr>
              <a:t>싱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rgbClr val="002060"/>
                </a:solidFill>
              </a:rPr>
              <a:t>[2]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5" y="1413723"/>
            <a:ext cx="11007713" cy="610761"/>
          </a:xfrm>
          <a:solidFill>
            <a:schemeClr val="accent2">
              <a:lumMod val="20000"/>
              <a:lumOff val="80000"/>
              <a:alpha val="38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solidFill>
                  <a:srgbClr val="0070C0"/>
                </a:solidFill>
              </a:rPr>
              <a:t>문</a:t>
            </a:r>
            <a:r>
              <a:rPr lang="en-US" altLang="ko-KR" dirty="0" smtClean="0">
                <a:solidFill>
                  <a:srgbClr val="0070C0"/>
                </a:solidFill>
              </a:rPr>
              <a:t>) ages</a:t>
            </a:r>
            <a:r>
              <a:rPr lang="ko-KR" altLang="en-US" dirty="0" smtClean="0">
                <a:solidFill>
                  <a:srgbClr val="0070C0"/>
                </a:solidFill>
              </a:rPr>
              <a:t>에서 짝수 데이터만 추출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0682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40682" y="2383377"/>
            <a:ext cx="10666337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np.array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([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18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19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28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3453" y="3376088"/>
            <a:ext cx="10683565" cy="95410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ages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0682" y="3376088"/>
            <a:ext cx="10494543" cy="13506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457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2</a:t>
            </a:r>
            <a:r>
              <a:rPr lang="ko-KR" altLang="en-US" b="1" dirty="0" smtClean="0">
                <a:solidFill>
                  <a:srgbClr val="002060"/>
                </a:solidFill>
              </a:rPr>
              <a:t>차원 배열 </a:t>
            </a:r>
            <a:r>
              <a:rPr lang="ko-KR" altLang="en-US" b="1" dirty="0" smtClean="0">
                <a:solidFill>
                  <a:srgbClr val="92D050"/>
                </a:solidFill>
              </a:rPr>
              <a:t>인</a:t>
            </a:r>
            <a:r>
              <a:rPr lang="ko-KR" altLang="en-US" b="1" dirty="0" smtClean="0">
                <a:solidFill>
                  <a:srgbClr val="FFC000"/>
                </a:solidFill>
              </a:rPr>
              <a:t>덱</a:t>
            </a:r>
            <a:r>
              <a:rPr lang="ko-KR" altLang="en-US" b="1" dirty="0" smtClean="0">
                <a:solidFill>
                  <a:srgbClr val="00B0F0"/>
                </a:solidFill>
              </a:rPr>
              <a:t>싱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0682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540C50D-61BB-40E1-A51A-C3EE8F0C0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53" y="2238477"/>
            <a:ext cx="7736090" cy="353943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0070C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import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numpy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as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np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,[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],[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print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>
                <a:solidFill>
                  <a:srgbClr val="08080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np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np.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array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>
                <a:solidFill>
                  <a:srgbClr val="08080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print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np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print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np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_</a:t>
            </a:r>
            <a:r>
              <a:rPr kumimoji="0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])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058709" y="1465861"/>
            <a:ext cx="1926561" cy="1956501"/>
            <a:chOff x="8671479" y="1389294"/>
            <a:chExt cx="1926561" cy="1956501"/>
          </a:xfrm>
        </p:grpSpPr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2DDB150E-C2BE-47E2-8E08-6C1B4CACE6B6}"/>
                </a:ext>
              </a:extLst>
            </p:cNvPr>
            <p:cNvSpPr/>
            <p:nvPr/>
          </p:nvSpPr>
          <p:spPr>
            <a:xfrm>
              <a:off x="8671479" y="2604466"/>
              <a:ext cx="724420" cy="730978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7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927A0552-0812-4709-AB6C-CFCACA77C182}"/>
                </a:ext>
              </a:extLst>
            </p:cNvPr>
            <p:cNvSpPr/>
            <p:nvPr/>
          </p:nvSpPr>
          <p:spPr>
            <a:xfrm>
              <a:off x="9276977" y="2604466"/>
              <a:ext cx="724420" cy="730978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8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7588EF57-9A3E-413F-8215-DDC642683B54}"/>
                </a:ext>
              </a:extLst>
            </p:cNvPr>
            <p:cNvSpPr/>
            <p:nvPr/>
          </p:nvSpPr>
          <p:spPr>
            <a:xfrm>
              <a:off x="9864766" y="2614817"/>
              <a:ext cx="724420" cy="730978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9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AE18EED6-83D8-4695-B26C-4E16C31290D9}"/>
                </a:ext>
              </a:extLst>
            </p:cNvPr>
            <p:cNvSpPr/>
            <p:nvPr/>
          </p:nvSpPr>
          <p:spPr>
            <a:xfrm>
              <a:off x="8671480" y="2006024"/>
              <a:ext cx="724420" cy="730978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4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EDE9D6FC-98AD-4F37-B936-E067ADA55719}"/>
                </a:ext>
              </a:extLst>
            </p:cNvPr>
            <p:cNvSpPr/>
            <p:nvPr/>
          </p:nvSpPr>
          <p:spPr>
            <a:xfrm>
              <a:off x="9276978" y="2006024"/>
              <a:ext cx="724420" cy="730978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5DBE20B8-28EA-44C7-BF2D-6662E2D1E185}"/>
                </a:ext>
              </a:extLst>
            </p:cNvPr>
            <p:cNvSpPr/>
            <p:nvPr/>
          </p:nvSpPr>
          <p:spPr>
            <a:xfrm>
              <a:off x="9873620" y="2006024"/>
              <a:ext cx="724420" cy="730978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6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3C5D993E-C237-49B2-913C-D1F510EA995E}"/>
                </a:ext>
              </a:extLst>
            </p:cNvPr>
            <p:cNvSpPr/>
            <p:nvPr/>
          </p:nvSpPr>
          <p:spPr>
            <a:xfrm>
              <a:off x="8680335" y="1389294"/>
              <a:ext cx="724420" cy="730978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정육면체 17">
              <a:extLst>
                <a:ext uri="{FF2B5EF4-FFF2-40B4-BE49-F238E27FC236}">
                  <a16:creationId xmlns:a16="http://schemas.microsoft.com/office/drawing/2014/main" id="{8BAD17C1-56B2-4BAA-9D58-03552E9853C0}"/>
                </a:ext>
              </a:extLst>
            </p:cNvPr>
            <p:cNvSpPr/>
            <p:nvPr/>
          </p:nvSpPr>
          <p:spPr>
            <a:xfrm>
              <a:off x="9276977" y="1389294"/>
              <a:ext cx="724420" cy="730978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2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정육면체 18">
              <a:extLst>
                <a:ext uri="{FF2B5EF4-FFF2-40B4-BE49-F238E27FC236}">
                  <a16:creationId xmlns:a16="http://schemas.microsoft.com/office/drawing/2014/main" id="{71E32147-723D-4147-BB17-D3B5C9441F74}"/>
                </a:ext>
              </a:extLst>
            </p:cNvPr>
            <p:cNvSpPr/>
            <p:nvPr/>
          </p:nvSpPr>
          <p:spPr>
            <a:xfrm>
              <a:off x="9864766" y="1389294"/>
              <a:ext cx="724420" cy="730978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3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F422CE55-06B4-4696-A7AE-CFC9AABAF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013"/>
          <a:stretch/>
        </p:blipFill>
        <p:spPr>
          <a:xfrm>
            <a:off x="8430741" y="3688955"/>
            <a:ext cx="3177203" cy="269554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52255" y="1405975"/>
            <a:ext cx="30508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b="1" dirty="0"/>
              <a:t>첫 번째 인덱스는 </a:t>
            </a:r>
            <a:r>
              <a:rPr lang="ko-KR" altLang="en-US" b="1" dirty="0">
                <a:solidFill>
                  <a:srgbClr val="FF0000"/>
                </a:solidFill>
              </a:rPr>
              <a:t>행</a:t>
            </a:r>
            <a:r>
              <a:rPr lang="ko-KR" altLang="en-US" b="1" dirty="0"/>
              <a:t>의 번호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52255" y="1770076"/>
            <a:ext cx="30508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b="1" dirty="0"/>
              <a:t>두 번째 인덱스는 </a:t>
            </a:r>
            <a:r>
              <a:rPr lang="ko-KR" altLang="en-US" b="1" dirty="0">
                <a:solidFill>
                  <a:srgbClr val="FF0000"/>
                </a:solidFill>
              </a:rPr>
              <a:t>열</a:t>
            </a:r>
            <a:r>
              <a:rPr lang="ko-KR" altLang="en-US" b="1" dirty="0"/>
              <a:t>의 번호</a:t>
            </a:r>
          </a:p>
        </p:txBody>
      </p:sp>
    </p:spTree>
    <p:extLst>
      <p:ext uri="{BB962C8B-B14F-4D97-AF65-F5344CB8AC3E}">
        <p14:creationId xmlns:p14="http://schemas.microsoft.com/office/powerpoint/2010/main" val="75342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0682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F704AFBF-EBC7-45CF-AFEE-7C217100B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945" y="1651354"/>
            <a:ext cx="9182100" cy="4401205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CC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CC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],[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],[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np_y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np.array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np_y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np_y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F3F6796-B5E3-4BD4-83B9-B141BCF45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78" y="3208025"/>
            <a:ext cx="3234945" cy="188526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075178" y="3148129"/>
            <a:ext cx="1644722" cy="954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2</a:t>
            </a:r>
            <a:r>
              <a:rPr lang="ko-KR" altLang="en-US" b="1" dirty="0" smtClean="0">
                <a:solidFill>
                  <a:srgbClr val="002060"/>
                </a:solidFill>
              </a:rPr>
              <a:t>차원 배열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슬</a:t>
            </a:r>
            <a:r>
              <a:rPr lang="ko-KR" altLang="en-US" b="1" dirty="0" err="1" smtClean="0">
                <a:solidFill>
                  <a:srgbClr val="92D050"/>
                </a:solidFill>
              </a:rPr>
              <a:t>라</a:t>
            </a:r>
            <a:r>
              <a:rPr lang="ko-KR" altLang="en-US" b="1" dirty="0" err="1" smtClean="0">
                <a:solidFill>
                  <a:srgbClr val="FFCC00"/>
                </a:solidFill>
              </a:rPr>
              <a:t>이</a:t>
            </a:r>
            <a:r>
              <a:rPr lang="ko-KR" altLang="en-US" b="1" dirty="0" err="1" smtClean="0">
                <a:solidFill>
                  <a:srgbClr val="FF99CC"/>
                </a:solidFill>
              </a:rPr>
              <a:t>싱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10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2</a:t>
            </a:r>
            <a:r>
              <a:rPr lang="ko-KR" altLang="en-US" b="1" dirty="0" smtClean="0">
                <a:solidFill>
                  <a:srgbClr val="002060"/>
                </a:solidFill>
              </a:rPr>
              <a:t>차원 배열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슬</a:t>
            </a:r>
            <a:r>
              <a:rPr lang="ko-KR" altLang="en-US" b="1" dirty="0" err="1" smtClean="0">
                <a:solidFill>
                  <a:srgbClr val="92D050"/>
                </a:solidFill>
              </a:rPr>
              <a:t>라</a:t>
            </a:r>
            <a:r>
              <a:rPr lang="ko-KR" altLang="en-US" b="1" dirty="0" err="1" smtClean="0">
                <a:solidFill>
                  <a:srgbClr val="FFCC00"/>
                </a:solidFill>
              </a:rPr>
              <a:t>이</a:t>
            </a:r>
            <a:r>
              <a:rPr lang="ko-KR" altLang="en-US" b="1" dirty="0" err="1" smtClean="0">
                <a:solidFill>
                  <a:srgbClr val="FF99CC"/>
                </a:solidFill>
              </a:rPr>
              <a:t>싱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0682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F3F6796-B5E3-4BD4-83B9-B141BCF45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80" y="582584"/>
            <a:ext cx="2986322" cy="1740373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0648" y="1785748"/>
            <a:ext cx="3624326" cy="3970318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np_y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:])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np_y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[: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np_y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np_y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[::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::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np_y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::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::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58972" y="1739281"/>
            <a:ext cx="2906539" cy="4154984"/>
          </a:xfrm>
          <a:prstGeom prst="rect">
            <a:avLst/>
          </a:prstGeom>
          <a:solidFill>
            <a:schemeClr val="bg1"/>
          </a:solidFill>
          <a:ln>
            <a:solidFill>
              <a:srgbClr val="FF99CC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/>
              <a:t>[5 6 7 8]</a:t>
            </a:r>
          </a:p>
          <a:p>
            <a:r>
              <a:rPr lang="en-US" altLang="ko-KR" sz="2400" b="1" dirty="0"/>
              <a:t>[ 3  7 11 15</a:t>
            </a:r>
            <a:r>
              <a:rPr lang="en-US" altLang="ko-KR" sz="2400" b="1" dirty="0" smtClean="0"/>
              <a:t>]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[[1 2]</a:t>
            </a:r>
          </a:p>
          <a:p>
            <a:r>
              <a:rPr lang="en-US" altLang="ko-KR" sz="2400" b="1" dirty="0"/>
              <a:t> [5 6</a:t>
            </a:r>
            <a:r>
              <a:rPr lang="en-US" altLang="ko-KR" sz="2400" b="1" dirty="0" smtClean="0"/>
              <a:t>]]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[[ </a:t>
            </a:r>
            <a:r>
              <a:rPr lang="en-US" altLang="ko-KR" sz="2400" b="1" dirty="0"/>
              <a:t>1  3]</a:t>
            </a:r>
          </a:p>
          <a:p>
            <a:r>
              <a:rPr lang="en-US" altLang="ko-KR" sz="2400" b="1" dirty="0"/>
              <a:t> [ 9 11</a:t>
            </a:r>
            <a:r>
              <a:rPr lang="en-US" altLang="ko-KR" sz="2400" b="1" dirty="0" smtClean="0"/>
              <a:t>]]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[[ 6  8]</a:t>
            </a:r>
          </a:p>
          <a:p>
            <a:r>
              <a:rPr lang="en-US" altLang="ko-KR" sz="2400" b="1" dirty="0"/>
              <a:t> [14 16]]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9077830" y="5321693"/>
            <a:ext cx="2833320" cy="7568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053881" y="3865166"/>
            <a:ext cx="492456" cy="24926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965210" y="2657952"/>
            <a:ext cx="945940" cy="14886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0,2</a:t>
            </a:r>
          </a:p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1,2</a:t>
            </a:r>
          </a:p>
          <a:p>
            <a:pPr algn="ctr"/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,2</a:t>
            </a:r>
          </a:p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3,2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775296" y="2676995"/>
            <a:ext cx="945940" cy="14886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1,0</a:t>
            </a:r>
          </a:p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1,1</a:t>
            </a:r>
          </a:p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1,2</a:t>
            </a:r>
          </a:p>
          <a:p>
            <a:pPr algn="ctr"/>
            <a:r>
              <a:rPr lang="en-US" altLang="ko-KR" sz="2000" b="1" dirty="0" smtClean="0">
                <a:solidFill>
                  <a:srgbClr val="0070C0"/>
                </a:solidFill>
              </a:rPr>
              <a:t>1,3</a:t>
            </a:r>
          </a:p>
        </p:txBody>
      </p:sp>
    </p:spTree>
    <p:extLst>
      <p:ext uri="{BB962C8B-B14F-4D97-AF65-F5344CB8AC3E}">
        <p14:creationId xmlns:p14="http://schemas.microsoft.com/office/powerpoint/2010/main" val="2198043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0682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913543" y="4312329"/>
            <a:ext cx="5150841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[ 6  7  8  9 10 11 12 13 14 15 16]</a:t>
            </a:r>
          </a:p>
          <a:p>
            <a:r>
              <a:rPr lang="en-US" altLang="ko-KR" sz="2000" dirty="0"/>
              <a:t>[ 2  4  6  8 10 12 14 16</a:t>
            </a:r>
            <a:r>
              <a:rPr lang="en-US" altLang="ko-KR" sz="2000" dirty="0" smtClean="0"/>
              <a:t>]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[[ 5  6  7  8]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[ 9 10 11 12]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[13 14 15 16]]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DE22BAA-0E3B-43EE-A670-BF49D666B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31" y="1220468"/>
            <a:ext cx="6660798" cy="347787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92D050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np_y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np_y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np_y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np_y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ko-KR" sz="24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모든행에</a:t>
            </a:r>
            <a:r>
              <a:rPr kumimoji="0" lang="ko-KR" altLang="ko-KR" sz="24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대하여 1열이 5이상인것을 찾아 준다</a:t>
            </a:r>
            <a:endParaRPr kumimoji="0" lang="en-US" altLang="ko-KR" sz="2400" b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 err="1" smtClean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np_y</a:t>
            </a:r>
            <a:r>
              <a:rPr lang="ko-KR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[:</a:t>
            </a:r>
            <a:r>
              <a:rPr lang="ko-KR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1] &gt; 5 </a:t>
            </a:r>
            <a:r>
              <a:rPr lang="ko-KR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800" b="1" dirty="0" smtClean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8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np_y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np_y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[: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1] &gt; 5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F3F6796-B5E3-4BD4-83B9-B141BCF45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35" y="1380167"/>
            <a:ext cx="3120363" cy="18184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913543" y="5066382"/>
            <a:ext cx="26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[False  True  </a:t>
            </a:r>
            <a:r>
              <a:rPr lang="en-US" altLang="ko-KR" dirty="0" err="1"/>
              <a:t>True</a:t>
            </a:r>
            <a:r>
              <a:rPr lang="en-US" altLang="ko-KR" dirty="0"/>
              <a:t>  True]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2</a:t>
            </a:r>
            <a:r>
              <a:rPr lang="ko-KR" altLang="en-US" b="1" dirty="0" smtClean="0">
                <a:solidFill>
                  <a:srgbClr val="002060"/>
                </a:solidFill>
              </a:rPr>
              <a:t>차원 배열 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슬</a:t>
            </a:r>
            <a:r>
              <a:rPr lang="ko-KR" altLang="en-US" b="1" dirty="0" err="1" smtClean="0">
                <a:solidFill>
                  <a:srgbClr val="92D050"/>
                </a:solidFill>
              </a:rPr>
              <a:t>라</a:t>
            </a:r>
            <a:r>
              <a:rPr lang="ko-KR" altLang="en-US" b="1" dirty="0" err="1" smtClean="0">
                <a:solidFill>
                  <a:srgbClr val="FFCC00"/>
                </a:solidFill>
              </a:rPr>
              <a:t>이</a:t>
            </a:r>
            <a:r>
              <a:rPr lang="ko-KR" altLang="en-US" b="1" dirty="0" err="1" smtClean="0">
                <a:solidFill>
                  <a:srgbClr val="FF99CC"/>
                </a:solidFill>
              </a:rPr>
              <a:t>싱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6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404356" y="3733101"/>
            <a:ext cx="10916671" cy="26173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dirty="0" smtClean="0">
                <a:solidFill>
                  <a:srgbClr val="7030A0"/>
                </a:solidFill>
              </a:rPr>
              <a:t>데이터를 처리할 때는 </a:t>
            </a:r>
            <a:r>
              <a:rPr lang="ko-KR" altLang="en-US" b="1" u="sng" dirty="0" smtClean="0">
                <a:solidFill>
                  <a:srgbClr val="00B050"/>
                </a:solidFill>
              </a:rPr>
              <a:t>리스트와 리스트 간의 다양한 연산이 필요</a:t>
            </a:r>
            <a:endParaRPr lang="en-US" altLang="ko-KR" b="1" u="sng" dirty="0" smtClean="0">
              <a:solidFill>
                <a:srgbClr val="00B050"/>
              </a:solidFill>
            </a:endParaRPr>
          </a:p>
          <a:p>
            <a:r>
              <a:rPr lang="ko-KR" altLang="en-US" dirty="0" smtClean="0">
                <a:solidFill>
                  <a:srgbClr val="7030A0"/>
                </a:solidFill>
              </a:rPr>
              <a:t>데이터 과학자들은 기본 리스트 대신에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넘파이</a:t>
            </a:r>
            <a:r>
              <a:rPr lang="en-US" altLang="ko-KR" b="1" baseline="30000" dirty="0" err="1" smtClean="0">
                <a:solidFill>
                  <a:srgbClr val="FF0000"/>
                </a:solidFill>
              </a:rPr>
              <a:t>Numpy</a:t>
            </a:r>
            <a:r>
              <a:rPr lang="ko-KR" altLang="en-US" dirty="0" smtClean="0">
                <a:solidFill>
                  <a:srgbClr val="7030A0"/>
                </a:solidFill>
              </a:rPr>
              <a:t>를 선호</a:t>
            </a:r>
            <a:r>
              <a:rPr lang="en-US" altLang="ko-KR" dirty="0" smtClean="0">
                <a:solidFill>
                  <a:srgbClr val="7030A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7030A0"/>
                </a:solidFill>
              </a:rPr>
              <a:t>리스트에 비해 </a:t>
            </a:r>
            <a:r>
              <a:rPr lang="ko-KR" altLang="en-US" dirty="0" smtClean="0">
                <a:solidFill>
                  <a:srgbClr val="C00000"/>
                </a:solidFill>
              </a:rPr>
              <a:t>처리속도</a:t>
            </a:r>
            <a:r>
              <a:rPr lang="ko-KR" altLang="en-US" dirty="0" smtClean="0">
                <a:solidFill>
                  <a:srgbClr val="7030A0"/>
                </a:solidFill>
              </a:rPr>
              <a:t>가 </a:t>
            </a:r>
            <a:r>
              <a:rPr lang="ko-KR" altLang="en-US" dirty="0" smtClean="0">
                <a:solidFill>
                  <a:srgbClr val="C00000"/>
                </a:solidFill>
              </a:rPr>
              <a:t>빠름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b="1" dirty="0" err="1" smtClean="0">
                <a:solidFill>
                  <a:srgbClr val="00B050"/>
                </a:solidFill>
              </a:rPr>
              <a:t>Numpy</a:t>
            </a:r>
            <a:r>
              <a:rPr lang="ko-KR" altLang="en-US" b="1" dirty="0" smtClean="0">
                <a:solidFill>
                  <a:srgbClr val="00B050"/>
                </a:solidFill>
              </a:rPr>
              <a:t>모듈 확인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8110" y="1876933"/>
            <a:ext cx="10266218" cy="9547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b="1" dirty="0" err="1" smtClean="0">
                <a:solidFill>
                  <a:srgbClr val="0070C0"/>
                </a:solidFill>
              </a:rPr>
              <a:t>넘</a:t>
            </a:r>
            <a:r>
              <a:rPr lang="ko-KR" altLang="en-US" sz="7200" b="1" dirty="0" err="1" smtClean="0">
                <a:solidFill>
                  <a:srgbClr val="FFC000"/>
                </a:solidFill>
              </a:rPr>
              <a:t>파</a:t>
            </a:r>
            <a:r>
              <a:rPr lang="ko-KR" altLang="en-US" sz="7200" b="1" dirty="0" err="1" smtClean="0">
                <a:solidFill>
                  <a:srgbClr val="00B050"/>
                </a:solidFill>
              </a:rPr>
              <a:t>이</a:t>
            </a:r>
            <a:endParaRPr lang="ko-KR" altLang="en-US" sz="7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79"/>
    </mc:Choice>
    <mc:Fallback xmlns="">
      <p:transition spd="slow" advTm="1717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차원 배열 </a:t>
            </a:r>
            <a:r>
              <a:rPr lang="ko-KR" altLang="en-US" b="1" dirty="0" smtClean="0">
                <a:solidFill>
                  <a:srgbClr val="00B0F0"/>
                </a:solidFill>
              </a:rPr>
              <a:t>잘라</a:t>
            </a:r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내기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0682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43" y="1259517"/>
            <a:ext cx="9236185" cy="5190051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02491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165083"/>
            <a:ext cx="10266218" cy="954717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도전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0682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57633" b="1555"/>
          <a:stretch/>
        </p:blipFill>
        <p:spPr>
          <a:xfrm>
            <a:off x="640681" y="3904393"/>
            <a:ext cx="11012076" cy="2323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58472"/>
          <a:stretch/>
        </p:blipFill>
        <p:spPr>
          <a:xfrm>
            <a:off x="640681" y="922789"/>
            <a:ext cx="10994849" cy="274930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42613" y="4714613"/>
            <a:ext cx="5033394" cy="251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42613" y="5537416"/>
            <a:ext cx="5033394" cy="251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42612" y="4149038"/>
            <a:ext cx="369116" cy="4228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1</a:t>
            </a:r>
            <a:endParaRPr lang="ko-KR" altLang="en-US" sz="2800" b="1" dirty="0"/>
          </a:p>
        </p:txBody>
      </p:sp>
      <p:sp>
        <p:nvSpPr>
          <p:cNvPr id="12" name="타원 11"/>
          <p:cNvSpPr/>
          <p:nvPr/>
        </p:nvSpPr>
        <p:spPr>
          <a:xfrm>
            <a:off x="87007" y="5641086"/>
            <a:ext cx="369116" cy="4228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863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0682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549" t="57633" r="65908" b="3090"/>
          <a:stretch/>
        </p:blipFill>
        <p:spPr>
          <a:xfrm>
            <a:off x="7419823" y="2306974"/>
            <a:ext cx="3655693" cy="24424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1231" t="3914" r="32144" b="3778"/>
          <a:stretch/>
        </p:blipFill>
        <p:spPr>
          <a:xfrm>
            <a:off x="524256" y="349111"/>
            <a:ext cx="6519379" cy="5856617"/>
          </a:xfrm>
          <a:prstGeom prst="rect">
            <a:avLst/>
          </a:prstGeom>
          <a:ln w="57150">
            <a:solidFill>
              <a:srgbClr val="92D050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FC3EAE-2E2A-4F02-BCD6-ED17D6BA7F29}"/>
              </a:ext>
            </a:extLst>
          </p:cNvPr>
          <p:cNvSpPr/>
          <p:nvPr/>
        </p:nvSpPr>
        <p:spPr>
          <a:xfrm>
            <a:off x="2771876" y="4560676"/>
            <a:ext cx="2992404" cy="3775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FC3EAE-2E2A-4F02-BCD6-ED17D6BA7F29}"/>
              </a:ext>
            </a:extLst>
          </p:cNvPr>
          <p:cNvSpPr/>
          <p:nvPr/>
        </p:nvSpPr>
        <p:spPr>
          <a:xfrm>
            <a:off x="2743123" y="5719524"/>
            <a:ext cx="3152833" cy="3775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74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arrange() /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F0"/>
                </a:solidFill>
              </a:rPr>
              <a:t>range() </a:t>
            </a:r>
            <a:r>
              <a:rPr lang="ko-KR" altLang="en-US" b="1" dirty="0" smtClean="0">
                <a:solidFill>
                  <a:srgbClr val="00B050"/>
                </a:solidFill>
              </a:rPr>
              <a:t>비교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0682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8127" y="1599527"/>
            <a:ext cx="10714545" cy="2554545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data_a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data_a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data_b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arange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data_b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2546" y="4367374"/>
            <a:ext cx="1062012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800" b="1" dirty="0"/>
              <a:t>[1 2 3 4 5]</a:t>
            </a:r>
          </a:p>
          <a:p>
            <a:r>
              <a:rPr lang="en-US" altLang="ko-KR" sz="2800" b="1" dirty="0"/>
              <a:t>[1 2 3 4 5]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8578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solidFill>
                  <a:srgbClr val="002060"/>
                </a:solidFill>
              </a:rPr>
              <a:t>배열의 형태를 바꾸는 </a:t>
            </a:r>
            <a:r>
              <a:rPr lang="en-US" altLang="ko-KR" b="1" dirty="0" smtClean="0">
                <a:solidFill>
                  <a:srgbClr val="00B0F0"/>
                </a:solidFill>
              </a:rPr>
              <a:t>reshape() </a:t>
            </a:r>
            <a:r>
              <a:rPr lang="ko-KR" altLang="en-US" b="1" dirty="0" smtClean="0">
                <a:solidFill>
                  <a:srgbClr val="00B050"/>
                </a:solidFill>
              </a:rPr>
              <a:t>와 </a:t>
            </a:r>
            <a:r>
              <a:rPr lang="en-US" altLang="ko-KR" b="1" dirty="0" smtClean="0">
                <a:solidFill>
                  <a:srgbClr val="FFC000"/>
                </a:solidFill>
              </a:rPr>
              <a:t>flatten() 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0682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211134" y="1314395"/>
            <a:ext cx="9603038" cy="466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데이터의 개수는 유지한 채로 배열의 차원과 형태를 변경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ko-KR" altLang="en-US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9F57259-37C9-4C14-B0A4-2DF2B34D7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11" y="2049614"/>
            <a:ext cx="10059162" cy="36045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np.arange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reshape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z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y.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flatten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z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111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r</a:t>
            </a:r>
            <a:r>
              <a:rPr lang="en-US" altLang="ko-KR" b="1" dirty="0" smtClean="0">
                <a:solidFill>
                  <a:srgbClr val="002060"/>
                </a:solidFill>
              </a:rPr>
              <a:t>eshape()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0682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8499" y="1568435"/>
            <a:ext cx="11209430" cy="2554545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numpy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arange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21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reshape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[b%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811619" y="1696172"/>
            <a:ext cx="2987040" cy="2308324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[[ 1  2  3  4  5]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[ 6  7  8  9 10]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[11 12 13 14 15]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[16 17 18 19 20]]</a:t>
            </a: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[ 3  6  9 12 15 18]</a:t>
            </a:r>
            <a:endParaRPr lang="ko-KR" altLang="en-US" sz="2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8499" y="4715477"/>
            <a:ext cx="3544560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6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6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36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36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36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::</a:t>
            </a:r>
            <a:r>
              <a:rPr kumimoji="0" lang="ko-KR" altLang="ko-KR" sz="36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4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6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::</a:t>
            </a:r>
            <a:r>
              <a:rPr kumimoji="0" lang="ko-KR" altLang="ko-KR" sz="36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36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99310" y="4715477"/>
            <a:ext cx="35417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[[ 6  8 10]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[16 18 20]]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690334" y="5005093"/>
            <a:ext cx="548640" cy="35221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72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677509" y="396815"/>
            <a:ext cx="4218317" cy="59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</a:rPr>
              <a:t>random </a:t>
            </a:r>
            <a:r>
              <a:rPr lang="ko-KR" altLang="en-US" b="1" dirty="0">
                <a:solidFill>
                  <a:srgbClr val="002060"/>
                </a:solidFill>
              </a:rPr>
              <a:t>모듈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96240" y="1172723"/>
            <a:ext cx="11399520" cy="4762231"/>
          </a:xfrm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난수와</a:t>
            </a:r>
            <a:r>
              <a:rPr lang="ko-KR" altLang="en-US" dirty="0"/>
              <a:t> 관련한 함수를 제공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9911" y="1987506"/>
            <a:ext cx="10576560" cy="360098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random.random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774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rgbClr val="002060"/>
                </a:solidFill>
              </a:rPr>
              <a:t>난수</a:t>
            </a:r>
            <a:r>
              <a:rPr lang="ko-KR" altLang="en-US" b="1" dirty="0" smtClean="0">
                <a:solidFill>
                  <a:srgbClr val="002060"/>
                </a:solidFill>
              </a:rPr>
              <a:t> 생성</a:t>
            </a:r>
            <a:r>
              <a:rPr lang="en-US" altLang="ko-KR" b="1" dirty="0" smtClean="0">
                <a:solidFill>
                  <a:srgbClr val="002060"/>
                </a:solidFill>
              </a:rPr>
              <a:t>  </a:t>
            </a:r>
            <a:r>
              <a:rPr lang="ko-KR" altLang="en-US" b="1" dirty="0" smtClean="0">
                <a:solidFill>
                  <a:srgbClr val="002060"/>
                </a:solidFill>
              </a:rPr>
              <a:t> 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0682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6641" y="1307563"/>
            <a:ext cx="11197750" cy="2246769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np.random.rand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np.random.rand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np.random.rand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np.random.rand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)))</a:t>
            </a: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05856" y="3912488"/>
            <a:ext cx="6078535" cy="2462213"/>
          </a:xfrm>
          <a:prstGeom prst="rect">
            <a:avLst/>
          </a:prstGeom>
          <a:solidFill>
            <a:schemeClr val="accent4">
              <a:lumMod val="20000"/>
              <a:lumOff val="80000"/>
              <a:alpha val="41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/>
              <a:t>[4.17022005e-01 7.20324493e-01 1.14374817e-04 3.02332573e-01</a:t>
            </a:r>
          </a:p>
          <a:p>
            <a:r>
              <a:rPr lang="en-US" altLang="ko-KR" sz="1100" b="1" dirty="0"/>
              <a:t> 1.46755891e-01]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[[0.09233859 0.18626021 0.34556073]</a:t>
            </a:r>
          </a:p>
          <a:p>
            <a:r>
              <a:rPr lang="en-US" altLang="ko-KR" sz="1100" b="1" dirty="0"/>
              <a:t> [0.39676747 0.53881673 0.41919451]</a:t>
            </a:r>
          </a:p>
          <a:p>
            <a:r>
              <a:rPr lang="en-US" altLang="ko-KR" sz="1100" b="1" dirty="0"/>
              <a:t> [0.6852195  0.20445225 0.87811744]</a:t>
            </a:r>
          </a:p>
          <a:p>
            <a:r>
              <a:rPr lang="en-US" altLang="ko-KR" sz="1100" b="1" dirty="0"/>
              <a:t> [0.02738759 0.67046751 0.4173048 ]</a:t>
            </a:r>
          </a:p>
          <a:p>
            <a:r>
              <a:rPr lang="en-US" altLang="ko-KR" sz="1100" b="1" dirty="0"/>
              <a:t> [0.55868983 0.14038694 0.19810149]]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[8 7 2 1 2 9 9 4 9 8]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[[ 4 71 22 50 58]</a:t>
            </a:r>
          </a:p>
          <a:p>
            <a:r>
              <a:rPr lang="en-US" altLang="ko-KR" sz="1100" b="1" dirty="0"/>
              <a:t> [ 4 69 25 44 77]</a:t>
            </a:r>
          </a:p>
          <a:p>
            <a:r>
              <a:rPr lang="en-US" altLang="ko-KR" sz="1100" b="1" dirty="0"/>
              <a:t> [27 53 81 42 83]]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33833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FFC000"/>
                </a:solidFill>
              </a:rPr>
              <a:t>평균</a:t>
            </a:r>
            <a:r>
              <a:rPr lang="ko-KR" altLang="en-US" b="1" dirty="0" smtClean="0">
                <a:solidFill>
                  <a:srgbClr val="00B0F0"/>
                </a:solidFill>
              </a:rPr>
              <a:t>과 </a:t>
            </a:r>
            <a:r>
              <a:rPr lang="ko-KR" altLang="en-US" b="1" dirty="0" smtClean="0">
                <a:solidFill>
                  <a:srgbClr val="002060"/>
                </a:solidFill>
              </a:rPr>
              <a:t>중앙값</a:t>
            </a:r>
            <a:r>
              <a:rPr lang="en-US" altLang="ko-KR" b="1" dirty="0" smtClean="0">
                <a:solidFill>
                  <a:srgbClr val="00B0F0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0682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23454" y="1237328"/>
            <a:ext cx="11348052" cy="3539430"/>
          </a:xfrm>
          <a:prstGeom prst="rect">
            <a:avLst/>
          </a:prstGeom>
          <a:solidFill>
            <a:schemeClr val="bg1">
              <a:alpha val="19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np.random.rand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median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77328" y="4919597"/>
            <a:ext cx="4409573" cy="1631216"/>
          </a:xfrm>
          <a:prstGeom prst="rect">
            <a:avLst/>
          </a:prstGeom>
          <a:solidFill>
            <a:schemeClr val="accent4">
              <a:lumMod val="20000"/>
              <a:lumOff val="80000"/>
              <a:alpha val="53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/>
              <a:t>[1 5 3 8 8 9 7 4 8 8 5 6 4 7 9]</a:t>
            </a:r>
          </a:p>
          <a:p>
            <a:r>
              <a:rPr lang="en-US" altLang="ko-KR" sz="2000" b="1" dirty="0"/>
              <a:t>6.133333333333334</a:t>
            </a:r>
          </a:p>
          <a:p>
            <a:r>
              <a:rPr lang="en-US" altLang="ko-KR" sz="2000" b="1" dirty="0"/>
              <a:t>7.0</a:t>
            </a:r>
          </a:p>
          <a:p>
            <a:r>
              <a:rPr lang="en-US" altLang="ko-KR" sz="2000" b="1" dirty="0"/>
              <a:t>92</a:t>
            </a:r>
          </a:p>
          <a:p>
            <a:r>
              <a:rPr lang="en-US" altLang="ko-KR" sz="2000" b="1" dirty="0"/>
              <a:t>6.133333333333334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5646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265751"/>
            <a:ext cx="10266218" cy="954717"/>
          </a:xfrm>
        </p:spPr>
        <p:txBody>
          <a:bodyPr>
            <a:normAutofit/>
          </a:bodyPr>
          <a:lstStyle/>
          <a:p>
            <a:r>
              <a:rPr lang="ko-KR" altLang="en-US" sz="4000" b="1" dirty="0" smtClean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상관</a:t>
            </a:r>
            <a:r>
              <a:rPr lang="ko-KR" altLang="en-US" sz="40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관계</a:t>
            </a:r>
            <a:r>
              <a:rPr lang="ko-KR" altLang="en-US" sz="40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 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변수간의 선형 관계 측정하는 통계적 개념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40682" y="1147864"/>
            <a:ext cx="9836580" cy="4994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SzPct val="90000"/>
              <a:buFont typeface="Wingdings" panose="05000000000000000000" pitchFamily="2" charset="2"/>
              <a:buChar char="u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6226" y="1540020"/>
            <a:ext cx="10856544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]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]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corrcoef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07477" y="4605401"/>
            <a:ext cx="515923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[0, 1, 2, 3, 4, 5, 6, 7, 8, 9]</a:t>
            </a: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[0, 1, 16, 81, 256, 625, 1296, 2401, 4096, 6561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10065" y="5352144"/>
            <a:ext cx="42301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</a:rPr>
              <a:t>      x                y</a:t>
            </a:r>
          </a:p>
          <a:p>
            <a:r>
              <a:rPr lang="en-US" altLang="ko-KR" sz="2400" b="1" dirty="0">
                <a:solidFill>
                  <a:srgbClr val="002060"/>
                </a:solidFill>
              </a:rPr>
              <a:t>x</a:t>
            </a:r>
            <a:r>
              <a:rPr lang="en-US" altLang="ko-KR" sz="2400" b="1" dirty="0" smtClean="0">
                <a:solidFill>
                  <a:srgbClr val="002060"/>
                </a:solidFill>
              </a:rPr>
              <a:t>   [[</a:t>
            </a:r>
            <a:r>
              <a:rPr lang="en-US" altLang="ko-KR" sz="2400" b="1" dirty="0">
                <a:solidFill>
                  <a:srgbClr val="002060"/>
                </a:solidFill>
              </a:rPr>
              <a:t>1.         0.85804374]</a:t>
            </a:r>
          </a:p>
          <a:p>
            <a:r>
              <a:rPr lang="en-US" altLang="ko-KR" sz="2400" b="1" dirty="0" smtClean="0">
                <a:solidFill>
                  <a:srgbClr val="002060"/>
                </a:solidFill>
              </a:rPr>
              <a:t>Y   [0.85804374 </a:t>
            </a:r>
            <a:r>
              <a:rPr lang="en-US" altLang="ko-KR" sz="2400" b="1" dirty="0">
                <a:solidFill>
                  <a:srgbClr val="002060"/>
                </a:solidFill>
              </a:rPr>
              <a:t>1.        ]]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pic>
        <p:nvPicPr>
          <p:cNvPr id="10" name="Picture 4" descr="http://www.ktword.co.kr/img_data/2890_5.JPG">
            <a:extLst>
              <a:ext uri="{FF2B5EF4-FFF2-40B4-BE49-F238E27FC236}">
                <a16:creationId xmlns:a16="http://schemas.microsoft.com/office/drawing/2014/main" id="{0585167D-955A-4DA8-B82A-6B95B589E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7"/>
          <a:stretch/>
        </p:blipFill>
        <p:spPr bwMode="auto">
          <a:xfrm>
            <a:off x="9317703" y="1452771"/>
            <a:ext cx="2291124" cy="285459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3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365125"/>
            <a:ext cx="10266218" cy="954717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rgbClr val="0070C0"/>
                </a:solidFill>
              </a:rPr>
              <a:t>넘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파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이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r>
              <a:rPr lang="ko-KR" altLang="en-US" dirty="0" err="1" smtClean="0"/>
              <a:t>넘파이는</a:t>
            </a:r>
            <a:r>
              <a:rPr lang="ko-KR" altLang="en-US" dirty="0" smtClean="0"/>
              <a:t> 성능이 우수한 </a:t>
            </a:r>
            <a:r>
              <a:rPr lang="en-US" altLang="ko-KR" dirty="0" err="1" smtClean="0">
                <a:solidFill>
                  <a:srgbClr val="FF0000"/>
                </a:solidFill>
              </a:rPr>
              <a:t>ndarray</a:t>
            </a:r>
            <a:r>
              <a:rPr lang="ko-KR" altLang="en-US" dirty="0" smtClean="0"/>
              <a:t>를 제공</a:t>
            </a:r>
            <a:endParaRPr lang="en-US" altLang="ko-KR" dirty="0"/>
          </a:p>
          <a:p>
            <a:r>
              <a:rPr lang="en-US" altLang="ko-KR" dirty="0" err="1" smtClean="0">
                <a:solidFill>
                  <a:srgbClr val="00B0F0"/>
                </a:solidFill>
              </a:rPr>
              <a:t>ndarray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배열과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간의 </a:t>
            </a:r>
            <a:r>
              <a:rPr lang="ko-KR" altLang="en-US" dirty="0" smtClean="0">
                <a:solidFill>
                  <a:srgbClr val="00B050"/>
                </a:solidFill>
              </a:rPr>
              <a:t>수학적인 연산을 적용</a:t>
            </a:r>
            <a:r>
              <a:rPr lang="ko-KR" altLang="en-US" dirty="0" smtClean="0"/>
              <a:t>할 수 있다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ko-KR" altLang="en-US" dirty="0" smtClean="0"/>
              <a:t>고급 연산자와 풍부한 함수를 제공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9432C1-9471-0FC1-31C3-65EDD964F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841" b="29737"/>
          <a:stretch/>
        </p:blipFill>
        <p:spPr>
          <a:xfrm>
            <a:off x="2372300" y="3838765"/>
            <a:ext cx="7607623" cy="200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61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365125"/>
            <a:ext cx="10266218" cy="954717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rgbClr val="0070C0"/>
                </a:solidFill>
              </a:rPr>
              <a:t>넘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파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이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차원</a:t>
            </a:r>
            <a:r>
              <a:rPr lang="ko-KR" altLang="en-US" b="1" dirty="0" smtClean="0">
                <a:solidFill>
                  <a:srgbClr val="00B050"/>
                </a:solidFill>
              </a:rPr>
              <a:t>  </a:t>
            </a:r>
            <a:r>
              <a:rPr lang="en-US" altLang="ko-KR" b="1" dirty="0" smtClean="0">
                <a:solidFill>
                  <a:srgbClr val="002060"/>
                </a:solidFill>
              </a:rPr>
              <a:t>=&gt; axis(</a:t>
            </a:r>
            <a:r>
              <a:rPr lang="ko-KR" altLang="en-US" b="1" dirty="0" smtClean="0">
                <a:solidFill>
                  <a:srgbClr val="002060"/>
                </a:solidFill>
              </a:rPr>
              <a:t>축</a:t>
            </a:r>
            <a:r>
              <a:rPr lang="en-US" altLang="ko-KR" b="1" dirty="0" smtClean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19841"/>
            <a:ext cx="11399520" cy="250989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넘파이에서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배열의 차원</a:t>
            </a:r>
            <a:r>
              <a:rPr lang="ko-KR" altLang="en-US" dirty="0" smtClean="0"/>
              <a:t>은 축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C00000"/>
                </a:solidFill>
              </a:rPr>
              <a:t>axis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 한다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차원 배열에는 하나의 축</a:t>
            </a:r>
            <a:endParaRPr lang="en-US" altLang="ko-KR" dirty="0" smtClean="0"/>
          </a:p>
          <a:p>
            <a:r>
              <a:rPr lang="en-US" altLang="ko-KR" dirty="0" smtClean="0"/>
              <a:t> 2</a:t>
            </a:r>
            <a:r>
              <a:rPr lang="ko-KR" altLang="en-US" dirty="0" smtClean="0"/>
              <a:t>차원 배열의 경우에는  행과 열을 나타내는 두개의 축이 있음 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9432C1-9471-0FC1-31C3-65EDD964F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841" b="29737"/>
          <a:stretch/>
        </p:blipFill>
        <p:spPr>
          <a:xfrm>
            <a:off x="1952749" y="3616503"/>
            <a:ext cx="7607623" cy="200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55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365125"/>
            <a:ext cx="10266218" cy="954717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rgbClr val="0070C0"/>
                </a:solidFill>
              </a:rPr>
              <a:t>넘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파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이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차원 </a:t>
            </a:r>
            <a:r>
              <a:rPr lang="en-US" altLang="ko-KR" b="1" dirty="0" smtClean="0">
                <a:solidFill>
                  <a:srgbClr val="00B05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9432C1-9471-0FC1-31C3-65EDD964FB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735" b="54008"/>
          <a:stretch/>
        </p:blipFill>
        <p:spPr>
          <a:xfrm>
            <a:off x="8888824" y="508830"/>
            <a:ext cx="2608981" cy="1669291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3454" y="2336669"/>
            <a:ext cx="11154642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numpy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np.arange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np.sum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axis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82752" y="5457368"/>
            <a:ext cx="3995344" cy="101566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[0 1 2 3 4 5]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416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365125"/>
            <a:ext cx="10266218" cy="954717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rgbClr val="0070C0"/>
                </a:solidFill>
              </a:rPr>
              <a:t>넘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파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이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차원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ko-KR" b="1" dirty="0" smtClean="0">
                <a:solidFill>
                  <a:srgbClr val="00B05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08" y="1380168"/>
            <a:ext cx="3340608" cy="2256884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76" y="1208189"/>
            <a:ext cx="4397738" cy="2253476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77952" y="4233093"/>
            <a:ext cx="11593554" cy="224676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np.arange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reshape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b.sum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np.sum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axis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np.sum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axis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8132" y="5373546"/>
            <a:ext cx="14081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[3 5 7]</a:t>
            </a:r>
          </a:p>
          <a:p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[ 3 12]</a:t>
            </a:r>
            <a:endParaRPr lang="ko-KR" altLang="en-US" sz="2800" b="1" dirty="0">
              <a:solidFill>
                <a:srgbClr val="00B0F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65" y="4233093"/>
            <a:ext cx="3136012" cy="23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92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365125"/>
            <a:ext cx="10266218" cy="954717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rgbClr val="0070C0"/>
                </a:solidFill>
              </a:rPr>
              <a:t>넘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파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이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3454" y="1462881"/>
            <a:ext cx="1081264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zeros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  </a:t>
            </a:r>
            <a:r>
              <a:rPr kumimoji="0" lang="en-US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ko-KR" sz="28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np.zeros</a:t>
            </a:r>
            <a:r>
              <a:rPr kumimoji="0" lang="ko-KR" altLang="ko-KR" sz="28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ones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  </a:t>
            </a:r>
            <a:r>
              <a:rPr kumimoji="0" lang="en-US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ko-KR" sz="2800" b="1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np.ones</a:t>
            </a:r>
            <a:r>
              <a:rPr kumimoji="0" lang="ko-KR" altLang="ko-KR" sz="28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65920" y="1510159"/>
            <a:ext cx="1840992" cy="4524315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[[0. 0. 0.]</a:t>
            </a:r>
          </a:p>
          <a:p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[0. 0. 0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.]]</a:t>
            </a: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[[[1. 1. 1.]</a:t>
            </a:r>
          </a:p>
          <a:p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[1. 1. 1.]]</a:t>
            </a:r>
          </a:p>
          <a:p>
            <a:endParaRPr lang="en-US" altLang="ko-KR" sz="24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[[1. 1. 1.]</a:t>
            </a:r>
          </a:p>
          <a:p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[1. 1. 1.]]</a:t>
            </a:r>
          </a:p>
          <a:p>
            <a:endParaRPr lang="en-US" altLang="ko-KR" sz="24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[[1. 1. 1.]</a:t>
            </a:r>
          </a:p>
          <a:p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[1. 1. 1.]]]</a:t>
            </a:r>
            <a:endParaRPr lang="ko-KR" altLang="en-US" sz="24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797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365125"/>
            <a:ext cx="10266218" cy="95471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2</a:t>
            </a:r>
            <a:r>
              <a:rPr lang="ko-KR" altLang="en-US" dirty="0">
                <a:solidFill>
                  <a:srgbClr val="7030A0"/>
                </a:solidFill>
              </a:rPr>
              <a:t>차원 </a:t>
            </a:r>
            <a:r>
              <a:rPr lang="ko-KR" altLang="en-US" dirty="0">
                <a:solidFill>
                  <a:srgbClr val="669900"/>
                </a:solidFill>
              </a:rPr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72613B7-9E3A-4AC5-97DB-C4AB1D783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93" y="1208189"/>
            <a:ext cx="8280920" cy="2308324"/>
          </a:xfrm>
          <a:prstGeom prst="rect">
            <a:avLst/>
          </a:prstGeom>
          <a:noFill/>
          <a:ln>
            <a:solidFill>
              <a:srgbClr val="6699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_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=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[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[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'apple'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]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[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'orange'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]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]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_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_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])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_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])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05394" y="3778410"/>
            <a:ext cx="4807217" cy="2215991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</a:t>
            </a:r>
            <a:r>
              <a:rPr lang="en-US" altLang="ko-KR" sz="24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'apple', 100</a:t>
            </a:r>
            <a:r>
              <a:rPr lang="en-US" altLang="ko-KR" sz="24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['orange', 200</a:t>
            </a:r>
            <a:r>
              <a:rPr lang="en-US" altLang="ko-KR" sz="24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['apple', 100]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['orange', 200]</a:t>
            </a:r>
          </a:p>
          <a:p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59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365125"/>
            <a:ext cx="10266218" cy="95471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2</a:t>
            </a:r>
            <a:r>
              <a:rPr lang="ko-KR" altLang="en-US" dirty="0">
                <a:solidFill>
                  <a:srgbClr val="7030A0"/>
                </a:solidFill>
              </a:rPr>
              <a:t>차원 </a:t>
            </a:r>
            <a:r>
              <a:rPr lang="ko-KR" altLang="en-US" dirty="0">
                <a:solidFill>
                  <a:srgbClr val="669900"/>
                </a:solidFill>
              </a:rPr>
              <a:t>리</a:t>
            </a:r>
            <a:r>
              <a:rPr lang="ko-KR" altLang="en-US" dirty="0">
                <a:solidFill>
                  <a:srgbClr val="FFC000"/>
                </a:solidFill>
              </a:rPr>
              <a:t>스</a:t>
            </a:r>
            <a:r>
              <a:rPr lang="ko-KR" altLang="en-US" dirty="0">
                <a:solidFill>
                  <a:srgbClr val="00B0F0"/>
                </a:solidFill>
              </a:rPr>
              <a:t>트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90702" y="1511673"/>
            <a:ext cx="8289676" cy="1938992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3158" y="3788239"/>
            <a:ext cx="4274440" cy="224676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</a:t>
            </a:r>
            <a:r>
              <a:rPr lang="en-US" altLang="ko-KR" sz="20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0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'apple', 100</a:t>
            </a:r>
            <a:r>
              <a:rPr lang="en-US" altLang="ko-KR" sz="2000" b="1" dirty="0" smtClean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20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['orange', 200</a:t>
            </a:r>
            <a:r>
              <a:rPr lang="en-US" altLang="ko-KR" sz="20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</a:t>
            </a:r>
            <a:r>
              <a:rPr lang="en-US" altLang="ko-KR" sz="2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apple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200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031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763949" y="732406"/>
            <a:ext cx="28461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1   2   3   4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5   6  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 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8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9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10 11 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[13 14 15 16]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ko-KR" altLang="en-US" sz="28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7466" y="1596841"/>
            <a:ext cx="7415561" cy="341632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numpy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17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reshape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print(y[2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3])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7972" y="2885040"/>
            <a:ext cx="3397405" cy="132343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da-DK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[[False False False False]</a:t>
            </a:r>
          </a:p>
          <a:p>
            <a:r>
              <a:rPr lang="da-DK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[False  </a:t>
            </a:r>
            <a:r>
              <a:rPr lang="da-DK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  True  True</a:t>
            </a:r>
            <a:r>
              <a:rPr lang="da-DK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da-DK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</a:t>
            </a:r>
            <a:r>
              <a:rPr lang="da-DK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  True  True  True</a:t>
            </a:r>
            <a:r>
              <a:rPr lang="da-DK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da-DK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</a:t>
            </a:r>
            <a:r>
              <a:rPr lang="da-DK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  True  True  True</a:t>
            </a:r>
            <a:r>
              <a:rPr lang="da-DK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]]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45995" y="5669286"/>
            <a:ext cx="47500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[ 6  7  8  9 10 11 12 13 14 15 16]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91181" y="354367"/>
            <a:ext cx="10266218" cy="9547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srgbClr val="7030A0"/>
                </a:solidFill>
              </a:rPr>
              <a:t>논리적 </a:t>
            </a:r>
            <a:r>
              <a:rPr lang="ko-KR" altLang="en-US" b="1" dirty="0" smtClean="0">
                <a:solidFill>
                  <a:srgbClr val="669900"/>
                </a:solidFill>
              </a:rPr>
              <a:t>인</a:t>
            </a:r>
            <a:r>
              <a:rPr lang="ko-KR" altLang="en-US" b="1" dirty="0" smtClean="0">
                <a:solidFill>
                  <a:srgbClr val="FFC000"/>
                </a:solidFill>
              </a:rPr>
              <a:t>덱</a:t>
            </a:r>
            <a:r>
              <a:rPr lang="ko-KR" altLang="en-US" b="1" dirty="0" smtClean="0">
                <a:solidFill>
                  <a:srgbClr val="00B0F0"/>
                </a:solidFill>
              </a:rPr>
              <a:t>싱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16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763949" y="732406"/>
            <a:ext cx="28461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1   2   3   4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5   6  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 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8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9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 11 12]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[13 14 15 16]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ko-KR" altLang="en-US" sz="28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4176" y="1576335"/>
            <a:ext cx="7415561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%2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%2</a:t>
            </a:r>
            <a:r>
              <a:rPr kumimoji="0" lang="en-US" altLang="ko-KR" sz="2400" b="1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66392" y="2839987"/>
            <a:ext cx="3241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ko-KR" sz="2000" b="1" dirty="0">
                <a:solidFill>
                  <a:srgbClr val="FF0000"/>
                </a:solidFill>
              </a:rPr>
              <a:t>[</a:t>
            </a:r>
            <a:r>
              <a:rPr lang="da-DK" altLang="ko-KR" sz="2000" b="1" dirty="0"/>
              <a:t>[False  </a:t>
            </a:r>
            <a:r>
              <a:rPr lang="da-DK" altLang="ko-KR" sz="2000" b="1" dirty="0">
                <a:solidFill>
                  <a:srgbClr val="FF0000"/>
                </a:solidFill>
              </a:rPr>
              <a:t>True</a:t>
            </a:r>
            <a:r>
              <a:rPr lang="da-DK" altLang="ko-KR" sz="2000" b="1" dirty="0"/>
              <a:t> False  </a:t>
            </a:r>
            <a:r>
              <a:rPr lang="da-DK" altLang="ko-KR" sz="2000" b="1" dirty="0">
                <a:solidFill>
                  <a:srgbClr val="FF0000"/>
                </a:solidFill>
              </a:rPr>
              <a:t>True</a:t>
            </a:r>
            <a:r>
              <a:rPr lang="da-DK" altLang="ko-KR" sz="2000" b="1" dirty="0"/>
              <a:t>]</a:t>
            </a:r>
          </a:p>
          <a:p>
            <a:r>
              <a:rPr lang="da-DK" altLang="ko-KR" sz="2000" b="1" dirty="0"/>
              <a:t> [False  </a:t>
            </a:r>
            <a:r>
              <a:rPr lang="da-DK" altLang="ko-KR" sz="2000" b="1" dirty="0">
                <a:solidFill>
                  <a:srgbClr val="FF0000"/>
                </a:solidFill>
              </a:rPr>
              <a:t>True</a:t>
            </a:r>
            <a:r>
              <a:rPr lang="da-DK" altLang="ko-KR" sz="2000" b="1" dirty="0"/>
              <a:t> False  </a:t>
            </a:r>
            <a:r>
              <a:rPr lang="da-DK" altLang="ko-KR" sz="2000" b="1" dirty="0">
                <a:solidFill>
                  <a:srgbClr val="FF0000"/>
                </a:solidFill>
              </a:rPr>
              <a:t>True</a:t>
            </a:r>
            <a:r>
              <a:rPr lang="da-DK" altLang="ko-KR" sz="2000" b="1" dirty="0"/>
              <a:t>]</a:t>
            </a:r>
          </a:p>
          <a:p>
            <a:r>
              <a:rPr lang="da-DK" altLang="ko-KR" sz="2000" b="1" dirty="0"/>
              <a:t> [False  </a:t>
            </a:r>
            <a:r>
              <a:rPr lang="da-DK" altLang="ko-KR" sz="2000" b="1" dirty="0">
                <a:solidFill>
                  <a:srgbClr val="FF0000"/>
                </a:solidFill>
              </a:rPr>
              <a:t>True</a:t>
            </a:r>
            <a:r>
              <a:rPr lang="da-DK" altLang="ko-KR" sz="2000" b="1" dirty="0"/>
              <a:t> False  </a:t>
            </a:r>
            <a:r>
              <a:rPr lang="da-DK" altLang="ko-KR" sz="2000" b="1" dirty="0">
                <a:solidFill>
                  <a:srgbClr val="FF0000"/>
                </a:solidFill>
              </a:rPr>
              <a:t>True</a:t>
            </a:r>
            <a:r>
              <a:rPr lang="da-DK" altLang="ko-KR" sz="2000" b="1" dirty="0"/>
              <a:t>]</a:t>
            </a:r>
          </a:p>
          <a:p>
            <a:r>
              <a:rPr lang="da-DK" altLang="ko-KR" sz="2000" b="1" dirty="0"/>
              <a:t> [False  </a:t>
            </a:r>
            <a:r>
              <a:rPr lang="da-DK" altLang="ko-KR" sz="2000" b="1" dirty="0">
                <a:solidFill>
                  <a:srgbClr val="FF0000"/>
                </a:solidFill>
              </a:rPr>
              <a:t>True</a:t>
            </a:r>
            <a:r>
              <a:rPr lang="da-DK" altLang="ko-KR" sz="2000" b="1" dirty="0"/>
              <a:t> False  </a:t>
            </a:r>
            <a:r>
              <a:rPr lang="da-DK" altLang="ko-KR" sz="2000" b="1" dirty="0">
                <a:solidFill>
                  <a:srgbClr val="FF0000"/>
                </a:solidFill>
              </a:rPr>
              <a:t>True</a:t>
            </a:r>
            <a:r>
              <a:rPr lang="da-DK" altLang="ko-KR" sz="2000" b="1" dirty="0"/>
              <a:t>]</a:t>
            </a:r>
            <a:r>
              <a:rPr lang="da-DK" altLang="ko-KR" sz="2000" b="1" dirty="0">
                <a:solidFill>
                  <a:srgbClr val="FF0000"/>
                </a:solidFill>
              </a:rPr>
              <a:t>]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85695" y="4455125"/>
            <a:ext cx="397256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[ 2  4  6  8 10 12 14 16]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3454" y="365125"/>
            <a:ext cx="10266218" cy="9547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srgbClr val="7030A0"/>
                </a:solidFill>
              </a:rPr>
              <a:t>논리적 </a:t>
            </a:r>
            <a:r>
              <a:rPr lang="ko-KR" altLang="en-US" b="1" dirty="0" smtClean="0">
                <a:solidFill>
                  <a:srgbClr val="669900"/>
                </a:solidFill>
              </a:rPr>
              <a:t>인</a:t>
            </a:r>
            <a:r>
              <a:rPr lang="ko-KR" altLang="en-US" b="1" dirty="0" smtClean="0">
                <a:solidFill>
                  <a:srgbClr val="FFC000"/>
                </a:solidFill>
              </a:rPr>
              <a:t>덱</a:t>
            </a:r>
            <a:r>
              <a:rPr lang="ko-KR" altLang="en-US" b="1" dirty="0" smtClean="0">
                <a:solidFill>
                  <a:srgbClr val="00B0F0"/>
                </a:solidFill>
              </a:rPr>
              <a:t>싱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7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763949" y="732406"/>
            <a:ext cx="28461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1   2   3   4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5   6  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 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8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9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 11 12]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[13 14 15 16]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ko-KR" altLang="en-US" sz="28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1829" y="1640347"/>
            <a:ext cx="7805853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53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(y[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(y[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(y[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(y[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(y[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kumimoji="0" lang="ko-KR" altLang="ko-KR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03924" y="3040730"/>
            <a:ext cx="296622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 2 3 4]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[5 6 7 8]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[ 9 10 11 12]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[13 14 15 16]</a:t>
            </a:r>
          </a:p>
          <a:p>
            <a:endParaRPr lang="en-US" altLang="ko-KR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[[ 5  6  7  8]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[ 9 10 11 12]]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23454" y="365125"/>
            <a:ext cx="10266218" cy="9547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srgbClr val="7030A0"/>
                </a:solidFill>
              </a:rPr>
              <a:t>논리적 </a:t>
            </a:r>
            <a:r>
              <a:rPr lang="ko-KR" altLang="en-US" b="1" dirty="0" smtClean="0">
                <a:solidFill>
                  <a:srgbClr val="669900"/>
                </a:solidFill>
              </a:rPr>
              <a:t>인</a:t>
            </a:r>
            <a:r>
              <a:rPr lang="ko-KR" altLang="en-US" b="1" dirty="0" smtClean="0">
                <a:solidFill>
                  <a:srgbClr val="FFC000"/>
                </a:solidFill>
              </a:rPr>
              <a:t>덱</a:t>
            </a:r>
            <a:r>
              <a:rPr lang="ko-KR" altLang="en-US" b="1" dirty="0" smtClean="0">
                <a:solidFill>
                  <a:srgbClr val="00B0F0"/>
                </a:solidFill>
              </a:rPr>
              <a:t>싱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93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763949" y="732406"/>
            <a:ext cx="28461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  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3   4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5  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 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8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9 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11 12]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[13 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15 16]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ko-KR" altLang="en-US" sz="28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181" y="2370398"/>
            <a:ext cx="7471317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[:,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&gt;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[:,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&gt;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68397" y="2854040"/>
            <a:ext cx="3637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False  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2400" b="1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ko-KR" altLang="en-US" sz="24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593126" y="3757569"/>
            <a:ext cx="301699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[[ 5  6  7  8]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[ 9 10 11 12]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[13 14 15 16]]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23454" y="365125"/>
            <a:ext cx="10266218" cy="9547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solidFill>
                  <a:srgbClr val="7030A0"/>
                </a:solidFill>
              </a:rPr>
              <a:t>논리적 </a:t>
            </a:r>
            <a:r>
              <a:rPr lang="ko-KR" altLang="en-US" b="1" dirty="0" smtClean="0">
                <a:solidFill>
                  <a:srgbClr val="669900"/>
                </a:solidFill>
              </a:rPr>
              <a:t>인</a:t>
            </a:r>
            <a:r>
              <a:rPr lang="ko-KR" altLang="en-US" b="1" dirty="0" smtClean="0">
                <a:solidFill>
                  <a:srgbClr val="FFC000"/>
                </a:solidFill>
              </a:rPr>
              <a:t>덱</a:t>
            </a:r>
            <a:r>
              <a:rPr lang="ko-KR" altLang="en-US" b="1" dirty="0" smtClean="0">
                <a:solidFill>
                  <a:srgbClr val="00B0F0"/>
                </a:solidFill>
              </a:rPr>
              <a:t>싱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96318" y="800738"/>
            <a:ext cx="75380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[0,1]</a:t>
            </a:r>
          </a:p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[1,1]</a:t>
            </a:r>
          </a:p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[2,1]</a:t>
            </a:r>
          </a:p>
          <a:p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[3,1]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96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365125"/>
            <a:ext cx="10266218" cy="954717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rgbClr val="0070C0"/>
                </a:solidFill>
              </a:rPr>
              <a:t>넘</a:t>
            </a:r>
            <a:r>
              <a:rPr lang="ko-KR" altLang="en-US" b="1" dirty="0" err="1" smtClean="0">
                <a:solidFill>
                  <a:srgbClr val="FFC000"/>
                </a:solidFill>
              </a:rPr>
              <a:t>파</a:t>
            </a:r>
            <a:r>
              <a:rPr lang="ko-KR" altLang="en-US" b="1" dirty="0" err="1" smtClean="0">
                <a:solidFill>
                  <a:srgbClr val="00B050"/>
                </a:solidFill>
              </a:rPr>
              <a:t>이</a:t>
            </a:r>
            <a:r>
              <a:rPr lang="ko-KR" altLang="en-US" b="1" dirty="0" smtClean="0">
                <a:solidFill>
                  <a:srgbClr val="00B050"/>
                </a:solidFill>
              </a:rPr>
              <a:t> 배열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배열을 만들기 위해서는 </a:t>
            </a:r>
            <a:r>
              <a:rPr lang="ko-KR" altLang="en-US" dirty="0" err="1" smtClean="0"/>
              <a:t>넘파이가</a:t>
            </a:r>
            <a:r>
              <a:rPr lang="ko-KR" altLang="en-US" dirty="0" smtClean="0"/>
              <a:t> 제공하는 </a:t>
            </a:r>
            <a:r>
              <a:rPr lang="en-US" altLang="ko-KR" dirty="0" smtClean="0">
                <a:solidFill>
                  <a:srgbClr val="FF0000"/>
                </a:solidFill>
              </a:rPr>
              <a:t>array()</a:t>
            </a:r>
            <a:r>
              <a:rPr lang="ko-KR" altLang="en-US" dirty="0" smtClean="0"/>
              <a:t>함수 이용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00B0F0"/>
                </a:solidFill>
              </a:rPr>
              <a:t>array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리스트를 전달하면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배열이 생성</a:t>
            </a:r>
            <a:endParaRPr lang="ko-KR" altLang="en-US" dirty="0"/>
          </a:p>
        </p:txBody>
      </p:sp>
      <p:pic>
        <p:nvPicPr>
          <p:cNvPr id="6" name="Picture 2" descr="https://lh3.googleusercontent.com/2P4yVyuHGVP5a_nbHmV1YsS8Ef-pY7UYoGo8P_odr3TzcAjPGDjYQ5JzKB0kI5JcPiGKVfMfcyb6ksb1RBMYnyds71Zp6Bj9G4BbzShpNKF66eCdGjwKSek3T8GqoYoIzJU3_sKw">
            <a:extLst>
              <a:ext uri="{FF2B5EF4-FFF2-40B4-BE49-F238E27FC236}">
                <a16:creationId xmlns:a16="http://schemas.microsoft.com/office/drawing/2014/main" id="{3EE02426-CC98-4741-A2DA-5A6C32B5E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86" y="2907060"/>
            <a:ext cx="8909954" cy="13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268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763949" y="732406"/>
            <a:ext cx="28461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1   2  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3   4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5   6   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 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8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9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 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11 12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[13 14 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15 16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en-US" altLang="ko-KR" sz="28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ko-KR" altLang="en-US" sz="2800" b="1" dirty="0">
              <a:solidFill>
                <a:srgbClr val="00B0F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3454" y="1708889"/>
            <a:ext cx="7125629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[:,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 &gt;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[:,2:4] &gt; 5] )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-  error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84202" y="2808483"/>
            <a:ext cx="260566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[[False False]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True  True]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True  True]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True  True]]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09176" y="4649292"/>
            <a:ext cx="339740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[[False False False False]</a:t>
            </a:r>
          </a:p>
          <a:p>
            <a:r>
              <a:rPr lang="da-DK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[False  </a:t>
            </a:r>
            <a:r>
              <a:rPr lang="da-DK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  True  True</a:t>
            </a:r>
            <a:r>
              <a:rPr lang="da-DK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da-DK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</a:t>
            </a:r>
            <a:r>
              <a:rPr lang="da-DK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  True  True  True</a:t>
            </a:r>
            <a:r>
              <a:rPr lang="da-DK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da-DK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[ </a:t>
            </a:r>
            <a:r>
              <a:rPr lang="da-DK" altLang="ko-KR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  True  True  True</a:t>
            </a:r>
            <a:r>
              <a:rPr lang="da-DK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]]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23454" y="365125"/>
            <a:ext cx="10266218" cy="9547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7030A0"/>
                </a:solidFill>
              </a:rPr>
              <a:t>논리적 </a:t>
            </a:r>
            <a:r>
              <a:rPr lang="ko-KR" altLang="en-US" dirty="0" smtClean="0">
                <a:solidFill>
                  <a:srgbClr val="669900"/>
                </a:solidFill>
              </a:rPr>
              <a:t>인</a:t>
            </a:r>
            <a:r>
              <a:rPr lang="ko-KR" altLang="en-US" dirty="0" smtClean="0">
                <a:solidFill>
                  <a:srgbClr val="FFC000"/>
                </a:solidFill>
              </a:rPr>
              <a:t>덱</a:t>
            </a:r>
            <a:r>
              <a:rPr lang="ko-KR" altLang="en-US" dirty="0" smtClean="0">
                <a:solidFill>
                  <a:srgbClr val="00B0F0"/>
                </a:solidFill>
              </a:rPr>
              <a:t>싱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89240" y="6163247"/>
            <a:ext cx="363727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False  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2400" b="1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lang="ko-KR" altLang="en-US" sz="24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73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682" y="1147864"/>
            <a:ext cx="9836580" cy="1707937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다음과 </a:t>
            </a:r>
            <a:r>
              <a:rPr lang="ko-KR" altLang="en-US" sz="1800" dirty="0"/>
              <a:t>같이 학생들의 중간고사와 기말고사 성적을 저장하고 있는 리스트가 있다고 하자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/>
              <a:t>다음 표와 같이 </a:t>
            </a:r>
            <a:r>
              <a:rPr lang="ko-KR" altLang="en-US" sz="1800" dirty="0">
                <a:solidFill>
                  <a:srgbClr val="00B050"/>
                </a:solidFill>
              </a:rPr>
              <a:t>각 학생들의 중간고사 성적과 기말고사 성적을 합하여 오른쪽의 총점</a:t>
            </a:r>
            <a:r>
              <a:rPr lang="en-US" altLang="ko-KR" sz="1800" dirty="0">
                <a:solidFill>
                  <a:srgbClr val="00B050"/>
                </a:solidFill>
              </a:rPr>
              <a:t>(total)</a:t>
            </a:r>
            <a:r>
              <a:rPr lang="ko-KR" altLang="en-US" sz="1800" dirty="0"/>
              <a:t>이라는 리스트를 만들고 싶다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930342" y="216130"/>
            <a:ext cx="24366036" cy="65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66621"/>
          <a:stretch/>
        </p:blipFill>
        <p:spPr>
          <a:xfrm>
            <a:off x="4022923" y="2602088"/>
            <a:ext cx="3693110" cy="14619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59" y="4084353"/>
            <a:ext cx="9735909" cy="17778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0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78829" y="221381"/>
            <a:ext cx="4514249" cy="751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E1A096-E1F5-43C0-B100-F52114936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88" y="757469"/>
            <a:ext cx="10655808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import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numpy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as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np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/>
            </a:r>
            <a:b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/>
            </a:r>
            <a:b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mid_scores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 = </a:t>
            </a: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np.</a:t>
            </a: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array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10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20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30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]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) </a:t>
            </a:r>
            <a:b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final_scores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 = </a:t>
            </a: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np.array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[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60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70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80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]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b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/>
            </a:r>
            <a:b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total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 = </a:t>
            </a: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mid_scores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 + </a:t>
            </a: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final_scores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b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print</a:t>
            </a:r>
            <a:r>
              <a:rPr kumimoji="0" lang="ko-KR" altLang="ko-KR" sz="2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kumimoji="0" lang="ko-KR" altLang="ko-KR" sz="28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'합계 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:'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total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b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print</a:t>
            </a:r>
            <a:r>
              <a:rPr kumimoji="0" lang="ko-KR" altLang="ko-KR" sz="28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kumimoji="0" lang="ko-KR" altLang="ko-KR" sz="280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'평균 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:'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total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2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)  </a:t>
            </a:r>
            <a:endParaRPr kumimoji="0" lang="ko-KR" altLang="ko-KR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4" name="Picture 2" descr="https://lh5.googleusercontent.com/YqdvTezQU1vj3AnIhkHUMncBGyODco4rodwZGeZnYQ18103nNGdpOW-0gFpHZpGAcUo2jQS6zONKxaLV4aW2CdkJ1TYtTg6nQ7kxzd5frDqUxz80ghPOz_G-hZkrh7r4oH5nogVA">
            <a:extLst>
              <a:ext uri="{FF2B5EF4-FFF2-40B4-BE49-F238E27FC236}">
                <a16:creationId xmlns:a16="http://schemas.microsoft.com/office/drawing/2014/main" id="{07C137BB-2D4B-4859-80A3-CDBDAFAC6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78"/>
          <a:stretch/>
        </p:blipFill>
        <p:spPr bwMode="auto">
          <a:xfrm>
            <a:off x="3531764" y="4310289"/>
            <a:ext cx="3322041" cy="167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618290" y="5342667"/>
            <a:ext cx="238806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합계 </a:t>
            </a:r>
            <a:r>
              <a:rPr lang="en-US" altLang="ko-KR" dirty="0"/>
              <a:t>: [ 70  90 110]</a:t>
            </a:r>
          </a:p>
          <a:p>
            <a:r>
              <a:rPr lang="ko-KR" altLang="en-US" dirty="0"/>
              <a:t>평균 </a:t>
            </a:r>
            <a:r>
              <a:rPr lang="en-US" altLang="ko-KR" dirty="0"/>
              <a:t>: [35. 45. 55.]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66738" y="6165143"/>
            <a:ext cx="9627764" cy="461665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배열 요소별로 지정된 연산을 수행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081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365125"/>
            <a:ext cx="10266218" cy="954717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다</a:t>
            </a:r>
            <a:r>
              <a:rPr lang="ko-KR" altLang="en-US" b="1" dirty="0" smtClean="0">
                <a:solidFill>
                  <a:srgbClr val="FFC000"/>
                </a:solidFill>
              </a:rPr>
              <a:t>차</a:t>
            </a:r>
            <a:r>
              <a:rPr lang="ko-KR" altLang="en-US" b="1" dirty="0" smtClean="0">
                <a:solidFill>
                  <a:srgbClr val="00B050"/>
                </a:solidFill>
              </a:rPr>
              <a:t>원 배열 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ndarray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r>
              <a:rPr lang="ko-KR" altLang="en-US" dirty="0" err="1" smtClean="0"/>
              <a:t>넘파이</a:t>
            </a:r>
            <a:r>
              <a:rPr lang="ko-KR" altLang="en-US" dirty="0" smtClean="0"/>
              <a:t> 배열의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36" y="2197227"/>
            <a:ext cx="9774014" cy="41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365125"/>
            <a:ext cx="10266218" cy="954717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rgbClr val="7030A0"/>
                </a:solidFill>
              </a:rPr>
              <a:t>ndarray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r>
              <a:rPr lang="ko-KR" altLang="en-US" b="1" dirty="0" smtClean="0">
                <a:solidFill>
                  <a:srgbClr val="FFC000"/>
                </a:solidFill>
              </a:rPr>
              <a:t>생성</a:t>
            </a:r>
            <a:r>
              <a:rPr lang="ko-KR" altLang="en-US" b="1" dirty="0" smtClean="0">
                <a:solidFill>
                  <a:srgbClr val="00B050"/>
                </a:solidFill>
              </a:rPr>
              <a:t>과 </a:t>
            </a:r>
            <a:r>
              <a:rPr lang="ko-KR" altLang="en-US" b="1" dirty="0" smtClean="0">
                <a:solidFill>
                  <a:srgbClr val="00B0F0"/>
                </a:solidFill>
              </a:rPr>
              <a:t>속성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3454" y="1568526"/>
            <a:ext cx="11399520" cy="3785652"/>
          </a:xfrm>
          <a:prstGeom prst="rect">
            <a:avLst/>
          </a:prstGeom>
          <a:solidFill>
            <a:schemeClr val="accent6">
              <a:lumMod val="20000"/>
              <a:lumOff val="80000"/>
              <a:alpha val="1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lang="ko-KR" altLang="ko-KR" sz="24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numpy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</a:t>
            </a:r>
            <a:r>
              <a:rPr lang="ko-KR" altLang="ko-KR" sz="24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[0, 1, 2, 3, 4, 5, 6, 7, 8, 9]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array_a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array_b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np.array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(10)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array_b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array_c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np.array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99C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],[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99C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array_c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72717" y="1753192"/>
            <a:ext cx="3781105" cy="3416320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array_a</a:t>
            </a:r>
            <a:endParaRPr lang="en-US" altLang="ko-KR" sz="2400" b="1" dirty="0"/>
          </a:p>
          <a:p>
            <a:r>
              <a:rPr lang="en-US" altLang="ko-KR" sz="2400" b="1" dirty="0"/>
              <a:t>[0 1 2 3 4 5 6 7 8 9]</a:t>
            </a:r>
          </a:p>
          <a:p>
            <a:endParaRPr lang="en-US" altLang="ko-KR" sz="2400" b="1" dirty="0"/>
          </a:p>
          <a:p>
            <a:r>
              <a:rPr lang="en-US" altLang="ko-KR" sz="2400" b="1" dirty="0" err="1"/>
              <a:t>array_b</a:t>
            </a:r>
            <a:endParaRPr lang="en-US" altLang="ko-KR" sz="2400" b="1" dirty="0"/>
          </a:p>
          <a:p>
            <a:r>
              <a:rPr lang="en-US" altLang="ko-KR" sz="2400" b="1" dirty="0"/>
              <a:t>[0 1 2 3 4 5 6 7 8 9]</a:t>
            </a:r>
          </a:p>
          <a:p>
            <a:endParaRPr lang="en-US" altLang="ko-KR" sz="2400" b="1" dirty="0"/>
          </a:p>
          <a:p>
            <a:r>
              <a:rPr lang="en-US" altLang="ko-KR" sz="2400" b="1" dirty="0" err="1"/>
              <a:t>array_c</a:t>
            </a:r>
            <a:endParaRPr lang="en-US" altLang="ko-KR" sz="2400" b="1" dirty="0"/>
          </a:p>
          <a:p>
            <a:r>
              <a:rPr lang="en-US" altLang="ko-KR" sz="2400" b="1" dirty="0"/>
              <a:t>[[1 2 3]</a:t>
            </a:r>
          </a:p>
          <a:p>
            <a:r>
              <a:rPr lang="en-US" altLang="ko-KR" sz="2400" b="1" dirty="0"/>
              <a:t> [4 5 6]]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963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D1BA23-AB2B-479E-B3E8-C2C2141B0495}"/>
              </a:ext>
            </a:extLst>
          </p:cNvPr>
          <p:cNvSpPr/>
          <p:nvPr/>
        </p:nvSpPr>
        <p:spPr>
          <a:xfrm>
            <a:off x="7477328" y="304800"/>
            <a:ext cx="4494178" cy="843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454" y="332863"/>
            <a:ext cx="10266218" cy="954717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rgbClr val="002060"/>
                </a:solidFill>
              </a:rPr>
              <a:t>ndarray</a:t>
            </a:r>
            <a:r>
              <a:rPr lang="en-US" altLang="ko-KR" b="1" dirty="0" smtClean="0">
                <a:solidFill>
                  <a:srgbClr val="7030A0"/>
                </a:solidFill>
              </a:rPr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생성</a:t>
            </a:r>
            <a:r>
              <a:rPr lang="ko-KR" altLang="en-US" b="1" dirty="0">
                <a:solidFill>
                  <a:srgbClr val="00B050"/>
                </a:solidFill>
              </a:rPr>
              <a:t>과 </a:t>
            </a:r>
            <a:r>
              <a:rPr lang="ko-KR" altLang="en-US" b="1" dirty="0">
                <a:solidFill>
                  <a:srgbClr val="00B0F0"/>
                </a:solidFill>
              </a:rPr>
              <a:t>속성</a:t>
            </a:r>
            <a:r>
              <a:rPr lang="ko-KR" altLang="en-US" b="1" dirty="0" smtClean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3454" y="1380167"/>
            <a:ext cx="11399520" cy="476223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14528" y="1346402"/>
            <a:ext cx="11608446" cy="3108543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'===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==='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array_a의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array_a.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shape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array_a의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ndim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array_a.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ndim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array_a의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dtype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array_a.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dtype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array_a의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array_a.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size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array_a의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itemsize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array_a.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itemsize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74217" y="509836"/>
            <a:ext cx="3297289" cy="707886"/>
          </a:xfrm>
          <a:prstGeom prst="rect">
            <a:avLst/>
          </a:prstGeom>
          <a:solidFill>
            <a:schemeClr val="accent4">
              <a:lumMod val="20000"/>
              <a:lumOff val="80000"/>
              <a:alpha val="37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 err="1"/>
              <a:t>array_a</a:t>
            </a:r>
            <a:endParaRPr lang="en-US" altLang="ko-KR" sz="2000" b="1" dirty="0"/>
          </a:p>
          <a:p>
            <a:r>
              <a:rPr lang="en-US" altLang="ko-KR" sz="2000" b="1" dirty="0"/>
              <a:t>[0 1 2 3 4 5 6 7 8 9</a:t>
            </a:r>
            <a:r>
              <a:rPr lang="en-US" altLang="ko-KR" sz="2000" b="1" dirty="0" smtClean="0"/>
              <a:t>]</a:t>
            </a:r>
            <a:endParaRPr lang="en-US" altLang="ko-KR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8478258" y="1869621"/>
            <a:ext cx="3297290" cy="2062103"/>
          </a:xfrm>
          <a:prstGeom prst="rect">
            <a:avLst/>
          </a:prstGeom>
          <a:solidFill>
            <a:schemeClr val="accent4">
              <a:lumMod val="20000"/>
              <a:lumOff val="80000"/>
              <a:alpha val="27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=== </a:t>
            </a:r>
            <a:r>
              <a:rPr lang="en-US" altLang="ko-KR" sz="2000" dirty="0" err="1"/>
              <a:t>array_a</a:t>
            </a:r>
            <a:r>
              <a:rPr lang="en-US" altLang="ko-KR" sz="2000" dirty="0"/>
              <a:t> ===</a:t>
            </a:r>
          </a:p>
          <a:p>
            <a:r>
              <a:rPr lang="en-US" altLang="ko-KR" sz="2000" dirty="0" err="1"/>
              <a:t>array_a</a:t>
            </a:r>
            <a:r>
              <a:rPr lang="ko-KR" altLang="en-US" sz="2000" dirty="0"/>
              <a:t>의 </a:t>
            </a:r>
            <a:r>
              <a:rPr lang="en-US" altLang="ko-KR" sz="2000" dirty="0"/>
              <a:t>shape : </a:t>
            </a:r>
            <a:r>
              <a:rPr lang="en-US" altLang="ko-KR" sz="2800" b="1" dirty="0">
                <a:solidFill>
                  <a:srgbClr val="00B050"/>
                </a:solidFill>
              </a:rPr>
              <a:t>(10,)</a:t>
            </a:r>
          </a:p>
          <a:p>
            <a:r>
              <a:rPr lang="en-US" altLang="ko-KR" sz="2000" dirty="0" err="1"/>
              <a:t>array_a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ndim</a:t>
            </a:r>
            <a:r>
              <a:rPr lang="en-US" altLang="ko-KR" sz="2000" dirty="0"/>
              <a:t> : 1</a:t>
            </a:r>
          </a:p>
          <a:p>
            <a:r>
              <a:rPr lang="en-US" altLang="ko-KR" sz="2000" dirty="0" err="1"/>
              <a:t>array_a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dtype</a:t>
            </a:r>
            <a:r>
              <a:rPr lang="en-US" altLang="ko-KR" sz="2000" dirty="0"/>
              <a:t> : int32</a:t>
            </a:r>
          </a:p>
          <a:p>
            <a:r>
              <a:rPr lang="en-US" altLang="ko-KR" sz="2000" dirty="0" err="1"/>
              <a:t>array_a</a:t>
            </a:r>
            <a:r>
              <a:rPr lang="ko-KR" altLang="en-US" sz="2000" dirty="0"/>
              <a:t>의 </a:t>
            </a:r>
            <a:r>
              <a:rPr lang="en-US" altLang="ko-KR" sz="2000" dirty="0"/>
              <a:t>size : 10</a:t>
            </a:r>
          </a:p>
          <a:p>
            <a:r>
              <a:rPr lang="en-US" altLang="ko-KR" sz="2000" dirty="0" err="1"/>
              <a:t>array_a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itemsize</a:t>
            </a:r>
            <a:r>
              <a:rPr lang="en-US" altLang="ko-KR" sz="2000" dirty="0"/>
              <a:t> : </a:t>
            </a:r>
            <a:r>
              <a:rPr lang="en-US" altLang="ko-KR" sz="2000" dirty="0" smtClean="0"/>
              <a:t>4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6140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13364</TotalTime>
  <Words>1444</Words>
  <Application>Microsoft Office PowerPoint</Application>
  <PresentationFormat>와이드스크린</PresentationFormat>
  <Paragraphs>328</Paragraphs>
  <Slides>40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HY견고딕</vt:lpstr>
      <vt:lpstr>맑은 고딕</vt:lpstr>
      <vt:lpstr>함초롬돋움</vt:lpstr>
      <vt:lpstr>휴먼엑스포</vt:lpstr>
      <vt:lpstr>Arial</vt:lpstr>
      <vt:lpstr>Wingdings</vt:lpstr>
      <vt:lpstr>Office 테마</vt:lpstr>
      <vt:lpstr>PowerPoint 프레젠테이션</vt:lpstr>
      <vt:lpstr>PowerPoint 프레젠테이션</vt:lpstr>
      <vt:lpstr>넘파이</vt:lpstr>
      <vt:lpstr>넘파이 배열</vt:lpstr>
      <vt:lpstr>PowerPoint 프레젠테이션</vt:lpstr>
      <vt:lpstr>PowerPoint 프레젠테이션</vt:lpstr>
      <vt:lpstr>다차원 배열  ndarray </vt:lpstr>
      <vt:lpstr>ndarray 생성과 속성</vt:lpstr>
      <vt:lpstr>ndarray 생성과 속성 </vt:lpstr>
      <vt:lpstr>ndarray 생성과 속성 </vt:lpstr>
      <vt:lpstr>강력한 넘파이 배열의 연산 </vt:lpstr>
      <vt:lpstr>넘파이의 인덱싱과 슬라이싱 </vt:lpstr>
      <vt:lpstr>넘파이의 인덱싱과 슬라이싱 </vt:lpstr>
      <vt:lpstr>논리적인 인덱싱 [1]</vt:lpstr>
      <vt:lpstr>논리적인 인덱싱 [2]</vt:lpstr>
      <vt:lpstr>2차원 배열 인덱싱</vt:lpstr>
      <vt:lpstr>2차원 배열 슬라이싱 </vt:lpstr>
      <vt:lpstr>2차원 배열 슬라이싱 </vt:lpstr>
      <vt:lpstr>2차원 배열 슬라이싱 </vt:lpstr>
      <vt:lpstr>2차원 배열 잘라내기 </vt:lpstr>
      <vt:lpstr>도전 </vt:lpstr>
      <vt:lpstr>PowerPoint 프레젠테이션</vt:lpstr>
      <vt:lpstr>arrange() / range() 비교 </vt:lpstr>
      <vt:lpstr>배열의 형태를 바꾸는 reshape() 와 flatten()  </vt:lpstr>
      <vt:lpstr>reshape()</vt:lpstr>
      <vt:lpstr>random 모듈 </vt:lpstr>
      <vt:lpstr>난수 생성   </vt:lpstr>
      <vt:lpstr>평균과 중앙값   </vt:lpstr>
      <vt:lpstr>상관관계 -  두 변수간의 선형 관계 측정하는 통계적 개념   </vt:lpstr>
      <vt:lpstr>넘파이 차원  =&gt; axis(축)</vt:lpstr>
      <vt:lpstr>넘파이 차원 1</vt:lpstr>
      <vt:lpstr>넘파이 차원 2</vt:lpstr>
      <vt:lpstr>넘파이</vt:lpstr>
      <vt:lpstr>2차원 리스트</vt:lpstr>
      <vt:lpstr>2차원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생활 속 인공지능 (1)</dc:title>
  <dc:creator>윤효순</dc:creator>
  <cp:lastModifiedBy>user</cp:lastModifiedBy>
  <cp:revision>1318</cp:revision>
  <cp:lastPrinted>2022-06-10T05:45:43Z</cp:lastPrinted>
  <dcterms:created xsi:type="dcterms:W3CDTF">2020-11-10T07:48:46Z</dcterms:created>
  <dcterms:modified xsi:type="dcterms:W3CDTF">2024-10-29T23:13:45Z</dcterms:modified>
</cp:coreProperties>
</file>