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03" r:id="rId1"/>
  </p:sldMasterIdLst>
  <p:notesMasterIdLst>
    <p:notesMasterId r:id="rId35"/>
  </p:notesMasterIdLst>
  <p:handoutMasterIdLst>
    <p:handoutMasterId r:id="rId36"/>
  </p:handoutMasterIdLst>
  <p:sldIdLst>
    <p:sldId id="527" r:id="rId2"/>
    <p:sldId id="733" r:id="rId3"/>
    <p:sldId id="734" r:id="rId4"/>
    <p:sldId id="735" r:id="rId5"/>
    <p:sldId id="736" r:id="rId6"/>
    <p:sldId id="738" r:id="rId7"/>
    <p:sldId id="731" r:id="rId8"/>
    <p:sldId id="722" r:id="rId9"/>
    <p:sldId id="723" r:id="rId10"/>
    <p:sldId id="724" r:id="rId11"/>
    <p:sldId id="728" r:id="rId12"/>
    <p:sldId id="729" r:id="rId13"/>
    <p:sldId id="730" r:id="rId14"/>
    <p:sldId id="740" r:id="rId15"/>
    <p:sldId id="741" r:id="rId16"/>
    <p:sldId id="742" r:id="rId17"/>
    <p:sldId id="743" r:id="rId18"/>
    <p:sldId id="744" r:id="rId19"/>
    <p:sldId id="745" r:id="rId20"/>
    <p:sldId id="739" r:id="rId21"/>
    <p:sldId id="725" r:id="rId22"/>
    <p:sldId id="746" r:id="rId23"/>
    <p:sldId id="726" r:id="rId24"/>
    <p:sldId id="727" r:id="rId25"/>
    <p:sldId id="747" r:id="rId26"/>
    <p:sldId id="748" r:id="rId27"/>
    <p:sldId id="749" r:id="rId28"/>
    <p:sldId id="750" r:id="rId29"/>
    <p:sldId id="751" r:id="rId30"/>
    <p:sldId id="752" r:id="rId31"/>
    <p:sldId id="753" r:id="rId32"/>
    <p:sldId id="606" r:id="rId33"/>
    <p:sldId id="607" r:id="rId34"/>
  </p:sldIdLst>
  <p:sldSz cx="9144000" cy="6858000" type="screen4x3"/>
  <p:notesSz cx="6797675" cy="9926638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Wingdings 2" panose="05020102010507070707" pitchFamily="18" charset="2"/>
      <p:regular r:id="rId41"/>
    </p:embeddedFont>
    <p:embeddedFont>
      <p:font typeface="함초롬돋움" panose="020B0604000101010101" pitchFamily="50" charset="-127"/>
      <p:regular r:id="rId42"/>
      <p:bold r:id="rId43"/>
    </p:embeddedFont>
    <p:embeddedFont>
      <p:font typeface="굴림" panose="020B0600000101010101" pitchFamily="50" charset="-127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Georgia" panose="02040502050405020303" pitchFamily="18" charset="0"/>
      <p:regular r:id="rId53"/>
      <p:bold r:id="rId54"/>
      <p:italic r:id="rId55"/>
      <p:boldItalic r:id="rId56"/>
    </p:embeddedFont>
    <p:embeddedFont>
      <p:font typeface="맑은 고딕" panose="020B0503020000020004" pitchFamily="50" charset="-127"/>
      <p:regular r:id="rId57"/>
      <p:bold r:id="rId58"/>
    </p:embeddedFont>
    <p:embeddedFont>
      <p:font typeface="HY강M" panose="020B0600000101010101" charset="-127"/>
      <p:regular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FF"/>
    <a:srgbClr val="CCECFF"/>
    <a:srgbClr val="33CCFF"/>
    <a:srgbClr val="E5F6E4"/>
    <a:srgbClr val="006600"/>
    <a:srgbClr val="99CC00"/>
    <a:srgbClr val="FFFFCC"/>
    <a:srgbClr val="CCFF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80929" autoAdjust="0"/>
  </p:normalViewPr>
  <p:slideViewPr>
    <p:cSldViewPr>
      <p:cViewPr varScale="1">
        <p:scale>
          <a:sx n="88" d="100"/>
          <a:sy n="88" d="100"/>
        </p:scale>
        <p:origin x="22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31"/>
    </p:cViewPr>
  </p:sorterViewPr>
  <p:notesViewPr>
    <p:cSldViewPr>
      <p:cViewPr varScale="1">
        <p:scale>
          <a:sx n="69" d="100"/>
          <a:sy n="69" d="100"/>
        </p:scale>
        <p:origin x="344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635E6-D847-49C0-9FFB-F102C8F47DB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84AA3BEC-1FF6-43E6-826D-379B946FFEB7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input()</a:t>
          </a:r>
          <a:endParaRPr lang="ko-KR" altLang="en-US" sz="1800" b="1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5E5B4412-1DD4-46E6-B728-34278A6E1459}" type="parTrans" cxnId="{2E762DF2-A804-4401-B934-2A5629432E54}">
      <dgm:prSet/>
      <dgm:spPr/>
      <dgm:t>
        <a:bodyPr/>
        <a:lstStyle/>
        <a:p>
          <a:pPr latinLnBrk="1"/>
          <a:endParaRPr lang="ko-KR" altLang="en-US" sz="1200"/>
        </a:p>
      </dgm:t>
    </dgm:pt>
    <dgm:pt modelId="{61F66A7B-052B-4AED-93A0-9A6C5EF012DE}" type="sibTrans" cxnId="{2E762DF2-A804-4401-B934-2A5629432E54}">
      <dgm:prSet/>
      <dgm:spPr/>
      <dgm:t>
        <a:bodyPr/>
        <a:lstStyle/>
        <a:p>
          <a:pPr latinLnBrk="1"/>
          <a:endParaRPr lang="ko-KR" altLang="en-US" sz="1200"/>
        </a:p>
      </dgm:t>
    </dgm:pt>
    <dgm:pt modelId="{7F86A19C-A3FB-4803-869C-0ADD0C3D165D}" type="pres">
      <dgm:prSet presAssocID="{480635E6-D847-49C0-9FFB-F102C8F47D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828374-4D3E-4C90-AD16-9D68120186D7}" type="pres">
      <dgm:prSet presAssocID="{84AA3BEC-1FF6-43E6-826D-379B946FFEB7}" presName="node" presStyleLbl="node1" presStyleIdx="0" presStyleCnt="1" custScaleY="593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CBFE0B-6D28-4246-B2EB-A3AF1D79A1EF}" type="presOf" srcId="{84AA3BEC-1FF6-43E6-826D-379B946FFEB7}" destId="{FA828374-4D3E-4C90-AD16-9D68120186D7}" srcOrd="0" destOrd="0" presId="urn:microsoft.com/office/officeart/2005/8/layout/default"/>
    <dgm:cxn modelId="{2E762DF2-A804-4401-B934-2A5629432E54}" srcId="{480635E6-D847-49C0-9FFB-F102C8F47DB3}" destId="{84AA3BEC-1FF6-43E6-826D-379B946FFEB7}" srcOrd="0" destOrd="0" parTransId="{5E5B4412-1DD4-46E6-B728-34278A6E1459}" sibTransId="{61F66A7B-052B-4AED-93A0-9A6C5EF012DE}"/>
    <dgm:cxn modelId="{B153AD4C-C44C-4ACD-A03E-20B895CE4D73}" type="presOf" srcId="{480635E6-D847-49C0-9FFB-F102C8F47DB3}" destId="{7F86A19C-A3FB-4803-869C-0ADD0C3D165D}" srcOrd="0" destOrd="0" presId="urn:microsoft.com/office/officeart/2005/8/layout/default"/>
    <dgm:cxn modelId="{28BB612A-BDBB-4554-97F3-EF62450F9A49}" type="presParOf" srcId="{7F86A19C-A3FB-4803-869C-0ADD0C3D165D}" destId="{FA828374-4D3E-4C90-AD16-9D68120186D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635E6-D847-49C0-9FFB-F102C8F47DB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84AA3BEC-1FF6-43E6-826D-379B946FFEB7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print()</a:t>
          </a:r>
          <a:endParaRPr lang="ko-KR" altLang="en-US" sz="1800" b="1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5E5B4412-1DD4-46E6-B728-34278A6E1459}" type="parTrans" cxnId="{2E762DF2-A804-4401-B934-2A5629432E54}">
      <dgm:prSet/>
      <dgm:spPr/>
      <dgm:t>
        <a:bodyPr/>
        <a:lstStyle/>
        <a:p>
          <a:pPr latinLnBrk="1"/>
          <a:endParaRPr lang="ko-KR" altLang="en-US" sz="1200"/>
        </a:p>
      </dgm:t>
    </dgm:pt>
    <dgm:pt modelId="{61F66A7B-052B-4AED-93A0-9A6C5EF012DE}" type="sibTrans" cxnId="{2E762DF2-A804-4401-B934-2A5629432E54}">
      <dgm:prSet/>
      <dgm:spPr/>
      <dgm:t>
        <a:bodyPr/>
        <a:lstStyle/>
        <a:p>
          <a:pPr latinLnBrk="1"/>
          <a:endParaRPr lang="ko-KR" altLang="en-US" sz="1200"/>
        </a:p>
      </dgm:t>
    </dgm:pt>
    <dgm:pt modelId="{7F86A19C-A3FB-4803-869C-0ADD0C3D165D}" type="pres">
      <dgm:prSet presAssocID="{480635E6-D847-49C0-9FFB-F102C8F47D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828374-4D3E-4C90-AD16-9D68120186D7}" type="pres">
      <dgm:prSet presAssocID="{84AA3BEC-1FF6-43E6-826D-379B946FFEB7}" presName="node" presStyleLbl="node1" presStyleIdx="0" presStyleCnt="1" custScaleY="60853" custLinFactNeighborX="16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CBFE0B-6D28-4246-B2EB-A3AF1D79A1EF}" type="presOf" srcId="{84AA3BEC-1FF6-43E6-826D-379B946FFEB7}" destId="{FA828374-4D3E-4C90-AD16-9D68120186D7}" srcOrd="0" destOrd="0" presId="urn:microsoft.com/office/officeart/2005/8/layout/default"/>
    <dgm:cxn modelId="{2E762DF2-A804-4401-B934-2A5629432E54}" srcId="{480635E6-D847-49C0-9FFB-F102C8F47DB3}" destId="{84AA3BEC-1FF6-43E6-826D-379B946FFEB7}" srcOrd="0" destOrd="0" parTransId="{5E5B4412-1DD4-46E6-B728-34278A6E1459}" sibTransId="{61F66A7B-052B-4AED-93A0-9A6C5EF012DE}"/>
    <dgm:cxn modelId="{B153AD4C-C44C-4ACD-A03E-20B895CE4D73}" type="presOf" srcId="{480635E6-D847-49C0-9FFB-F102C8F47DB3}" destId="{7F86A19C-A3FB-4803-869C-0ADD0C3D165D}" srcOrd="0" destOrd="0" presId="urn:microsoft.com/office/officeart/2005/8/layout/default"/>
    <dgm:cxn modelId="{28BB612A-BDBB-4554-97F3-EF62450F9A49}" type="presParOf" srcId="{7F86A19C-A3FB-4803-869C-0ADD0C3D165D}" destId="{FA828374-4D3E-4C90-AD16-9D68120186D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635E6-D847-49C0-9FFB-F102C8F47DB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84AA3BEC-1FF6-43E6-826D-379B946FFEB7}">
      <dgm:prSet phldrT="[텍스트]" custT="1"/>
      <dgm:spPr/>
      <dgm:t>
        <a:bodyPr/>
        <a:lstStyle/>
        <a:p>
          <a:pPr latinLnBrk="1"/>
          <a:r>
            <a: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write()</a:t>
          </a:r>
          <a:endParaRPr lang="ko-KR" altLang="en-US" sz="1800" b="1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5E5B4412-1DD4-46E6-B728-34278A6E1459}" type="parTrans" cxnId="{2E762DF2-A804-4401-B934-2A5629432E54}">
      <dgm:prSet/>
      <dgm:spPr/>
      <dgm:t>
        <a:bodyPr/>
        <a:lstStyle/>
        <a:p>
          <a:pPr latinLnBrk="1"/>
          <a:endParaRPr lang="ko-KR" altLang="en-US" sz="1200"/>
        </a:p>
      </dgm:t>
    </dgm:pt>
    <dgm:pt modelId="{61F66A7B-052B-4AED-93A0-9A6C5EF012DE}" type="sibTrans" cxnId="{2E762DF2-A804-4401-B934-2A5629432E54}">
      <dgm:prSet/>
      <dgm:spPr/>
      <dgm:t>
        <a:bodyPr/>
        <a:lstStyle/>
        <a:p>
          <a:pPr latinLnBrk="1"/>
          <a:endParaRPr lang="ko-KR" altLang="en-US" sz="1200"/>
        </a:p>
      </dgm:t>
    </dgm:pt>
    <dgm:pt modelId="{718E8D49-F02F-453A-BE96-CBCE4525D8C6}">
      <dgm:prSet phldrT="[텍스트]" custT="1"/>
      <dgm:spPr/>
      <dgm:t>
        <a:bodyPr/>
        <a:lstStyle/>
        <a:p>
          <a:pPr latinLnBrk="1"/>
          <a:r>
            <a:rPr lang="en-US" altLang="ko-KR" sz="1800" b="1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writelines</a:t>
          </a:r>
          <a:r>
            <a: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()</a:t>
          </a:r>
          <a:endParaRPr lang="ko-KR" altLang="en-US" sz="18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EB54CBC6-675F-44AF-A026-708B8855CF9E}" type="parTrans" cxnId="{8806A1EF-97BB-4017-B4B5-8F90E2D67335}">
      <dgm:prSet/>
      <dgm:spPr/>
      <dgm:t>
        <a:bodyPr/>
        <a:lstStyle/>
        <a:p>
          <a:pPr latinLnBrk="1"/>
          <a:endParaRPr lang="ko-KR" altLang="en-US" sz="1200"/>
        </a:p>
      </dgm:t>
    </dgm:pt>
    <dgm:pt modelId="{3D2CF080-CA71-4608-B6F1-1162D19DF620}" type="sibTrans" cxnId="{8806A1EF-97BB-4017-B4B5-8F90E2D67335}">
      <dgm:prSet/>
      <dgm:spPr/>
      <dgm:t>
        <a:bodyPr/>
        <a:lstStyle/>
        <a:p>
          <a:pPr latinLnBrk="1"/>
          <a:endParaRPr lang="ko-KR" altLang="en-US" sz="1200"/>
        </a:p>
      </dgm:t>
    </dgm:pt>
    <dgm:pt modelId="{7F86A19C-A3FB-4803-869C-0ADD0C3D165D}" type="pres">
      <dgm:prSet presAssocID="{480635E6-D847-49C0-9FFB-F102C8F47D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828374-4D3E-4C90-AD16-9D68120186D7}" type="pres">
      <dgm:prSet presAssocID="{84AA3BEC-1FF6-43E6-826D-379B946FFEB7}" presName="node" presStyleLbl="node1" presStyleIdx="0" presStyleCnt="2" custScaleY="9044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989967-C0B8-4271-B683-A4DBFEFD011D}" type="pres">
      <dgm:prSet presAssocID="{61F66A7B-052B-4AED-93A0-9A6C5EF012DE}" presName="sibTrans" presStyleCnt="0"/>
      <dgm:spPr/>
    </dgm:pt>
    <dgm:pt modelId="{C8137DB9-9AAB-4B45-8BD9-EF313CEE02B2}" type="pres">
      <dgm:prSet presAssocID="{718E8D49-F02F-453A-BE96-CBCE4525D8C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CBFE0B-6D28-4246-B2EB-A3AF1D79A1EF}" type="presOf" srcId="{84AA3BEC-1FF6-43E6-826D-379B946FFEB7}" destId="{FA828374-4D3E-4C90-AD16-9D68120186D7}" srcOrd="0" destOrd="0" presId="urn:microsoft.com/office/officeart/2005/8/layout/default"/>
    <dgm:cxn modelId="{90D4EBC9-A7FA-4B83-B09A-0489FD18192D}" type="presOf" srcId="{718E8D49-F02F-453A-BE96-CBCE4525D8C6}" destId="{C8137DB9-9AAB-4B45-8BD9-EF313CEE02B2}" srcOrd="0" destOrd="0" presId="urn:microsoft.com/office/officeart/2005/8/layout/default"/>
    <dgm:cxn modelId="{8806A1EF-97BB-4017-B4B5-8F90E2D67335}" srcId="{480635E6-D847-49C0-9FFB-F102C8F47DB3}" destId="{718E8D49-F02F-453A-BE96-CBCE4525D8C6}" srcOrd="1" destOrd="0" parTransId="{EB54CBC6-675F-44AF-A026-708B8855CF9E}" sibTransId="{3D2CF080-CA71-4608-B6F1-1162D19DF620}"/>
    <dgm:cxn modelId="{2E762DF2-A804-4401-B934-2A5629432E54}" srcId="{480635E6-D847-49C0-9FFB-F102C8F47DB3}" destId="{84AA3BEC-1FF6-43E6-826D-379B946FFEB7}" srcOrd="0" destOrd="0" parTransId="{5E5B4412-1DD4-46E6-B728-34278A6E1459}" sibTransId="{61F66A7B-052B-4AED-93A0-9A6C5EF012DE}"/>
    <dgm:cxn modelId="{B153AD4C-C44C-4ACD-A03E-20B895CE4D73}" type="presOf" srcId="{480635E6-D847-49C0-9FFB-F102C8F47DB3}" destId="{7F86A19C-A3FB-4803-869C-0ADD0C3D165D}" srcOrd="0" destOrd="0" presId="urn:microsoft.com/office/officeart/2005/8/layout/default"/>
    <dgm:cxn modelId="{28BB612A-BDBB-4554-97F3-EF62450F9A49}" type="presParOf" srcId="{7F86A19C-A3FB-4803-869C-0ADD0C3D165D}" destId="{FA828374-4D3E-4C90-AD16-9D68120186D7}" srcOrd="0" destOrd="0" presId="urn:microsoft.com/office/officeart/2005/8/layout/default"/>
    <dgm:cxn modelId="{335A8AD0-4F67-4AB7-86AC-FA954FCD6AFA}" type="presParOf" srcId="{7F86A19C-A3FB-4803-869C-0ADD0C3D165D}" destId="{05989967-C0B8-4271-B683-A4DBFEFD011D}" srcOrd="1" destOrd="0" presId="urn:microsoft.com/office/officeart/2005/8/layout/default"/>
    <dgm:cxn modelId="{0A0F6B70-3676-4F98-9373-6EE79215906F}" type="presParOf" srcId="{7F86A19C-A3FB-4803-869C-0ADD0C3D165D}" destId="{C8137DB9-9AAB-4B45-8BD9-EF313CEE02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635E6-D847-49C0-9FFB-F102C8F47DB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84AA3BEC-1FF6-43E6-826D-379B946FFEB7}">
      <dgm:prSet phldrT="[텍스트]" custT="1"/>
      <dgm:spPr/>
      <dgm:t>
        <a:bodyPr/>
        <a:lstStyle/>
        <a:p>
          <a:pPr latinLnBrk="1"/>
          <a:r>
            <a:rPr lang="ko-KR" altLang="en-US" sz="1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파일 읽기 또는</a:t>
          </a:r>
          <a:endParaRPr lang="en-US" altLang="ko-KR" sz="1800" b="1" dirty="0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  <a:p>
          <a:pPr latinLnBrk="1"/>
          <a:r>
            <a:rPr lang="ko-KR" altLang="en-US" sz="1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파일 쓰기</a:t>
          </a:r>
        </a:p>
      </dgm:t>
    </dgm:pt>
    <dgm:pt modelId="{5E5B4412-1DD4-46E6-B728-34278A6E1459}" type="parTrans" cxnId="{2E762DF2-A804-4401-B934-2A5629432E54}">
      <dgm:prSet/>
      <dgm:spPr/>
      <dgm:t>
        <a:bodyPr/>
        <a:lstStyle/>
        <a:p>
          <a:pPr latinLnBrk="1"/>
          <a:endParaRPr lang="ko-KR" altLang="en-US" sz="1200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gm:t>
    </dgm:pt>
    <dgm:pt modelId="{61F66A7B-052B-4AED-93A0-9A6C5EF012DE}" type="sibTrans" cxnId="{2E762DF2-A804-4401-B934-2A5629432E54}">
      <dgm:prSet/>
      <dgm:spPr/>
      <dgm:t>
        <a:bodyPr/>
        <a:lstStyle/>
        <a:p>
          <a:pPr latinLnBrk="1"/>
          <a:endParaRPr lang="ko-KR" altLang="en-US" sz="1200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gm:t>
    </dgm:pt>
    <dgm:pt modelId="{7F86A19C-A3FB-4803-869C-0ADD0C3D165D}" type="pres">
      <dgm:prSet presAssocID="{480635E6-D847-49C0-9FFB-F102C8F47D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828374-4D3E-4C90-AD16-9D68120186D7}" type="pres">
      <dgm:prSet presAssocID="{84AA3BEC-1FF6-43E6-826D-379B946FFEB7}" presName="node" presStyleLbl="node1" presStyleIdx="0" presStyleCnt="1" custScaleX="190988" custLinFactNeighborX="5441" custLinFactNeighborY="-163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CBFE0B-6D28-4246-B2EB-A3AF1D79A1EF}" type="presOf" srcId="{84AA3BEC-1FF6-43E6-826D-379B946FFEB7}" destId="{FA828374-4D3E-4C90-AD16-9D68120186D7}" srcOrd="0" destOrd="0" presId="urn:microsoft.com/office/officeart/2005/8/layout/default"/>
    <dgm:cxn modelId="{2E762DF2-A804-4401-B934-2A5629432E54}" srcId="{480635E6-D847-49C0-9FFB-F102C8F47DB3}" destId="{84AA3BEC-1FF6-43E6-826D-379B946FFEB7}" srcOrd="0" destOrd="0" parTransId="{5E5B4412-1DD4-46E6-B728-34278A6E1459}" sibTransId="{61F66A7B-052B-4AED-93A0-9A6C5EF012DE}"/>
    <dgm:cxn modelId="{B153AD4C-C44C-4ACD-A03E-20B895CE4D73}" type="presOf" srcId="{480635E6-D847-49C0-9FFB-F102C8F47DB3}" destId="{7F86A19C-A3FB-4803-869C-0ADD0C3D165D}" srcOrd="0" destOrd="0" presId="urn:microsoft.com/office/officeart/2005/8/layout/default"/>
    <dgm:cxn modelId="{28BB612A-BDBB-4554-97F3-EF62450F9A49}" type="presParOf" srcId="{7F86A19C-A3FB-4803-869C-0ADD0C3D165D}" destId="{FA828374-4D3E-4C90-AD16-9D68120186D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635E6-D847-49C0-9FFB-F102C8F47DB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84AA3BEC-1FF6-43E6-826D-379B946FFEB7}">
      <dgm:prSet phldrT="[텍스트]" custT="1"/>
      <dgm:spPr/>
      <dgm:t>
        <a:bodyPr/>
        <a:lstStyle/>
        <a:p>
          <a:pPr latinLnBrk="1"/>
          <a:r>
            <a:rPr lang="en-US" altLang="ko-KR" sz="1800" b="1" dirty="0"/>
            <a:t>write()</a:t>
          </a:r>
          <a:endParaRPr lang="ko-KR" altLang="en-US" sz="1800" b="1" dirty="0"/>
        </a:p>
      </dgm:t>
    </dgm:pt>
    <dgm:pt modelId="{5E5B4412-1DD4-46E6-B728-34278A6E1459}" type="parTrans" cxnId="{2E762DF2-A804-4401-B934-2A5629432E54}">
      <dgm:prSet/>
      <dgm:spPr/>
      <dgm:t>
        <a:bodyPr/>
        <a:lstStyle/>
        <a:p>
          <a:pPr latinLnBrk="1"/>
          <a:endParaRPr lang="ko-KR" altLang="en-US" sz="1200"/>
        </a:p>
      </dgm:t>
    </dgm:pt>
    <dgm:pt modelId="{61F66A7B-052B-4AED-93A0-9A6C5EF012DE}" type="sibTrans" cxnId="{2E762DF2-A804-4401-B934-2A5629432E54}">
      <dgm:prSet/>
      <dgm:spPr/>
      <dgm:t>
        <a:bodyPr/>
        <a:lstStyle/>
        <a:p>
          <a:pPr latinLnBrk="1"/>
          <a:endParaRPr lang="ko-KR" altLang="en-US" sz="1200"/>
        </a:p>
      </dgm:t>
    </dgm:pt>
    <dgm:pt modelId="{718E8D49-F02F-453A-BE96-CBCE4525D8C6}">
      <dgm:prSet phldrT="[텍스트]" custT="1"/>
      <dgm:spPr/>
      <dgm:t>
        <a:bodyPr/>
        <a:lstStyle/>
        <a:p>
          <a:pPr latinLnBrk="1"/>
          <a:r>
            <a:rPr lang="en-US" altLang="ko-KR" sz="1800" b="1" dirty="0" err="1"/>
            <a:t>writelines</a:t>
          </a:r>
          <a:r>
            <a:rPr lang="en-US" altLang="ko-KR" sz="1800" b="1" dirty="0"/>
            <a:t>()</a:t>
          </a:r>
          <a:endParaRPr lang="ko-KR" altLang="en-US" sz="1800" dirty="0"/>
        </a:p>
      </dgm:t>
    </dgm:pt>
    <dgm:pt modelId="{EB54CBC6-675F-44AF-A026-708B8855CF9E}" type="parTrans" cxnId="{8806A1EF-97BB-4017-B4B5-8F90E2D67335}">
      <dgm:prSet/>
      <dgm:spPr/>
      <dgm:t>
        <a:bodyPr/>
        <a:lstStyle/>
        <a:p>
          <a:pPr latinLnBrk="1"/>
          <a:endParaRPr lang="ko-KR" altLang="en-US" sz="1200"/>
        </a:p>
      </dgm:t>
    </dgm:pt>
    <dgm:pt modelId="{3D2CF080-CA71-4608-B6F1-1162D19DF620}" type="sibTrans" cxnId="{8806A1EF-97BB-4017-B4B5-8F90E2D67335}">
      <dgm:prSet/>
      <dgm:spPr/>
      <dgm:t>
        <a:bodyPr/>
        <a:lstStyle/>
        <a:p>
          <a:pPr latinLnBrk="1"/>
          <a:endParaRPr lang="ko-KR" altLang="en-US" sz="1200"/>
        </a:p>
      </dgm:t>
    </dgm:pt>
    <dgm:pt modelId="{7F86A19C-A3FB-4803-869C-0ADD0C3D165D}" type="pres">
      <dgm:prSet presAssocID="{480635E6-D847-49C0-9FFB-F102C8F47D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828374-4D3E-4C90-AD16-9D68120186D7}" type="pres">
      <dgm:prSet presAssocID="{84AA3BEC-1FF6-43E6-826D-379B946FFEB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989967-C0B8-4271-B683-A4DBFEFD011D}" type="pres">
      <dgm:prSet presAssocID="{61F66A7B-052B-4AED-93A0-9A6C5EF012DE}" presName="sibTrans" presStyleCnt="0"/>
      <dgm:spPr/>
    </dgm:pt>
    <dgm:pt modelId="{C8137DB9-9AAB-4B45-8BD9-EF313CEE02B2}" type="pres">
      <dgm:prSet presAssocID="{718E8D49-F02F-453A-BE96-CBCE4525D8C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0CBFE0B-6D28-4246-B2EB-A3AF1D79A1EF}" type="presOf" srcId="{84AA3BEC-1FF6-43E6-826D-379B946FFEB7}" destId="{FA828374-4D3E-4C90-AD16-9D68120186D7}" srcOrd="0" destOrd="0" presId="urn:microsoft.com/office/officeart/2005/8/layout/default"/>
    <dgm:cxn modelId="{90D4EBC9-A7FA-4B83-B09A-0489FD18192D}" type="presOf" srcId="{718E8D49-F02F-453A-BE96-CBCE4525D8C6}" destId="{C8137DB9-9AAB-4B45-8BD9-EF313CEE02B2}" srcOrd="0" destOrd="0" presId="urn:microsoft.com/office/officeart/2005/8/layout/default"/>
    <dgm:cxn modelId="{8806A1EF-97BB-4017-B4B5-8F90E2D67335}" srcId="{480635E6-D847-49C0-9FFB-F102C8F47DB3}" destId="{718E8D49-F02F-453A-BE96-CBCE4525D8C6}" srcOrd="1" destOrd="0" parTransId="{EB54CBC6-675F-44AF-A026-708B8855CF9E}" sibTransId="{3D2CF080-CA71-4608-B6F1-1162D19DF620}"/>
    <dgm:cxn modelId="{2E762DF2-A804-4401-B934-2A5629432E54}" srcId="{480635E6-D847-49C0-9FFB-F102C8F47DB3}" destId="{84AA3BEC-1FF6-43E6-826D-379B946FFEB7}" srcOrd="0" destOrd="0" parTransId="{5E5B4412-1DD4-46E6-B728-34278A6E1459}" sibTransId="{61F66A7B-052B-4AED-93A0-9A6C5EF012DE}"/>
    <dgm:cxn modelId="{B153AD4C-C44C-4ACD-A03E-20B895CE4D73}" type="presOf" srcId="{480635E6-D847-49C0-9FFB-F102C8F47DB3}" destId="{7F86A19C-A3FB-4803-869C-0ADD0C3D165D}" srcOrd="0" destOrd="0" presId="urn:microsoft.com/office/officeart/2005/8/layout/default"/>
    <dgm:cxn modelId="{28BB612A-BDBB-4554-97F3-EF62450F9A49}" type="presParOf" srcId="{7F86A19C-A3FB-4803-869C-0ADD0C3D165D}" destId="{FA828374-4D3E-4C90-AD16-9D68120186D7}" srcOrd="0" destOrd="0" presId="urn:microsoft.com/office/officeart/2005/8/layout/default"/>
    <dgm:cxn modelId="{335A8AD0-4F67-4AB7-86AC-FA954FCD6AFA}" type="presParOf" srcId="{7F86A19C-A3FB-4803-869C-0ADD0C3D165D}" destId="{05989967-C0B8-4271-B683-A4DBFEFD011D}" srcOrd="1" destOrd="0" presId="urn:microsoft.com/office/officeart/2005/8/layout/default"/>
    <dgm:cxn modelId="{0A0F6B70-3676-4F98-9373-6EE79215906F}" type="presParOf" srcId="{7F86A19C-A3FB-4803-869C-0ADD0C3D165D}" destId="{C8137DB9-9AAB-4B45-8BD9-EF313CEE02B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28374-4D3E-4C90-AD16-9D68120186D7}">
      <dsp:nvSpPr>
        <dsp:cNvPr id="0" name=""/>
        <dsp:cNvSpPr/>
      </dsp:nvSpPr>
      <dsp:spPr>
        <a:xfrm>
          <a:off x="655" y="556772"/>
          <a:ext cx="1341118" cy="477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input()</a:t>
          </a:r>
          <a:endParaRPr lang="ko-KR" altLang="en-US" sz="1800" b="1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655" y="556772"/>
        <a:ext cx="1341118" cy="47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28374-4D3E-4C90-AD16-9D68120186D7}">
      <dsp:nvSpPr>
        <dsp:cNvPr id="0" name=""/>
        <dsp:cNvSpPr/>
      </dsp:nvSpPr>
      <dsp:spPr>
        <a:xfrm>
          <a:off x="0" y="544605"/>
          <a:ext cx="1342429" cy="490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print()</a:t>
          </a:r>
          <a:endParaRPr lang="ko-KR" altLang="en-US" sz="1800" b="1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0" y="544605"/>
        <a:ext cx="1342429" cy="490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28374-4D3E-4C90-AD16-9D68120186D7}">
      <dsp:nvSpPr>
        <dsp:cNvPr id="0" name=""/>
        <dsp:cNvSpPr/>
      </dsp:nvSpPr>
      <dsp:spPr>
        <a:xfrm>
          <a:off x="0" y="24850"/>
          <a:ext cx="1473943" cy="799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write()</a:t>
          </a:r>
          <a:endParaRPr lang="ko-KR" altLang="en-US" sz="1800" b="1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0" y="24850"/>
        <a:ext cx="1473943" cy="799873"/>
      </dsp:txXfrm>
    </dsp:sp>
    <dsp:sp modelId="{C8137DB9-9AAB-4B45-8BD9-EF313CEE02B2}">
      <dsp:nvSpPr>
        <dsp:cNvPr id="0" name=""/>
        <dsp:cNvSpPr/>
      </dsp:nvSpPr>
      <dsp:spPr>
        <a:xfrm>
          <a:off x="0" y="972117"/>
          <a:ext cx="1473943" cy="8843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writelines</a:t>
          </a:r>
          <a:r>
            <a:rPr lang="en-US" altLang="ko-KR" sz="1800" b="1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()</a:t>
          </a:r>
          <a:endParaRPr lang="ko-KR" altLang="en-US" sz="180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0" y="972117"/>
        <a:ext cx="1473943" cy="884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28374-4D3E-4C90-AD16-9D68120186D7}">
      <dsp:nvSpPr>
        <dsp:cNvPr id="0" name=""/>
        <dsp:cNvSpPr/>
      </dsp:nvSpPr>
      <dsp:spPr>
        <a:xfrm>
          <a:off x="304919" y="0"/>
          <a:ext cx="3436151" cy="10794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파일 읽기 또는</a:t>
          </a:r>
          <a:endParaRPr lang="en-US" altLang="ko-KR" sz="1800" b="1" kern="1200" dirty="0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파일 쓰기</a:t>
          </a:r>
        </a:p>
      </dsp:txBody>
      <dsp:txXfrm>
        <a:off x="304919" y="0"/>
        <a:ext cx="3436151" cy="10794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28374-4D3E-4C90-AD16-9D68120186D7}">
      <dsp:nvSpPr>
        <dsp:cNvPr id="0" name=""/>
        <dsp:cNvSpPr/>
      </dsp:nvSpPr>
      <dsp:spPr>
        <a:xfrm>
          <a:off x="13674" y="380"/>
          <a:ext cx="1446594" cy="8679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/>
            <a:t>write()</a:t>
          </a:r>
          <a:endParaRPr lang="ko-KR" altLang="en-US" sz="1800" b="1" kern="1200" dirty="0"/>
        </a:p>
      </dsp:txBody>
      <dsp:txXfrm>
        <a:off x="13674" y="380"/>
        <a:ext cx="1446594" cy="867956"/>
      </dsp:txXfrm>
    </dsp:sp>
    <dsp:sp modelId="{C8137DB9-9AAB-4B45-8BD9-EF313CEE02B2}">
      <dsp:nvSpPr>
        <dsp:cNvPr id="0" name=""/>
        <dsp:cNvSpPr/>
      </dsp:nvSpPr>
      <dsp:spPr>
        <a:xfrm>
          <a:off x="13674" y="1012996"/>
          <a:ext cx="1446594" cy="8679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err="1"/>
            <a:t>writelines</a:t>
          </a:r>
          <a:r>
            <a:rPr lang="en-US" altLang="ko-KR" sz="1800" b="1" kern="1200" dirty="0"/>
            <a:t>()</a:t>
          </a:r>
          <a:endParaRPr lang="ko-KR" altLang="en-US" sz="1800" kern="1200" dirty="0"/>
        </a:p>
      </dsp:txBody>
      <dsp:txXfrm>
        <a:off x="13674" y="1012996"/>
        <a:ext cx="1446594" cy="867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21AB-A5AC-9845-BD7C-A87D61F1C2B8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812C-48A0-8648-9871-D4E55626E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755E-45ED-4465-A28F-05D98412588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E4AC-A0E8-4663-85FD-752957980F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2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33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0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50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9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kern="1200" baseline="0" dirty="0">
              <a:solidFill>
                <a:schemeClr val="tx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7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50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24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67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36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51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3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58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29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1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46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29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38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3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12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1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9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i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5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59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1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8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aseline="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5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94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7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1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311" y="3311264"/>
            <a:ext cx="7847283" cy="62179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3800" b="1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제목 스타일 편집</a:t>
            </a:r>
            <a:endParaRPr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251520" y="2693702"/>
            <a:ext cx="86409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76001"/>
            <a:ext cx="8500123" cy="538055"/>
          </a:xfrm>
        </p:spPr>
        <p:txBody>
          <a:bodyPr/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2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>
              <a:lnSpc>
                <a:spcPct val="130000"/>
              </a:lnSpc>
              <a:buClr>
                <a:srgbClr val="006600"/>
              </a:buClr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1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18211"/>
            <a:ext cx="5092342" cy="5380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434783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3762132"/>
            <a:ext cx="8260694" cy="2498570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0" name="그림 19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498679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26369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71746" y="44371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2" name="그림 21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54641"/>
            <a:ext cx="835292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8784975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1888" y="6525344"/>
            <a:ext cx="1752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525344"/>
            <a:ext cx="60071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116633"/>
            <a:ext cx="3600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bg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978A2BE0-ABC3-DD4B-AC85-24681D2C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20" r:id="rId2"/>
    <p:sldLayoutId id="2147483823" r:id="rId3"/>
    <p:sldLayoutId id="2147483821" r:id="rId4"/>
    <p:sldLayoutId id="2147483822" r:id="rId5"/>
  </p:sldLayoutIdLst>
  <p:transition spd="slow">
    <p:wipe dir="d"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1" u="none" kern="1200" baseline="0">
          <a:solidFill>
            <a:schemeClr val="accent1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74638" indent="-274638" algn="just" defTabSz="914400" rtl="0" eaLnBrk="1" latinLnBrk="1" hangingPunct="1">
        <a:spcBef>
          <a:spcPts val="1800"/>
        </a:spcBef>
        <a:buClr>
          <a:schemeClr val="accent1"/>
        </a:buClr>
        <a:buSzPct val="100000"/>
        <a:buFont typeface="Wingdings" pitchFamily="2" charset="2"/>
        <a:buChar char="ª"/>
        <a:defRPr sz="20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4572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6858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HY강M" pitchFamily="18" charset="-127"/>
        <a:buChar char="-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9144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1430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"/>
        <a:defRPr sz="14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377950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openxmlformats.org/officeDocument/2006/relationships/image" Target="../media/image15.tmp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" Type="http://schemas.openxmlformats.org/officeDocument/2006/relationships/notesSlide" Target="../notesSlides/notesSlide24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17.tmp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16.tmp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tmp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7A52A97C-9AC6-4EF8-9382-D42FBDF7A389}"/>
              </a:ext>
            </a:extLst>
          </p:cNvPr>
          <p:cNvSpPr txBox="1">
            <a:spLocks/>
          </p:cNvSpPr>
          <p:nvPr/>
        </p:nvSpPr>
        <p:spPr>
          <a:xfrm>
            <a:off x="2411760" y="908720"/>
            <a:ext cx="5040560" cy="154616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0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  </a:t>
            </a:r>
            <a:r>
              <a:rPr lang="ko-KR" altLang="en-US" dirty="0" err="1">
                <a:solidFill>
                  <a:srgbClr val="002060"/>
                </a:solidFill>
              </a:rPr>
              <a:t>데</a:t>
            </a:r>
            <a:r>
              <a:rPr lang="ko-KR" altLang="en-US" dirty="0" err="1">
                <a:solidFill>
                  <a:srgbClr val="FFC000"/>
                </a:solidFill>
              </a:rPr>
              <a:t>이</a:t>
            </a:r>
            <a:r>
              <a:rPr lang="ko-KR" altLang="en-US" dirty="0" err="1">
                <a:solidFill>
                  <a:srgbClr val="92D050"/>
                </a:solidFill>
              </a:rPr>
              <a:t>터</a:t>
            </a:r>
            <a:r>
              <a:rPr lang="ko-KR" altLang="en-US" sz="4000" dirty="0" err="1">
                <a:solidFill>
                  <a:srgbClr val="0070C0"/>
                </a:solidFill>
              </a:rPr>
              <a:t>을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/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 dirty="0">
                <a:solidFill>
                  <a:srgbClr val="7030A0"/>
                </a:solidFill>
              </a:rPr>
              <a:t>저장</a:t>
            </a:r>
            <a:r>
              <a:rPr lang="ko-KR" altLang="en-US" sz="4000" dirty="0">
                <a:solidFill>
                  <a:srgbClr val="0070C0"/>
                </a:solidFill>
              </a:rPr>
              <a:t>하여</a:t>
            </a:r>
            <a:r>
              <a:rPr lang="ko-KR" altLang="en-US" dirty="0">
                <a:solidFill>
                  <a:srgbClr val="002060"/>
                </a:solidFill>
              </a:rPr>
              <a:t> 처리</a:t>
            </a:r>
            <a:r>
              <a:rPr lang="ko-KR" altLang="en-US" sz="4000" dirty="0">
                <a:solidFill>
                  <a:srgbClr val="0070C0"/>
                </a:solidFill>
              </a:rPr>
              <a:t>하자</a:t>
            </a:r>
            <a:endParaRPr lang="ko-KR" altLang="en-US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94"/>
    </mc:Choice>
    <mc:Fallback xmlns="">
      <p:transition advTm="875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449279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en-US" altLang="ko-KR" b="1" dirty="0">
                <a:latin typeface="함초롬돋움" panose="020B0604000101010101" pitchFamily="50" charset="-127"/>
              </a:rPr>
              <a:t>append() , </a:t>
            </a:r>
            <a:r>
              <a:rPr lang="en-US" altLang="ko-KR" b="1" dirty="0"/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b="1" dirty="0"/>
              <a:t>’ </a:t>
            </a:r>
            <a:r>
              <a:rPr lang="ko-KR" altLang="en-US" b="1" dirty="0"/>
              <a:t>연산자</a:t>
            </a:r>
            <a:endParaRPr lang="en-US" altLang="ko-KR" b="1" dirty="0"/>
          </a:p>
          <a:p>
            <a:r>
              <a:rPr lang="ko-KR" altLang="en-US" b="1" dirty="0">
                <a:latin typeface="함초롬돋움" panose="020B0604000101010101" pitchFamily="50" charset="-127"/>
              </a:rPr>
              <a:t>객체와 관련된 함수나 변수를 사용하기 위해서는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점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(.)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을 붙인 후에 </a:t>
            </a:r>
            <a:r>
              <a:rPr lang="ko-KR" altLang="en-US" b="1" dirty="0"/>
              <a:t>함수이름이나 변수 이름을 적는다</a:t>
            </a:r>
            <a:endParaRPr lang="en-US" altLang="ko-KR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함초롬돋움" panose="020B0604000101010101" pitchFamily="50" charset="-127"/>
              </a:rPr>
              <a:t>3</a:t>
            </a:r>
            <a:r>
              <a:rPr lang="en-US" altLang="ko-KR" sz="3200" dirty="0" smtClean="0">
                <a:latin typeface="함초롬돋움" panose="020B0604000101010101" pitchFamily="50" charset="-127"/>
              </a:rPr>
              <a:t>.</a:t>
            </a:r>
            <a:r>
              <a:rPr lang="ko-KR" altLang="en-US" sz="3200" dirty="0" smtClean="0">
                <a:latin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</a:rPr>
              <a:t>리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스</a:t>
            </a:r>
            <a:r>
              <a:rPr lang="ko-KR" altLang="en-US" sz="3200" dirty="0">
                <a:solidFill>
                  <a:srgbClr val="00B0F0"/>
                </a:solidFill>
                <a:latin typeface="함초롬돋움" panose="020B0604000101010101" pitchFamily="50" charset="-127"/>
              </a:rPr>
              <a:t>트</a:t>
            </a:r>
            <a:r>
              <a:rPr lang="ko-KR" altLang="en-US" sz="3200" dirty="0">
                <a:latin typeface="함초롬돋움" panose="020B0604000101010101" pitchFamily="50" charset="-127"/>
              </a:rPr>
              <a:t> 항목 추가 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172" y="2533546"/>
            <a:ext cx="8564504" cy="3785652"/>
          </a:xfrm>
          <a:prstGeom prst="rect">
            <a:avLst/>
          </a:prstGeom>
          <a:solidFill>
            <a:srgbClr val="E5F6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=[]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lang="ko-KR" altLang="ko-KR" sz="2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("사과")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f_list.append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("바나나")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f_list.append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("망고")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43" y="2648580"/>
            <a:ext cx="330563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598"/>
    </mc:Choice>
    <mc:Fallback xmlns="">
      <p:transition advTm="5759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362775"/>
          </a:xfrm>
        </p:spPr>
        <p:txBody>
          <a:bodyPr/>
          <a:lstStyle/>
          <a:p>
            <a:r>
              <a:rPr lang="en-US" altLang="ko-KR" b="1" dirty="0">
                <a:latin typeface="함초롬돋움" panose="020B0604000101010101" pitchFamily="50" charset="-127"/>
              </a:rPr>
              <a:t>range() </a:t>
            </a:r>
            <a:r>
              <a:rPr lang="ko-KR" altLang="en-US" b="1" dirty="0">
                <a:latin typeface="함초롬돋움" panose="020B0604000101010101" pitchFamily="50" charset="-127"/>
              </a:rPr>
              <a:t>이용</a:t>
            </a:r>
            <a:endParaRPr lang="en-US" altLang="ko-KR" b="1" dirty="0">
              <a:latin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</a:rPr>
              <a:t>range(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start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33CCFF"/>
                </a:solidFill>
                <a:latin typeface="함초롬돋움" panose="020B0604000101010101" pitchFamily="50" charset="-127"/>
              </a:rPr>
              <a:t>stop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</a:t>
            </a:r>
            <a:r>
              <a:rPr lang="en-US" altLang="ko-KR" b="1" dirty="0">
                <a:latin typeface="함초롬돋움" panose="020B0604000101010101" pitchFamily="50" charset="-127"/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start</a:t>
            </a:r>
            <a:r>
              <a:rPr lang="ko-KR" altLang="en-US" b="1" dirty="0">
                <a:latin typeface="함초롬돋움" panose="020B0604000101010101" pitchFamily="50" charset="-127"/>
              </a:rPr>
              <a:t>에서 시작하여 </a:t>
            </a:r>
            <a:r>
              <a:rPr lang="en-US" altLang="ko-KR" b="1" dirty="0">
                <a:latin typeface="함초롬돋움" panose="020B0604000101010101" pitchFamily="50" charset="-127"/>
              </a:rPr>
              <a:t>(</a:t>
            </a:r>
            <a:r>
              <a:rPr lang="en-US" altLang="ko-KR" b="1" dirty="0">
                <a:solidFill>
                  <a:srgbClr val="00B0F0"/>
                </a:solidFill>
                <a:latin typeface="함초롬돋움" panose="020B0604000101010101" pitchFamily="50" charset="-127"/>
              </a:rPr>
              <a:t>stop-1</a:t>
            </a:r>
            <a:r>
              <a:rPr lang="en-US" altLang="ko-KR" b="1" dirty="0">
                <a:latin typeface="함초롬돋움" panose="020B0604000101010101" pitchFamily="50" charset="-127"/>
              </a:rPr>
              <a:t>)</a:t>
            </a:r>
            <a:r>
              <a:rPr lang="ko-KR" altLang="en-US" b="1" dirty="0">
                <a:latin typeface="함초롬돋움" panose="020B0604000101010101" pitchFamily="50" charset="-127"/>
              </a:rPr>
              <a:t>까지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</a:t>
            </a:r>
            <a:r>
              <a:rPr lang="ko-KR" altLang="en-US" b="1" dirty="0">
                <a:latin typeface="함초롬돋움" panose="020B0604000101010101" pitchFamily="50" charset="-127"/>
              </a:rPr>
              <a:t> 간격으로 정수들이 생성 </a:t>
            </a:r>
            <a:endParaRPr lang="en-US" altLang="ko-KR" b="1" dirty="0">
              <a:latin typeface="함초롬돋움" panose="020B0604000101010101" pitchFamily="50" charset="-127"/>
            </a:endParaRPr>
          </a:p>
          <a:p>
            <a:r>
              <a:rPr lang="en-US" altLang="ko-KR" b="1" dirty="0">
                <a:solidFill>
                  <a:srgbClr val="33CCFF"/>
                </a:solidFill>
                <a:latin typeface="함초롬돋움" panose="020B0604000101010101" pitchFamily="50" charset="-127"/>
              </a:rPr>
              <a:t>stop</a:t>
            </a:r>
            <a:r>
              <a:rPr lang="en-US" altLang="ko-KR" b="1" dirty="0">
                <a:latin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</a:rPr>
              <a:t>값은 반드시 지정 </a:t>
            </a:r>
            <a:r>
              <a:rPr lang="en-US" altLang="ko-KR" b="1" dirty="0">
                <a:latin typeface="함초롬돋움" panose="020B0604000101010101" pitchFamily="50" charset="-127"/>
              </a:rPr>
              <a:t>(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start=0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00B050"/>
                </a:solidFill>
                <a:latin typeface="함초롬돋움" panose="020B0604000101010101" pitchFamily="50" charset="-127"/>
              </a:rPr>
              <a:t>step=1</a:t>
            </a:r>
            <a:r>
              <a:rPr lang="ko-KR" altLang="en-US" b="1" dirty="0">
                <a:latin typeface="함초롬돋움" panose="020B0604000101010101" pitchFamily="50" charset="-127"/>
              </a:rPr>
              <a:t>은 생략 가능</a:t>
            </a:r>
            <a:r>
              <a:rPr lang="en-US" altLang="ko-KR" b="1" dirty="0">
                <a:latin typeface="함초롬돋움" panose="020B0604000101010101" pitchFamily="50" charset="-127"/>
              </a:rPr>
              <a:t>)</a:t>
            </a:r>
            <a:endParaRPr lang="ko-KR" altLang="en-US" b="1" dirty="0">
              <a:latin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rgbClr val="669900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9603" y="3575224"/>
            <a:ext cx="8592878" cy="1569660"/>
          </a:xfrm>
          <a:prstGeom prst="rect">
            <a:avLst/>
          </a:prstGeom>
          <a:solidFill>
            <a:srgbClr val="E5F6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92" y="5157259"/>
            <a:ext cx="2506689" cy="64800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1693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619"/>
    </mc:Choice>
    <mc:Fallback xmlns="">
      <p:transition advTm="8061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5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함축 </a:t>
            </a:r>
            <a:r>
              <a:rPr lang="en-US" altLang="ko-KR" dirty="0" smtClean="0">
                <a:solidFill>
                  <a:srgbClr val="7030A0"/>
                </a:solidFill>
              </a:rPr>
              <a:t>1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634583"/>
          </a:xfrm>
        </p:spPr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</a:rPr>
              <a:t>축약 표현을 사용하면 간결하면서 효율적으로 리스트를 생성할 수 있음</a:t>
            </a:r>
            <a:endParaRPr lang="en-US" altLang="ko-KR" b="1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b="1" dirty="0">
              <a:latin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746" y="1772816"/>
            <a:ext cx="8589586" cy="432048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**2 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in 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[1,2,3,4,5,6]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4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1746" y="2696318"/>
            <a:ext cx="8589586" cy="432048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1,4,9,16,25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4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283968" y="2312192"/>
            <a:ext cx="403663" cy="306277"/>
          </a:xfrm>
          <a:prstGeom prst="downArrow">
            <a:avLst/>
          </a:prstGeom>
          <a:solidFill>
            <a:srgbClr val="E5F6E4"/>
          </a:solidFill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16589" y="4802315"/>
            <a:ext cx="8588686" cy="461665"/>
          </a:xfrm>
          <a:prstGeom prst="rect">
            <a:avLst/>
          </a:prstGeom>
          <a:solidFill>
            <a:srgbClr val="E5F6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718" y="5725817"/>
            <a:ext cx="8544743" cy="400110"/>
          </a:xfrm>
          <a:prstGeom prst="rect">
            <a:avLst/>
          </a:prstGeom>
          <a:solidFill>
            <a:srgbClr val="E5F6E4"/>
          </a:solidFill>
          <a:ln w="38100">
            <a:solidFill>
              <a:srgbClr val="E5F6E4"/>
            </a:solidFill>
          </a:ln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it-IT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2, 3, 4, 5, 6, 7, 8, 9,10,11</a:t>
            </a:r>
            <a:r>
              <a:rPr lang="it-IT" altLang="ko-KR" sz="2000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64988" y="4355453"/>
            <a:ext cx="3096344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E5F6E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0,1,2,3,4,5,6,7,8,9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4290082" y="5342741"/>
            <a:ext cx="403663" cy="306277"/>
          </a:xfrm>
          <a:prstGeom prst="downArrow">
            <a:avLst/>
          </a:prstGeom>
          <a:solidFill>
            <a:srgbClr val="E5F6E4"/>
          </a:solidFill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smtClean="0"/>
              <a:t>.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50"/>
                </a:solidFill>
              </a:rPr>
              <a:t>트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7030A0"/>
                </a:solidFill>
              </a:rPr>
              <a:t>함축 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2727E2A-EBE4-4E2A-A7A0-6AFAAD20E159}"/>
              </a:ext>
            </a:extLst>
          </p:cNvPr>
          <p:cNvSpPr txBox="1">
            <a:spLocks/>
          </p:cNvSpPr>
          <p:nvPr/>
        </p:nvSpPr>
        <p:spPr>
          <a:xfrm>
            <a:off x="400336" y="975676"/>
            <a:ext cx="7844072" cy="361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638" indent="-274638" algn="just" defTabSz="914400" rtl="0" eaLnBrk="1" latinLnBrk="1" hangingPunct="1">
              <a:lnSpc>
                <a:spcPct val="130000"/>
              </a:lnSpc>
              <a:spcBef>
                <a:spcPts val="1800"/>
              </a:spcBef>
              <a:buClr>
                <a:srgbClr val="006600"/>
              </a:buClr>
              <a:buSzPct val="100000"/>
              <a:buFont typeface="Wingdings" pitchFamily="2" charset="2"/>
              <a:buChar char="ª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858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HY강M" pitchFamily="18" charset="-127"/>
              <a:buChar char="-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144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1430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"/>
              <a:defRPr sz="14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377950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1~ 10</a:t>
            </a:r>
            <a:r>
              <a:rPr lang="ko-KR" altLang="en-US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사이의 정수 중  짝수만 추출</a:t>
            </a: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endParaRPr lang="en-US" altLang="ko-KR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00336" y="2082633"/>
            <a:ext cx="770005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lang="ko-KR" altLang="ko-KR" sz="24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if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%2 == 0</a:t>
            </a:r>
            <a:r>
              <a:rPr lang="ko-KR" altLang="ko-KR" sz="2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1779" y="2065339"/>
            <a:ext cx="2350373" cy="49625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232" y="2026669"/>
            <a:ext cx="2722736" cy="5464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2743836"/>
            <a:ext cx="357447" cy="29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0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6641" y="2719128"/>
            <a:ext cx="357447" cy="29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0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0336" y="3205501"/>
            <a:ext cx="770005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lang="ko-KR" altLang="ko-KR" sz="24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if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%2 == 0</a:t>
            </a:r>
            <a:r>
              <a:rPr lang="ko-KR" altLang="ko-KR" sz="2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2727E2A-EBE4-4E2A-A7A0-6AFAAD20E159}"/>
              </a:ext>
            </a:extLst>
          </p:cNvPr>
          <p:cNvSpPr txBox="1">
            <a:spLocks/>
          </p:cNvSpPr>
          <p:nvPr/>
        </p:nvSpPr>
        <p:spPr>
          <a:xfrm>
            <a:off x="328328" y="4147617"/>
            <a:ext cx="7844072" cy="361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638" indent="-274638" algn="just" defTabSz="914400" rtl="0" eaLnBrk="1" latinLnBrk="1" hangingPunct="1">
              <a:lnSpc>
                <a:spcPct val="130000"/>
              </a:lnSpc>
              <a:spcBef>
                <a:spcPts val="1800"/>
              </a:spcBef>
              <a:buClr>
                <a:srgbClr val="006600"/>
              </a:buClr>
              <a:buSzPct val="100000"/>
              <a:buFont typeface="Wingdings" pitchFamily="2" charset="2"/>
              <a:buChar char="ª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858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HY강M" pitchFamily="18" charset="-127"/>
              <a:buChar char="-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144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1430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"/>
              <a:defRPr sz="14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377950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1~ 10</a:t>
            </a:r>
            <a:r>
              <a:rPr lang="ko-KR" altLang="en-US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사이의 정수 중  홀수만 추출</a:t>
            </a: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endParaRPr lang="en-US" altLang="ko-KR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2727E2A-EBE4-4E2A-A7A0-6AFAAD20E159}"/>
              </a:ext>
            </a:extLst>
          </p:cNvPr>
          <p:cNvSpPr txBox="1">
            <a:spLocks/>
          </p:cNvSpPr>
          <p:nvPr/>
        </p:nvSpPr>
        <p:spPr>
          <a:xfrm>
            <a:off x="4638342" y="1438779"/>
            <a:ext cx="3606065" cy="3615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638" indent="-274638" algn="just" defTabSz="914400" rtl="0" eaLnBrk="1" latinLnBrk="1" hangingPunct="1">
              <a:lnSpc>
                <a:spcPct val="130000"/>
              </a:lnSpc>
              <a:spcBef>
                <a:spcPts val="1800"/>
              </a:spcBef>
              <a:buClr>
                <a:srgbClr val="006600"/>
              </a:buClr>
              <a:buSzPct val="100000"/>
              <a:buFont typeface="Wingdings" pitchFamily="2" charset="2"/>
              <a:buChar char="ª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858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HY강M" pitchFamily="18" charset="-127"/>
              <a:buChar char="-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144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143000" indent="-228600" algn="just" defTabSz="914400" rtl="0" eaLnBrk="1" latinLnBrk="1" hangingPunct="1">
              <a:lnSpc>
                <a:spcPct val="13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"/>
              <a:defRPr sz="1400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377950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1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# 1 2 3 4 5 6 7 8 9  </a:t>
            </a:r>
            <a:endParaRPr lang="en-US" altLang="ko-KR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002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449"/>
    </mc:Choice>
    <mc:Fallback xmlns="">
      <p:transition advTm="974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907704" y="1484784"/>
            <a:ext cx="5976664" cy="11059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0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rgbClr val="FFC000"/>
                </a:solidFill>
              </a:rPr>
              <a:t>조</a:t>
            </a:r>
            <a:r>
              <a:rPr lang="ko-KR" altLang="en-US" sz="3600" dirty="0" smtClean="0">
                <a:solidFill>
                  <a:srgbClr val="00B0F0"/>
                </a:solidFill>
              </a:rPr>
              <a:t>건</a:t>
            </a:r>
            <a:r>
              <a:rPr lang="ko-KR" altLang="en-US" sz="3600" dirty="0" smtClean="0">
                <a:solidFill>
                  <a:srgbClr val="0070C0"/>
                </a:solidFill>
              </a:rPr>
              <a:t>으로</a:t>
            </a:r>
            <a:r>
              <a:rPr lang="ko-KR" altLang="en-US" sz="3600" dirty="0" smtClean="0">
                <a:solidFill>
                  <a:srgbClr val="002060"/>
                </a:solidFill>
              </a:rPr>
              <a:t> 따져 실행</a:t>
            </a:r>
            <a:r>
              <a:rPr lang="ko-KR" altLang="en-US" sz="3600" dirty="0" smtClean="0">
                <a:solidFill>
                  <a:srgbClr val="0070C0"/>
                </a:solidFill>
              </a:rPr>
              <a:t>하자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3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94"/>
    </mc:Choice>
    <mc:Fallback xmlns="">
      <p:transition advTm="875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71746" y="980728"/>
            <a:ext cx="8260694" cy="140277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750"/>
              </a:spcBef>
              <a:buClr>
                <a:srgbClr val="006600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70C0"/>
                </a:solidFill>
                <a:latin typeface="함초롬돋움" panose="020B0604000101010101" pitchFamily="50" charset="-127"/>
              </a:rPr>
              <a:t>순차</a:t>
            </a:r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</a:rPr>
              <a:t> 구조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(sequence) 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명령들이 순차적으로 실행되는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lvl="1" indent="-342900">
              <a:spcBef>
                <a:spcPts val="750"/>
              </a:spcBef>
              <a:buClr>
                <a:srgbClr val="006600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C00000"/>
                </a:solidFill>
                <a:latin typeface="함초롬돋움" panose="020B0604000101010101" pitchFamily="50" charset="-127"/>
              </a:rPr>
              <a:t>선택</a:t>
            </a:r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</a:rPr>
              <a:t> 구조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(selection)  : </a:t>
            </a:r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</a:rPr>
              <a:t>여러 개중 하나의 명령문을 선택하여 실행하는 구조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lvl="1" indent="-342900">
              <a:spcBef>
                <a:spcPts val="750"/>
              </a:spcBef>
              <a:buClr>
                <a:srgbClr val="006600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7030A0"/>
                </a:solidFill>
                <a:latin typeface="함초롬돋움" panose="020B0604000101010101" pitchFamily="50" charset="-127"/>
              </a:rPr>
              <a:t>반복</a:t>
            </a:r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</a:rPr>
              <a:t> 구조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(iteration)  : </a:t>
            </a:r>
            <a:r>
              <a:rPr lang="ko-KR" altLang="en-US" dirty="0">
                <a:solidFill>
                  <a:srgbClr val="002060"/>
                </a:solidFill>
                <a:latin typeface="함초롬돋움" panose="020B0604000101010101" pitchFamily="50" charset="-127"/>
              </a:rPr>
              <a:t>동일한 명령이 반복되면서 실행되는 구조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endParaRPr lang="en-US" altLang="ko-KR" sz="1800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제어 구조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22" y="2636912"/>
            <a:ext cx="7868818" cy="331236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419872" y="4077072"/>
            <a:ext cx="360040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07997" y="3405135"/>
            <a:ext cx="8260694" cy="1368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[</a:t>
            </a:r>
            <a:r>
              <a:rPr lang="ko-KR" altLang="en-US" sz="18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주의 사항 </a:t>
            </a:r>
            <a:r>
              <a:rPr lang="en-US" altLang="ko-KR" sz="18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]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if </a:t>
            </a:r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조건 뒤에  </a:t>
            </a:r>
            <a:r>
              <a:rPr lang="en-US" altLang="ko-KR" sz="18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:</a:t>
            </a:r>
            <a:r>
              <a:rPr lang="en-US" altLang="ko-KR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  (</a:t>
            </a:r>
            <a:r>
              <a:rPr lang="ko-KR" altLang="en-US" sz="1800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콜론기호</a:t>
            </a:r>
            <a:r>
              <a:rPr lang="en-US" altLang="ko-KR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) </a:t>
            </a:r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반드시 쓸 것</a:t>
            </a:r>
            <a:endParaRPr lang="en-US" altLang="ko-KR" sz="18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r>
              <a:rPr lang="ko-KR" altLang="en-US" sz="1800" dirty="0">
                <a:solidFill>
                  <a:srgbClr val="C00000"/>
                </a:solidFill>
                <a:latin typeface="함초롬돋움" panose="020B0604000101010101" pitchFamily="50" charset="-127"/>
              </a:rPr>
              <a:t>들여쓰기</a:t>
            </a:r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(indentation) - </a:t>
            </a:r>
            <a:r>
              <a:rPr lang="en-US" altLang="ko-KR" sz="1800" dirty="0">
                <a:solidFill>
                  <a:srgbClr val="C00000"/>
                </a:solidFill>
                <a:latin typeface="함초롬돋움" panose="020B0604000101010101" pitchFamily="50" charset="-127"/>
              </a:rPr>
              <a:t>4</a:t>
            </a:r>
            <a:r>
              <a:rPr lang="ko-KR" altLang="en-US" sz="1800" dirty="0">
                <a:latin typeface="함초롬돋움" panose="020B0604000101010101" pitchFamily="50" charset="-127"/>
              </a:rPr>
              <a:t>칸의 들여쓰기</a:t>
            </a:r>
            <a:endParaRPr lang="ko-KR" altLang="en-US" sz="18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endParaRPr lang="en-US" altLang="ko-KR" sz="1800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en-US" altLang="ko-KR" sz="1800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ko-KR" altLang="en-US" sz="1800" dirty="0">
              <a:latin typeface="함초롬돋움" panose="020B060400010101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기본 </a:t>
            </a:r>
            <a:r>
              <a:rPr lang="en-US" altLang="ko-KR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if </a:t>
            </a:r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77315-81BB-49C4-95A5-B9B78299222B}"/>
              </a:ext>
            </a:extLst>
          </p:cNvPr>
          <p:cNvSpPr txBox="1"/>
          <p:nvPr/>
        </p:nvSpPr>
        <p:spPr>
          <a:xfrm>
            <a:off x="610539" y="980728"/>
            <a:ext cx="8055608" cy="2284991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 = </a:t>
            </a:r>
            <a:r>
              <a:rPr lang="en-US" altLang="ko-KR" sz="21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1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성적을 입력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"))</a:t>
            </a:r>
          </a:p>
          <a:p>
            <a:pPr latinLnBrk="1"/>
            <a:endParaRPr lang="ko-KR" altLang="en-US" sz="2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score &gt;= 85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atinLnBrk="1"/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print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합격입니다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print(“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축하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^^")</a:t>
            </a:r>
            <a:endParaRPr lang="ko-KR" altLang="en-US" sz="2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endParaRPr lang="ko-KR" altLang="en-US" sz="2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68337" y="1683168"/>
            <a:ext cx="297180" cy="27432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0815" y="2087568"/>
            <a:ext cx="297180" cy="27432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610539" y="2224728"/>
            <a:ext cx="665842" cy="0"/>
          </a:xfrm>
          <a:prstGeom prst="line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1520" y="213766"/>
            <a:ext cx="6999812" cy="403541"/>
          </a:xfrm>
        </p:spPr>
        <p:txBody>
          <a:bodyPr>
            <a:noAutofit/>
          </a:bodyPr>
          <a:lstStyle/>
          <a:p>
            <a:r>
              <a:rPr lang="en-US" altLang="ko-KR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if – </a:t>
            </a:r>
            <a:r>
              <a:rPr lang="en-US" altLang="ko-KR" sz="2700" dirty="0">
                <a:solidFill>
                  <a:srgbClr val="3399FF"/>
                </a:solidFill>
                <a:latin typeface="함초롬돋움" panose="020B0604000101010101" pitchFamily="50" charset="-127"/>
              </a:rPr>
              <a:t>else</a:t>
            </a:r>
            <a:r>
              <a:rPr lang="en-US" altLang="ko-KR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문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2602" y="1162635"/>
            <a:ext cx="8599878" cy="2746906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1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2100" b="1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1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1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"성적을 </a:t>
            </a:r>
            <a:r>
              <a:rPr lang="ko-KR" altLang="ko-KR" sz="21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입력하시오</a:t>
            </a:r>
            <a:r>
              <a:rPr lang="ko-KR" altLang="ko-KR" sz="21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lang="en-US" altLang="ko-KR" sz="21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1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lang="ko-KR" altLang="ko-KR" sz="21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1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</a:t>
            </a:r>
            <a:r>
              <a:rPr lang="ko-KR" altLang="ko-KR" sz="21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lang="ko-KR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21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1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"합격입니다."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21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1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"장학금도 받을 수 있어요 "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1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lang="ko-KR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21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1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"불합격입니다."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21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1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1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파이팅하세요</a:t>
            </a:r>
            <a:r>
              <a:rPr lang="ko-KR" altLang="ko-KR" sz="21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1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1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71746" y="836712"/>
            <a:ext cx="8260694" cy="4608512"/>
          </a:xfrm>
        </p:spPr>
        <p:txBody>
          <a:bodyPr>
            <a:normAutofit/>
          </a:bodyPr>
          <a:lstStyle/>
          <a:p>
            <a:endParaRPr lang="en-US" altLang="ko-KR" sz="1800" dirty="0" smtClean="0">
              <a:latin typeface="함초롬돋움" panose="020B0604000101010101" pitchFamily="50" charset="-127"/>
            </a:endParaRPr>
          </a:p>
          <a:p>
            <a:r>
              <a:rPr lang="en-US" altLang="ko-KR" sz="1800" dirty="0">
                <a:latin typeface="함초롬돋움" panose="020B0604000101010101" pitchFamily="50" charset="-127"/>
              </a:rPr>
              <a:t>if – else </a:t>
            </a:r>
            <a:r>
              <a:rPr lang="ko-KR" altLang="en-US" sz="1800" dirty="0">
                <a:latin typeface="함초롬돋움" panose="020B0604000101010101" pitchFamily="50" charset="-127"/>
              </a:rPr>
              <a:t>문에서 조건이 거짓일 때</a:t>
            </a:r>
            <a:r>
              <a:rPr lang="en-US" altLang="ko-KR" sz="1800" dirty="0">
                <a:latin typeface="함초롬돋움" panose="020B0604000101010101" pitchFamily="50" charset="-127"/>
              </a:rPr>
              <a:t>,  </a:t>
            </a:r>
            <a:r>
              <a:rPr lang="ko-KR" altLang="en-US" sz="1800" dirty="0">
                <a:latin typeface="함초롬돋움" panose="020B0604000101010101" pitchFamily="50" charset="-127"/>
              </a:rPr>
              <a:t>연속하여 </a:t>
            </a:r>
            <a:r>
              <a:rPr lang="ko-KR" altLang="en-US" sz="1800" dirty="0">
                <a:solidFill>
                  <a:srgbClr val="C00000"/>
                </a:solidFill>
                <a:latin typeface="함초롬돋움" panose="020B0604000101010101" pitchFamily="50" charset="-127"/>
              </a:rPr>
              <a:t>다른 조건을 검사</a:t>
            </a:r>
            <a:r>
              <a:rPr lang="ko-KR" altLang="en-US" sz="1800" dirty="0">
                <a:latin typeface="함초롬돋움" panose="020B0604000101010101" pitchFamily="50" charset="-127"/>
              </a:rPr>
              <a:t>할 수 있다</a:t>
            </a:r>
            <a:endParaRPr lang="en-US" altLang="ko-KR" sz="1800" dirty="0">
              <a:latin typeface="함초롬돋움" panose="020B0604000101010101" pitchFamily="50" charset="-127"/>
            </a:endParaRPr>
          </a:p>
          <a:p>
            <a:r>
              <a:rPr lang="en-US" altLang="ko-KR" sz="1800" dirty="0" err="1">
                <a:solidFill>
                  <a:srgbClr val="C00000"/>
                </a:solidFill>
                <a:latin typeface="함초롬돋움" panose="020B0604000101010101" pitchFamily="50" charset="-127"/>
              </a:rPr>
              <a:t>elif</a:t>
            </a:r>
            <a:r>
              <a:rPr lang="en-US" altLang="ko-KR" sz="1800" dirty="0">
                <a:latin typeface="함초롬돋움" panose="020B0604000101010101" pitchFamily="50" charset="-127"/>
              </a:rPr>
              <a:t> </a:t>
            </a:r>
            <a:r>
              <a:rPr lang="ko-KR" altLang="en-US" sz="1800" dirty="0">
                <a:latin typeface="함초롬돋움" panose="020B0604000101010101" pitchFamily="50" charset="-127"/>
              </a:rPr>
              <a:t>키워드 사용 </a:t>
            </a:r>
            <a:r>
              <a:rPr lang="en-US" altLang="ko-KR" sz="1800" dirty="0">
                <a:latin typeface="함초롬돋움" panose="020B0604000101010101" pitchFamily="50" charset="-127"/>
              </a:rPr>
              <a:t>( else if </a:t>
            </a:r>
            <a:r>
              <a:rPr lang="ko-KR" altLang="en-US" sz="1800" dirty="0">
                <a:latin typeface="함초롬돋움" panose="020B0604000101010101" pitchFamily="50" charset="-127"/>
              </a:rPr>
              <a:t>약어</a:t>
            </a:r>
            <a:r>
              <a:rPr lang="en-US" altLang="ko-KR" sz="1800" dirty="0">
                <a:latin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ko-KR" altLang="en-US" sz="1800" dirty="0">
              <a:latin typeface="함초롬돋움" panose="020B060400010101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5536" y="211550"/>
            <a:ext cx="8872254" cy="403541"/>
          </a:xfrm>
        </p:spPr>
        <p:txBody>
          <a:bodyPr>
            <a:noAutofit/>
          </a:bodyPr>
          <a:lstStyle/>
          <a:p>
            <a:r>
              <a:rPr lang="ko-KR" altLang="en-US" sz="2700" dirty="0">
                <a:solidFill>
                  <a:srgbClr val="C00000"/>
                </a:solidFill>
                <a:latin typeface="함초롬돋움" panose="020B0604000101010101" pitchFamily="50" charset="-127"/>
              </a:rPr>
              <a:t>조건</a:t>
            </a:r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이 </a:t>
            </a:r>
            <a:r>
              <a:rPr lang="ko-KR" altLang="en-US" sz="2700" dirty="0" err="1">
                <a:solidFill>
                  <a:srgbClr val="C00000"/>
                </a:solidFill>
                <a:latin typeface="함초롬돋움" panose="020B0604000101010101" pitchFamily="50" charset="-127"/>
              </a:rPr>
              <a:t>거짓</a:t>
            </a:r>
            <a:r>
              <a:rPr lang="ko-KR" altLang="en-US" sz="2700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일때</a:t>
            </a:r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 연속하여 다른 조건을 검사</a:t>
            </a:r>
            <a:r>
              <a:rPr lang="en-US" altLang="ko-KR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 (</a:t>
            </a:r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2700" dirty="0">
                <a:solidFill>
                  <a:srgbClr val="C00000"/>
                </a:solidFill>
                <a:latin typeface="함초롬돋움" panose="020B0604000101010101" pitchFamily="50" charset="-127"/>
              </a:rPr>
              <a:t>다중 </a:t>
            </a:r>
            <a:r>
              <a:rPr lang="en-US" altLang="ko-KR" sz="2700" dirty="0">
                <a:solidFill>
                  <a:srgbClr val="C00000"/>
                </a:solidFill>
                <a:latin typeface="함초롬돋움" panose="020B0604000101010101" pitchFamily="50" charset="-127"/>
              </a:rPr>
              <a:t>if</a:t>
            </a:r>
            <a:r>
              <a:rPr lang="en-US" altLang="ko-KR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)</a:t>
            </a:r>
            <a:endParaRPr lang="ko-KR" altLang="en-US" sz="2700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7C3E6FD-094A-417B-B75F-8DC546A6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2951842"/>
            <a:ext cx="6730192" cy="184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1223010" y="4938639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사용자에게 정수를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양수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음수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인지 판별</a:t>
            </a:r>
          </a:p>
        </p:txBody>
      </p:sp>
      <p:sp>
        <p:nvSpPr>
          <p:cNvPr id="3" name="타원 2"/>
          <p:cNvSpPr/>
          <p:nvPr/>
        </p:nvSpPr>
        <p:spPr>
          <a:xfrm>
            <a:off x="1449238" y="3646141"/>
            <a:ext cx="297611" cy="2976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15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04482" y="3646141"/>
            <a:ext cx="297611" cy="2976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15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spc="-113" dirty="0">
                <a:solidFill>
                  <a:srgbClr val="002060"/>
                </a:solidFill>
                <a:latin typeface="함초롬돋움" panose="020B0604000101010101" pitchFamily="50" charset="-127"/>
              </a:rPr>
              <a:t>도전</a:t>
            </a:r>
            <a:endParaRPr lang="ko-KR" altLang="en-US" sz="27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3924" y="933090"/>
            <a:ext cx="7834520" cy="7386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키보드로  숫자를 입력 받아 </a:t>
            </a:r>
            <a:r>
              <a:rPr lang="ko-KR" altLang="en-US" sz="21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양수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인지 </a:t>
            </a:r>
            <a:r>
              <a:rPr lang="ko-KR" altLang="en-US" sz="21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음수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인지 </a:t>
            </a:r>
            <a:r>
              <a:rPr lang="en-US" altLang="ko-KR" sz="21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인지  </a:t>
            </a:r>
            <a:endParaRPr lang="en-US" altLang="ko-KR" sz="2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판별하는 프로그램을 작성하세요</a:t>
            </a:r>
            <a:endParaRPr lang="en-US" altLang="ko-KR" sz="2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5A760-D605-40F3-A4B7-0398B93CFBAC}"/>
              </a:ext>
            </a:extLst>
          </p:cNvPr>
          <p:cNvSpPr txBox="1"/>
          <p:nvPr/>
        </p:nvSpPr>
        <p:spPr>
          <a:xfrm>
            <a:off x="560613" y="1772816"/>
            <a:ext cx="7834520" cy="2689451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1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sz="21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(input("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 입력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"))</a:t>
            </a:r>
          </a:p>
          <a:p>
            <a:endParaRPr lang="en-US" altLang="ko-KR" sz="2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1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lang="en-US" altLang="ko-KR" sz="21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0</a:t>
            </a:r>
            <a:r>
              <a:rPr lang="en-US" altLang="ko-KR" sz="21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양수입니다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r>
              <a:rPr lang="en-US" altLang="ko-KR" sz="21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</a:t>
            </a:r>
            <a:r>
              <a:rPr lang="en-US" altLang="ko-KR" sz="2100" b="1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1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sz="21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0</a:t>
            </a:r>
            <a:r>
              <a:rPr lang="en-US" altLang="ko-KR" sz="21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print("0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r>
              <a:rPr lang="en-US" altLang="ko-KR" sz="21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else:</a:t>
            </a:r>
          </a:p>
          <a:p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</a:t>
            </a:r>
            <a:r>
              <a:rPr lang="ko-KR" altLang="en-US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음수입니다</a:t>
            </a:r>
            <a:r>
              <a:rPr lang="en-US" altLang="ko-KR" sz="2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endParaRPr lang="en-US" altLang="ko-KR" sz="2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5220072" y="1271644"/>
            <a:ext cx="2117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0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else if</a:t>
            </a:r>
            <a:r>
              <a:rPr lang="ko-KR" altLang="en-US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05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함초롬돋움" panose="020B0604000101010101" pitchFamily="50" charset="-127"/>
              </a:rPr>
              <a:t>데이터를 저장하는 공간</a:t>
            </a:r>
            <a:endParaRPr lang="en-US" altLang="ko-KR" sz="1800" dirty="0">
              <a:latin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</a:rPr>
              <a:t>변수는 컴퓨터의 메모리 공간에 이름을 붙이는 것</a:t>
            </a:r>
            <a:endParaRPr lang="en-US" altLang="ko-KR" sz="1800" dirty="0">
              <a:latin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</a:rPr>
              <a:t>변수에 저장된 값은 변경 가능</a:t>
            </a:r>
            <a:r>
              <a:rPr lang="en-US" altLang="ko-KR" sz="1800" dirty="0">
                <a:latin typeface="함초롬돋움" panose="020B0604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변수 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8" y="3331760"/>
            <a:ext cx="2489752" cy="144742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093" y="3051733"/>
            <a:ext cx="3542997" cy="17274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1916" y="5157030"/>
            <a:ext cx="800052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‘</a:t>
            </a:r>
            <a:r>
              <a:rPr lang="en-US" altLang="ko-KR" sz="21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기호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4472C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‘오른쪽의 값을 왼쪽의 변수에 </a:t>
            </a:r>
            <a:r>
              <a:rPr lang="ko-KR" altLang="en-US" b="1" dirty="0" err="1">
                <a:solidFill>
                  <a:srgbClr val="4472C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저장하라’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의미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연산자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b="1" dirty="0" err="1">
                <a:solidFill>
                  <a:srgbClr val="4472C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할당연산자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또는 </a:t>
            </a:r>
            <a:r>
              <a:rPr lang="ko-KR" altLang="en-US" b="1" dirty="0">
                <a:solidFill>
                  <a:srgbClr val="4472C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대입연산자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한다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83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743"/>
    </mc:Choice>
    <mc:Fallback xmlns="">
      <p:transition advTm="8574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7A52A97C-9AC6-4EF8-9382-D42FBDF7A389}"/>
              </a:ext>
            </a:extLst>
          </p:cNvPr>
          <p:cNvSpPr txBox="1">
            <a:spLocks/>
          </p:cNvSpPr>
          <p:nvPr/>
        </p:nvSpPr>
        <p:spPr>
          <a:xfrm>
            <a:off x="3563888" y="1268760"/>
            <a:ext cx="2376264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0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err="1" smtClean="0">
                <a:solidFill>
                  <a:srgbClr val="002060"/>
                </a:solidFill>
              </a:rPr>
              <a:t>반</a:t>
            </a:r>
            <a:r>
              <a:rPr lang="ko-KR" altLang="en-US" dirty="0" err="1" smtClean="0">
                <a:solidFill>
                  <a:srgbClr val="FFC000"/>
                </a:solidFill>
              </a:rPr>
              <a:t>복</a:t>
            </a:r>
            <a:r>
              <a:rPr lang="ko-KR" altLang="en-US" dirty="0" err="1" smtClean="0">
                <a:solidFill>
                  <a:srgbClr val="33CCFF"/>
                </a:solidFill>
              </a:rPr>
              <a:t>문</a:t>
            </a:r>
            <a:endParaRPr lang="ko-KR" altLang="en-US" dirty="0">
              <a:solidFill>
                <a:srgbClr val="33CCF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5776" y="3068960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여러 번 </a:t>
            </a:r>
            <a:r>
              <a:rPr lang="ko-KR" altLang="en-US" sz="2400" b="1" dirty="0">
                <a:solidFill>
                  <a:srgbClr val="C00000"/>
                </a:solidFill>
              </a:rPr>
              <a:t>반복</a:t>
            </a:r>
            <a:r>
              <a:rPr lang="ko-KR" altLang="en-US" sz="2400" b="1" dirty="0">
                <a:solidFill>
                  <a:srgbClr val="0070C0"/>
                </a:solidFill>
              </a:rPr>
              <a:t>하는</a:t>
            </a:r>
            <a:r>
              <a:rPr lang="ko-KR" altLang="en-US" sz="2400" b="1" dirty="0">
                <a:solidFill>
                  <a:srgbClr val="002060"/>
                </a:solidFill>
              </a:rPr>
              <a:t> 일</a:t>
            </a:r>
            <a:r>
              <a:rPr lang="ko-KR" altLang="en-US" sz="2400" b="1" dirty="0">
                <a:solidFill>
                  <a:srgbClr val="0070C0"/>
                </a:solidFill>
              </a:rPr>
              <a:t>을 하자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60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94"/>
    </mc:Choice>
    <mc:Fallback xmlns="">
      <p:transition advTm="875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449279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</a:rPr>
              <a:t>동일한 문장을 여러 번 반복시키는 구조</a:t>
            </a:r>
            <a:endParaRPr lang="en-US" altLang="ko-KR" b="1" dirty="0">
              <a:latin typeface="함초롬돋움" panose="020B0604000101010101" pitchFamily="50" charset="-127"/>
            </a:endParaRPr>
          </a:p>
          <a:p>
            <a:endParaRPr lang="en-US" altLang="ko-KR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sz="3200" dirty="0">
                <a:latin typeface="함초롬돋움" panose="020B0604000101010101" pitchFamily="50" charset="-127"/>
              </a:rPr>
              <a:t>.</a:t>
            </a:r>
            <a:r>
              <a:rPr lang="ko-KR" altLang="en-US" sz="3200" dirty="0">
                <a:latin typeface="함초롬돋움" panose="020B0604000101010101" pitchFamily="50" charset="-127"/>
              </a:rPr>
              <a:t> </a:t>
            </a:r>
            <a:r>
              <a:rPr lang="ko-KR" altLang="en-US" sz="3200" dirty="0" err="1">
                <a:latin typeface="함초롬돋움" panose="020B0604000101010101" pitchFamily="50" charset="-127"/>
              </a:rPr>
              <a:t>반</a:t>
            </a:r>
            <a:r>
              <a:rPr lang="ko-KR" altLang="en-US" sz="3200" dirty="0" err="1">
                <a:solidFill>
                  <a:srgbClr val="FFC000"/>
                </a:solidFill>
                <a:latin typeface="함초롬돋움" panose="020B0604000101010101" pitchFamily="50" charset="-127"/>
              </a:rPr>
              <a:t>복</a:t>
            </a:r>
            <a:r>
              <a:rPr lang="ko-KR" altLang="en-US" sz="3200" dirty="0" err="1">
                <a:solidFill>
                  <a:srgbClr val="00B0F0"/>
                </a:solidFill>
                <a:latin typeface="함초롬돋움" panose="020B0604000101010101" pitchFamily="50" charset="-127"/>
              </a:rPr>
              <a:t>문</a:t>
            </a:r>
            <a:r>
              <a:rPr lang="ko-KR" altLang="en-US" sz="3200" dirty="0">
                <a:latin typeface="함초롬돋움" panose="020B0604000101010101" pitchFamily="50" charset="-127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C4F71-5133-47F7-AE7F-E31812B3EEDF}"/>
              </a:ext>
            </a:extLst>
          </p:cNvPr>
          <p:cNvSpPr txBox="1"/>
          <p:nvPr/>
        </p:nvSpPr>
        <p:spPr>
          <a:xfrm>
            <a:off x="558024" y="1838424"/>
            <a:ext cx="7215638" cy="3030736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endParaRPr lang="en-US" altLang="ko-KR" sz="1600" b="1" i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r>
              <a:rPr lang="ko-KR" altLang="en-US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환영합니다</a:t>
            </a:r>
            <a:r>
              <a:rPr lang="en-US" altLang="ko-KR" sz="16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1600" b="1" i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350" i="1" dirty="0">
              <a:latin typeface="굴림" panose="020B0600000101010101" pitchFamily="50" charset="-127"/>
            </a:endParaRPr>
          </a:p>
          <a:p>
            <a:endParaRPr lang="en-US" altLang="ko-KR" sz="1350" i="1" dirty="0">
              <a:latin typeface="굴림" panose="020B0600000101010101" pitchFamily="50" charset="-127"/>
            </a:endParaRPr>
          </a:p>
          <a:p>
            <a:endParaRPr lang="en-US" altLang="ko-KR" sz="1350" i="1" dirty="0">
              <a:latin typeface="굴림" panose="020B0600000101010101" pitchFamily="50" charset="-127"/>
            </a:endParaRPr>
          </a:p>
          <a:p>
            <a:endParaRPr lang="ko-KR" altLang="en-US" sz="1350" i="1" dirty="0">
              <a:latin typeface="굴림" panose="020B0600000101010101" pitchFamily="50" charset="-127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F3C45EF7-924C-4064-B6DB-3EAC5731A58A}"/>
              </a:ext>
            </a:extLst>
          </p:cNvPr>
          <p:cNvSpPr txBox="1">
            <a:spLocks/>
          </p:cNvSpPr>
          <p:nvPr/>
        </p:nvSpPr>
        <p:spPr>
          <a:xfrm>
            <a:off x="3923928" y="3826026"/>
            <a:ext cx="4996369" cy="59212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천</a:t>
            </a:r>
            <a:r>
              <a:rPr lang="ko-KR" altLang="en-US" sz="28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만번 </a:t>
            </a:r>
            <a:r>
              <a:rPr lang="ko-KR" altLang="en-US" sz="28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반복해야 한다면</a:t>
            </a:r>
            <a:r>
              <a:rPr lang="en-US" altLang="ko-KR" sz="28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28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30" y="4910120"/>
            <a:ext cx="2206232" cy="13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2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598"/>
    </mc:Choice>
    <mc:Fallback xmlns="">
      <p:transition advTm="5759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78445" y="2474457"/>
            <a:ext cx="8260694" cy="1368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[</a:t>
            </a:r>
            <a:r>
              <a:rPr lang="ko-KR" altLang="en-US" sz="18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주의 사항 </a:t>
            </a:r>
            <a:r>
              <a:rPr lang="en-US" altLang="ko-KR" sz="18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]</a:t>
            </a:r>
          </a:p>
          <a:p>
            <a:r>
              <a:rPr lang="en-US" altLang="ko-KR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for</a:t>
            </a:r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 뒤에  </a:t>
            </a:r>
            <a:r>
              <a:rPr lang="en-US" altLang="ko-KR" sz="18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:</a:t>
            </a:r>
            <a:r>
              <a:rPr lang="en-US" altLang="ko-KR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  (</a:t>
            </a:r>
            <a:r>
              <a:rPr lang="ko-KR" altLang="en-US" sz="1800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콜론기호</a:t>
            </a:r>
            <a:r>
              <a:rPr lang="en-US" altLang="ko-KR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) </a:t>
            </a:r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반드시 쓸 것</a:t>
            </a:r>
            <a:endParaRPr lang="en-US" altLang="ko-KR" sz="18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r>
              <a:rPr lang="ko-KR" altLang="en-US" sz="1800" dirty="0">
                <a:solidFill>
                  <a:srgbClr val="C00000"/>
                </a:solidFill>
                <a:latin typeface="함초롬돋움" panose="020B0604000101010101" pitchFamily="50" charset="-127"/>
              </a:rPr>
              <a:t>들여쓰기</a:t>
            </a:r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(indentation)  </a:t>
            </a:r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주의할 것</a:t>
            </a:r>
            <a:endParaRPr lang="en-US" altLang="ko-KR" sz="1800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en-US" altLang="ko-KR" sz="1800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ko-KR" altLang="en-US" sz="1800" dirty="0">
              <a:latin typeface="함초롬돋움" panose="020B060400010101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for </a:t>
            </a:r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문 </a:t>
            </a:r>
            <a:r>
              <a:rPr lang="en-US" altLang="ko-KR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– range() </a:t>
            </a:r>
            <a:r>
              <a:rPr lang="ko-KR" altLang="en-US" sz="2700" dirty="0">
                <a:solidFill>
                  <a:srgbClr val="002060"/>
                </a:solidFill>
                <a:latin typeface="함초롬돋움" panose="020B0604000101010101" pitchFamily="50" charset="-127"/>
              </a:rPr>
              <a:t>활용</a:t>
            </a:r>
          </a:p>
        </p:txBody>
      </p:sp>
      <p:sp>
        <p:nvSpPr>
          <p:cNvPr id="12" name="타원 11"/>
          <p:cNvSpPr/>
          <p:nvPr/>
        </p:nvSpPr>
        <p:spPr>
          <a:xfrm>
            <a:off x="4638342" y="3158699"/>
            <a:ext cx="297180" cy="27432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4791" y="1143663"/>
            <a:ext cx="297180" cy="27432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88470" y="3773582"/>
            <a:ext cx="247052" cy="27432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7300" y="1572833"/>
            <a:ext cx="297180" cy="27432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83188" y="1709993"/>
            <a:ext cx="381392" cy="0"/>
          </a:xfrm>
          <a:prstGeom prst="line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51506EBF-3BF9-4E21-8CF5-0B3EA7A8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9" y="1052736"/>
            <a:ext cx="8282707" cy="126957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1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ko-KR" sz="21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1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1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ko-KR" sz="21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1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1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ko-KR" sz="3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3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3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1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0 1 2 3 4  </a:t>
            </a:r>
            <a:r>
              <a:rPr lang="en-US" altLang="ko-KR" sz="21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〮〮〮  99</a:t>
            </a:r>
            <a:r>
              <a:rPr lang="ko-KR" altLang="ko-KR" sz="135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135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21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1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ko-KR" sz="21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1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1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1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1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7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3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함초롬돋움" panose="020B0604000101010101" pitchFamily="50" charset="-127"/>
              </a:rPr>
              <a:t>2. </a:t>
            </a:r>
            <a:r>
              <a:rPr lang="ko-KR" altLang="en-US" sz="3200" dirty="0" err="1">
                <a:latin typeface="함초롬돋움" panose="020B0604000101010101" pitchFamily="50" charset="-127"/>
              </a:rPr>
              <a:t>반</a:t>
            </a:r>
            <a:r>
              <a:rPr lang="ko-KR" altLang="en-US" sz="3200" dirty="0" err="1">
                <a:solidFill>
                  <a:srgbClr val="FFC000"/>
                </a:solidFill>
                <a:latin typeface="함초롬돋움" panose="020B0604000101010101" pitchFamily="50" charset="-127"/>
              </a:rPr>
              <a:t>복</a:t>
            </a:r>
            <a:r>
              <a:rPr lang="ko-KR" altLang="en-US" sz="3200" dirty="0" err="1">
                <a:solidFill>
                  <a:srgbClr val="33CCFF"/>
                </a:solidFill>
                <a:latin typeface="함초롬돋움" panose="020B0604000101010101" pitchFamily="50" charset="-127"/>
              </a:rPr>
              <a:t>문</a:t>
            </a:r>
            <a:endParaRPr lang="ko-KR" altLang="en-US" sz="3200" dirty="0">
              <a:solidFill>
                <a:srgbClr val="33CCFF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1052736"/>
            <a:ext cx="8620734" cy="193899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"사과"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"바나나"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"망고"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"수박"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자몽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"맛있다"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3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7A52A97C-9AC6-4EF8-9382-D42FBDF7A389}"/>
              </a:ext>
            </a:extLst>
          </p:cNvPr>
          <p:cNvSpPr txBox="1">
            <a:spLocks/>
          </p:cNvSpPr>
          <p:nvPr/>
        </p:nvSpPr>
        <p:spPr>
          <a:xfrm>
            <a:off x="403920" y="1916832"/>
            <a:ext cx="8500123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0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       </a:t>
            </a:r>
            <a:r>
              <a:rPr lang="ko-KR" altLang="en-US" dirty="0">
                <a:solidFill>
                  <a:srgbClr val="0070C0"/>
                </a:solidFill>
              </a:rPr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26012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94"/>
    </mc:Choice>
    <mc:Fallback xmlns="">
      <p:transition advTm="8759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2"/>
            <a:ext cx="8260694" cy="185871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표준 </a:t>
            </a:r>
            <a:r>
              <a:rPr lang="ko-KR" altLang="en-US" b="1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입〮출력과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 파일 </a:t>
            </a:r>
            <a:r>
              <a:rPr lang="ko-KR" altLang="en-US" b="1" dirty="0" err="1">
                <a:solidFill>
                  <a:srgbClr val="002060"/>
                </a:solidFill>
                <a:latin typeface="함초롬돋움" panose="020B0604000101010101" pitchFamily="50" charset="-127"/>
              </a:rPr>
              <a:t>입〮출력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 함수</a:t>
            </a:r>
            <a:r>
              <a:rPr lang="ko-KR" altLang="en-US" b="1" dirty="0">
                <a:latin typeface="함초롬돋움" panose="020B0604000101010101" pitchFamily="50" charset="-127"/>
              </a:rPr>
              <a:t>  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파일 입력과 출력 기본 </a:t>
            </a:r>
            <a:r>
              <a:rPr lang="en-US" altLang="ko-KR" dirty="0"/>
              <a:t>[1]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36343"/>
            <a:ext cx="1400370" cy="684463"/>
          </a:xfrm>
          <a:prstGeom prst="rect">
            <a:avLst/>
          </a:prstGeom>
        </p:spPr>
      </p:pic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30" y="2536343"/>
            <a:ext cx="1400370" cy="684463"/>
          </a:xfrm>
          <a:prstGeom prst="rect">
            <a:avLst/>
          </a:prstGeom>
        </p:spPr>
      </p:pic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2836" y="4342812"/>
            <a:ext cx="834661" cy="1087122"/>
          </a:xfrm>
          <a:prstGeom prst="rect">
            <a:avLst/>
          </a:prstGeom>
        </p:spPr>
      </p:pic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7211507" y="4342812"/>
            <a:ext cx="834661" cy="1087122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55776" y="2072780"/>
            <a:ext cx="1440160" cy="381224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04048" y="2072780"/>
            <a:ext cx="1440160" cy="381224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출력</a:t>
            </a:r>
          </a:p>
        </p:txBody>
      </p:sp>
      <p:graphicFrame>
        <p:nvGraphicFramePr>
          <p:cNvPr id="25" name="다이어그램 24"/>
          <p:cNvGraphicFramePr/>
          <p:nvPr>
            <p:extLst/>
          </p:nvPr>
        </p:nvGraphicFramePr>
        <p:xfrm>
          <a:off x="2568012" y="2060848"/>
          <a:ext cx="1342429" cy="159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7" name="다이어그램 26"/>
          <p:cNvGraphicFramePr/>
          <p:nvPr>
            <p:extLst/>
          </p:nvPr>
        </p:nvGraphicFramePr>
        <p:xfrm>
          <a:off x="5008102" y="2072780"/>
          <a:ext cx="1342429" cy="157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555776" y="3706595"/>
            <a:ext cx="1440160" cy="381224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입력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76056" y="3706595"/>
            <a:ext cx="1440160" cy="381224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출력</a:t>
            </a:r>
          </a:p>
        </p:txBody>
      </p:sp>
      <p:graphicFrame>
        <p:nvGraphicFramePr>
          <p:cNvPr id="32" name="다이어그램 31"/>
          <p:cNvGraphicFramePr/>
          <p:nvPr>
            <p:extLst/>
          </p:nvPr>
        </p:nvGraphicFramePr>
        <p:xfrm>
          <a:off x="5042273" y="4251200"/>
          <a:ext cx="1473943" cy="1881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39644" y="3259595"/>
            <a:ext cx="1604135" cy="392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표준입력장치</a:t>
            </a:r>
            <a:endParaRPr lang="ko-KR" altLang="en-US" sz="1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243516" y="3019873"/>
            <a:ext cx="472500" cy="142117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243516" y="5797359"/>
            <a:ext cx="472500" cy="142117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243516" y="3161990"/>
            <a:ext cx="472500" cy="2635369"/>
          </a:xfrm>
          <a:prstGeom prst="straightConnector1">
            <a:avLst/>
          </a:prstGeom>
          <a:ln>
            <a:solidFill>
              <a:srgbClr val="00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43516" y="3161990"/>
            <a:ext cx="472500" cy="2635369"/>
          </a:xfrm>
          <a:prstGeom prst="straightConnector1">
            <a:avLst/>
          </a:prstGeom>
          <a:ln>
            <a:solidFill>
              <a:srgbClr val="00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511270" y="4350513"/>
            <a:ext cx="1440160" cy="5040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read()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1270" y="4986121"/>
            <a:ext cx="1440160" cy="5040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readline</a:t>
            </a:r>
            <a:r>
              <a:rPr lang="en-US" altLang="ko-KR" sz="20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11270" y="5621729"/>
            <a:ext cx="1440160" cy="5040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readlines</a:t>
            </a:r>
            <a:r>
              <a:rPr lang="en-US" altLang="ko-KR" sz="20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715753" y="3256114"/>
            <a:ext cx="1604135" cy="392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표준출력장치</a:t>
            </a:r>
            <a:endParaRPr lang="ko-KR" altLang="en-US" sz="1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2366" y="5389213"/>
            <a:ext cx="1604135" cy="392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</a:t>
            </a:r>
            <a:endParaRPr lang="ko-KR" altLang="en-US" sz="1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55880" y="5433843"/>
            <a:ext cx="1604135" cy="392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</a:t>
            </a:r>
            <a:endParaRPr lang="ko-KR" altLang="en-US" sz="1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88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2"/>
            <a:ext cx="8260694" cy="565168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파일 입출력</a:t>
            </a:r>
            <a:r>
              <a:rPr lang="en-US" altLang="ko-KR" b="1" dirty="0" smtClean="0">
                <a:solidFill>
                  <a:srgbClr val="002060"/>
                </a:solidFill>
              </a:rPr>
              <a:t>- </a:t>
            </a:r>
            <a:r>
              <a:rPr lang="ko-KR" altLang="en-US" b="1" dirty="0" smtClean="0">
                <a:solidFill>
                  <a:srgbClr val="002060"/>
                </a:solidFill>
              </a:rPr>
              <a:t>파일 </a:t>
            </a:r>
            <a:r>
              <a:rPr lang="ko-KR" altLang="en-US" b="1" dirty="0">
                <a:solidFill>
                  <a:srgbClr val="002060"/>
                </a:solidFill>
              </a:rPr>
              <a:t>처리 </a:t>
            </a:r>
            <a:r>
              <a:rPr lang="en-US" altLang="ko-KR" b="1" dirty="0">
                <a:solidFill>
                  <a:srgbClr val="002060"/>
                </a:solidFill>
              </a:rPr>
              <a:t>3</a:t>
            </a:r>
            <a:r>
              <a:rPr lang="ko-KR" altLang="en-US" b="1" dirty="0">
                <a:solidFill>
                  <a:srgbClr val="002060"/>
                </a:solidFill>
              </a:rPr>
              <a:t>단계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파일 입력과 출력 기본 </a:t>
            </a:r>
            <a:r>
              <a:rPr lang="en-US" altLang="ko-KR" dirty="0"/>
              <a:t>[2]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28" name="그림 2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7268" y="2507877"/>
            <a:ext cx="1103594" cy="1087122"/>
          </a:xfrm>
          <a:prstGeom prst="rect">
            <a:avLst/>
          </a:prstGeom>
        </p:spPr>
      </p:pic>
      <p:pic>
        <p:nvPicPr>
          <p:cNvPr id="41" name="그림 4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895939" y="2507877"/>
            <a:ext cx="1103594" cy="1087122"/>
          </a:xfrm>
          <a:prstGeom prst="rect">
            <a:avLst/>
          </a:prstGeom>
        </p:spPr>
      </p:pic>
      <p:graphicFrame>
        <p:nvGraphicFramePr>
          <p:cNvPr id="42" name="다이어그램 41"/>
          <p:cNvGraphicFramePr/>
          <p:nvPr>
            <p:extLst/>
          </p:nvPr>
        </p:nvGraphicFramePr>
        <p:xfrm>
          <a:off x="2331891" y="2676120"/>
          <a:ext cx="3850208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3742826" y="1779561"/>
            <a:ext cx="1440160" cy="50405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단계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695154" y="1779561"/>
            <a:ext cx="1440160" cy="50405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3</a:t>
            </a:r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단계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46482" y="1779561"/>
            <a:ext cx="1440160" cy="50405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단계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494" y="3732925"/>
            <a:ext cx="1604135" cy="392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열기</a:t>
            </a:r>
            <a:endParaRPr lang="ko-KR" altLang="en-US" sz="1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38109" y="3676042"/>
            <a:ext cx="1604135" cy="392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닫기</a:t>
            </a:r>
            <a:endParaRPr lang="ko-KR" altLang="en-US" sz="1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7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029"/>
    </mc:Choice>
    <mc:Fallback xmlns="">
      <p:transition advTm="4602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2"/>
            <a:ext cx="8260694" cy="5459118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1 </a:t>
            </a:r>
            <a:r>
              <a:rPr lang="ko-KR" altLang="en-US" b="1" dirty="0">
                <a:solidFill>
                  <a:srgbClr val="002060"/>
                </a:solidFill>
              </a:rPr>
              <a:t>단계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ko-KR" altLang="en-US" b="1" dirty="0">
                <a:solidFill>
                  <a:srgbClr val="002060"/>
                </a:solidFill>
              </a:rPr>
              <a:t>파일 열기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2 </a:t>
            </a:r>
            <a:r>
              <a:rPr lang="ko-KR" altLang="en-US" b="1" dirty="0">
                <a:solidFill>
                  <a:srgbClr val="002060"/>
                </a:solidFill>
              </a:rPr>
              <a:t>단계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ko-KR" altLang="en-US" b="1" dirty="0">
                <a:solidFill>
                  <a:srgbClr val="002060"/>
                </a:solidFill>
              </a:rPr>
              <a:t>파일 처리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ko-KR" altLang="en-US" b="1" dirty="0">
                <a:solidFill>
                  <a:srgbClr val="002060"/>
                </a:solidFill>
              </a:rPr>
              <a:t>파일 읽기 또는 파일 쓰기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3 </a:t>
            </a:r>
            <a:r>
              <a:rPr lang="ko-KR" altLang="en-US" b="1" dirty="0">
                <a:solidFill>
                  <a:srgbClr val="002060"/>
                </a:solidFill>
              </a:rPr>
              <a:t>단계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ko-KR" altLang="en-US" b="1" dirty="0">
                <a:solidFill>
                  <a:srgbClr val="002060"/>
                </a:solidFill>
              </a:rPr>
              <a:t>파일 닫기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endParaRPr lang="en-US" altLang="ko-KR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파일 입력과 출력 기본 </a:t>
            </a:r>
            <a:r>
              <a:rPr lang="en-US" altLang="ko-KR" dirty="0"/>
              <a:t>[3]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423821"/>
            <a:ext cx="8260694" cy="788924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b="1" dirty="0">
                <a:solidFill>
                  <a:srgbClr val="002060"/>
                </a:solidFill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읽기 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  </a:t>
            </a:r>
            <a:r>
              <a:rPr lang="ko-KR" altLang="en-US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객체 이름 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 </a:t>
            </a:r>
            <a:r>
              <a:rPr lang="en-US" altLang="ko-KR" sz="2000" b="1" dirty="0">
                <a:solidFill>
                  <a:schemeClr val="accent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open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(“</a:t>
            </a:r>
            <a:r>
              <a:rPr lang="ko-KR" altLang="en-US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파일명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”, “</a:t>
            </a:r>
            <a:r>
              <a:rPr lang="en-US" altLang="ko-KR" sz="2000" b="1" dirty="0">
                <a:solidFill>
                  <a:schemeClr val="accent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”)</a:t>
            </a:r>
          </a:p>
          <a:p>
            <a:pPr lvl="1"/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쓰기 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  </a:t>
            </a:r>
            <a:r>
              <a:rPr lang="ko-KR" altLang="en-US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객체 이름 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 </a:t>
            </a:r>
            <a:r>
              <a:rPr lang="en-US" altLang="ko-KR" sz="2000" b="1" dirty="0">
                <a:solidFill>
                  <a:schemeClr val="accent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open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(“</a:t>
            </a:r>
            <a:r>
              <a:rPr lang="ko-KR" altLang="en-US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파일명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”, “</a:t>
            </a:r>
            <a:r>
              <a:rPr lang="en-US" altLang="ko-KR" sz="2000" b="1" dirty="0">
                <a:solidFill>
                  <a:schemeClr val="accent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w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”)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68" y="2408475"/>
            <a:ext cx="5832649" cy="97638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46463" y="4922858"/>
            <a:ext cx="8260694" cy="611194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닫기 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  </a:t>
            </a:r>
            <a:r>
              <a:rPr lang="ko-KR" altLang="en-US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객체 이름</a:t>
            </a:r>
            <a:r>
              <a:rPr lang="en-US" altLang="ko-KR" sz="20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 </a:t>
            </a:r>
            <a:r>
              <a:rPr lang="en-US" altLang="ko-KR" sz="2000" b="1" dirty="0">
                <a:solidFill>
                  <a:schemeClr val="accent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close()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0448" y="5729782"/>
            <a:ext cx="8253774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</a:t>
            </a:r>
            <a:r>
              <a:rPr lang="ko-KR" altLang="en-US" sz="20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프로그래밍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언어에서 제공하는 데이터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구조로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조작하는 데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6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2"/>
            <a:ext cx="8260694" cy="53151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28600" lvl="1" indent="0">
              <a:buNone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파일 입력과 출력 기본 </a:t>
            </a:r>
            <a:r>
              <a:rPr lang="en-US" altLang="ko-KR" dirty="0"/>
              <a:t>[4]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90799" y="1834008"/>
            <a:ext cx="8260694" cy="2747120"/>
            <a:chOff x="340152" y="1247116"/>
            <a:chExt cx="8260694" cy="1745753"/>
          </a:xfrm>
        </p:grpSpPr>
        <p:sp>
          <p:nvSpPr>
            <p:cNvPr id="5" name="직사각형 4"/>
            <p:cNvSpPr/>
            <p:nvPr/>
          </p:nvSpPr>
          <p:spPr>
            <a:xfrm>
              <a:off x="340152" y="1247116"/>
              <a:ext cx="8260694" cy="899226"/>
            </a:xfrm>
            <a:prstGeom prst="rect">
              <a:avLst/>
            </a:prstGeom>
            <a:solidFill>
              <a:srgbClr val="E5F6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lvl="1"/>
              <a:r>
                <a:rPr lang="en-US" altLang="ko-KR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 = </a:t>
              </a:r>
              <a:r>
                <a:rPr lang="en-US" altLang="ko-KR" sz="2400" b="1" dirty="0">
                  <a:solidFill>
                    <a:schemeClr val="accent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open</a:t>
              </a:r>
              <a:r>
                <a:rPr lang="en-US" altLang="ko-KR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(“Data/data.txt</a:t>
              </a:r>
              <a:r>
                <a:rPr lang="en-US" altLang="ko-KR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”, “</a:t>
              </a:r>
              <a:r>
                <a:rPr lang="en-US" altLang="ko-KR" sz="2400" b="1" dirty="0">
                  <a:solidFill>
                    <a:schemeClr val="accent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r</a:t>
              </a:r>
              <a:r>
                <a:rPr lang="en-US" altLang="ko-KR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”)</a:t>
              </a:r>
            </a:p>
            <a:p>
              <a:pPr lvl="1"/>
              <a:endPara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lvl="1"/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파일 읽기 또는 쓰기  </a:t>
              </a:r>
              <a:endPara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lvl="1"/>
              <a:r>
                <a:rPr lang="en-US" altLang="ko-KR" sz="2000" b="1" dirty="0">
                  <a:solidFill>
                    <a:srgbClr val="002060"/>
                  </a:solidFill>
                </a:rPr>
                <a:t> 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0152" y="2093643"/>
              <a:ext cx="8260694" cy="899226"/>
            </a:xfrm>
            <a:prstGeom prst="rect">
              <a:avLst/>
            </a:prstGeom>
            <a:solidFill>
              <a:srgbClr val="E5F6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ko-KR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f. </a:t>
              </a:r>
              <a:r>
                <a:rPr lang="en-US" altLang="ko-KR" sz="2400" b="1" dirty="0">
                  <a:solidFill>
                    <a:schemeClr val="accent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close()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351487" y="951491"/>
            <a:ext cx="1440160" cy="50405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파일객체</a:t>
            </a:r>
            <a:endParaRPr lang="ko-KR" altLang="en-US" sz="20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52222" y="951491"/>
            <a:ext cx="1440160" cy="50405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파일이름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35116" y="951491"/>
            <a:ext cx="1440160" cy="50405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파일모드</a:t>
            </a:r>
            <a:endParaRPr lang="ko-KR" altLang="en-US" sz="20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27584" y="1455547"/>
            <a:ext cx="0" cy="533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75856" y="1455547"/>
            <a:ext cx="0" cy="533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716016" y="1497430"/>
            <a:ext cx="122410" cy="33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733"/>
    </mc:Choice>
    <mc:Fallback xmlns="">
      <p:transition advTm="4973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파일 생성하기 </a:t>
            </a:r>
            <a:r>
              <a:rPr lang="en-US" altLang="ko-KR" dirty="0"/>
              <a:t>[1]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write()  : </a:t>
            </a:r>
            <a:r>
              <a:rPr lang="ko-KR" altLang="en-US" b="1" dirty="0"/>
              <a:t>지정된 문자열 쓰기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 </a:t>
            </a:r>
            <a:r>
              <a:rPr lang="ko-KR" altLang="en-US" b="1" dirty="0">
                <a:solidFill>
                  <a:srgbClr val="C00000"/>
                </a:solidFill>
              </a:rPr>
              <a:t>줄 바꿈을 위해 </a:t>
            </a:r>
            <a:r>
              <a:rPr lang="ko-KR" altLang="en-US" b="1" dirty="0" err="1">
                <a:solidFill>
                  <a:srgbClr val="C00000"/>
                </a:solidFill>
              </a:rPr>
              <a:t>개행문자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(‘\n’) </a:t>
            </a:r>
            <a:r>
              <a:rPr lang="ko-KR" altLang="en-US" b="1" dirty="0">
                <a:solidFill>
                  <a:srgbClr val="C00000"/>
                </a:solidFill>
              </a:rPr>
              <a:t>추가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 err="1"/>
              <a:t>writelines</a:t>
            </a:r>
            <a:r>
              <a:rPr lang="en-US" altLang="ko-KR" b="1" dirty="0"/>
              <a:t>() : </a:t>
            </a:r>
            <a:r>
              <a:rPr lang="ko-KR" altLang="en-US" b="1" dirty="0"/>
              <a:t>문자열 목록 </a:t>
            </a:r>
            <a:r>
              <a:rPr lang="en-US" altLang="ko-KR" b="1" dirty="0"/>
              <a:t>, </a:t>
            </a:r>
            <a:r>
              <a:rPr lang="ko-KR" altLang="en-US" b="1" dirty="0"/>
              <a:t>인수로 </a:t>
            </a:r>
            <a:r>
              <a:rPr lang="ko-KR" altLang="en-US" b="1" dirty="0">
                <a:solidFill>
                  <a:srgbClr val="0070C0"/>
                </a:solidFill>
              </a:rPr>
              <a:t>반복 가능한 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</a:rPr>
              <a:t>                 줄 </a:t>
            </a:r>
            <a:r>
              <a:rPr lang="ko-KR" altLang="en-US" b="1" dirty="0">
                <a:solidFill>
                  <a:srgbClr val="C00000"/>
                </a:solidFill>
              </a:rPr>
              <a:t>바꿈을 위해 </a:t>
            </a:r>
            <a:r>
              <a:rPr lang="ko-KR" altLang="en-US" b="1" dirty="0" err="1">
                <a:solidFill>
                  <a:srgbClr val="C00000"/>
                </a:solidFill>
              </a:rPr>
              <a:t>개행문자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(‘\n’) </a:t>
            </a:r>
            <a:r>
              <a:rPr lang="ko-KR" altLang="en-US" b="1" dirty="0">
                <a:solidFill>
                  <a:srgbClr val="C00000"/>
                </a:solidFill>
              </a:rPr>
              <a:t>추가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3335" y="3743363"/>
            <a:ext cx="1440160" cy="381224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파일 출력</a:t>
            </a:r>
          </a:p>
        </p:txBody>
      </p:sp>
      <p:graphicFrame>
        <p:nvGraphicFramePr>
          <p:cNvPr id="14" name="다이어그램 13"/>
          <p:cNvGraphicFramePr/>
          <p:nvPr>
            <p:extLst/>
          </p:nvPr>
        </p:nvGraphicFramePr>
        <p:xfrm>
          <a:off x="539552" y="4287968"/>
          <a:ext cx="1473943" cy="1881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7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706"/>
    </mc:Choice>
    <mc:Fallback xmlns="">
      <p:transition advTm="4370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함초롬돋움" panose="020B0604000101010101" pitchFamily="50" charset="-127"/>
              </a:rPr>
              <a:t>변수 역할을 가장 잘 설명하는 이름을 지어야 한다</a:t>
            </a:r>
            <a:r>
              <a:rPr lang="en-US" altLang="ko-KR" sz="1800" dirty="0">
                <a:latin typeface="함초롬돋움" panose="020B0604000101010101" pitchFamily="50" charset="-127"/>
              </a:rPr>
              <a:t>. (</a:t>
            </a:r>
            <a:r>
              <a:rPr lang="ko-KR" altLang="en-US" sz="1800" dirty="0">
                <a:latin typeface="함초롬돋움" panose="020B0604000101010101" pitchFamily="50" charset="-127"/>
              </a:rPr>
              <a:t>프로그램 </a:t>
            </a:r>
            <a:r>
              <a:rPr lang="ko-KR" altLang="en-US" sz="1800" dirty="0" err="1">
                <a:solidFill>
                  <a:srgbClr val="C00000"/>
                </a:solidFill>
                <a:latin typeface="함초롬돋움" panose="020B0604000101010101" pitchFamily="50" charset="-127"/>
              </a:rPr>
              <a:t>가독성</a:t>
            </a:r>
            <a:r>
              <a:rPr lang="ko-KR" altLang="en-US" sz="1800" dirty="0">
                <a:latin typeface="함초롬돋움" panose="020B0604000101010101" pitchFamily="50" charset="-127"/>
              </a:rPr>
              <a:t> 향상</a:t>
            </a:r>
            <a:r>
              <a:rPr lang="en-US" altLang="ko-KR" sz="1800" dirty="0">
                <a:latin typeface="함초롬돋움" panose="020B0604000101010101" pitchFamily="50" charset="-127"/>
              </a:rPr>
              <a:t>)</a:t>
            </a:r>
          </a:p>
          <a:p>
            <a:r>
              <a:rPr lang="ko-KR" altLang="en-US" sz="1800" dirty="0">
                <a:latin typeface="함초롬돋움" panose="020B0604000101010101" pitchFamily="50" charset="-127"/>
              </a:rPr>
              <a:t>영문자와 숫자</a:t>
            </a:r>
            <a:r>
              <a:rPr lang="en-US" altLang="ko-KR" sz="1800" dirty="0">
                <a:latin typeface="함초롬돋움" panose="020B0604000101010101" pitchFamily="50" charset="-127"/>
              </a:rPr>
              <a:t>, </a:t>
            </a:r>
            <a:r>
              <a:rPr lang="ko-KR" altLang="en-US" sz="1800" dirty="0">
                <a:latin typeface="함초롬돋움" panose="020B0604000101010101" pitchFamily="50" charset="-127"/>
              </a:rPr>
              <a:t>밑줄 문자</a:t>
            </a:r>
            <a:r>
              <a:rPr lang="en-US" altLang="ko-KR" sz="1800" dirty="0">
                <a:latin typeface="함초롬돋움" panose="020B0604000101010101" pitchFamily="50" charset="-127"/>
              </a:rPr>
              <a:t>(_)</a:t>
            </a:r>
            <a:r>
              <a:rPr lang="ko-KR" altLang="en-US" sz="1800" dirty="0">
                <a:latin typeface="함초롬돋움" panose="020B0604000101010101" pitchFamily="50" charset="-127"/>
              </a:rPr>
              <a:t>로 이루어진다</a:t>
            </a:r>
            <a:r>
              <a:rPr lang="en-US" altLang="ko-KR" sz="1800" dirty="0">
                <a:latin typeface="함초롬돋움" panose="020B0604000101010101" pitchFamily="50" charset="-127"/>
              </a:rPr>
              <a:t>.</a:t>
            </a:r>
          </a:p>
          <a:p>
            <a:r>
              <a:rPr lang="ko-KR" altLang="en-US" sz="1800" dirty="0">
                <a:latin typeface="함초롬돋움" panose="020B0604000101010101" pitchFamily="50" charset="-127"/>
              </a:rPr>
              <a:t>식별자의 첫 글자는 숫자로 시작할 수 없다</a:t>
            </a:r>
            <a:r>
              <a:rPr lang="en-US" altLang="ko-KR" sz="1800" dirty="0">
                <a:latin typeface="함초롬돋움" panose="020B0604000101010101" pitchFamily="50" charset="-127"/>
              </a:rPr>
              <a:t>. </a:t>
            </a:r>
            <a:r>
              <a:rPr lang="ko-KR" altLang="en-US" sz="1800" dirty="0">
                <a:latin typeface="함초롬돋움" panose="020B0604000101010101" pitchFamily="50" charset="-127"/>
              </a:rPr>
              <a:t>중간에 공백을 가질 수 없다</a:t>
            </a:r>
            <a:r>
              <a:rPr lang="en-US" altLang="ko-KR" sz="1800" dirty="0">
                <a:latin typeface="함초롬돋움" panose="020B0604000101010101" pitchFamily="50" charset="-127"/>
              </a:rPr>
              <a:t>.</a:t>
            </a:r>
          </a:p>
          <a:p>
            <a:r>
              <a:rPr lang="ko-KR" altLang="en-US" sz="1800" dirty="0">
                <a:latin typeface="함초롬돋움" panose="020B0604000101010101" pitchFamily="50" charset="-127"/>
              </a:rPr>
              <a:t>대문자와 소문자는 구별된다</a:t>
            </a:r>
            <a:r>
              <a:rPr lang="en-US" altLang="ko-KR" sz="1800" dirty="0">
                <a:latin typeface="함초롬돋움" panose="020B0604000101010101" pitchFamily="50" charset="-127"/>
              </a:rPr>
              <a:t>. </a:t>
            </a:r>
          </a:p>
          <a:p>
            <a:r>
              <a:rPr lang="ko-KR" altLang="en-US" sz="1800" dirty="0" err="1">
                <a:latin typeface="함초롬돋움" panose="020B0604000101010101" pitchFamily="50" charset="-127"/>
              </a:rPr>
              <a:t>파이썬의</a:t>
            </a:r>
            <a:r>
              <a:rPr lang="ko-KR" altLang="en-US" sz="1800" dirty="0">
                <a:latin typeface="함초롬돋움" panose="020B0604000101010101" pitchFamily="50" charset="-127"/>
              </a:rPr>
              <a:t> </a:t>
            </a:r>
            <a:r>
              <a:rPr lang="ko-KR" altLang="en-US" sz="1800" dirty="0" err="1">
                <a:latin typeface="함초롬돋움" panose="020B0604000101010101" pitchFamily="50" charset="-127"/>
              </a:rPr>
              <a:t>예약어</a:t>
            </a:r>
            <a:r>
              <a:rPr lang="en-US" altLang="ko-KR" sz="1800" dirty="0">
                <a:latin typeface="함초롬돋움" panose="020B0604000101010101" pitchFamily="50" charset="-127"/>
              </a:rPr>
              <a:t>(</a:t>
            </a:r>
            <a:r>
              <a:rPr lang="ko-KR" altLang="en-US" sz="1800" dirty="0">
                <a:latin typeface="함초롬돋움" panose="020B0604000101010101" pitchFamily="50" charset="-127"/>
              </a:rPr>
              <a:t>키워드</a:t>
            </a:r>
            <a:r>
              <a:rPr lang="en-US" altLang="ko-KR" sz="1800" dirty="0">
                <a:latin typeface="함초롬돋움" panose="020B0604000101010101" pitchFamily="50" charset="-127"/>
              </a:rPr>
              <a:t>)</a:t>
            </a:r>
            <a:r>
              <a:rPr lang="ko-KR" altLang="en-US" sz="1800" dirty="0">
                <a:latin typeface="함초롬돋움" panose="020B0604000101010101" pitchFamily="50" charset="-127"/>
              </a:rPr>
              <a:t>는 </a:t>
            </a:r>
            <a:r>
              <a:rPr lang="ko-KR" altLang="en-US" sz="1800" dirty="0" err="1">
                <a:latin typeface="함초롬돋움" panose="020B0604000101010101" pitchFamily="50" charset="-127"/>
              </a:rPr>
              <a:t>식별자로</a:t>
            </a:r>
            <a:r>
              <a:rPr lang="ko-KR" altLang="en-US" sz="1800" dirty="0">
                <a:latin typeface="함초롬돋움" panose="020B0604000101010101" pitchFamily="50" charset="-127"/>
              </a:rPr>
              <a:t> 사용할 수 없다 </a:t>
            </a:r>
            <a:r>
              <a:rPr lang="en-US" altLang="ko-KR" sz="1800" dirty="0">
                <a:latin typeface="함초롬돋움" panose="020B0604000101010101" pitchFamily="50" charset="-127"/>
              </a:rPr>
              <a:t>( </a:t>
            </a:r>
            <a:r>
              <a:rPr lang="ko-KR" altLang="en-US" sz="1800" dirty="0">
                <a:latin typeface="함초롬돋움" panose="020B0604000101010101" pitchFamily="50" charset="-127"/>
              </a:rPr>
              <a:t>아래 표</a:t>
            </a:r>
            <a:r>
              <a:rPr lang="en-US" altLang="ko-KR" sz="1800" dirty="0">
                <a:latin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spc="-113" dirty="0">
                <a:solidFill>
                  <a:srgbClr val="002060"/>
                </a:solidFill>
                <a:latin typeface="함초롬돋움" panose="020B0604000101010101" pitchFamily="50" charset="-127"/>
              </a:rPr>
              <a:t>변</a:t>
            </a:r>
            <a:r>
              <a:rPr lang="ko-KR" altLang="en-US" sz="2700" spc="-113" dirty="0">
                <a:solidFill>
                  <a:srgbClr val="00B0F0"/>
                </a:solidFill>
                <a:latin typeface="함초롬돋움" panose="020B0604000101010101" pitchFamily="50" charset="-127"/>
              </a:rPr>
              <a:t>수</a:t>
            </a:r>
            <a:r>
              <a:rPr lang="ko-KR" altLang="en-US" sz="2700" spc="-113" dirty="0">
                <a:solidFill>
                  <a:srgbClr val="002060"/>
                </a:solidFill>
                <a:latin typeface="함초롬돋움" panose="020B0604000101010101" pitchFamily="50" charset="-127"/>
              </a:rPr>
              <a:t>  이름은 어떻게 짓나</a:t>
            </a:r>
            <a:r>
              <a:rPr lang="en-US" altLang="ko-KR" sz="2700" spc="-113" dirty="0">
                <a:solidFill>
                  <a:srgbClr val="002060"/>
                </a:solidFill>
                <a:latin typeface="함초롬돋움" panose="020B0604000101010101" pitchFamily="50" charset="-127"/>
              </a:rPr>
              <a:t>?</a:t>
            </a:r>
            <a:endParaRPr lang="ko-KR" altLang="en-US" sz="27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22" y="3857425"/>
            <a:ext cx="7792942" cy="18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910"/>
    </mc:Choice>
    <mc:Fallback xmlns="">
      <p:transition advTm="7091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파일 생성하기 </a:t>
            </a:r>
            <a:r>
              <a:rPr lang="en-US" altLang="ko-KR" dirty="0"/>
              <a:t>[2]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44863" y="2204864"/>
            <a:ext cx="8620734" cy="461665"/>
          </a:xfrm>
          <a:prstGeom prst="rect">
            <a:avLst/>
          </a:prstGeom>
          <a:solidFill>
            <a:srgbClr val="E5F6E4"/>
          </a:solidFill>
          <a:ln>
            <a:solidFill>
              <a:srgbClr val="009999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'Data/write1.txt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utf-8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908720"/>
            <a:ext cx="1440160" cy="50405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1484784"/>
            <a:ext cx="1440160" cy="504056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write()</a:t>
            </a:r>
            <a:endParaRPr lang="ko-KR" altLang="en-US" b="1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1746" y="3723183"/>
            <a:ext cx="8620734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"utf-8“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: 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UTF-8은 가변 길이 문자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인코딩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방식으로,</a:t>
            </a: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</a:t>
            </a:r>
            <a:r>
              <a:rPr lang="ko-KR" altLang="en-US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파일의 표준</a:t>
            </a:r>
            <a:endParaRPr lang="en-US" altLang="ko-KR" b="1" dirty="0" smtClean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유니코드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문자 집합을 효율적으로 표현할 수 있도록 설</a:t>
            </a:r>
            <a:r>
              <a:rPr kumimoji="0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5752" y="3042465"/>
            <a:ext cx="848904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문자를 컴퓨터에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저장하고 전송하기 위해서는 </a:t>
            </a:r>
            <a:r>
              <a:rPr lang="ko-KR" altLang="en-US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인코딩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722" y="5291934"/>
            <a:ext cx="8633793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유니코드 코드 포인트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문자는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U+0000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U+10FFFF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고유한 코드 포인트를 가집니다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유니코드 코드 포인트는 </a:t>
            </a:r>
            <a:r>
              <a:rPr lang="en-US" altLang="ko-KR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U+0041</a:t>
            </a:r>
          </a:p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en-US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유니코드 코드 포인트는 </a:t>
            </a:r>
            <a:r>
              <a:rPr lang="en-US" altLang="ko-KR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U+D55C</a:t>
            </a:r>
            <a:endParaRPr lang="ko-KR" altLang="en-US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1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704"/>
    </mc:Choice>
    <mc:Fallback xmlns="">
      <p:transition advTm="51704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파일 생성하기 </a:t>
            </a:r>
            <a:r>
              <a:rPr lang="en-US" altLang="ko-KR" dirty="0"/>
              <a:t>[2]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71746" y="2282857"/>
            <a:ext cx="8620734" cy="4154984"/>
          </a:xfrm>
          <a:prstGeom prst="rect">
            <a:avLst/>
          </a:prstGeom>
          <a:noFill/>
          <a:ln>
            <a:solidFill>
              <a:srgbClr val="009999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'Data/write1.txt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utf-8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write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lang="en-US" altLang="ko-KR" sz="2400" b="1" dirty="0">
                <a:solidFill>
                  <a:srgbClr val="0037A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f.write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Everyone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f.write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welcome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f.write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037A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ko-KR" altLang="ko-KR" sz="2400" b="1" dirty="0" err="1">
                <a:solidFill>
                  <a:srgbClr val="0037A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76" y="4415578"/>
            <a:ext cx="3077004" cy="238245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51520" y="908720"/>
            <a:ext cx="1440160" cy="50405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1484784"/>
            <a:ext cx="1440160" cy="504056"/>
          </a:xfrm>
          <a:prstGeom prst="rect">
            <a:avLst/>
          </a:prstGeom>
          <a:noFill/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write()</a:t>
            </a:r>
            <a:endParaRPr lang="ko-KR" altLang="en-US" b="1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9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704"/>
    </mc:Choice>
    <mc:Fallback xmlns="">
      <p:transition advTm="51704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  <a:latin typeface="함초롬돋움" panose="020B0604000101010101" pitchFamily="50" charset="-127"/>
              </a:rPr>
              <a:t>파일 </a:t>
            </a:r>
            <a:r>
              <a:rPr lang="ko-KR" altLang="en-US" dirty="0" err="1">
                <a:solidFill>
                  <a:srgbClr val="7030A0"/>
                </a:solidFill>
                <a:latin typeface="함초롬돋움" panose="020B0604000101010101" pitchFamily="50" charset="-127"/>
              </a:rPr>
              <a:t>읽어오기</a:t>
            </a:r>
            <a:r>
              <a:rPr lang="en-US" altLang="ko-KR" dirty="0">
                <a:solidFill>
                  <a:srgbClr val="7030A0"/>
                </a:solidFill>
                <a:latin typeface="함초롬돋움" panose="020B0604000101010101" pitchFamily="50" charset="-127"/>
              </a:rPr>
              <a:t>[</a:t>
            </a:r>
            <a:r>
              <a:rPr lang="en-US" altLang="ko-KR" dirty="0">
                <a:solidFill>
                  <a:srgbClr val="00B0F0"/>
                </a:solidFill>
                <a:latin typeface="함초롬돋움" panose="020B0604000101010101" pitchFamily="50" charset="-127"/>
              </a:rPr>
              <a:t>1</a:t>
            </a:r>
            <a:r>
              <a:rPr lang="en-US" altLang="ko-KR" dirty="0">
                <a:solidFill>
                  <a:srgbClr val="7030A0"/>
                </a:solidFill>
                <a:latin typeface="함초롬돋움" panose="020B0604000101010101" pitchFamily="50" charset="-127"/>
              </a:rPr>
              <a:t>]</a:t>
            </a:r>
            <a:r>
              <a:rPr lang="ko-KR" altLang="en-US" dirty="0">
                <a:solidFill>
                  <a:srgbClr val="C0000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1268760"/>
            <a:ext cx="8636512" cy="3046988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err="1">
                <a:solidFill>
                  <a:schemeClr val="accent2">
                    <a:lumMod val="50000"/>
                    <a:lumOff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fn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ko-KR" sz="24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Data/</a:t>
            </a:r>
            <a:r>
              <a:rPr lang="ko-KR" altLang="ko-KR" sz="24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poem</a:t>
            </a:r>
            <a:r>
              <a:rPr lang="ko-KR" altLang="ko-KR" sz="2400" b="1" dirty="0" err="1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.txt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endParaRPr lang="en-US" altLang="ko-KR" sz="2400" b="1" dirty="0">
              <a:solidFill>
                <a:srgbClr val="067D1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FF66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'utf-8'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3399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3399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f.close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968" y="6218767"/>
            <a:ext cx="876475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'C:/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/user/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PycharmProjects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/Data/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poem.txt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#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경로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90298" y="5467931"/>
            <a:ext cx="493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UTF-8(Unicode Transformation Format-8)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널리 사용되는 문자 </a:t>
            </a:r>
            <a:r>
              <a:rPr lang="ko-KR" altLang="en-US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인코딩으로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유니코드 표준</a:t>
            </a:r>
          </a:p>
        </p:txBody>
      </p:sp>
    </p:spTree>
    <p:extLst>
      <p:ext uri="{BB962C8B-B14F-4D97-AF65-F5344CB8AC3E}">
        <p14:creationId xmlns:p14="http://schemas.microsoft.com/office/powerpoint/2010/main" val="14367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601"/>
    </mc:Choice>
    <mc:Fallback xmlns="">
      <p:transition advTm="5660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  <a:latin typeface="함초롬돋움" panose="020B0604000101010101" pitchFamily="50" charset="-127"/>
              </a:rPr>
              <a:t>파일 </a:t>
            </a:r>
            <a:r>
              <a:rPr lang="ko-KR" altLang="en-US" dirty="0" err="1">
                <a:solidFill>
                  <a:srgbClr val="7030A0"/>
                </a:solidFill>
                <a:latin typeface="함초롬돋움" panose="020B0604000101010101" pitchFamily="50" charset="-127"/>
              </a:rPr>
              <a:t>읽어오기</a:t>
            </a:r>
            <a:r>
              <a:rPr lang="en-US" altLang="ko-KR" dirty="0" smtClean="0">
                <a:solidFill>
                  <a:srgbClr val="7030A0"/>
                </a:solidFill>
                <a:latin typeface="함초롬돋움" panose="020B0604000101010101" pitchFamily="50" charset="-127"/>
              </a:rPr>
              <a:t>[</a:t>
            </a:r>
            <a:r>
              <a:rPr lang="en-US" altLang="ko-KR" dirty="0">
                <a:solidFill>
                  <a:srgbClr val="00B0F0"/>
                </a:solidFill>
                <a:latin typeface="함초롬돋움" panose="020B0604000101010101" pitchFamily="50" charset="-127"/>
              </a:rPr>
              <a:t>2</a:t>
            </a:r>
            <a:r>
              <a:rPr lang="en-US" altLang="ko-KR" dirty="0" smtClean="0">
                <a:solidFill>
                  <a:srgbClr val="7030A0"/>
                </a:solidFill>
                <a:latin typeface="함초롬돋움" panose="020B0604000101010101" pitchFamily="50" charset="-127"/>
              </a:rPr>
              <a:t>]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1746" y="1416880"/>
            <a:ext cx="8692742" cy="1200329"/>
          </a:xfrm>
          <a:prstGeom prst="rect">
            <a:avLst/>
          </a:prstGeom>
          <a:noFill/>
          <a:ln w="19050"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'utf-8'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66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line.strip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9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601"/>
    </mc:Choice>
    <mc:Fallback xmlns="">
      <p:transition advTm="566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정수</a:t>
            </a:r>
            <a:r>
              <a:rPr lang="en-US" altLang="ko-KR" sz="1800" baseline="30000" dirty="0">
                <a:solidFill>
                  <a:srgbClr val="002060"/>
                </a:solidFill>
                <a:latin typeface="함초롬돋움" panose="020B0604000101010101" pitchFamily="50" charset="-127"/>
              </a:rPr>
              <a:t>integer</a:t>
            </a:r>
            <a:endParaRPr lang="en-US" altLang="ko-KR" sz="18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실수</a:t>
            </a:r>
            <a:r>
              <a:rPr lang="en-US" altLang="ko-KR" sz="1800" baseline="30000" dirty="0">
                <a:solidFill>
                  <a:srgbClr val="002060"/>
                </a:solidFill>
                <a:latin typeface="함초롬돋움" panose="020B0604000101010101" pitchFamily="50" charset="-127"/>
              </a:rPr>
              <a:t>floating-point</a:t>
            </a:r>
            <a:endParaRPr lang="en-US" altLang="ko-KR" sz="18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문자열</a:t>
            </a:r>
            <a:r>
              <a:rPr lang="en-US" altLang="ko-KR" sz="1800" baseline="30000" dirty="0">
                <a:solidFill>
                  <a:srgbClr val="002060"/>
                </a:solidFill>
                <a:latin typeface="함초롬돋움" panose="020B0604000101010101" pitchFamily="50" charset="-127"/>
              </a:rPr>
              <a:t>string</a:t>
            </a:r>
            <a:endParaRPr lang="en-US" altLang="ko-KR" sz="18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r>
              <a:rPr lang="ko-KR" altLang="en-US" sz="1800" dirty="0" err="1">
                <a:solidFill>
                  <a:srgbClr val="002060"/>
                </a:solidFill>
              </a:rPr>
              <a:t>부울형</a:t>
            </a:r>
            <a:r>
              <a:rPr lang="en-US" altLang="ko-KR" sz="1800" baseline="30000" dirty="0">
                <a:solidFill>
                  <a:srgbClr val="002060"/>
                </a:solidFill>
              </a:rPr>
              <a:t>bool : </a:t>
            </a:r>
            <a:r>
              <a:rPr lang="ko-KR" altLang="en-US" sz="1800" dirty="0">
                <a:latin typeface="함초롬돋움" panose="020B0604000101010101" pitchFamily="50" charset="-127"/>
              </a:rPr>
              <a:t>참</a:t>
            </a:r>
            <a:r>
              <a:rPr lang="en-US" altLang="ko-KR" sz="1800" dirty="0">
                <a:latin typeface="함초롬돋움" panose="020B0604000101010101" pitchFamily="50" charset="-127"/>
              </a:rPr>
              <a:t>(True)</a:t>
            </a:r>
            <a:r>
              <a:rPr lang="ko-KR" altLang="en-US" sz="1800" dirty="0">
                <a:latin typeface="함초롬돋움" panose="020B0604000101010101" pitchFamily="50" charset="-127"/>
              </a:rPr>
              <a:t> 또는 거짓</a:t>
            </a:r>
            <a:r>
              <a:rPr lang="en-US" altLang="ko-KR" sz="1800" dirty="0">
                <a:latin typeface="함초롬돋움" panose="020B0604000101010101" pitchFamily="50" charset="-127"/>
              </a:rPr>
              <a:t>(False)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spc="-113" dirty="0" err="1">
                <a:solidFill>
                  <a:srgbClr val="00B0F0"/>
                </a:solidFill>
                <a:latin typeface="함초롬돋움" panose="020B0604000101010101" pitchFamily="50" charset="-127"/>
              </a:rPr>
              <a:t>자</a:t>
            </a:r>
            <a:r>
              <a:rPr lang="ko-KR" altLang="en-US" sz="2700" spc="-113" dirty="0" err="1">
                <a:solidFill>
                  <a:srgbClr val="FFC000"/>
                </a:solidFill>
                <a:latin typeface="함초롬돋움" panose="020B0604000101010101" pitchFamily="50" charset="-127"/>
              </a:rPr>
              <a:t>료</a:t>
            </a:r>
            <a:r>
              <a:rPr lang="ko-KR" altLang="en-US" sz="2700" spc="-113" dirty="0" err="1">
                <a:solidFill>
                  <a:srgbClr val="92D050"/>
                </a:solidFill>
                <a:latin typeface="함초롬돋움" panose="020B0604000101010101" pitchFamily="50" charset="-127"/>
              </a:rPr>
              <a:t>형</a:t>
            </a:r>
            <a:r>
              <a:rPr lang="en-US" altLang="ko-KR" sz="2700" spc="-113" dirty="0">
                <a:solidFill>
                  <a:srgbClr val="002060"/>
                </a:solidFill>
                <a:latin typeface="함초롬돋움" panose="020B0604000101010101" pitchFamily="50" charset="-127"/>
              </a:rPr>
              <a:t>(Data Type)</a:t>
            </a:r>
            <a:endParaRPr lang="ko-KR" altLang="en-US" sz="27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9855" b="7407"/>
          <a:stretch/>
        </p:blipFill>
        <p:spPr>
          <a:xfrm>
            <a:off x="4067944" y="3478630"/>
            <a:ext cx="4511310" cy="29026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1916" y="5316036"/>
            <a:ext cx="80005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type() </a:t>
            </a:r>
            <a:r>
              <a: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</a:t>
            </a:r>
            <a:r>
              <a:rPr lang="ko-KR" altLang="en-US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데이터 타입 확인</a:t>
            </a:r>
            <a:endParaRPr lang="en-US" altLang="ko-KR" sz="1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4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700" spc="-113" dirty="0">
                <a:solidFill>
                  <a:srgbClr val="002060"/>
                </a:solidFill>
                <a:latin typeface="함초롬돋움" panose="020B0604000101010101" pitchFamily="50" charset="-127"/>
              </a:rPr>
              <a:t>문자열과 문자열 인덱싱</a:t>
            </a:r>
            <a:endParaRPr lang="ko-KR" altLang="en-US" sz="27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>
                <a:solidFill>
                  <a:srgbClr val="002060"/>
                </a:solidFill>
                <a:latin typeface="함초롬돋움" panose="020B0604000101010101" pitchFamily="50" charset="-127"/>
              </a:rPr>
              <a:t>문자로 이루어지 텍스트 데이터</a:t>
            </a:r>
            <a:endParaRPr lang="en-US" altLang="ko-KR" sz="18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함초롬돋움" panose="020B0604000101010101" pitchFamily="50" charset="-127"/>
              </a:rPr>
              <a:t>큰 따옴표</a:t>
            </a:r>
            <a:r>
              <a:rPr lang="en-US" altLang="ko-KR" sz="1800" dirty="0">
                <a:latin typeface="함초롬돋움" panose="020B0604000101010101" pitchFamily="50" charset="-127"/>
              </a:rPr>
              <a:t>(“) </a:t>
            </a:r>
            <a:r>
              <a:rPr lang="ko-KR" altLang="en-US" sz="1800" dirty="0">
                <a:latin typeface="함초롬돋움" panose="020B0604000101010101" pitchFamily="50" charset="-127"/>
              </a:rPr>
              <a:t>또는 작은 따옴표</a:t>
            </a:r>
            <a:r>
              <a:rPr lang="en-US" altLang="ko-KR" sz="1800" dirty="0">
                <a:latin typeface="함초롬돋움" panose="020B0604000101010101" pitchFamily="50" charset="-127"/>
              </a:rPr>
              <a:t>(‘)</a:t>
            </a:r>
            <a:r>
              <a:rPr lang="ko-KR" altLang="en-US" sz="1800" dirty="0">
                <a:latin typeface="함초롬돋움" panose="020B0604000101010101" pitchFamily="50" charset="-127"/>
              </a:rPr>
              <a:t>를 이용하여 생성</a:t>
            </a:r>
            <a:endParaRPr lang="en-US" altLang="ko-KR" sz="1800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" y="4023880"/>
            <a:ext cx="8081447" cy="965871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42127" y="2726079"/>
            <a:ext cx="7993213" cy="117724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ko-KR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lang="ko-KR" altLang="ko-KR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world</a:t>
            </a:r>
            <a:r>
              <a:rPr lang="ko-KR" altLang="ko-KR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lang="ko-KR" altLang="ko-KR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lang="ko-KR" altLang="ko-KR" sz="27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700" spc="-113" dirty="0">
                <a:solidFill>
                  <a:srgbClr val="002060"/>
                </a:solidFill>
                <a:latin typeface="함초롬돋움" panose="020B0604000101010101" pitchFamily="50" charset="-127"/>
              </a:rPr>
              <a:t>input() </a:t>
            </a:r>
            <a:endParaRPr lang="ko-KR" altLang="en-US" sz="2700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36712"/>
            <a:ext cx="8260694" cy="5531125"/>
          </a:xfrm>
        </p:spPr>
        <p:txBody>
          <a:bodyPr/>
          <a:lstStyle/>
          <a:p>
            <a:r>
              <a:rPr lang="ko-KR" altLang="en-US" sz="1800" dirty="0">
                <a:latin typeface="함초롬돋움" panose="020B0604000101010101" pitchFamily="50" charset="-127"/>
              </a:rPr>
              <a:t>사용자로부터</a:t>
            </a:r>
            <a:r>
              <a:rPr lang="en-US" altLang="ko-KR" sz="1800" dirty="0">
                <a:latin typeface="함초롬돋움" panose="020B0604000101010101" pitchFamily="50" charset="-127"/>
              </a:rPr>
              <a:t>(</a:t>
            </a:r>
            <a:r>
              <a:rPr lang="ko-KR" altLang="en-US" sz="1800" dirty="0">
                <a:latin typeface="함초롬돋움" panose="020B0604000101010101" pitchFamily="50" charset="-127"/>
              </a:rPr>
              <a:t>키보드로부터</a:t>
            </a:r>
            <a:r>
              <a:rPr lang="en-US" altLang="ko-KR" sz="1800" dirty="0">
                <a:latin typeface="함초롬돋움" panose="020B0604000101010101" pitchFamily="50" charset="-127"/>
              </a:rPr>
              <a:t>)</a:t>
            </a:r>
            <a:r>
              <a:rPr lang="ko-KR" altLang="en-US" sz="1800" dirty="0">
                <a:latin typeface="함초롬돋움" panose="020B0604000101010101" pitchFamily="50" charset="-127"/>
              </a:rPr>
              <a:t> 데이터 </a:t>
            </a:r>
            <a:r>
              <a:rPr lang="ko-KR" altLang="en-US" sz="1800" dirty="0" err="1">
                <a:latin typeface="함초롬돋움" panose="020B0604000101010101" pitchFamily="50" charset="-127"/>
              </a:rPr>
              <a:t>입력받기</a:t>
            </a:r>
            <a:endParaRPr lang="en-US" altLang="ko-KR" sz="1800" dirty="0">
              <a:latin typeface="함초롬돋움" panose="020B0604000101010101" pitchFamily="50" charset="-127"/>
            </a:endParaRPr>
          </a:p>
          <a:p>
            <a:r>
              <a:rPr lang="ko-KR" altLang="en-US" sz="1800" dirty="0">
                <a:latin typeface="함초롬돋움" panose="020B0604000101010101" pitchFamily="50" charset="-127"/>
              </a:rPr>
              <a:t>사용자의 입력을 무조건 </a:t>
            </a:r>
            <a:r>
              <a:rPr lang="ko-KR" altLang="en-US" sz="1800" dirty="0">
                <a:solidFill>
                  <a:srgbClr val="C00000"/>
                </a:solidFill>
                <a:latin typeface="함초롬돋움" panose="020B0604000101010101" pitchFamily="50" charset="-127"/>
              </a:rPr>
              <a:t>문자열</a:t>
            </a:r>
            <a:r>
              <a:rPr lang="ko-KR" altLang="en-US" sz="1800" dirty="0">
                <a:latin typeface="함초롬돋움" panose="020B0604000101010101" pitchFamily="50" charset="-127"/>
              </a:rPr>
              <a:t> 형태로 반환</a:t>
            </a:r>
            <a:endParaRPr lang="en-US" altLang="ko-KR" sz="1800" dirty="0">
              <a:latin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>
              <a:latin typeface="함초롬돋움" panose="020B0604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3774" y="2276872"/>
            <a:ext cx="7756638" cy="830997"/>
          </a:xfrm>
          <a:prstGeom prst="rect">
            <a:avLst/>
          </a:prstGeom>
          <a:noFill/>
          <a:ln w="28575">
            <a:solidFill>
              <a:srgbClr val="3399FF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name =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(name, "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씨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안녕하세요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?")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25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7A52A97C-9AC6-4EF8-9382-D42FBDF7A389}"/>
              </a:ext>
            </a:extLst>
          </p:cNvPr>
          <p:cNvSpPr txBox="1">
            <a:spLocks/>
          </p:cNvSpPr>
          <p:nvPr/>
        </p:nvSpPr>
        <p:spPr>
          <a:xfrm>
            <a:off x="3059832" y="1340768"/>
            <a:ext cx="5417709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0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  </a:t>
            </a:r>
            <a:r>
              <a:rPr lang="ko-KR" altLang="en-US" dirty="0" smtClean="0">
                <a:solidFill>
                  <a:srgbClr val="002060"/>
                </a:solidFill>
              </a:rPr>
              <a:t>리</a:t>
            </a:r>
            <a:r>
              <a:rPr lang="ko-KR" altLang="en-US" dirty="0" smtClean="0">
                <a:solidFill>
                  <a:srgbClr val="FFC000"/>
                </a:solidFill>
              </a:rPr>
              <a:t>스</a:t>
            </a:r>
            <a:r>
              <a:rPr lang="ko-KR" altLang="en-US" dirty="0" smtClean="0">
                <a:solidFill>
                  <a:srgbClr val="00B0F0"/>
                </a:solidFill>
              </a:rPr>
              <a:t>트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94"/>
    </mc:Choice>
    <mc:Fallback xmlns="">
      <p:transition advTm="87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/>
              <a:t>여러 개의 자료들을 모아서 하나의 묶음으로 저장</a:t>
            </a:r>
            <a:endParaRPr lang="en-US" altLang="ko-KR" b="1" dirty="0"/>
          </a:p>
          <a:p>
            <a:r>
              <a:rPr lang="ko-KR" altLang="en-US" b="1" dirty="0"/>
              <a:t>하나의 변수에 여러 개의 값을 저장</a:t>
            </a:r>
            <a:endParaRPr lang="en-US" altLang="ko-KR" b="1" dirty="0"/>
          </a:p>
          <a:p>
            <a:r>
              <a:rPr lang="ko-KR" altLang="en-US" b="1" dirty="0"/>
              <a:t>리스트 내의 개별 데이터 </a:t>
            </a:r>
            <a:r>
              <a:rPr lang="en-US" altLang="ko-KR" b="1" dirty="0"/>
              <a:t>– </a:t>
            </a:r>
            <a:r>
              <a:rPr lang="ko-KR" altLang="en-US" b="1" dirty="0">
                <a:solidFill>
                  <a:srgbClr val="00B0F0"/>
                </a:solidFill>
              </a:rPr>
              <a:t>항목</a:t>
            </a:r>
            <a:r>
              <a:rPr lang="ko-KR" altLang="en-US" b="1" dirty="0"/>
              <a:t> 또는 </a:t>
            </a:r>
            <a:r>
              <a:rPr lang="ko-KR" altLang="en-US" b="1" dirty="0">
                <a:solidFill>
                  <a:srgbClr val="00B0F0"/>
                </a:solidFill>
              </a:rPr>
              <a:t>요소</a:t>
            </a:r>
            <a:r>
              <a:rPr lang="ko-KR" altLang="en-US" b="1" dirty="0"/>
              <a:t> 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함초롬돋움" panose="020B0604000101010101" pitchFamily="50" charset="-127"/>
              </a:rPr>
              <a:t>1.</a:t>
            </a:r>
            <a:r>
              <a:rPr lang="ko-KR" altLang="en-US" sz="3200" dirty="0">
                <a:latin typeface="함초롬돋움" panose="020B0604000101010101" pitchFamily="50" charset="-127"/>
              </a:rPr>
              <a:t>리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스</a:t>
            </a:r>
            <a:r>
              <a:rPr lang="ko-KR" altLang="en-US" sz="3200" dirty="0">
                <a:solidFill>
                  <a:srgbClr val="00B0F0"/>
                </a:solidFill>
                <a:latin typeface="함초롬돋움" panose="020B0604000101010101" pitchFamily="50" charset="-127"/>
              </a:rPr>
              <a:t>트</a:t>
            </a:r>
            <a:r>
              <a:rPr lang="ko-KR" altLang="en-US" sz="3200" dirty="0">
                <a:latin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[ ]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2CB1-9C8D-4D0A-A537-F9C58F88B143}"/>
              </a:ext>
            </a:extLst>
          </p:cNvPr>
          <p:cNvSpPr txBox="1"/>
          <p:nvPr/>
        </p:nvSpPr>
        <p:spPr>
          <a:xfrm>
            <a:off x="971600" y="2852936"/>
            <a:ext cx="6480720" cy="576064"/>
          </a:xfrm>
          <a:prstGeom prst="rect">
            <a:avLst/>
          </a:prstGeom>
          <a:solidFill>
            <a:srgbClr val="E5F6E4"/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city_list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1659" y="4149080"/>
            <a:ext cx="599844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en-US" altLang="ko-KR" b="1" baseline="30000" dirty="0">
                <a:solidFill>
                  <a:srgbClr val="0070C0"/>
                </a:solidFill>
              </a:rPr>
              <a:t>index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51" y="4036713"/>
            <a:ext cx="5256584" cy="11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787"/>
    </mc:Choice>
    <mc:Fallback xmlns="">
      <p:transition advTm="6078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/>
              <a:t>인덱스를 이용하여 리스트 항목에 접근</a:t>
            </a:r>
            <a:endParaRPr lang="en-US" altLang="ko-KR" b="1" dirty="0"/>
          </a:p>
          <a:p>
            <a:r>
              <a:rPr lang="ko-KR" altLang="en-US" b="1" dirty="0">
                <a:solidFill>
                  <a:schemeClr val="accent3"/>
                </a:solidFill>
              </a:rPr>
              <a:t>음수</a:t>
            </a:r>
            <a:r>
              <a:rPr lang="ko-KR" altLang="en-US" b="1" dirty="0"/>
              <a:t> 인덱스</a:t>
            </a:r>
            <a:endParaRPr lang="en-US" altLang="ko-KR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함초롬돋움" panose="020B0604000101010101" pitchFamily="50" charset="-127"/>
              </a:rPr>
              <a:t>2.</a:t>
            </a:r>
            <a:r>
              <a:rPr lang="ko-KR" altLang="en-US" sz="3200" dirty="0">
                <a:latin typeface="함초롬돋움" panose="020B0604000101010101" pitchFamily="50" charset="-127"/>
              </a:rPr>
              <a:t> 리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스</a:t>
            </a:r>
            <a:r>
              <a:rPr lang="ko-KR" altLang="en-US" sz="3200" dirty="0">
                <a:solidFill>
                  <a:srgbClr val="33CCFF"/>
                </a:solidFill>
                <a:latin typeface="함초롬돋움" panose="020B0604000101010101" pitchFamily="50" charset="-127"/>
              </a:rPr>
              <a:t>트</a:t>
            </a:r>
            <a:r>
              <a:rPr lang="ko-KR" altLang="en-US" sz="3200" dirty="0">
                <a:latin typeface="함초롬돋움" panose="020B0604000101010101" pitchFamily="50" charset="-127"/>
              </a:rPr>
              <a:t>  인덱스 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746" y="4221088"/>
            <a:ext cx="8548726" cy="830997"/>
          </a:xfrm>
          <a:prstGeom prst="rect">
            <a:avLst/>
          </a:prstGeom>
          <a:solidFill>
            <a:srgbClr val="E5F6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=['A','B','C','D','E‘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,’F’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83" y="2161568"/>
            <a:ext cx="6773220" cy="17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809"/>
    </mc:Choice>
    <mc:Fallback xmlns="">
      <p:transition advTm="11080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JOU_PL_테마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JOU_PL_테마" id="{C3E4F196-BC0B-4A79-B4F6-2E3D3FEC0438}" vid="{4058E413-F722-433D-8134-98DC187E8D5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12883</TotalTime>
  <Words>1198</Words>
  <Application>Microsoft Office PowerPoint</Application>
  <PresentationFormat>화면 슬라이드 쇼(4:3)</PresentationFormat>
  <Paragraphs>339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Century Gothic</vt:lpstr>
      <vt:lpstr>Arial</vt:lpstr>
      <vt:lpstr>Wingdings 2</vt:lpstr>
      <vt:lpstr>함초롬돋움</vt:lpstr>
      <vt:lpstr>굴림</vt:lpstr>
      <vt:lpstr>Wingdings</vt:lpstr>
      <vt:lpstr>Calibri</vt:lpstr>
      <vt:lpstr>Consolas</vt:lpstr>
      <vt:lpstr>Georgia</vt:lpstr>
      <vt:lpstr>맑은 고딕</vt:lpstr>
      <vt:lpstr>HY강M</vt:lpstr>
      <vt:lpstr>1_AJOU_PL_테마</vt:lpstr>
      <vt:lpstr>PowerPoint 프레젠테이션</vt:lpstr>
      <vt:lpstr>변수 </vt:lpstr>
      <vt:lpstr>변수  이름은 어떻게 짓나?</vt:lpstr>
      <vt:lpstr>자료형(Data Type)</vt:lpstr>
      <vt:lpstr>문자열과 문자열 인덱싱</vt:lpstr>
      <vt:lpstr>input() </vt:lpstr>
      <vt:lpstr>PowerPoint 프레젠테이션</vt:lpstr>
      <vt:lpstr>1.리스트 [ ] </vt:lpstr>
      <vt:lpstr>2. 리스트  인덱스  </vt:lpstr>
      <vt:lpstr>3. 리스트 항목 추가  </vt:lpstr>
      <vt:lpstr>4. 리스트 생성    </vt:lpstr>
      <vt:lpstr>5. 리스트 함축 1     </vt:lpstr>
      <vt:lpstr>5. 리스트 함축 2     </vt:lpstr>
      <vt:lpstr>PowerPoint 프레젠테이션</vt:lpstr>
      <vt:lpstr>제어 구조</vt:lpstr>
      <vt:lpstr>기본 if 문</vt:lpstr>
      <vt:lpstr>if – else 문</vt:lpstr>
      <vt:lpstr>조건이 거짓일때 연속하여 다른 조건을 검사 ( 다중 if)</vt:lpstr>
      <vt:lpstr>도전</vt:lpstr>
      <vt:lpstr>PowerPoint 프레젠테이션</vt:lpstr>
      <vt:lpstr>1. 반복문   </vt:lpstr>
      <vt:lpstr> for 문 – range() 활용</vt:lpstr>
      <vt:lpstr>2. 반복문</vt:lpstr>
      <vt:lpstr>PowerPoint 프레젠테이션</vt:lpstr>
      <vt:lpstr>1.파일 입력과 출력 기본 [1]   </vt:lpstr>
      <vt:lpstr>1.파일 입력과 출력 기본 [2]   </vt:lpstr>
      <vt:lpstr>1.파일 입력과 출력 기본 [3]   </vt:lpstr>
      <vt:lpstr>1.파일 입력과 출력 기본 [4]   </vt:lpstr>
      <vt:lpstr>2.파일 생성하기 [1] </vt:lpstr>
      <vt:lpstr>2.파일 생성하기 [2] </vt:lpstr>
      <vt:lpstr>2.파일 생성하기 [2] </vt:lpstr>
      <vt:lpstr>파일 읽어오기[1]  </vt:lpstr>
      <vt:lpstr>파일 읽어오기[2]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gaia</dc:creator>
  <cp:lastModifiedBy>user</cp:lastModifiedBy>
  <cp:revision>3839</cp:revision>
  <cp:lastPrinted>2023-06-02T01:41:58Z</cp:lastPrinted>
  <dcterms:created xsi:type="dcterms:W3CDTF">2010-08-26T14:20:25Z</dcterms:created>
  <dcterms:modified xsi:type="dcterms:W3CDTF">2024-09-02T02:38:38Z</dcterms:modified>
</cp:coreProperties>
</file>