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3" r:id="rId1"/>
  </p:sldMasterIdLst>
  <p:notesMasterIdLst>
    <p:notesMasterId r:id="rId53"/>
  </p:notesMasterIdLst>
  <p:handoutMasterIdLst>
    <p:handoutMasterId r:id="rId54"/>
  </p:handoutMasterIdLst>
  <p:sldIdLst>
    <p:sldId id="667" r:id="rId2"/>
    <p:sldId id="612" r:id="rId3"/>
    <p:sldId id="586" r:id="rId4"/>
    <p:sldId id="765" r:id="rId5"/>
    <p:sldId id="766" r:id="rId6"/>
    <p:sldId id="767" r:id="rId7"/>
    <p:sldId id="768" r:id="rId8"/>
    <p:sldId id="764" r:id="rId9"/>
    <p:sldId id="769" r:id="rId10"/>
    <p:sldId id="770" r:id="rId11"/>
    <p:sldId id="622" r:id="rId12"/>
    <p:sldId id="771" r:id="rId13"/>
    <p:sldId id="775" r:id="rId14"/>
    <p:sldId id="774" r:id="rId15"/>
    <p:sldId id="773" r:id="rId16"/>
    <p:sldId id="776" r:id="rId17"/>
    <p:sldId id="777" r:id="rId18"/>
    <p:sldId id="778" r:id="rId19"/>
    <p:sldId id="779" r:id="rId20"/>
    <p:sldId id="780" r:id="rId21"/>
    <p:sldId id="782" r:id="rId22"/>
    <p:sldId id="781" r:id="rId23"/>
    <p:sldId id="783" r:id="rId24"/>
    <p:sldId id="784" r:id="rId25"/>
    <p:sldId id="785" r:id="rId26"/>
    <p:sldId id="808" r:id="rId27"/>
    <p:sldId id="807" r:id="rId28"/>
    <p:sldId id="809" r:id="rId29"/>
    <p:sldId id="810" r:id="rId30"/>
    <p:sldId id="811" r:id="rId31"/>
    <p:sldId id="786" r:id="rId32"/>
    <p:sldId id="787" r:id="rId33"/>
    <p:sldId id="788" r:id="rId34"/>
    <p:sldId id="789" r:id="rId35"/>
    <p:sldId id="790" r:id="rId36"/>
    <p:sldId id="791" r:id="rId37"/>
    <p:sldId id="792" r:id="rId38"/>
    <p:sldId id="793" r:id="rId39"/>
    <p:sldId id="794" r:id="rId40"/>
    <p:sldId id="796" r:id="rId41"/>
    <p:sldId id="795" r:id="rId42"/>
    <p:sldId id="797" r:id="rId43"/>
    <p:sldId id="798" r:id="rId44"/>
    <p:sldId id="799" r:id="rId45"/>
    <p:sldId id="800" r:id="rId46"/>
    <p:sldId id="801" r:id="rId47"/>
    <p:sldId id="802" r:id="rId48"/>
    <p:sldId id="806" r:id="rId49"/>
    <p:sldId id="812" r:id="rId50"/>
    <p:sldId id="813" r:id="rId51"/>
    <p:sldId id="814" r:id="rId52"/>
  </p:sldIdLst>
  <p:sldSz cx="9144000" cy="6858000" type="screen4x3"/>
  <p:notesSz cx="6797675" cy="9926638"/>
  <p:embeddedFontLst>
    <p:embeddedFont>
      <p:font typeface="Georgia" panose="02040502050405020303" pitchFamily="18" charset="0"/>
      <p:regular r:id="rId55"/>
      <p:bold r:id="rId56"/>
      <p:italic r:id="rId57"/>
      <p:boldItalic r:id="rId58"/>
    </p:embeddedFont>
    <p:embeddedFont>
      <p:font typeface="맑은 고딕" panose="020B0503020000020004" pitchFamily="50" charset="-127"/>
      <p:regular r:id="rId59"/>
      <p:bold r:id="rId60"/>
    </p:embeddedFont>
    <p:embeddedFont>
      <p:font typeface="HY강M" panose="020B0600000101010101" charset="-127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Wingdings 2" panose="05020102010507070707" pitchFamily="18" charset="2"/>
      <p:regular r:id="rId70"/>
    </p:embeddedFont>
    <p:embeddedFont>
      <p:font typeface="Century Gothic" panose="020B0502020202020204" pitchFamily="34" charset="0"/>
      <p:regular r:id="rId71"/>
      <p:bold r:id="rId72"/>
      <p:italic r:id="rId73"/>
      <p:boldItalic r:id="rId74"/>
    </p:embeddedFont>
    <p:embeddedFont>
      <p:font typeface="함초롬돋움" panose="020B0604000101010101" pitchFamily="50" charset="-127"/>
      <p:regular r:id="rId75"/>
      <p:bold r:id="rId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3399FF"/>
    <a:srgbClr val="FF66FF"/>
    <a:srgbClr val="FF00FF"/>
    <a:srgbClr val="CCECFF"/>
    <a:srgbClr val="006600"/>
    <a:srgbClr val="E5F6E4"/>
    <a:srgbClr val="99CC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 autoAdjust="0"/>
    <p:restoredTop sz="79095" autoAdjust="0"/>
  </p:normalViewPr>
  <p:slideViewPr>
    <p:cSldViewPr>
      <p:cViewPr varScale="1">
        <p:scale>
          <a:sx n="86" d="100"/>
          <a:sy n="86" d="100"/>
        </p:scale>
        <p:origin x="23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31"/>
    </p:cViewPr>
  </p:sorterViewPr>
  <p:notesViewPr>
    <p:cSldViewPr>
      <p:cViewPr varScale="1">
        <p:scale>
          <a:sx n="69" d="100"/>
          <a:sy n="69" d="100"/>
        </p:scale>
        <p:origin x="344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font" Target="fonts/font20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21AB-A5AC-9845-BD7C-A87D61F1C2B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812C-48A0-8648-9871-D4E55626E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755E-45ED-4465-A28F-05D98412588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E4AC-A0E8-4663-85FD-752957980F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4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28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8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3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9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80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6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31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03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74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2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70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01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0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45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82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5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90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38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45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21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64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1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353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07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19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3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50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988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1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92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62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6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46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91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37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123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3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67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2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311" y="3311264"/>
            <a:ext cx="7847283" cy="62179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800" b="1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제목 스타일 편집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251520" y="2693702"/>
            <a:ext cx="86409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76001"/>
            <a:ext cx="8500123" cy="538055"/>
          </a:xfrm>
        </p:spPr>
        <p:txBody>
          <a:bodyPr/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>
              <a:lnSpc>
                <a:spcPct val="130000"/>
              </a:lnSpc>
              <a:buClr>
                <a:srgbClr val="006600"/>
              </a:buClr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18211"/>
            <a:ext cx="5092342" cy="5380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434783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3762132"/>
            <a:ext cx="8260694" cy="249857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0" name="그림 19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498679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26369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71746" y="44371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2" name="그림 21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54641"/>
            <a:ext cx="835292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784975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888" y="6525344"/>
            <a:ext cx="1752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525344"/>
            <a:ext cx="60071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116633"/>
            <a:ext cx="3600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bg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978A2BE0-ABC3-DD4B-AC85-24681D2C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20" r:id="rId2"/>
    <p:sldLayoutId id="2147483823" r:id="rId3"/>
    <p:sldLayoutId id="2147483821" r:id="rId4"/>
    <p:sldLayoutId id="2147483822" r:id="rId5"/>
    <p:sldLayoutId id="2147483825" r:id="rId6"/>
  </p:sldLayoutIdLst>
  <p:transition spd="slow">
    <p:wipe dir="d"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u="none" kern="1200" baseline="0">
          <a:solidFill>
            <a:schemeClr val="accent1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74638" indent="-274638" algn="just" defTabSz="914400" rtl="0" eaLnBrk="1" latinLnBrk="1" hangingPunct="1">
        <a:spcBef>
          <a:spcPts val="1800"/>
        </a:spcBef>
        <a:buClr>
          <a:schemeClr val="accent1"/>
        </a:buClr>
        <a:buSzPct val="100000"/>
        <a:buFont typeface="Wingdings" pitchFamily="2" charset="2"/>
        <a:buChar char="ª"/>
        <a:defRPr sz="20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4572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6858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HY강M" pitchFamily="18" charset="-127"/>
        <a:buChar char="-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9144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1430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"/>
        <a:defRPr sz="14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377950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403919" y="1196752"/>
            <a:ext cx="8500123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한국어 텍스트 분석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586A2-A0DF-4DB9-B3F3-49B8C7FE4E2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6" b="45652"/>
          <a:stretch/>
        </p:blipFill>
        <p:spPr>
          <a:xfrm>
            <a:off x="611560" y="3181735"/>
            <a:ext cx="7715235" cy="938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BAF18E-46E6-48B8-806F-B275BA2AE3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3125275" cy="169801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222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</a:p>
        </p:txBody>
      </p:sp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" y="1823281"/>
            <a:ext cx="9144000" cy="3428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3568" y="1064914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아래에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80DD59-7030-4CAD-81CE-591989CC60CF}"/>
              </a:ext>
            </a:extLst>
          </p:cNvPr>
          <p:cNvSpPr/>
          <p:nvPr/>
        </p:nvSpPr>
        <p:spPr>
          <a:xfrm>
            <a:off x="351776" y="983392"/>
            <a:ext cx="79928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32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python.exe -m pip install --upgrade pip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957D4-94D3-47D3-8CB6-FA0CD8870573}"/>
              </a:ext>
            </a:extLst>
          </p:cNvPr>
          <p:cNvSpPr/>
          <p:nvPr/>
        </p:nvSpPr>
        <p:spPr>
          <a:xfrm>
            <a:off x="0" y="1988840"/>
            <a:ext cx="903649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(.</a:t>
            </a:r>
            <a:r>
              <a:rPr lang="en-US" altLang="ko-KR" dirty="0" err="1"/>
              <a:t>venv</a:t>
            </a:r>
            <a:r>
              <a:rPr lang="en-US" altLang="ko-KR" dirty="0"/>
              <a:t>) PS C:\Users\user\PycharmProjects\SW&gt;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Jpype1==1.3.0</a:t>
            </a:r>
            <a:endParaRPr lang="en-US" altLang="ko-KR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/>
              <a:t>Collecting Jpype1==1.3.0</a:t>
            </a:r>
          </a:p>
          <a:p>
            <a:r>
              <a:rPr lang="en-US" altLang="ko-KR" dirty="0"/>
              <a:t>  Downloading JPype1-1.3.0-cp37-cp37m-win_amd64.whl.metadata (4.7 kB)</a:t>
            </a:r>
          </a:p>
          <a:p>
            <a:r>
              <a:rPr lang="en-US" altLang="ko-KR" dirty="0"/>
              <a:t>Requirement already satisfied: typing-extensions in c:\users\user\pycharmprojects\sw\.venv\lib\site-packages (from Jpype1==1.3.0) (4.7.1)</a:t>
            </a:r>
          </a:p>
          <a:p>
            <a:r>
              <a:rPr lang="en-US" altLang="ko-KR" dirty="0"/>
              <a:t>Downloading JPype1-1.3.0-cp37-cp37m-win_amd64.whl (361 kB)</a:t>
            </a:r>
          </a:p>
          <a:p>
            <a:r>
              <a:rPr lang="en-US" altLang="ko-KR" dirty="0"/>
              <a:t>   ━━━━━━━━━━━━━━━━━━━━━━━━━━━━━━━━━━━━━━━━ 361.7/361.7 kB 7.5 MB/s eta 0:00:00</a:t>
            </a:r>
          </a:p>
          <a:p>
            <a:r>
              <a:rPr lang="en-US" altLang="ko-KR" dirty="0"/>
              <a:t>Installing collected packages: Jpype1</a:t>
            </a:r>
          </a:p>
          <a:p>
            <a:r>
              <a:rPr lang="en-US" altLang="ko-KR" dirty="0"/>
              <a:t>Successfully installed Jpype1-1.3.0</a:t>
            </a:r>
          </a:p>
          <a:p>
            <a:r>
              <a:rPr lang="en-US" altLang="ko-KR" dirty="0"/>
              <a:t>(.</a:t>
            </a:r>
            <a:r>
              <a:rPr lang="en-US" altLang="ko-KR" dirty="0" err="1"/>
              <a:t>venv</a:t>
            </a:r>
            <a:r>
              <a:rPr lang="en-US" altLang="ko-KR" dirty="0"/>
              <a:t>) PS C:\Users\user\PycharmProjects\SW&gt;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</a:t>
            </a:r>
            <a:r>
              <a:rPr lang="en-US" altLang="ko-KR" sz="24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</a:t>
            </a:r>
            <a:endParaRPr lang="en-US" altLang="ko-KR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1746" y="70965"/>
            <a:ext cx="8620734" cy="5380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설치가 잘 안되는 경우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terminal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창에서</a:t>
            </a:r>
            <a:r>
              <a:rPr lang="ko-KR" altLang="en-US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0" y="1161995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440276" y="1627230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316416" y="5374162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2376" y="2058062"/>
            <a:ext cx="479528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Jpype1==1.3.0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5399004" y="5310384"/>
            <a:ext cx="360938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</a:t>
            </a:r>
            <a:r>
              <a:rPr lang="en-US" altLang="ko-KR" sz="32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50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93775-009A-4FF7-9705-B856967AE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6" y="908720"/>
            <a:ext cx="8349296" cy="4032448"/>
          </a:xfrm>
          <a:prstGeom prst="rect">
            <a:avLst/>
          </a:prstGeom>
          <a:ln w="38100">
            <a:solidFill>
              <a:srgbClr val="CCECFF"/>
            </a:solidFill>
          </a:ln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271746" y="70965"/>
            <a:ext cx="8620734" cy="5380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설치가 잘 안되는 경우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terminal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창에서</a:t>
            </a:r>
            <a:r>
              <a:rPr lang="ko-KR" altLang="en-US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1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252582" cy="538055"/>
          </a:xfrm>
        </p:spPr>
        <p:txBody>
          <a:bodyPr/>
          <a:lstStyle/>
          <a:p>
            <a:r>
              <a:rPr lang="ko-KR" altLang="en-US" sz="3200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한국어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텍스트 분석 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91794" y="1281672"/>
            <a:ext cx="6576086" cy="531124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짧은 텍스트 문장 분석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61275" y="1196752"/>
            <a:ext cx="557295" cy="701646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endParaRPr lang="ko-KR" altLang="en-US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91794" y="2047659"/>
            <a:ext cx="6576086" cy="524969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긴 텍스트 문장 분석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89172" y="1948800"/>
            <a:ext cx="557295" cy="701646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endParaRPr lang="ko-KR" altLang="en-US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01008"/>
            <a:ext cx="3528392" cy="2616807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88619"/>
            <a:ext cx="3528392" cy="38472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51720" y="857689"/>
            <a:ext cx="7092280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_1_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1720" y="2708878"/>
            <a:ext cx="7092280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_2_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0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필요한 모듈 가져오기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394" y="918894"/>
            <a:ext cx="8620734" cy="2062103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konlpy.tag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endParaRPr kumimoji="0" lang="en-US" altLang="ko-KR" sz="20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4077072"/>
            <a:ext cx="1627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4451030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lang="ko-KR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094" y="3559676"/>
            <a:ext cx="3207786" cy="5150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라이브러리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8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한글 형태소 분석기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4770" y="836712"/>
            <a:ext cx="8620734" cy="3139321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목적 및 배경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트위터의 한국어 텍스트를 분석하기 위해 개발되었으며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소셜 미디어 텍스트 분석에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최적화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서울대학교에서 개발한 형태소 분석기로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포괄적이고 학문적인 텍스트 분석을 위해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 및 속도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경량화되어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있어 속도가 빠르며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텍스트 분석에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정교한 분석을 제공하지만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그만큼 속도가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8089" y="4203725"/>
            <a:ext cx="8646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endParaRPr lang="en-US" altLang="ko-KR" sz="20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lang="ko-KR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morpheme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0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analyzer</a:t>
            </a:r>
            <a:r>
              <a:rPr lang="ko-KR" altLang="ko-KR" sz="20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8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한글 형태소 분석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3490" y="1029104"/>
            <a:ext cx="8738090" cy="378565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morpheme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analyzer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"나는 사과, 사과 , 복숭아, 복숭아가 좋아요"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"나는 사과, 사과 , 복숭아, 복숭아가 좋아요"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746" y="5229200"/>
            <a:ext cx="85940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3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텍스트 파일 형태소 분석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091966" cy="4536504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372200" y="5289477"/>
            <a:ext cx="792088" cy="576064"/>
          </a:xfrm>
          <a:prstGeom prst="ellipse">
            <a:avLst/>
          </a:prstGeom>
          <a:noFill/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3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텍스트 파일 형태소 분석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 명</a:t>
            </a:r>
            <a:r>
              <a:rPr lang="ko-KR" altLang="en-US" dirty="0">
                <a:solidFill>
                  <a:srgbClr val="33CCFF"/>
                </a:solidFill>
              </a:rPr>
              <a:t>사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FF66FF"/>
                </a:solidFill>
              </a:rPr>
              <a:t>키워드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/>
              <a:t> 추출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1746" y="967368"/>
            <a:ext cx="8631782" cy="2677656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파이썬_텍스트분석예제.txt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3399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"1.추출된 키워드:"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data2)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(data2)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"2.단어별 빈도수:"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,data3)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4007152"/>
            <a:ext cx="85800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추출된 키워드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단어별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빈도수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Counter({'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8,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 smtClean="0">
                <a:solidFill>
                  <a:srgbClr val="7030A0"/>
                </a:solidFill>
              </a:rPr>
              <a:t>1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0842" y="908720"/>
            <a:ext cx="8580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단어별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빈도수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Counter({'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8,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" y="2055897"/>
            <a:ext cx="6984776" cy="39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252582" cy="538055"/>
          </a:xfrm>
        </p:spPr>
        <p:txBody>
          <a:bodyPr/>
          <a:lstStyle/>
          <a:p>
            <a:r>
              <a:rPr lang="ko-KR" altLang="en-US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</a:t>
            </a:r>
            <a:r>
              <a:rPr lang="ko-KR" altLang="en-US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치</a:t>
            </a:r>
            <a:r>
              <a:rPr lang="ko-KR" altLang="en-US" sz="3200" dirty="0" err="1" smtClean="0">
                <a:solidFill>
                  <a:srgbClr val="00B0F0"/>
                </a:solidFill>
                <a:latin typeface="함초롬돋움" panose="020B0604000101010101" pitchFamily="50" charset="-127"/>
              </a:rPr>
              <a:t>파</a:t>
            </a:r>
            <a:r>
              <a:rPr lang="ko-KR" altLang="en-US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일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–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한국어 분석 준비작업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8805" y="1196752"/>
            <a:ext cx="7059075" cy="2676045"/>
            <a:chOff x="1185333" y="1761067"/>
            <a:chExt cx="7059075" cy="277706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668322" y="1761067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J</a:t>
              </a:r>
              <a:r>
                <a:rPr lang="en-US" altLang="ko-KR" sz="2400" b="1" dirty="0" smtClean="0">
                  <a:solidFill>
                    <a:srgbClr val="FFC000"/>
                  </a:solidFill>
                  <a:latin typeface="함초롬돋움" panose="020B0604000101010101" pitchFamily="50" charset="-127"/>
                </a:rPr>
                <a:t>A</a:t>
              </a:r>
              <a:r>
                <a:rPr lang="en-US" altLang="ko-KR" sz="2400" b="1" dirty="0" smtClean="0">
                  <a:solidFill>
                    <a:srgbClr val="00B0F0"/>
                  </a:solidFill>
                  <a:latin typeface="함초롬돋움" panose="020B0604000101010101" pitchFamily="50" charset="-127"/>
                </a:rPr>
                <a:t>V</a:t>
              </a:r>
              <a:r>
                <a:rPr lang="en-US" altLang="ko-KR" sz="2400" b="1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A</a:t>
              </a:r>
              <a:r>
                <a:rPr lang="en-US" altLang="ko-KR" sz="2400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85333" y="1761067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1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68322" y="2785533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800" b="1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J</a:t>
              </a:r>
              <a:r>
                <a:rPr lang="en-US" altLang="ko-KR" sz="2800" b="1" dirty="0" smtClean="0">
                  <a:solidFill>
                    <a:srgbClr val="FFC000"/>
                  </a:solidFill>
                  <a:latin typeface="함초롬돋움" panose="020B0604000101010101" pitchFamily="50" charset="-127"/>
                </a:rPr>
                <a:t>P</a:t>
              </a:r>
              <a:r>
                <a:rPr lang="en-US" altLang="ko-KR" sz="2800" b="1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Y</a:t>
              </a:r>
              <a:r>
                <a:rPr lang="en-US" altLang="ko-KR" sz="2800" b="1" dirty="0" smtClean="0">
                  <a:solidFill>
                    <a:srgbClr val="33CCFF"/>
                  </a:solidFill>
                  <a:latin typeface="함초롬돋움" panose="020B0604000101010101" pitchFamily="50" charset="-127"/>
                </a:rPr>
                <a:t>pe1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 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185333" y="2785533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2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668322" y="3810000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400" b="1" dirty="0" err="1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K</a:t>
              </a:r>
              <a:r>
                <a:rPr lang="en-US" altLang="ko-KR" sz="2400" dirty="0" err="1" smtClean="0">
                  <a:solidFill>
                    <a:srgbClr val="FF00FF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o</a:t>
              </a:r>
              <a:r>
                <a:rPr lang="en-US" altLang="ko-KR" sz="2400" dirty="0" err="1" smtClean="0">
                  <a:solidFill>
                    <a:srgbClr val="FFC00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N</a:t>
              </a:r>
              <a:r>
                <a:rPr lang="en-US" altLang="ko-KR" sz="2400" dirty="0" err="1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LPY</a:t>
              </a:r>
              <a:r>
                <a:rPr lang="en-US" altLang="ko-KR" sz="2400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ko-KR" altLang="en-US" sz="2400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185333" y="3810000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3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0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 smtClean="0">
                <a:solidFill>
                  <a:srgbClr val="7030A0"/>
                </a:solidFill>
              </a:rPr>
              <a:t>2  - </a:t>
            </a:r>
            <a:r>
              <a:rPr lang="ko-KR" altLang="en-US" dirty="0" err="1" smtClean="0">
                <a:solidFill>
                  <a:srgbClr val="7030A0"/>
                </a:solidFill>
              </a:rPr>
              <a:t>불용어</a:t>
            </a:r>
            <a:r>
              <a:rPr lang="ko-KR" altLang="en-US" dirty="0" smtClean="0">
                <a:solidFill>
                  <a:srgbClr val="7030A0"/>
                </a:solidFill>
              </a:rPr>
              <a:t> 목록 이용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888976"/>
            <a:ext cx="8620734" cy="3785652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4.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"Data/불용어목록.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= 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"1차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 결과"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(data4)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784" y="4974268"/>
            <a:ext cx="871311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8384" y="2420888"/>
            <a:ext cx="679626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 </a:t>
            </a:r>
          </a:p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 </a:t>
            </a:r>
          </a:p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</a:p>
          <a:p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</a:p>
        </p:txBody>
      </p:sp>
    </p:spTree>
    <p:extLst>
      <p:ext uri="{BB962C8B-B14F-4D97-AF65-F5344CB8AC3E}">
        <p14:creationId xmlns:p14="http://schemas.microsoft.com/office/powerpoint/2010/main" val="28748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en-US" altLang="ko-KR" dirty="0" smtClean="0">
                <a:solidFill>
                  <a:srgbClr val="7030A0"/>
                </a:solidFill>
              </a:rPr>
              <a:t>  - </a:t>
            </a:r>
            <a:r>
              <a:rPr lang="ko-KR" altLang="en-US" dirty="0" smtClean="0">
                <a:solidFill>
                  <a:srgbClr val="7030A0"/>
                </a:solidFill>
              </a:rPr>
              <a:t>글자수로 제거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0192" y="750476"/>
            <a:ext cx="8651918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#글자수로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 = 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&gt;=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data5.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(data5)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0192" y="4509120"/>
            <a:ext cx="862073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5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FF00FF"/>
                </a:solidFill>
              </a:rPr>
              <a:t>단</a:t>
            </a:r>
            <a:r>
              <a:rPr lang="ko-KR" altLang="en-US" dirty="0" smtClean="0">
                <a:solidFill>
                  <a:srgbClr val="33CC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빈도수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514" y="860377"/>
            <a:ext cx="8640374" cy="193899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(data5)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(data6)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= data6.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986" y="2996952"/>
            <a:ext cx="864037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Counter({'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})</a:t>
            </a:r>
          </a:p>
          <a:p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5),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1), ('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6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5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FF00FF"/>
                </a:solidFill>
              </a:rPr>
              <a:t>단</a:t>
            </a:r>
            <a:r>
              <a:rPr lang="ko-KR" altLang="en-US" dirty="0" smtClean="0">
                <a:solidFill>
                  <a:srgbClr val="33CC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빈도수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746" y="929626"/>
            <a:ext cx="8548726" cy="954107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 j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data7: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i, j)</a:t>
            </a:r>
            <a:endParaRPr kumimoji="0" lang="ko-KR" altLang="ko-KR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746" y="2996952"/>
            <a:ext cx="8548726" cy="286232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/>
              <a:t>망고 </a:t>
            </a:r>
            <a:r>
              <a:rPr lang="en-US" altLang="ko-KR" b="1" dirty="0"/>
              <a:t>5</a:t>
            </a:r>
          </a:p>
          <a:p>
            <a:r>
              <a:rPr lang="ko-KR" altLang="en-US" b="1" dirty="0"/>
              <a:t>단감 </a:t>
            </a:r>
            <a:r>
              <a:rPr lang="en-US" altLang="ko-KR" b="1" dirty="0"/>
              <a:t>4</a:t>
            </a:r>
          </a:p>
          <a:p>
            <a:r>
              <a:rPr lang="ko-KR" altLang="en-US" b="1" dirty="0"/>
              <a:t>포도 </a:t>
            </a:r>
            <a:r>
              <a:rPr lang="en-US" altLang="ko-KR" b="1" dirty="0"/>
              <a:t>4</a:t>
            </a:r>
          </a:p>
          <a:p>
            <a:r>
              <a:rPr lang="ko-KR" altLang="en-US" b="1" dirty="0"/>
              <a:t>사과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토마토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오렌지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수박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파인애플 </a:t>
            </a:r>
            <a:r>
              <a:rPr lang="en-US" altLang="ko-KR" b="1" dirty="0"/>
              <a:t>2</a:t>
            </a:r>
          </a:p>
          <a:p>
            <a:r>
              <a:rPr lang="ko-KR" altLang="en-US" b="1" dirty="0"/>
              <a:t>바나나 </a:t>
            </a:r>
            <a:r>
              <a:rPr lang="en-US" altLang="ko-KR" b="1" dirty="0"/>
              <a:t>1</a:t>
            </a:r>
          </a:p>
          <a:p>
            <a:r>
              <a:rPr lang="ko-KR" altLang="en-US" b="1" dirty="0"/>
              <a:t>복숭아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71746" y="2169150"/>
            <a:ext cx="854872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5),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6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0070C0"/>
                </a:solidFill>
              </a:rPr>
              <a:t>단</a:t>
            </a:r>
            <a:r>
              <a:rPr lang="ko-KR" altLang="en-US" dirty="0" smtClean="0">
                <a:solidFill>
                  <a:srgbClr val="FF00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정리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740" y="847746"/>
            <a:ext cx="8608902" cy="156966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#워드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클라우드를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그리기 위하여 데이터를 정리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(data8)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46" y="2784758"/>
            <a:ext cx="866978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50" y="3828044"/>
            <a:ext cx="4871881" cy="25540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783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7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219" y="925242"/>
            <a:ext cx="8653779" cy="132343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272" y="5524991"/>
            <a:ext cx="854872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크기의 상대적 크기를 조정하는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빈도에 따라 단어 크기를 얼마나 다르게 표시할지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1746" y="2564904"/>
            <a:ext cx="8653779" cy="132343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plt.imshow(wordcloud)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'off'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plt.show()</a:t>
            </a: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9614" y="4534330"/>
            <a:ext cx="857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 smtClean="0">
                <a:solidFill>
                  <a:srgbClr val="6600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lang="ko-KR" altLang="ko-KR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   : </a:t>
            </a:r>
            <a:r>
              <a:rPr lang="ko-KR" altLang="en-US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빈도가 높을수록  더 큰 크기로 나타남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4272" y="4999821"/>
            <a:ext cx="8352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err="1" smtClean="0">
                <a:solidFill>
                  <a:srgbClr val="6600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lang="ko-KR" altLang="ko-KR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   : </a:t>
            </a:r>
            <a:r>
              <a:rPr lang="ko-KR" altLang="en-US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빈도에 따는 크기 차이가 거의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0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</a:t>
            </a:r>
            <a:r>
              <a:rPr lang="ko-KR" altLang="en-US" dirty="0" smtClean="0">
                <a:solidFill>
                  <a:srgbClr val="33CCFF"/>
                </a:solidFill>
              </a:rPr>
              <a:t>트</a:t>
            </a:r>
            <a:r>
              <a:rPr lang="ko-KR" altLang="en-US" dirty="0" smtClean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FF9933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6712"/>
            <a:ext cx="7314737" cy="5400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3927" y="6156018"/>
            <a:ext cx="7488832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1_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방사형네트워크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0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</a:t>
            </a:r>
            <a:r>
              <a:rPr lang="ko-KR" altLang="en-US" dirty="0">
                <a:solidFill>
                  <a:srgbClr val="002060"/>
                </a:solidFill>
              </a:rPr>
              <a:t>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684923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방사형 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1045295"/>
            <a:ext cx="8476718" cy="50167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네트워크형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networkx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한글 폰트 설정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plt.rcParams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font.family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데이터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#네트워크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중심노드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좋아하는과일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노드(단어)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.keys())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.values())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</a:t>
            </a:r>
            <a:r>
              <a:rPr lang="ko-KR" altLang="en-US" dirty="0">
                <a:solidFill>
                  <a:srgbClr val="002060"/>
                </a:solidFill>
              </a:rPr>
              <a:t>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968" y="914339"/>
            <a:ext cx="8764750" cy="52629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그래프 초기화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nx.Graph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 추가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노드의 크기 설정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추가 및 연결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zip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크기 설정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G.add_edge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노드와 연결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스타 네트워크 레이아웃 설정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nx.spring_layout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iterations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4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-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크롬에서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" y="2276872"/>
            <a:ext cx="9144000" cy="3281622"/>
          </a:xfrm>
          <a:prstGeom prst="rect">
            <a:avLst/>
          </a:prstGeom>
        </p:spPr>
      </p:pic>
      <p:sp>
        <p:nvSpPr>
          <p:cNvPr id="24" name="제목 3"/>
          <p:cNvSpPr txBox="1">
            <a:spLocks/>
          </p:cNvSpPr>
          <p:nvPr/>
        </p:nvSpPr>
        <p:spPr>
          <a:xfrm>
            <a:off x="271746" y="904890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www.java.com</a:t>
            </a:r>
            <a:r>
              <a:rPr lang="ko-KR" altLang="en-US" sz="32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C00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71600" y="2132856"/>
            <a:ext cx="1080120" cy="79208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8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</a:t>
            </a:r>
            <a:r>
              <a:rPr lang="ko-KR" altLang="en-US" dirty="0">
                <a:solidFill>
                  <a:srgbClr val="002060"/>
                </a:solidFill>
              </a:rPr>
              <a:t>네</a:t>
            </a:r>
            <a:r>
              <a:rPr lang="ko-KR" altLang="en-US" dirty="0">
                <a:solidFill>
                  <a:srgbClr val="33CCFF"/>
                </a:solidFill>
              </a:rPr>
              <a:t>트</a:t>
            </a:r>
            <a:r>
              <a:rPr lang="ko-KR" altLang="en-US" dirty="0">
                <a:solidFill>
                  <a:srgbClr val="92D050"/>
                </a:solidFill>
              </a:rPr>
              <a:t>워</a:t>
            </a:r>
            <a:r>
              <a:rPr lang="ko-KR" altLang="en-US" dirty="0">
                <a:solidFill>
                  <a:srgbClr val="FF9933"/>
                </a:solidFill>
              </a:rPr>
              <a:t>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390" y="980728"/>
            <a:ext cx="8925905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노드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nx.get_node_attributes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()]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skyblue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라벨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nx.draw_networkx_labels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font_size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=12, 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font_family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kumimoji="0" lang="ko-KR" altLang="ko-KR" b="1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sans-serif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nx.draw_networkx_labels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font_family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간선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nx.draw_networkx_edges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0.8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edge_color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darkgray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그래프 출력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2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2" y="1196752"/>
            <a:ext cx="7174202" cy="4778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3586A2-A0DF-4DB9-B3F3-49B8C7FE4E2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6" b="45652"/>
          <a:stretch/>
        </p:blipFill>
        <p:spPr>
          <a:xfrm>
            <a:off x="989189" y="5864094"/>
            <a:ext cx="7345630" cy="938456"/>
          </a:xfrm>
          <a:prstGeom prst="rect">
            <a:avLst/>
          </a:prstGeom>
        </p:spPr>
      </p:pic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긴 텍스트 파일 분석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8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23528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smtClean="0">
                <a:solidFill>
                  <a:srgbClr val="002060"/>
                </a:solidFill>
              </a:rPr>
              <a:t>워</a:t>
            </a:r>
            <a:r>
              <a:rPr lang="ko-KR" altLang="en-US" smtClean="0">
                <a:solidFill>
                  <a:srgbClr val="FF66FF"/>
                </a:solidFill>
              </a:rPr>
              <a:t>드</a:t>
            </a:r>
            <a:r>
              <a:rPr lang="ko-KR" altLang="en-US" smtClean="0">
                <a:solidFill>
                  <a:srgbClr val="002060"/>
                </a:solidFill>
              </a:rPr>
              <a:t> 클</a:t>
            </a:r>
            <a:r>
              <a:rPr lang="ko-KR" altLang="en-US" smtClean="0">
                <a:solidFill>
                  <a:srgbClr val="33CCFF"/>
                </a:solidFill>
              </a:rPr>
              <a:t>라</a:t>
            </a:r>
            <a:r>
              <a:rPr lang="ko-KR" altLang="en-US" smtClean="0">
                <a:solidFill>
                  <a:srgbClr val="92D050"/>
                </a:solidFill>
              </a:rPr>
              <a:t>우</a:t>
            </a:r>
            <a:r>
              <a:rPr lang="ko-KR" altLang="en-US" smtClean="0">
                <a:solidFill>
                  <a:srgbClr val="FF9933"/>
                </a:solidFill>
              </a:rPr>
              <a:t>드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452286"/>
            <a:ext cx="698477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23528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smtClean="0">
                <a:solidFill>
                  <a:srgbClr val="002060"/>
                </a:solidFill>
              </a:rPr>
              <a:t>워</a:t>
            </a:r>
            <a:r>
              <a:rPr lang="ko-KR" altLang="en-US" smtClean="0">
                <a:solidFill>
                  <a:srgbClr val="FF66FF"/>
                </a:solidFill>
              </a:rPr>
              <a:t>드</a:t>
            </a:r>
            <a:r>
              <a:rPr lang="ko-KR" altLang="en-US" smtClean="0">
                <a:solidFill>
                  <a:srgbClr val="002060"/>
                </a:solidFill>
              </a:rPr>
              <a:t> 클</a:t>
            </a:r>
            <a:r>
              <a:rPr lang="ko-KR" altLang="en-US" smtClean="0">
                <a:solidFill>
                  <a:srgbClr val="33CCFF"/>
                </a:solidFill>
              </a:rPr>
              <a:t>라</a:t>
            </a:r>
            <a:r>
              <a:rPr lang="ko-KR" altLang="en-US" smtClean="0">
                <a:solidFill>
                  <a:srgbClr val="92D050"/>
                </a:solidFill>
              </a:rPr>
              <a:t>우</a:t>
            </a:r>
            <a:r>
              <a:rPr lang="ko-KR" altLang="en-US" smtClean="0">
                <a:solidFill>
                  <a:srgbClr val="FF9933"/>
                </a:solidFill>
              </a:rPr>
              <a:t>드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8591" r="14380"/>
          <a:stretch/>
        </p:blipFill>
        <p:spPr>
          <a:xfrm>
            <a:off x="2555776" y="836713"/>
            <a:ext cx="4032447" cy="5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필요한 모듈 가져오기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394" y="826561"/>
            <a:ext cx="8620734" cy="224676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konlpy.tag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2.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키워드 추출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3867" y="777518"/>
            <a:ext cx="8568952" cy="3046988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#형태소 분석기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#텍스트 파일 읽기</a:t>
            </a: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&amp;</a:t>
            </a:r>
            <a:r>
              <a:rPr kumimoji="0" lang="en-US" altLang="ko-KR" sz="24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4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 추출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okt.nouns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"1.추출된 키워드:"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data2)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73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3.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용어 정리 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작업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  </a:t>
            </a:r>
            <a:endParaRPr lang="ko-KR" altLang="en-US" dirty="0">
              <a:solidFill>
                <a:srgbClr val="C00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930206"/>
            <a:ext cx="8568952" cy="4154984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data3=[]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"제목"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"제목"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4.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단어 빈도 분석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차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909881"/>
            <a:ext cx="8640960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(data3)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 = data4.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"상위 120개 단어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"2.단어별 빈도수:"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,data5)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81395"/>
            <a:ext cx="5839640" cy="2295845"/>
          </a:xfrm>
          <a:prstGeom prst="rect">
            <a:avLst/>
          </a:prstGeom>
          <a:ln>
            <a:solidFill>
              <a:srgbClr val="3399FF"/>
            </a:solidFill>
          </a:ln>
        </p:spPr>
      </p:pic>
    </p:spTree>
    <p:extLst>
      <p:ext uri="{BB962C8B-B14F-4D97-AF65-F5344CB8AC3E}">
        <p14:creationId xmlns:p14="http://schemas.microsoft.com/office/powerpoint/2010/main" val="21815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5.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C0000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제거  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-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목록 작성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4680520" cy="49595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48064" y="4941168"/>
            <a:ext cx="3207786" cy="515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gsub.txt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6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5.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제거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차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96062"/>
            <a:ext cx="9144000" cy="5632311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"Data/인공지능gsub.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글자수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= 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&gt;=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data7.append(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2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908720"/>
            <a:ext cx="8764223" cy="56449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098283" y="5013176"/>
            <a:ext cx="1080120" cy="79208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6.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단어별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빈도수 확인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9307" y="1073641"/>
            <a:ext cx="8521165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(data8)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data9 = data8.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(data9)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data9: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7.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용어정리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7617" y="843944"/>
            <a:ext cx="8568952" cy="5632311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data10=[]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"인공지능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"지능"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"지능"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"머신"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"머신"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"러닝"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"러닝"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(data10)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5"/>
          <a:stretch/>
        </p:blipFill>
        <p:spPr>
          <a:xfrm>
            <a:off x="7524329" y="1196752"/>
            <a:ext cx="1428976" cy="4896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" name="직선 화살표 연결선 3"/>
          <p:cNvCxnSpPr/>
          <p:nvPr/>
        </p:nvCxnSpPr>
        <p:spPr>
          <a:xfrm>
            <a:off x="7524329" y="14847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524329" y="1844824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1"/>
          </p:cNvCxnSpPr>
          <p:nvPr/>
        </p:nvCxnSpPr>
        <p:spPr>
          <a:xfrm>
            <a:off x="7524329" y="3645024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8.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목록 작성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2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및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제거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95" y="836712"/>
            <a:ext cx="4267796" cy="28578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24128" y="1844824"/>
            <a:ext cx="3207786" cy="515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gsub2.txt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567013"/>
            <a:ext cx="9144000" cy="120032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"Data/인공지능gsub2.txt"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data11 = 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0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9.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최종 단어 확인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919753"/>
            <a:ext cx="8640960" cy="3416320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data12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(data11)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data13 = data12.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most_common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data13: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i,j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24744"/>
            <a:ext cx="1872208" cy="5312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6948264" y="1412776"/>
            <a:ext cx="122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948264" y="6381328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1461813"/>
            <a:ext cx="784969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50" y="836712"/>
            <a:ext cx="9144000" cy="4154984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9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3" y="1101907"/>
            <a:ext cx="3713871" cy="5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970856"/>
            <a:ext cx="8764750" cy="5016758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PIL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Image.open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korea.jpg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korea_AI.png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mask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plt.savefig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5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318"/>
            <a:ext cx="6937131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네트워크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836712"/>
            <a:ext cx="8640960" cy="489364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#워드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클라우드를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그리기 위하여 데이터를 정리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networkx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한글 폰트 설정 (필요한 경우)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plt.rcParams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font.family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데이터 정의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"인공지능"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노드(단어)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word.keys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word.values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5509630" cy="72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1772816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관리자권한으로 실행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" y="2780928"/>
            <a:ext cx="4286848" cy="332115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9078" y="150648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902" y="3717032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5445224"/>
            <a:ext cx="2206357" cy="72008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네트워크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8121" y="1031830"/>
            <a:ext cx="8880444" cy="46474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그래프 초기화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nx.Graph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 추가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노드의 크기 설정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추가 및 연결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zip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frequencies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G.add_node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주변 노드 크기 설정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G.add_edge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center_word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중심 노드와 연결</a:t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네트워크 레이아웃 설정</a:t>
            </a: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nx.spring_layout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center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iterations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29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방사형 네트워크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96" y="1031683"/>
            <a:ext cx="9049913" cy="252376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노드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nx.get_node_attributes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)[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()]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nx.draw_networkx_nodes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darkgray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라벨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nx.draw_networkx_labels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font_size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font_family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Batang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간선 그리기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nx.draw_networkx_edges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0.8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edge_color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93" y="3643671"/>
            <a:ext cx="90487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plt.savefig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인공지능방사형네트워크.png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plt.close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7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150648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19" y="980728"/>
            <a:ext cx="7466615" cy="39893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64088" y="4437112"/>
            <a:ext cx="1296144" cy="72008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8" y="1628523"/>
            <a:ext cx="668748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 smtClean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6001071" cy="56065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1655548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278092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420887"/>
            <a:ext cx="7649679" cy="33843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575" y="6022787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아래에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3198" y="3581562"/>
            <a:ext cx="101377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cd..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8807" y="4574221"/>
            <a:ext cx="2993353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 python_37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8806" y="4094464"/>
            <a:ext cx="101377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cd..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5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6001071" cy="56065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278092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" y="1552406"/>
            <a:ext cx="9144000" cy="254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678" y="4528748"/>
            <a:ext cx="9086322" cy="5150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JPype1-1.3.0-cp37-cp37m-win_amd64.whl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4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JOU_PL_테마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JOU_PL_테마" id="{C3E4F196-BC0B-4A79-B4F6-2E3D3FEC0438}" vid="{4058E413-F722-433D-8134-98DC187E8D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14938</TotalTime>
  <Words>1567</Words>
  <Application>Microsoft Office PowerPoint</Application>
  <PresentationFormat>화면 슬라이드 쇼(4:3)</PresentationFormat>
  <Paragraphs>393</Paragraphs>
  <Slides>51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Georgia</vt:lpstr>
      <vt:lpstr>맑은 고딕</vt:lpstr>
      <vt:lpstr>Wingdings</vt:lpstr>
      <vt:lpstr>HY강M</vt:lpstr>
      <vt:lpstr>Calibri</vt:lpstr>
      <vt:lpstr>Consolas</vt:lpstr>
      <vt:lpstr>Arial</vt:lpstr>
      <vt:lpstr>Wingdings 2</vt:lpstr>
      <vt:lpstr>Century Gothic</vt:lpstr>
      <vt:lpstr>함초롬돋움</vt:lpstr>
      <vt:lpstr>1_AJOU_PL_테마</vt:lpstr>
      <vt:lpstr>PowerPoint 프레젠테이션</vt:lpstr>
      <vt:lpstr>설치파일 – 한국어 분석 준비작업 </vt:lpstr>
      <vt:lpstr>JAVA - 크롬에서 </vt:lpstr>
      <vt:lpstr>JAVA  </vt:lpstr>
      <vt:lpstr>JAVA  </vt:lpstr>
      <vt:lpstr>JAVA  </vt:lpstr>
      <vt:lpstr>JAVA  </vt:lpstr>
      <vt:lpstr>JPYpe1 설치 </vt:lpstr>
      <vt:lpstr>JPYpe1 설치  </vt:lpstr>
      <vt:lpstr>KoNLP 설치  </vt:lpstr>
      <vt:lpstr>PowerPoint 프레젠테이션</vt:lpstr>
      <vt:lpstr>PowerPoint 프레젠테이션</vt:lpstr>
      <vt:lpstr>한국어 텍스트 분석  </vt:lpstr>
      <vt:lpstr>Step 1.필요한 모듈 가져오기   </vt:lpstr>
      <vt:lpstr>Step 2. 한글 형태소 분석기   </vt:lpstr>
      <vt:lpstr>Step 2. 한글 형태소 분석   </vt:lpstr>
      <vt:lpstr>Step 3. 텍스트 파일 형태소 분석    </vt:lpstr>
      <vt:lpstr>Step 3. 텍스트 파일 형태소 분석 - 명사 (키워드) 추출    </vt:lpstr>
      <vt:lpstr>Step 4. 불용어 제거  1   </vt:lpstr>
      <vt:lpstr>Step 4. 불용어 제거  2  - 불용어 목록 이용 </vt:lpstr>
      <vt:lpstr>Step 4. 불용어 제거  3  - 글자수로 제거 </vt:lpstr>
      <vt:lpstr>Step 5.   단어 빈도수 1  </vt:lpstr>
      <vt:lpstr>Step 5.   단어 빈도수 2  </vt:lpstr>
      <vt:lpstr>Step 6.   단어 정리  </vt:lpstr>
      <vt:lpstr>Step 7. 워드 클라우드   </vt:lpstr>
      <vt:lpstr>Step 8. 방사형 네트워크    </vt:lpstr>
      <vt:lpstr>Step 8. 방사형 네트워크   </vt:lpstr>
      <vt:lpstr>Step 8. 워드  방사형 네트워크   </vt:lpstr>
      <vt:lpstr>Step 8. 방사형 네트워크   </vt:lpstr>
      <vt:lpstr>Step 8. 방사형 네트워크   </vt:lpstr>
      <vt:lpstr>긴 텍스트 파일 분석   </vt:lpstr>
      <vt:lpstr>PowerPoint 프레젠테이션</vt:lpstr>
      <vt:lpstr>PowerPoint 프레젠테이션</vt:lpstr>
      <vt:lpstr>Step 1.필요한 모듈 가져오기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Step 10. 워드 클라우드   </vt:lpstr>
      <vt:lpstr>Step 10. 워드 클라우드   </vt:lpstr>
      <vt:lpstr>Step 10. 워드 클라우드   </vt:lpstr>
      <vt:lpstr>Step 10. 워드 클라우드   </vt:lpstr>
      <vt:lpstr>PowerPoint 프레젠테이션</vt:lpstr>
      <vt:lpstr>Step 11. 방사형 네트워크 워드 클라우드    </vt:lpstr>
      <vt:lpstr>Step 11. 방사형 네트워크 워드 클라우드    </vt:lpstr>
      <vt:lpstr>Step 11. 방사형 네트워크 워드 클라우드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gaia</dc:creator>
  <cp:lastModifiedBy>user</cp:lastModifiedBy>
  <cp:revision>3992</cp:revision>
  <cp:lastPrinted>2024-08-26T00:54:11Z</cp:lastPrinted>
  <dcterms:created xsi:type="dcterms:W3CDTF">2010-08-26T14:20:25Z</dcterms:created>
  <dcterms:modified xsi:type="dcterms:W3CDTF">2024-11-04T23:23:54Z</dcterms:modified>
</cp:coreProperties>
</file>