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03" r:id="rId1"/>
  </p:sldMasterIdLst>
  <p:notesMasterIdLst>
    <p:notesMasterId r:id="rId47"/>
  </p:notesMasterIdLst>
  <p:handoutMasterIdLst>
    <p:handoutMasterId r:id="rId48"/>
  </p:handoutMasterIdLst>
  <p:sldIdLst>
    <p:sldId id="667" r:id="rId2"/>
    <p:sldId id="612" r:id="rId3"/>
    <p:sldId id="586" r:id="rId4"/>
    <p:sldId id="765" r:id="rId5"/>
    <p:sldId id="766" r:id="rId6"/>
    <p:sldId id="767" r:id="rId7"/>
    <p:sldId id="768" r:id="rId8"/>
    <p:sldId id="764" r:id="rId9"/>
    <p:sldId id="769" r:id="rId10"/>
    <p:sldId id="770" r:id="rId11"/>
    <p:sldId id="622" r:id="rId12"/>
    <p:sldId id="771" r:id="rId13"/>
    <p:sldId id="775" r:id="rId14"/>
    <p:sldId id="774" r:id="rId15"/>
    <p:sldId id="773" r:id="rId16"/>
    <p:sldId id="776" r:id="rId17"/>
    <p:sldId id="777" r:id="rId18"/>
    <p:sldId id="778" r:id="rId19"/>
    <p:sldId id="779" r:id="rId20"/>
    <p:sldId id="780" r:id="rId21"/>
    <p:sldId id="782" r:id="rId22"/>
    <p:sldId id="781" r:id="rId23"/>
    <p:sldId id="783" r:id="rId24"/>
    <p:sldId id="784" r:id="rId25"/>
    <p:sldId id="785" r:id="rId26"/>
    <p:sldId id="786" r:id="rId27"/>
    <p:sldId id="787" r:id="rId28"/>
    <p:sldId id="788" r:id="rId29"/>
    <p:sldId id="789" r:id="rId30"/>
    <p:sldId id="790" r:id="rId31"/>
    <p:sldId id="791" r:id="rId32"/>
    <p:sldId id="792" r:id="rId33"/>
    <p:sldId id="793" r:id="rId34"/>
    <p:sldId id="794" r:id="rId35"/>
    <p:sldId id="796" r:id="rId36"/>
    <p:sldId id="795" r:id="rId37"/>
    <p:sldId id="797" r:id="rId38"/>
    <p:sldId id="798" r:id="rId39"/>
    <p:sldId id="799" r:id="rId40"/>
    <p:sldId id="800" r:id="rId41"/>
    <p:sldId id="801" r:id="rId42"/>
    <p:sldId id="802" r:id="rId43"/>
    <p:sldId id="803" r:id="rId44"/>
    <p:sldId id="805" r:id="rId45"/>
    <p:sldId id="804" r:id="rId46"/>
  </p:sldIdLst>
  <p:sldSz cx="9144000" cy="6858000" type="screen4x3"/>
  <p:notesSz cx="6797675" cy="9926638"/>
  <p:embeddedFontLst>
    <p:embeddedFont>
      <p:font typeface="Century Gothic" panose="020B0502020202020204" pitchFamily="34" charset="0"/>
      <p:regular r:id="rId49"/>
      <p:bold r:id="rId50"/>
      <p:italic r:id="rId51"/>
      <p:boldItalic r:id="rId52"/>
    </p:embeddedFont>
    <p:embeddedFont>
      <p:font typeface="Wingdings 2" panose="05020102010507070707" pitchFamily="18" charset="2"/>
      <p:regular r:id="rId53"/>
    </p:embeddedFont>
    <p:embeddedFont>
      <p:font typeface="함초롬돋움" panose="020B0604000101010101" pitchFamily="50" charset="-127"/>
      <p:regular r:id="rId54"/>
      <p:bold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Consolas" panose="020B0609020204030204" pitchFamily="49" charset="0"/>
      <p:regular r:id="rId60"/>
      <p:bold r:id="rId61"/>
      <p:italic r:id="rId62"/>
      <p:boldItalic r:id="rId63"/>
    </p:embeddedFont>
    <p:embeddedFont>
      <p:font typeface="Georgia" panose="02040502050405020303" pitchFamily="18" charset="0"/>
      <p:regular r:id="rId64"/>
      <p:bold r:id="rId65"/>
      <p:italic r:id="rId66"/>
      <p:boldItalic r:id="rId67"/>
    </p:embeddedFont>
    <p:embeddedFont>
      <p:font typeface="맑은 고딕" panose="020B0503020000020004" pitchFamily="50" charset="-127"/>
      <p:regular r:id="rId68"/>
      <p:bold r:id="rId69"/>
    </p:embeddedFont>
    <p:embeddedFont>
      <p:font typeface="HY강M" panose="020B0600000101010101" charset="-127"/>
      <p:regular r:id="rId7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3399FF"/>
    <a:srgbClr val="FF66FF"/>
    <a:srgbClr val="FF00FF"/>
    <a:srgbClr val="CCECFF"/>
    <a:srgbClr val="006600"/>
    <a:srgbClr val="E5F6E4"/>
    <a:srgbClr val="99CC00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1" autoAdjust="0"/>
    <p:restoredTop sz="79095" autoAdjust="0"/>
  </p:normalViewPr>
  <p:slideViewPr>
    <p:cSldViewPr>
      <p:cViewPr varScale="1">
        <p:scale>
          <a:sx n="86" d="100"/>
          <a:sy n="86" d="100"/>
        </p:scale>
        <p:origin x="23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431"/>
    </p:cViewPr>
  </p:sorterViewPr>
  <p:notesViewPr>
    <p:cSldViewPr>
      <p:cViewPr varScale="1">
        <p:scale>
          <a:sx n="69" d="100"/>
          <a:sy n="69" d="100"/>
        </p:scale>
        <p:origin x="3444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63" Type="http://schemas.openxmlformats.org/officeDocument/2006/relationships/font" Target="fonts/font15.fntdata"/><Relationship Id="rId68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font" Target="fonts/font18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70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D21AB-A5AC-9845-BD7C-A87D61F1C2B8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F812C-48A0-8648-9871-D4E55626E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25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755E-45ED-4465-A28F-05D98412588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9E4AC-A0E8-4663-85FD-752957980F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93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142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28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82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41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38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90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36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880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66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5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31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6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03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74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24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70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01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45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216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64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11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90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353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074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33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193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385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988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11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924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625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6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502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46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911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377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608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26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67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2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92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2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6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311" y="3311264"/>
            <a:ext cx="7847283" cy="621792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3800" b="1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제목 스타일 편집</a:t>
            </a:r>
            <a:endParaRPr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251520" y="2693702"/>
            <a:ext cx="864096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76001"/>
            <a:ext cx="8500123" cy="538055"/>
          </a:xfrm>
        </p:spPr>
        <p:txBody>
          <a:bodyPr/>
          <a:lstStyle>
            <a:lvl1pPr>
              <a:defRPr sz="5000"/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2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5531125"/>
          </a:xfrm>
        </p:spPr>
        <p:txBody>
          <a:bodyPr/>
          <a:lstStyle>
            <a:lvl1pPr>
              <a:lnSpc>
                <a:spcPct val="130000"/>
              </a:lnSpc>
              <a:buClr>
                <a:srgbClr val="006600"/>
              </a:buClr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15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5531125"/>
          </a:xfrm>
        </p:spPr>
        <p:txBody>
          <a:bodyPr/>
          <a:lstStyle>
            <a:lvl1pPr marL="457200" indent="-457200">
              <a:lnSpc>
                <a:spcPct val="130000"/>
              </a:lnSpc>
              <a:buClr>
                <a:srgbClr val="006600"/>
              </a:buClr>
              <a:buFont typeface="+mj-lt"/>
              <a:buAutoNum type="arabicPeriod"/>
              <a:defRPr b="1"/>
            </a:lvl1pPr>
            <a:lvl2pPr>
              <a:lnSpc>
                <a:spcPct val="130000"/>
              </a:lnSpc>
              <a:defRPr b="1"/>
            </a:lvl2pPr>
            <a:lvl3pPr>
              <a:lnSpc>
                <a:spcPct val="130000"/>
              </a:lnSpc>
              <a:defRPr b="1"/>
            </a:lvl3pPr>
            <a:lvl4pPr>
              <a:lnSpc>
                <a:spcPct val="130000"/>
              </a:lnSpc>
              <a:defRPr b="1"/>
            </a:lvl4pPr>
            <a:lvl5pPr>
              <a:lnSpc>
                <a:spcPct val="130000"/>
              </a:lnSpc>
              <a:defRPr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18211"/>
            <a:ext cx="5092342" cy="53805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2434783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71746" y="3762132"/>
            <a:ext cx="8260694" cy="2498570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pic>
        <p:nvPicPr>
          <p:cNvPr id="20" name="그림 19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31" y="260648"/>
            <a:ext cx="1825313" cy="3234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40" y="249211"/>
            <a:ext cx="959824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1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498679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71746" y="2636912"/>
            <a:ext cx="8260694" cy="151216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71746" y="4437112"/>
            <a:ext cx="8260694" cy="151216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pic>
        <p:nvPicPr>
          <p:cNvPr id="22" name="그림 21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31" y="260648"/>
            <a:ext cx="1825313" cy="32343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40" y="249211"/>
            <a:ext cx="959824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8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082FEA-1FE0-4583-83F0-BCC9AC50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5F9C-B4BD-438C-AE9F-385F4A279A6B}" type="datetime1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D7FB3-DEE4-4256-87F7-929BE4C2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656DE-1DD1-40A4-B2F9-E577095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5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54641"/>
            <a:ext cx="835292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764704"/>
            <a:ext cx="8784975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11888" y="6525344"/>
            <a:ext cx="17526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525344"/>
            <a:ext cx="60071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48" y="116633"/>
            <a:ext cx="3600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bg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978A2BE0-ABC3-DD4B-AC85-24681D2C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20" r:id="rId2"/>
    <p:sldLayoutId id="2147483823" r:id="rId3"/>
    <p:sldLayoutId id="2147483821" r:id="rId4"/>
    <p:sldLayoutId id="2147483822" r:id="rId5"/>
    <p:sldLayoutId id="2147483825" r:id="rId6"/>
  </p:sldLayoutIdLst>
  <p:transition spd="slow">
    <p:wipe dir="d"/>
  </p:transition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b="1" u="none" kern="1200" baseline="0">
          <a:solidFill>
            <a:schemeClr val="accent1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1pPr>
    </p:titleStyle>
    <p:bodyStyle>
      <a:lvl1pPr marL="274638" indent="-274638" algn="just" defTabSz="914400" rtl="0" eaLnBrk="1" latinLnBrk="1" hangingPunct="1">
        <a:spcBef>
          <a:spcPts val="1800"/>
        </a:spcBef>
        <a:buClr>
          <a:schemeClr val="accent1"/>
        </a:buClr>
        <a:buSzPct val="100000"/>
        <a:buFont typeface="Wingdings" pitchFamily="2" charset="2"/>
        <a:buChar char="ª"/>
        <a:defRPr sz="20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457200" indent="-228600" algn="just" defTabSz="914400" rtl="0" eaLnBrk="1" latinLnBrk="1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685800" indent="-228600" algn="just" defTabSz="914400" rtl="0" eaLnBrk="1" latinLnBrk="1" hangingPunct="1">
        <a:spcBef>
          <a:spcPts val="600"/>
        </a:spcBef>
        <a:buClr>
          <a:schemeClr val="accent1"/>
        </a:buClr>
        <a:buSzPct val="100000"/>
        <a:buFont typeface="HY강M" pitchFamily="18" charset="-127"/>
        <a:buChar char="-"/>
        <a:defRPr sz="16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914400" indent="-228600" algn="just" defTabSz="914400" rtl="0" eaLnBrk="1" latinLnBrk="1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•"/>
        <a:defRPr sz="16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1143000" indent="-228600" algn="just" defTabSz="914400" rtl="0" eaLnBrk="1" latinLnBrk="1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"/>
        <a:defRPr sz="14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1377950" indent="-228600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505575"/>
            <a:ext cx="466725" cy="288925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A52A97C-9AC6-4EF8-9382-D42FBDF7A389}"/>
              </a:ext>
            </a:extLst>
          </p:cNvPr>
          <p:cNvSpPr txBox="1">
            <a:spLocks/>
          </p:cNvSpPr>
          <p:nvPr/>
        </p:nvSpPr>
        <p:spPr>
          <a:xfrm>
            <a:off x="403919" y="1196752"/>
            <a:ext cx="8500123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000" b="1" u="none" kern="1200" baseline="0">
                <a:solidFill>
                  <a:schemeClr val="accent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한국어 텍스트 분석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3586A2-A0DF-4DB9-B3F3-49B8C7FE4E2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6" b="45652"/>
          <a:stretch/>
        </p:blipFill>
        <p:spPr>
          <a:xfrm>
            <a:off x="981165" y="3181735"/>
            <a:ext cx="7345630" cy="9384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BAF18E-46E6-48B8-806F-B275BA2AE3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581128"/>
            <a:ext cx="3125275" cy="169801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8222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7594"/>
    </mc:Choice>
    <mc:Fallback xmlns="">
      <p:transition advTm="875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 smtClean="0">
                <a:solidFill>
                  <a:srgbClr val="0070C0"/>
                </a:solidFill>
                <a:latin typeface="함초롬돋움" panose="020B0604000101010101" pitchFamily="50" charset="-127"/>
              </a:rPr>
              <a:t>K</a:t>
            </a:r>
            <a:r>
              <a:rPr lang="en-US" altLang="ko-KR" sz="3200" dirty="0" err="1" smtClean="0">
                <a:solidFill>
                  <a:srgbClr val="FFC000"/>
                </a:solidFill>
                <a:latin typeface="함초롬돋움" panose="020B0604000101010101" pitchFamily="50" charset="-127"/>
              </a:rPr>
              <a:t>o</a:t>
            </a:r>
            <a:r>
              <a:rPr lang="en-US" altLang="ko-KR" sz="3200" dirty="0" err="1" smtClean="0">
                <a:solidFill>
                  <a:srgbClr val="FF66FF"/>
                </a:solidFill>
                <a:latin typeface="함초롬돋움" panose="020B0604000101010101" pitchFamily="50" charset="-127"/>
              </a:rPr>
              <a:t>N</a:t>
            </a:r>
            <a:r>
              <a:rPr lang="en-US" altLang="ko-KR" sz="3200" dirty="0" err="1" smtClean="0">
                <a:solidFill>
                  <a:srgbClr val="33CCFF"/>
                </a:solidFill>
                <a:latin typeface="함초롬돋움" panose="020B0604000101010101" pitchFamily="50" charset="-127"/>
              </a:rPr>
              <a:t>LP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sz="3200" dirty="0">
                <a:solidFill>
                  <a:srgbClr val="0070C0"/>
                </a:solidFill>
                <a:latin typeface="함초롬돋움" panose="020B0604000101010101" pitchFamily="50" charset="-127"/>
              </a:rPr>
              <a:t>설치</a:t>
            </a:r>
            <a:r>
              <a:rPr lang="ko-KR" altLang="en-US" sz="3200" dirty="0">
                <a:solidFill>
                  <a:srgbClr val="FFC000"/>
                </a:solidFill>
                <a:latin typeface="함초롬돋움" panose="020B0604000101010101" pitchFamily="50" charset="-127"/>
              </a:rPr>
              <a:t>  </a:t>
            </a:r>
          </a:p>
        </p:txBody>
      </p:sp>
      <p:sp>
        <p:nvSpPr>
          <p:cNvPr id="7" name="타원 6"/>
          <p:cNvSpPr/>
          <p:nvPr/>
        </p:nvSpPr>
        <p:spPr>
          <a:xfrm>
            <a:off x="29078" y="1064914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" y="1823281"/>
            <a:ext cx="9144000" cy="34284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83568" y="1064914"/>
            <a:ext cx="3312368" cy="51508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python_37 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아래에 설치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A80DD59-7030-4CAD-81CE-591989CC60CF}"/>
              </a:ext>
            </a:extLst>
          </p:cNvPr>
          <p:cNvSpPr/>
          <p:nvPr/>
        </p:nvSpPr>
        <p:spPr>
          <a:xfrm>
            <a:off x="323527" y="1268760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python.exe -m pip install --upgrade pip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F957D4-94D3-47D3-8CB6-FA0CD8870573}"/>
              </a:ext>
            </a:extLst>
          </p:cNvPr>
          <p:cNvSpPr/>
          <p:nvPr/>
        </p:nvSpPr>
        <p:spPr>
          <a:xfrm>
            <a:off x="179512" y="1988840"/>
            <a:ext cx="88569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(.</a:t>
            </a:r>
            <a:r>
              <a:rPr lang="en-US" altLang="ko-KR" dirty="0" err="1"/>
              <a:t>venv</a:t>
            </a:r>
            <a:r>
              <a:rPr lang="en-US" altLang="ko-KR" dirty="0"/>
              <a:t>) PS C:\Users\user\PycharmProjects\SW&gt; </a:t>
            </a:r>
            <a:r>
              <a:rPr lang="en-US" altLang="ko-KR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pip install Jpype1==1.3.0</a:t>
            </a:r>
          </a:p>
          <a:p>
            <a:r>
              <a:rPr lang="en-US" altLang="ko-KR" dirty="0"/>
              <a:t>Collecting Jpype1==1.3.0</a:t>
            </a:r>
          </a:p>
          <a:p>
            <a:r>
              <a:rPr lang="en-US" altLang="ko-KR" dirty="0"/>
              <a:t>  Downloading JPype1-1.3.0-cp37-cp37m-win_amd64.whl.metadata (4.7 kB)</a:t>
            </a:r>
          </a:p>
          <a:p>
            <a:r>
              <a:rPr lang="en-US" altLang="ko-KR" dirty="0"/>
              <a:t>Requirement already satisfied: typing-extensions in c:\users\user\pycharmprojects\sw\.venv\lib\site-packages (from Jpype1==1.3.0) (4.7.1)</a:t>
            </a:r>
          </a:p>
          <a:p>
            <a:r>
              <a:rPr lang="en-US" altLang="ko-KR" dirty="0"/>
              <a:t>Downloading JPype1-1.3.0-cp37-cp37m-win_amd64.whl (361 kB)</a:t>
            </a:r>
          </a:p>
          <a:p>
            <a:r>
              <a:rPr lang="en-US" altLang="ko-KR" dirty="0"/>
              <a:t>   ━━━━━━━━━━━━━━━━━━━━━━━━━━━━━━━━━━━━━━━━ 361.7/361.7 kB 7.5 MB/s eta 0:00:00</a:t>
            </a:r>
          </a:p>
          <a:p>
            <a:r>
              <a:rPr lang="en-US" altLang="ko-KR" dirty="0"/>
              <a:t>Installing collected packages: Jpype1</a:t>
            </a:r>
          </a:p>
          <a:p>
            <a:r>
              <a:rPr lang="en-US" altLang="ko-KR" dirty="0"/>
              <a:t>Successfully installed Jpype1-1.3.0</a:t>
            </a:r>
          </a:p>
          <a:p>
            <a:r>
              <a:rPr lang="en-US" altLang="ko-KR" dirty="0"/>
              <a:t>(.</a:t>
            </a:r>
            <a:r>
              <a:rPr lang="en-US" altLang="ko-KR" dirty="0" err="1"/>
              <a:t>venv</a:t>
            </a:r>
            <a:r>
              <a:rPr lang="en-US" altLang="ko-KR" dirty="0"/>
              <a:t>) PS C:\Users\user\PycharmProjects\SW&gt; </a:t>
            </a:r>
            <a:r>
              <a:rPr lang="en-US" altLang="ko-KR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pip install </a:t>
            </a:r>
            <a:r>
              <a:rPr lang="en-US" altLang="ko-KR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koNLPy</a:t>
            </a:r>
            <a:endParaRPr lang="en-US" altLang="ko-KR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271746" y="70965"/>
            <a:ext cx="8620734" cy="53805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chemeClr val="accent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sz="3200" dirty="0" err="1" smtClean="0">
                <a:solidFill>
                  <a:srgbClr val="0070C0"/>
                </a:solidFill>
                <a:latin typeface="함초롬돋움" panose="020B0604000101010101" pitchFamily="50" charset="-127"/>
              </a:rPr>
              <a:t>K</a:t>
            </a:r>
            <a:r>
              <a:rPr lang="en-US" altLang="ko-KR" sz="3200" dirty="0" err="1" smtClean="0">
                <a:solidFill>
                  <a:srgbClr val="FFC000"/>
                </a:solidFill>
                <a:latin typeface="함초롬돋움" panose="020B0604000101010101" pitchFamily="50" charset="-127"/>
              </a:rPr>
              <a:t>o</a:t>
            </a:r>
            <a:r>
              <a:rPr lang="en-US" altLang="ko-KR" sz="3200" dirty="0" err="1" smtClean="0">
                <a:solidFill>
                  <a:srgbClr val="FF66FF"/>
                </a:solidFill>
                <a:latin typeface="함초롬돋움" panose="020B0604000101010101" pitchFamily="50" charset="-127"/>
              </a:rPr>
              <a:t>N</a:t>
            </a:r>
            <a:r>
              <a:rPr lang="en-US" altLang="ko-KR" sz="3200" dirty="0" err="1" smtClean="0">
                <a:solidFill>
                  <a:srgbClr val="33CCFF"/>
                </a:solidFill>
                <a:latin typeface="함초롬돋움" panose="020B0604000101010101" pitchFamily="50" charset="-127"/>
              </a:rPr>
              <a:t>LP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설치가 잘 안되는 경우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terminal</a:t>
            </a:r>
            <a:r>
              <a:rPr lang="en-US" altLang="ko-KR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창에서</a:t>
            </a:r>
            <a:r>
              <a:rPr lang="ko-KR" altLang="en-US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0" y="1276482"/>
            <a:ext cx="447387" cy="36161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316416" y="1988840"/>
            <a:ext cx="447387" cy="36161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668344" y="5282253"/>
            <a:ext cx="447387" cy="361610"/>
          </a:xfrm>
          <a:prstGeom prst="ellipse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06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B93775-009A-4FF7-9705-B856967AE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6" y="908720"/>
            <a:ext cx="8349296" cy="4032448"/>
          </a:xfrm>
          <a:prstGeom prst="rect">
            <a:avLst/>
          </a:prstGeom>
          <a:ln w="38100">
            <a:solidFill>
              <a:srgbClr val="CCECFF"/>
            </a:solidFill>
          </a:ln>
        </p:spPr>
      </p:pic>
      <p:sp>
        <p:nvSpPr>
          <p:cNvPr id="3" name="제목 3"/>
          <p:cNvSpPr txBox="1">
            <a:spLocks/>
          </p:cNvSpPr>
          <p:nvPr/>
        </p:nvSpPr>
        <p:spPr>
          <a:xfrm>
            <a:off x="271746" y="70965"/>
            <a:ext cx="8620734" cy="53805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chemeClr val="accent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sz="3200" dirty="0" err="1" smtClean="0">
                <a:solidFill>
                  <a:srgbClr val="0070C0"/>
                </a:solidFill>
                <a:latin typeface="함초롬돋움" panose="020B0604000101010101" pitchFamily="50" charset="-127"/>
              </a:rPr>
              <a:t>K</a:t>
            </a:r>
            <a:r>
              <a:rPr lang="en-US" altLang="ko-KR" sz="3200" dirty="0" err="1" smtClean="0">
                <a:solidFill>
                  <a:srgbClr val="FFC000"/>
                </a:solidFill>
                <a:latin typeface="함초롬돋움" panose="020B0604000101010101" pitchFamily="50" charset="-127"/>
              </a:rPr>
              <a:t>o</a:t>
            </a:r>
            <a:r>
              <a:rPr lang="en-US" altLang="ko-KR" sz="3200" dirty="0" err="1" smtClean="0">
                <a:solidFill>
                  <a:srgbClr val="FF66FF"/>
                </a:solidFill>
                <a:latin typeface="함초롬돋움" panose="020B0604000101010101" pitchFamily="50" charset="-127"/>
              </a:rPr>
              <a:t>N</a:t>
            </a:r>
            <a:r>
              <a:rPr lang="en-US" altLang="ko-KR" sz="3200" dirty="0" err="1" smtClean="0">
                <a:solidFill>
                  <a:srgbClr val="33CCFF"/>
                </a:solidFill>
                <a:latin typeface="함초롬돋움" panose="020B0604000101010101" pitchFamily="50" charset="-127"/>
              </a:rPr>
              <a:t>LP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설치가 잘 안되는 경우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terminal</a:t>
            </a:r>
            <a:r>
              <a:rPr lang="en-US" altLang="ko-KR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창에서</a:t>
            </a:r>
            <a:r>
              <a:rPr lang="ko-KR" altLang="en-US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11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252582" cy="538055"/>
          </a:xfrm>
        </p:spPr>
        <p:txBody>
          <a:bodyPr/>
          <a:lstStyle/>
          <a:p>
            <a:r>
              <a:rPr lang="ko-KR" altLang="en-US" sz="3200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한국어</a:t>
            </a:r>
            <a:r>
              <a:rPr lang="ko-KR" altLang="en-US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텍스트 분석 </a:t>
            </a:r>
            <a:r>
              <a:rPr lang="ko-KR" altLang="en-US" sz="3200" dirty="0" smtClean="0">
                <a:solidFill>
                  <a:srgbClr val="FFC000"/>
                </a:solidFill>
              </a:rPr>
              <a:t> 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591794" y="1281672"/>
            <a:ext cx="6576086" cy="531124"/>
          </a:xfrm>
          <a:prstGeom prst="roundRect">
            <a:avLst/>
          </a:prstGeom>
          <a:solidFill>
            <a:schemeClr val="bg1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</a:t>
            </a:r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짧은 텍스트 문장 분석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61275" y="1196752"/>
            <a:ext cx="557295" cy="701646"/>
          </a:xfrm>
          <a:prstGeom prst="ellipse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endParaRPr lang="ko-KR" altLang="en-US" sz="24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91794" y="2047659"/>
            <a:ext cx="6576086" cy="524969"/>
          </a:xfrm>
          <a:prstGeom prst="roundRect">
            <a:avLst/>
          </a:prstGeom>
          <a:solidFill>
            <a:schemeClr val="bg1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</a:t>
            </a:r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긴 텍스트 문장 분석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89172" y="1948800"/>
            <a:ext cx="557295" cy="701646"/>
          </a:xfrm>
          <a:prstGeom prst="ellipse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</a:t>
            </a:r>
            <a:endParaRPr lang="ko-KR" altLang="en-US" sz="24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01008"/>
            <a:ext cx="3528392" cy="2616807"/>
          </a:xfrm>
          <a:prstGeom prst="rect">
            <a:avLst/>
          </a:prstGeom>
          <a:ln>
            <a:solidFill>
              <a:srgbClr val="009999"/>
            </a:solidFill>
          </a:ln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654667"/>
            <a:ext cx="3528392" cy="384721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364088" y="2137211"/>
            <a:ext cx="2736304" cy="345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한국어텍스트분석</a:t>
            </a:r>
            <a:r>
              <a:rPr lang="en-US" altLang="ko-KR" sz="16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en-US" altLang="ko-KR" sz="1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sz="16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</a:t>
            </a:r>
            <a:endParaRPr lang="ko-KR" altLang="en-US" sz="1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64088" y="1374331"/>
            <a:ext cx="2736304" cy="3458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한국어텍스트분석</a:t>
            </a:r>
            <a:r>
              <a:rPr lang="en-US" altLang="ko-KR" sz="1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en-US" altLang="ko-KR" sz="16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</a:t>
            </a:r>
            <a:endParaRPr lang="ko-KR" altLang="en-US" sz="1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00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필요한 모듈 가져오기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4394" y="980449"/>
            <a:ext cx="8620734" cy="1938992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konlpy.tag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kumimoji="0" lang="ko-KR" altLang="ko-KR" sz="24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matplotlib.pyplot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endParaRPr kumimoji="0" lang="en-US" altLang="ko-KR" sz="2000" b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collections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4077072"/>
            <a:ext cx="1383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matplotlib</a:t>
            </a: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467544" y="4451030"/>
            <a:ext cx="1490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lang="ko-KR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4094" y="3559676"/>
            <a:ext cx="3207786" cy="5150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 라이브러리 설치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86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2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한글 형태소 분석기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4770" y="836712"/>
            <a:ext cx="8620734" cy="3970318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txBody>
          <a:bodyPr wrap="square">
            <a:spAutoFit/>
          </a:bodyPr>
          <a:lstStyle/>
          <a:p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목적 및 배경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lvl="1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트위터의 한국어 텍스트를 분석하기 위해 개발되었으며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주로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소셜 미디어 텍스트 분석에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최적화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서울대학교에서 개발한 형태소 분석기로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포괄적이고 학문적인 텍스트 분석을 위해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성능 및 속도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lvl="1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경량화되어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있어 속도가 빠르며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실시간 텍스트 분석에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유리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정교한 분석을 제공하지만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그만큼 속도가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느림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분석 결과의 상세함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lvl="1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기본적인 형태소 분석에 중점을 두고 있어 결과가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세부적인 분석 결과를 제공하며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구문 분석 기능도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85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2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한글 형태소 분석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6398" y="1001048"/>
            <a:ext cx="8738090" cy="2246769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Korean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000" b="1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Korean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morpheme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analyzer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000" b="1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kkma.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nouns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"나는 사과, 사과 , 복숭아, 복숭아가 좋아요"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okt.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nouns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"나는 사과, 사과 , 복숭아, 복숭아가 좋아요"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6398" y="4005064"/>
            <a:ext cx="85940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['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</a:p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['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7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3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텍스트 파일 형태소 분석 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7091966" cy="3692858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6444208" y="4581128"/>
            <a:ext cx="792088" cy="576064"/>
          </a:xfrm>
          <a:prstGeom prst="ellipse">
            <a:avLst/>
          </a:prstGeom>
          <a:noFill/>
          <a:ln w="571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6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3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텍스트 파일 형태소 분석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-</a:t>
            </a:r>
            <a:r>
              <a:rPr lang="ko-KR" altLang="en-US" dirty="0">
                <a:solidFill>
                  <a:srgbClr val="0070C0"/>
                </a:solidFill>
              </a:rPr>
              <a:t> 명</a:t>
            </a:r>
            <a:r>
              <a:rPr lang="ko-KR" altLang="en-US" dirty="0">
                <a:solidFill>
                  <a:srgbClr val="33CCFF"/>
                </a:solidFill>
              </a:rPr>
              <a:t>사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FF66FF"/>
                </a:solidFill>
              </a:rPr>
              <a:t>키워드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/>
              <a:t> 추출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1746" y="908720"/>
            <a:ext cx="8631782" cy="2246769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파이썬_텍스트분석예제.txt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)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data2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3399FF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nouns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"1.추출된 키워드:"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data2)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data3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(data2)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"2.단어별 빈도수:"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,data3)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2629" y="3645024"/>
            <a:ext cx="85800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추출된 키워드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['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역시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딸기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</a:p>
          <a:p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단어별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빈도수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Counter({'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8,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5,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역시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딸기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1})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4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불</a:t>
            </a:r>
            <a:r>
              <a:rPr lang="ko-KR" altLang="en-US" dirty="0" err="1">
                <a:solidFill>
                  <a:srgbClr val="33CCFF"/>
                </a:solidFill>
              </a:rPr>
              <a:t>용</a:t>
            </a:r>
            <a:r>
              <a:rPr lang="ko-KR" altLang="en-US" dirty="0" err="1">
                <a:solidFill>
                  <a:srgbClr val="FFC000"/>
                </a:solidFill>
              </a:rPr>
              <a:t>어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7030A0"/>
                </a:solidFill>
              </a:rPr>
              <a:t>제거  </a:t>
            </a:r>
            <a:r>
              <a:rPr lang="en-US" altLang="ko-KR" dirty="0" smtClean="0">
                <a:solidFill>
                  <a:srgbClr val="7030A0"/>
                </a:solidFill>
              </a:rPr>
              <a:t>1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0842" y="908720"/>
            <a:ext cx="85800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단어별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빈도수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Counter({'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8,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5,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역시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딸기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1})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46645"/>
            <a:ext cx="5021131" cy="289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1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252582" cy="538055"/>
          </a:xfrm>
        </p:spPr>
        <p:txBody>
          <a:bodyPr/>
          <a:lstStyle/>
          <a:p>
            <a:r>
              <a:rPr lang="ko-KR" altLang="en-US" sz="3200" dirty="0" err="1" smtClean="0">
                <a:solidFill>
                  <a:srgbClr val="0070C0"/>
                </a:solidFill>
                <a:latin typeface="함초롬돋움" panose="020B0604000101010101" pitchFamily="50" charset="-127"/>
              </a:rPr>
              <a:t>설</a:t>
            </a:r>
            <a:r>
              <a:rPr lang="ko-KR" altLang="en-US" sz="3200" dirty="0" err="1" smtClean="0">
                <a:solidFill>
                  <a:srgbClr val="FFC000"/>
                </a:solidFill>
                <a:latin typeface="함초롬돋움" panose="020B0604000101010101" pitchFamily="50" charset="-127"/>
              </a:rPr>
              <a:t>치</a:t>
            </a:r>
            <a:r>
              <a:rPr lang="ko-KR" altLang="en-US" sz="3200" dirty="0" err="1" smtClean="0">
                <a:solidFill>
                  <a:srgbClr val="00B0F0"/>
                </a:solidFill>
                <a:latin typeface="함초롬돋움" panose="020B0604000101010101" pitchFamily="50" charset="-127"/>
              </a:rPr>
              <a:t>파</a:t>
            </a:r>
            <a:r>
              <a:rPr lang="ko-KR" altLang="en-US" sz="3200" dirty="0" err="1" smtClean="0">
                <a:solidFill>
                  <a:srgbClr val="FF66FF"/>
                </a:solidFill>
                <a:latin typeface="함초롬돋움" panose="020B0604000101010101" pitchFamily="50" charset="-127"/>
              </a:rPr>
              <a:t>일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– </a:t>
            </a:r>
            <a:r>
              <a:rPr lang="ko-KR" altLang="en-US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한국어 분석 준비작업</a:t>
            </a:r>
            <a:r>
              <a:rPr lang="ko-KR" altLang="en-US" sz="3200" dirty="0" smtClean="0">
                <a:solidFill>
                  <a:srgbClr val="FFC000"/>
                </a:solidFill>
              </a:rPr>
              <a:t> 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08805" y="1196752"/>
            <a:ext cx="7059075" cy="2676045"/>
            <a:chOff x="1185333" y="1761067"/>
            <a:chExt cx="7059075" cy="2777066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668322" y="1761067"/>
              <a:ext cx="6576086" cy="728133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 </a:t>
              </a:r>
              <a:r>
                <a:rPr lang="en-US" altLang="ko-KR" sz="2400" b="1" dirty="0" smtClean="0">
                  <a:solidFill>
                    <a:srgbClr val="0070C0"/>
                  </a:solidFill>
                  <a:latin typeface="함초롬돋움" panose="020B0604000101010101" pitchFamily="50" charset="-127"/>
                </a:rPr>
                <a:t>J</a:t>
              </a:r>
              <a:r>
                <a:rPr lang="en-US" altLang="ko-KR" sz="2400" b="1" dirty="0" smtClean="0">
                  <a:solidFill>
                    <a:srgbClr val="FFC000"/>
                  </a:solidFill>
                  <a:latin typeface="함초롬돋움" panose="020B0604000101010101" pitchFamily="50" charset="-127"/>
                </a:rPr>
                <a:t>A</a:t>
              </a:r>
              <a:r>
                <a:rPr lang="en-US" altLang="ko-KR" sz="2400" b="1" dirty="0" smtClean="0">
                  <a:solidFill>
                    <a:srgbClr val="00B0F0"/>
                  </a:solidFill>
                  <a:latin typeface="함초롬돋움" panose="020B0604000101010101" pitchFamily="50" charset="-127"/>
                </a:rPr>
                <a:t>V</a:t>
              </a:r>
              <a:r>
                <a:rPr lang="en-US" altLang="ko-KR" sz="2400" b="1" dirty="0" smtClean="0">
                  <a:solidFill>
                    <a:srgbClr val="FF66FF"/>
                  </a:solidFill>
                  <a:latin typeface="함초롬돋움" panose="020B0604000101010101" pitchFamily="50" charset="-127"/>
                </a:rPr>
                <a:t>A</a:t>
              </a:r>
              <a:r>
                <a:rPr lang="en-US" altLang="ko-KR" sz="2400" dirty="0" smtClean="0">
                  <a:solidFill>
                    <a:srgbClr val="FF66FF"/>
                  </a:solidFill>
                  <a:latin typeface="함초롬돋움" panose="020B0604000101010101" pitchFamily="50" charset="-127"/>
                </a:rPr>
                <a:t> 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설치</a:t>
              </a:r>
              <a:endParaRPr lang="ko-KR" altLang="en-US" sz="24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185333" y="1761067"/>
              <a:ext cx="557295" cy="728133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1</a:t>
              </a:r>
              <a:endParaRPr lang="ko-KR" altLang="en-US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668322" y="2785533"/>
              <a:ext cx="6576086" cy="728133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 </a:t>
              </a:r>
              <a:r>
                <a:rPr lang="en-US" altLang="ko-KR" sz="2800" b="1" dirty="0" smtClean="0">
                  <a:solidFill>
                    <a:srgbClr val="0070C0"/>
                  </a:solidFill>
                  <a:latin typeface="함초롬돋움" panose="020B0604000101010101" pitchFamily="50" charset="-127"/>
                </a:rPr>
                <a:t>J</a:t>
              </a:r>
              <a:r>
                <a:rPr lang="en-US" altLang="ko-KR" sz="2800" b="1" dirty="0" smtClean="0">
                  <a:solidFill>
                    <a:srgbClr val="FFC000"/>
                  </a:solidFill>
                  <a:latin typeface="함초롬돋움" panose="020B0604000101010101" pitchFamily="50" charset="-127"/>
                </a:rPr>
                <a:t>P</a:t>
              </a:r>
              <a:r>
                <a:rPr lang="en-US" altLang="ko-KR" sz="2800" b="1" dirty="0" smtClean="0">
                  <a:solidFill>
                    <a:srgbClr val="FF66FF"/>
                  </a:solidFill>
                  <a:latin typeface="함초롬돋움" panose="020B0604000101010101" pitchFamily="50" charset="-127"/>
                </a:rPr>
                <a:t>Y</a:t>
              </a:r>
              <a:r>
                <a:rPr lang="en-US" altLang="ko-KR" sz="2800" b="1" dirty="0" smtClean="0">
                  <a:solidFill>
                    <a:srgbClr val="33CCFF"/>
                  </a:solidFill>
                  <a:latin typeface="함초롬돋움" panose="020B0604000101010101" pitchFamily="50" charset="-127"/>
                </a:rPr>
                <a:t>pe1</a:t>
              </a:r>
              <a:r>
                <a:rPr lang="en-US" altLang="ko-KR" sz="2400" dirty="0" smtClean="0">
                  <a:solidFill>
                    <a:srgbClr val="0070C0"/>
                  </a:solidFill>
                  <a:latin typeface="함초롬돋움" panose="020B0604000101010101" pitchFamily="50" charset="-127"/>
                </a:rPr>
                <a:t> 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설치  </a:t>
              </a:r>
              <a:endParaRPr lang="ko-KR" altLang="en-US" sz="24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185333" y="2785533"/>
              <a:ext cx="557295" cy="728133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2</a:t>
              </a:r>
              <a:endParaRPr lang="ko-KR" altLang="en-US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668322" y="3810000"/>
              <a:ext cx="6576086" cy="728133"/>
            </a:xfrm>
            <a:prstGeom prst="round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 </a:t>
              </a:r>
              <a:r>
                <a:rPr lang="en-US" altLang="ko-KR" sz="2400" b="1" dirty="0" err="1" smtClean="0">
                  <a:solidFill>
                    <a:srgbClr val="00206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K</a:t>
              </a:r>
              <a:r>
                <a:rPr lang="en-US" altLang="ko-KR" sz="2400" dirty="0" err="1" smtClean="0">
                  <a:solidFill>
                    <a:srgbClr val="FF00FF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o</a:t>
              </a:r>
              <a:r>
                <a:rPr lang="en-US" altLang="ko-KR" sz="2400" dirty="0" err="1" smtClean="0">
                  <a:solidFill>
                    <a:srgbClr val="FFC00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N</a:t>
              </a:r>
              <a:r>
                <a:rPr lang="en-US" altLang="ko-KR" sz="2400" dirty="0" err="1" smtClean="0">
                  <a:solidFill>
                    <a:srgbClr val="00206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LPY</a:t>
              </a:r>
              <a:r>
                <a:rPr lang="en-US" altLang="ko-KR" sz="2400" dirty="0" smtClean="0">
                  <a:solidFill>
                    <a:srgbClr val="00206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 </a:t>
              </a:r>
              <a:r>
                <a:rPr lang="ko-KR" altLang="en-US" sz="2400" dirty="0" smtClean="0">
                  <a:solidFill>
                    <a:srgbClr val="00206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설치</a:t>
              </a:r>
              <a:endParaRPr lang="ko-KR" altLang="en-US" sz="2400" b="1" dirty="0">
                <a:solidFill>
                  <a:srgbClr val="00206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185333" y="3810000"/>
              <a:ext cx="557295" cy="728133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3</a:t>
              </a:r>
              <a:endParaRPr lang="ko-KR" altLang="en-US" sz="24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05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4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불</a:t>
            </a:r>
            <a:r>
              <a:rPr lang="ko-KR" altLang="en-US" dirty="0" err="1">
                <a:solidFill>
                  <a:srgbClr val="33CCFF"/>
                </a:solidFill>
              </a:rPr>
              <a:t>용</a:t>
            </a:r>
            <a:r>
              <a:rPr lang="ko-KR" altLang="en-US" dirty="0" err="1">
                <a:solidFill>
                  <a:srgbClr val="FFC000"/>
                </a:solidFill>
              </a:rPr>
              <a:t>어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7030A0"/>
                </a:solidFill>
              </a:rPr>
              <a:t>제거  </a:t>
            </a:r>
            <a:r>
              <a:rPr lang="en-US" altLang="ko-KR" dirty="0" smtClean="0">
                <a:solidFill>
                  <a:srgbClr val="7030A0"/>
                </a:solidFill>
              </a:rPr>
              <a:t>2  - </a:t>
            </a:r>
            <a:r>
              <a:rPr lang="ko-KR" altLang="en-US" dirty="0" err="1" smtClean="0">
                <a:solidFill>
                  <a:srgbClr val="7030A0"/>
                </a:solidFill>
              </a:rPr>
              <a:t>불용어</a:t>
            </a:r>
            <a:r>
              <a:rPr lang="ko-KR" altLang="en-US" dirty="0" smtClean="0">
                <a:solidFill>
                  <a:srgbClr val="7030A0"/>
                </a:solidFill>
              </a:rPr>
              <a:t> 목록 이용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1746" y="1196752"/>
            <a:ext cx="8620734" cy="3170099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4.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불용어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제거하기</a:t>
            </a:r>
            <a:endParaRPr kumimoji="0" lang="en-US" altLang="ko-KR" sz="2000" b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"Data/불용어목록.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txt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"utf-8"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data4 = [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data2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]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"1차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불용어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제거 결과"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(data4)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1784" y="4539084"/>
            <a:ext cx="8713117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딸기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3" r="62713" b="25003"/>
          <a:stretch/>
        </p:blipFill>
        <p:spPr>
          <a:xfrm>
            <a:off x="6660232" y="2852936"/>
            <a:ext cx="1872208" cy="1296145"/>
          </a:xfrm>
          <a:prstGeom prst="rect">
            <a:avLst/>
          </a:prstGeom>
          <a:ln>
            <a:solidFill>
              <a:srgbClr val="FF66FF"/>
            </a:solidFill>
          </a:ln>
        </p:spPr>
      </p:pic>
    </p:spTree>
    <p:extLst>
      <p:ext uri="{BB962C8B-B14F-4D97-AF65-F5344CB8AC3E}">
        <p14:creationId xmlns:p14="http://schemas.microsoft.com/office/powerpoint/2010/main" val="287485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4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불</a:t>
            </a:r>
            <a:r>
              <a:rPr lang="ko-KR" altLang="en-US" dirty="0" err="1">
                <a:solidFill>
                  <a:srgbClr val="33CCFF"/>
                </a:solidFill>
              </a:rPr>
              <a:t>용</a:t>
            </a:r>
            <a:r>
              <a:rPr lang="ko-KR" altLang="en-US" dirty="0" err="1">
                <a:solidFill>
                  <a:srgbClr val="FFC000"/>
                </a:solidFill>
              </a:rPr>
              <a:t>어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7030A0"/>
                </a:solidFill>
              </a:rPr>
              <a:t>제거  </a:t>
            </a:r>
            <a:r>
              <a:rPr lang="en-US" altLang="ko-KR" dirty="0">
                <a:solidFill>
                  <a:srgbClr val="7030A0"/>
                </a:solidFill>
              </a:rPr>
              <a:t>3</a:t>
            </a:r>
            <a:r>
              <a:rPr lang="en-US" altLang="ko-KR" dirty="0" smtClean="0">
                <a:solidFill>
                  <a:srgbClr val="7030A0"/>
                </a:solidFill>
              </a:rPr>
              <a:t>  - </a:t>
            </a:r>
            <a:r>
              <a:rPr lang="ko-KR" altLang="en-US" dirty="0" smtClean="0">
                <a:solidFill>
                  <a:srgbClr val="7030A0"/>
                </a:solidFill>
              </a:rPr>
              <a:t>글자수로 제거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0192" y="1027475"/>
            <a:ext cx="8651918" cy="2862322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#글자수로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불용어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제거</a:t>
            </a:r>
            <a:endParaRPr kumimoji="0" lang="en-US" altLang="ko-KR" sz="2000" b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data5 = []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data4 :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&gt;=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data5.append(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(data5)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746" y="4149080"/>
            <a:ext cx="8620734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딸기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1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5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  </a:t>
            </a:r>
            <a:r>
              <a:rPr lang="ko-KR" altLang="en-US" dirty="0" smtClean="0">
                <a:solidFill>
                  <a:srgbClr val="FF00FF"/>
                </a:solidFill>
              </a:rPr>
              <a:t>단</a:t>
            </a:r>
            <a:r>
              <a:rPr lang="ko-KR" altLang="en-US" dirty="0" smtClean="0">
                <a:solidFill>
                  <a:srgbClr val="33CCFF"/>
                </a:solidFill>
              </a:rPr>
              <a:t>어</a:t>
            </a:r>
            <a:r>
              <a:rPr lang="ko-KR" altLang="en-US" dirty="0" smtClean="0">
                <a:solidFill>
                  <a:srgbClr val="0070C0"/>
                </a:solidFill>
              </a:rPr>
              <a:t> 빈도수 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6514" y="1014265"/>
            <a:ext cx="8640374" cy="1631216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data6 = Counter(data5)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(data6)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data7 = data6.most_common(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(data7)</a:t>
            </a:r>
            <a:endParaRPr kumimoji="0" lang="ko-KR" altLang="ko-K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7986" y="2780928"/>
            <a:ext cx="8640374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Counter({'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5,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딸기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})</a:t>
            </a:r>
          </a:p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5),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4),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4),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1),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1)]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6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5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  </a:t>
            </a:r>
            <a:r>
              <a:rPr lang="ko-KR" altLang="en-US" dirty="0" smtClean="0">
                <a:solidFill>
                  <a:srgbClr val="FF00FF"/>
                </a:solidFill>
              </a:rPr>
              <a:t>단</a:t>
            </a:r>
            <a:r>
              <a:rPr lang="ko-KR" altLang="en-US" dirty="0" smtClean="0">
                <a:solidFill>
                  <a:srgbClr val="33CCFF"/>
                </a:solidFill>
              </a:rPr>
              <a:t>어</a:t>
            </a:r>
            <a:r>
              <a:rPr lang="ko-KR" altLang="en-US" dirty="0" smtClean="0">
                <a:solidFill>
                  <a:srgbClr val="0070C0"/>
                </a:solidFill>
              </a:rPr>
              <a:t> 빈도수 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1746" y="1052736"/>
            <a:ext cx="8548726" cy="707886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 j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data7: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i, j)</a:t>
            </a:r>
            <a:endParaRPr kumimoji="0" lang="ko-KR" altLang="ko-K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1746" y="2996952"/>
            <a:ext cx="8548726" cy="286232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망고 </a:t>
            </a:r>
            <a:r>
              <a:rPr lang="en-US" altLang="ko-KR" dirty="0"/>
              <a:t>5</a:t>
            </a:r>
          </a:p>
          <a:p>
            <a:r>
              <a:rPr lang="ko-KR" altLang="en-US" dirty="0"/>
              <a:t>단감 </a:t>
            </a:r>
            <a:r>
              <a:rPr lang="en-US" altLang="ko-KR" dirty="0"/>
              <a:t>4</a:t>
            </a:r>
          </a:p>
          <a:p>
            <a:r>
              <a:rPr lang="ko-KR" altLang="en-US" dirty="0"/>
              <a:t>포도 </a:t>
            </a:r>
            <a:r>
              <a:rPr lang="en-US" altLang="ko-KR" dirty="0"/>
              <a:t>4</a:t>
            </a:r>
          </a:p>
          <a:p>
            <a:r>
              <a:rPr lang="ko-KR" altLang="en-US" dirty="0"/>
              <a:t>사과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토마토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오렌지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수박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파인애플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바나나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복숭아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1746" y="2169150"/>
            <a:ext cx="854872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5),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4),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4),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2),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1), ('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1)]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58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6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  </a:t>
            </a:r>
            <a:r>
              <a:rPr lang="ko-KR" altLang="en-US" dirty="0" smtClean="0">
                <a:solidFill>
                  <a:srgbClr val="0070C0"/>
                </a:solidFill>
              </a:rPr>
              <a:t>단</a:t>
            </a:r>
            <a:r>
              <a:rPr lang="ko-KR" altLang="en-US" dirty="0" smtClean="0">
                <a:solidFill>
                  <a:srgbClr val="FF00FF"/>
                </a:solidFill>
              </a:rPr>
              <a:t>어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정리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741" y="1196752"/>
            <a:ext cx="8608902" cy="1292662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#워드 </a:t>
            </a:r>
            <a:r>
              <a:rPr kumimoji="0" lang="ko-KR" altLang="ko-KR" b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클라우드를</a:t>
            </a:r>
            <a:r>
              <a:rPr kumimoji="0" lang="ko-KR" altLang="ko-KR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그리기 위하여 데이터를 정리</a:t>
            </a:r>
            <a:endParaRPr kumimoji="0" lang="en-US" altLang="ko-KR" b="1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data8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dict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(data7)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(data8)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1746" y="2784758"/>
            <a:ext cx="866978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망고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5,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단감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4,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토마토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오렌지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수박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파인애플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2,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바나나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1, '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복숭아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': 1}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23" y="3664877"/>
            <a:ext cx="4561537" cy="2616807"/>
          </a:xfrm>
          <a:prstGeom prst="rect">
            <a:avLst/>
          </a:prstGeom>
          <a:ln>
            <a:solidFill>
              <a:srgbClr val="009999"/>
            </a:solidFill>
          </a:ln>
        </p:spPr>
      </p:pic>
    </p:spTree>
    <p:extLst>
      <p:ext uri="{BB962C8B-B14F-4D97-AF65-F5344CB8AC3E}">
        <p14:creationId xmlns:p14="http://schemas.microsoft.com/office/powerpoint/2010/main" val="33783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</a:t>
            </a:r>
            <a:r>
              <a:rPr lang="en-US" altLang="ko-KR" dirty="0">
                <a:solidFill>
                  <a:srgbClr val="002060"/>
                </a:solidFill>
                <a:latin typeface="함초롬돋움" panose="020B0604000101010101" pitchFamily="50" charset="-127"/>
              </a:rPr>
              <a:t>7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1746" y="1268760"/>
            <a:ext cx="8653779" cy="1323439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"c: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windows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H2GTRM.TTF"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relative_scaling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0.5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background_color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white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generate_from_frequencies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(data8)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4272" y="5524991"/>
            <a:ext cx="854872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 크기의 상대적 크기를 조정하는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워드클라우드에서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 빈도에 따라 단어 크기를 얼마나 다르게 표시할지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1746" y="2564904"/>
            <a:ext cx="8653779" cy="1323439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plt.figure(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figsize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plt.imshow(wordcloud)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plt.axis(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'off'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plt.show()</a:t>
            </a:r>
            <a:endParaRPr kumimoji="0" lang="ko-KR" altLang="ko-K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1746" y="5155659"/>
            <a:ext cx="2296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 err="1">
                <a:solidFill>
                  <a:srgbClr val="66009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relative_scaling</a:t>
            </a:r>
            <a:r>
              <a:rPr lang="ko-KR" altLang="ko-KR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ko-KR" altLang="ko-KR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0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2" y="1196752"/>
            <a:ext cx="7174202" cy="47788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3586A2-A0DF-4DB9-B3F3-49B8C7FE4E2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6" b="45652"/>
          <a:stretch/>
        </p:blipFill>
        <p:spPr>
          <a:xfrm>
            <a:off x="989189" y="5864094"/>
            <a:ext cx="7345630" cy="938456"/>
          </a:xfrm>
          <a:prstGeom prst="rect">
            <a:avLst/>
          </a:prstGeom>
        </p:spPr>
      </p:pic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긴 텍스트 파일 분석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86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768"/>
    </mc:Choice>
    <mc:Fallback xmlns="">
      <p:transition advTm="71768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323528" y="116632"/>
            <a:ext cx="5092342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smtClean="0">
                <a:solidFill>
                  <a:srgbClr val="002060"/>
                </a:solidFill>
              </a:rPr>
              <a:t>워</a:t>
            </a:r>
            <a:r>
              <a:rPr lang="ko-KR" altLang="en-US" smtClean="0">
                <a:solidFill>
                  <a:srgbClr val="FF66FF"/>
                </a:solidFill>
              </a:rPr>
              <a:t>드</a:t>
            </a:r>
            <a:r>
              <a:rPr lang="ko-KR" altLang="en-US" smtClean="0">
                <a:solidFill>
                  <a:srgbClr val="002060"/>
                </a:solidFill>
              </a:rPr>
              <a:t> 클</a:t>
            </a:r>
            <a:r>
              <a:rPr lang="ko-KR" altLang="en-US" smtClean="0">
                <a:solidFill>
                  <a:srgbClr val="33CCFF"/>
                </a:solidFill>
              </a:rPr>
              <a:t>라</a:t>
            </a:r>
            <a:r>
              <a:rPr lang="ko-KR" altLang="en-US" smtClean="0">
                <a:solidFill>
                  <a:srgbClr val="92D050"/>
                </a:solidFill>
              </a:rPr>
              <a:t>우</a:t>
            </a:r>
            <a:r>
              <a:rPr lang="ko-KR" altLang="en-US" smtClean="0">
                <a:solidFill>
                  <a:srgbClr val="FF9933"/>
                </a:solidFill>
              </a:rPr>
              <a:t>드</a:t>
            </a:r>
            <a:r>
              <a:rPr lang="ko-KR" altLang="en-US" smtClean="0">
                <a:solidFill>
                  <a:srgbClr val="C0000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FFC000"/>
                </a:solidFill>
              </a:rPr>
              <a:t> 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452286"/>
            <a:ext cx="698477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2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768"/>
    </mc:Choice>
    <mc:Fallback xmlns="">
      <p:transition advTm="71768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323528" y="116632"/>
            <a:ext cx="5092342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smtClean="0">
                <a:solidFill>
                  <a:srgbClr val="002060"/>
                </a:solidFill>
              </a:rPr>
              <a:t>워</a:t>
            </a:r>
            <a:r>
              <a:rPr lang="ko-KR" altLang="en-US" smtClean="0">
                <a:solidFill>
                  <a:srgbClr val="FF66FF"/>
                </a:solidFill>
              </a:rPr>
              <a:t>드</a:t>
            </a:r>
            <a:r>
              <a:rPr lang="ko-KR" altLang="en-US" smtClean="0">
                <a:solidFill>
                  <a:srgbClr val="002060"/>
                </a:solidFill>
              </a:rPr>
              <a:t> 클</a:t>
            </a:r>
            <a:r>
              <a:rPr lang="ko-KR" altLang="en-US" smtClean="0">
                <a:solidFill>
                  <a:srgbClr val="33CCFF"/>
                </a:solidFill>
              </a:rPr>
              <a:t>라</a:t>
            </a:r>
            <a:r>
              <a:rPr lang="ko-KR" altLang="en-US" smtClean="0">
                <a:solidFill>
                  <a:srgbClr val="92D050"/>
                </a:solidFill>
              </a:rPr>
              <a:t>우</a:t>
            </a:r>
            <a:r>
              <a:rPr lang="ko-KR" altLang="en-US" smtClean="0">
                <a:solidFill>
                  <a:srgbClr val="FF9933"/>
                </a:solidFill>
              </a:rPr>
              <a:t>드</a:t>
            </a:r>
            <a:r>
              <a:rPr lang="ko-KR" altLang="en-US" smtClean="0">
                <a:solidFill>
                  <a:srgbClr val="C00000"/>
                </a:solidFill>
              </a:rPr>
              <a:t> </a:t>
            </a:r>
            <a:r>
              <a:rPr lang="ko-KR" altLang="en-US" smtClean="0">
                <a:solidFill>
                  <a:srgbClr val="002060"/>
                </a:solidFill>
              </a:rPr>
              <a:t> </a:t>
            </a:r>
            <a:r>
              <a:rPr lang="ko-KR" altLang="en-US" smtClean="0">
                <a:solidFill>
                  <a:srgbClr val="FFC000"/>
                </a:solidFill>
              </a:rPr>
              <a:t> 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4" t="8591" r="14380"/>
          <a:stretch/>
        </p:blipFill>
        <p:spPr>
          <a:xfrm>
            <a:off x="2555776" y="836713"/>
            <a:ext cx="4032447" cy="56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768"/>
    </mc:Choice>
    <mc:Fallback xmlns="">
      <p:transition advTm="71768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필요한 모듈 가져오기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4394" y="980449"/>
            <a:ext cx="8620734" cy="1938992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konlpy.tag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kumimoji="0" lang="ko-KR" altLang="ko-KR" sz="24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matplotlib.pyplot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endParaRPr kumimoji="0" lang="en-US" altLang="ko-KR" sz="2000" b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collections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8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A</a:t>
            </a:r>
            <a:r>
              <a:rPr lang="en-US" altLang="ko-KR" sz="3200" dirty="0" smtClean="0">
                <a:solidFill>
                  <a:srgbClr val="00B0F0"/>
                </a:solidFill>
                <a:latin typeface="함초롬돋움" panose="020B0604000101010101" pitchFamily="50" charset="-127"/>
              </a:rPr>
              <a:t>V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A - </a:t>
            </a:r>
            <a:r>
              <a:rPr lang="ko-KR" altLang="en-US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크롬에서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" y="2276872"/>
            <a:ext cx="9144000" cy="3281622"/>
          </a:xfrm>
          <a:prstGeom prst="rect">
            <a:avLst/>
          </a:prstGeom>
        </p:spPr>
      </p:pic>
      <p:sp>
        <p:nvSpPr>
          <p:cNvPr id="24" name="제목 3"/>
          <p:cNvSpPr txBox="1">
            <a:spLocks/>
          </p:cNvSpPr>
          <p:nvPr/>
        </p:nvSpPr>
        <p:spPr>
          <a:xfrm>
            <a:off x="271746" y="904890"/>
            <a:ext cx="5092342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sz="3200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www.java.com/ko/</a:t>
            </a:r>
            <a:r>
              <a:rPr lang="ko-KR" altLang="en-US" sz="3200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C0000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971600" y="2132856"/>
            <a:ext cx="1080120" cy="792088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9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5092342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2.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키워드 추출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53867" y="1023739"/>
            <a:ext cx="8568952" cy="2554545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#형태소 분석기</a:t>
            </a: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#텍스트 파일 읽기</a:t>
            </a:r>
            <a:r>
              <a:rPr kumimoji="0" lang="en-US" altLang="ko-KR" sz="2000" b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&amp;</a:t>
            </a:r>
            <a:r>
              <a:rPr kumimoji="0" lang="en-US" altLang="ko-KR" sz="2000" b="1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2000" b="1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키워드 추출</a:t>
            </a: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"Data/인공지능.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txt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"utf-8"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data2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okt.nouns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"1.추출된 키워드:"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data2)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73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5092342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3.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용어 정리 작업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528" y="1268760"/>
            <a:ext cx="8568952" cy="3477875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data3=[]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data2 :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"제목"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data3.append(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a.replace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"제목"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elif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</a:t>
            </a:r>
            <a:r>
              <a:rPr lang="ko-KR" altLang="en-US" sz="20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data3.append(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a.replace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</a:t>
            </a:r>
            <a:r>
              <a:rPr lang="ko-KR" altLang="en-US" sz="20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data3.append(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(data3)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30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5092342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4.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단어 빈도 분석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1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차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1186880"/>
            <a:ext cx="8640960" cy="2862322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data4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(data3)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data5 = data4.most_common(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120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"상위 120개 단어 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"2.단어별 빈도수:"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,data5)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data5: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354110"/>
            <a:ext cx="5839640" cy="2295845"/>
          </a:xfrm>
          <a:prstGeom prst="rect">
            <a:avLst/>
          </a:prstGeom>
          <a:ln>
            <a:solidFill>
              <a:srgbClr val="3399FF"/>
            </a:solidFill>
          </a:ln>
        </p:spPr>
      </p:pic>
    </p:spTree>
    <p:extLst>
      <p:ext uri="{BB962C8B-B14F-4D97-AF65-F5344CB8AC3E}">
        <p14:creationId xmlns:p14="http://schemas.microsoft.com/office/powerpoint/2010/main" val="218156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727280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5.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 </a:t>
            </a:r>
            <a:r>
              <a:rPr lang="ko-KR" altLang="en-US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불용어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제거  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- </a:t>
            </a:r>
            <a:r>
              <a:rPr lang="ko-KR" altLang="en-US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불용어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목록 작성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980728"/>
            <a:ext cx="4248743" cy="495958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48064" y="4941168"/>
            <a:ext cx="3207786" cy="515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인공지능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gsub.txt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69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727280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5.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 </a:t>
            </a:r>
            <a:r>
              <a:rPr lang="ko-KR" altLang="en-US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불용어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제거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1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차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1042864"/>
            <a:ext cx="8476784" cy="4708981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5. 파일을 이용하여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불용어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제거하기</a:t>
            </a:r>
            <a:endParaRPr kumimoji="0" lang="en-US" altLang="ko-KR" sz="2000" b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"Data/인공지능gsub.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txt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"utf-8"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data6 = [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data3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]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#글자수로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불용어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제거하기</a:t>
            </a:r>
            <a:endParaRPr kumimoji="0" lang="en-US" altLang="ko-KR" sz="2000" b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data7 = []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data6 :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&gt;=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data7.append(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24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727280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6.  </a:t>
            </a:r>
            <a:r>
              <a:rPr lang="ko-KR" altLang="en-US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단어별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빈도수 확인  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9307" y="1350640"/>
            <a:ext cx="8521165" cy="2862322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data8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Counter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(data7)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(data8)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data9 = data8.most_common(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(data9)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data9: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i,j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01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727280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7. 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용어정리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2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23528" y="1124744"/>
            <a:ext cx="8568952" cy="4708981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data10=[]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data7 :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 ==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"인공"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data10.append(a.replace(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"인공"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"인공지능"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elif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a==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"지능"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data10.append(a.replace(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"지능"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""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elif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a==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"머신"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data10.append(a.replace(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"머신"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"머신러닝 "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elif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 ==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"러닝"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data10.append(a.replace(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"러닝"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""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data10.append(a)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(data10)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727280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8.  </a:t>
            </a:r>
            <a:r>
              <a:rPr lang="ko-KR" altLang="en-US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불용어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목록 작성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2 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및 </a:t>
            </a:r>
            <a:r>
              <a:rPr lang="ko-KR" altLang="en-US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불용어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제거  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95" y="836712"/>
            <a:ext cx="4267796" cy="28578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24128" y="1844824"/>
            <a:ext cx="3207786" cy="515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인공지능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gsub2.txt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3126" y="4659346"/>
            <a:ext cx="8598787" cy="1015663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"Data/인공지능gsub2.txt"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encoding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"utf-8"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data11 = [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data10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each_word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]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04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116632"/>
            <a:ext cx="727280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u="none" kern="1200" baseline="0">
                <a:solidFill>
                  <a:srgbClr val="0066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9. 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최종 단어 확인    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1196752"/>
            <a:ext cx="8640960" cy="2862322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data12 = Counter(data11)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data13 = data12.most_common(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40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(data13)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 j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data13: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(i,j)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\n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 =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dict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(data13)</a:t>
            </a:r>
            <a:endParaRPr kumimoji="0" lang="ko-KR" altLang="ko-K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27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10.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2" y="1461813"/>
            <a:ext cx="7849695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A</a:t>
            </a:r>
            <a:r>
              <a:rPr lang="en-US" altLang="ko-KR" sz="3200" dirty="0" smtClean="0">
                <a:solidFill>
                  <a:srgbClr val="00B0F0"/>
                </a:solidFill>
                <a:latin typeface="함초롬돋움" panose="020B0604000101010101" pitchFamily="50" charset="-127"/>
              </a:rPr>
              <a:t>V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A 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8" y="908720"/>
            <a:ext cx="8764223" cy="5644916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098283" y="5013176"/>
            <a:ext cx="1080120" cy="792088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10.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1000905"/>
            <a:ext cx="8653779" cy="2554545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 = WordCloud(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"c: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windows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fonts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H2GTRM.TTF"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relative_scaling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0.3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background_color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"white"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).generate_from_frequencies(word)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plt.figure(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figsize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plt.imshow(wordcloud)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plt.axis(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'off'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plt.show()</a:t>
            </a:r>
            <a:endParaRPr kumimoji="0" lang="ko-KR" altLang="ko-K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9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10.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13" y="1101907"/>
            <a:ext cx="3713871" cy="5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10.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1746" y="1124744"/>
            <a:ext cx="8764750" cy="4708981"/>
          </a:xfrm>
          <a:prstGeom prst="rect">
            <a:avLst/>
          </a:prstGeom>
          <a:noFill/>
          <a:ln>
            <a:solidFill>
              <a:srgbClr val="3399F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numpy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PIL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pip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install</a:t>
            </a:r>
            <a:r>
              <a:rPr kumimoji="0" lang="ko-KR" altLang="ko-KR" sz="2000" b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</a:t>
            </a: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np.array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Image.open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"Data\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korea.jpg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save_image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"Data\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korea_AI.png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wc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"c: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windows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H2GTRM.TTF"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relative_scaling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0.3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mask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background_color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white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).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generate_from_frequencies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plt.figure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figsize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plt.imshow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wc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plt.axis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off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plt.savefig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save_image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plt.show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5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10.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24566"/>
            <a:ext cx="3655823" cy="3655823"/>
          </a:xfrm>
          <a:prstGeom prst="rect">
            <a:avLst/>
          </a:prstGeom>
        </p:spPr>
      </p:pic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964626"/>
            <a:ext cx="4879447" cy="553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7900654" cy="53805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Step 10.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워</a:t>
            </a:r>
            <a:r>
              <a:rPr lang="ko-KR" altLang="en-US" dirty="0">
                <a:solidFill>
                  <a:srgbClr val="FF66FF"/>
                </a:solidFill>
              </a:rPr>
              <a:t>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 err="1">
                <a:solidFill>
                  <a:srgbClr val="002060"/>
                </a:solidFill>
              </a:rPr>
              <a:t>클</a:t>
            </a:r>
            <a:r>
              <a:rPr lang="ko-KR" altLang="en-US" dirty="0" err="1">
                <a:solidFill>
                  <a:srgbClr val="33CCFF"/>
                </a:solidFill>
              </a:rPr>
              <a:t>라</a:t>
            </a:r>
            <a:r>
              <a:rPr lang="ko-KR" altLang="en-US" dirty="0" err="1">
                <a:solidFill>
                  <a:srgbClr val="92D050"/>
                </a:solidFill>
              </a:rPr>
              <a:t>우</a:t>
            </a:r>
            <a:r>
              <a:rPr lang="ko-KR" altLang="en-US" dirty="0" err="1">
                <a:solidFill>
                  <a:srgbClr val="FF9933"/>
                </a:solidFill>
              </a:rPr>
              <a:t>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8381" y="1014682"/>
            <a:ext cx="7743915" cy="5324535"/>
          </a:xfrm>
          <a:prstGeom prst="rect">
            <a:avLst/>
          </a:prstGeom>
          <a:noFill/>
          <a:ln>
            <a:solidFill>
              <a:srgbClr val="33CCFF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numpy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PIL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</a:t>
            </a: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ka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np.array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Image.open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"Data\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ka.jpg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save_image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"Data\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ka_AI.png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wc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WordCloud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font_path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"c: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windows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fonts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\\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H2GTRM.TTF"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relative_scaling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0.3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mask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ka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background_color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white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contour_color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contour_width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 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generate_from_frequencies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plt.figure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figsize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plt.imshow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wc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plt.axis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off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plt.savefig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save_image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plt.show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96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769"/>
    </mc:Choice>
    <mc:Fallback xmlns="">
      <p:transition advTm="33769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96752"/>
            <a:ext cx="4900460" cy="509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7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A</a:t>
            </a:r>
            <a:r>
              <a:rPr lang="en-US" altLang="ko-KR" sz="3200" dirty="0" smtClean="0">
                <a:solidFill>
                  <a:srgbClr val="00B0F0"/>
                </a:solidFill>
                <a:latin typeface="함초롬돋움" panose="020B0604000101010101" pitchFamily="50" charset="-127"/>
              </a:rPr>
              <a:t>V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A 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08720"/>
            <a:ext cx="5509630" cy="7237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1560" y="1772816"/>
            <a:ext cx="3312368" cy="51508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관리자권한으로 실행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3" y="2780928"/>
            <a:ext cx="4286848" cy="332115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9078" y="1506488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7902" y="3717032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5445224"/>
            <a:ext cx="2206357" cy="720080"/>
          </a:xfrm>
          <a:prstGeom prst="rect">
            <a:avLst/>
          </a:prstGeom>
          <a:noFill/>
          <a:ln w="3810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15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A</a:t>
            </a:r>
            <a:r>
              <a:rPr lang="en-US" altLang="ko-KR" sz="3200" dirty="0" smtClean="0">
                <a:solidFill>
                  <a:srgbClr val="00B0F0"/>
                </a:solidFill>
                <a:latin typeface="함초롬돋움" panose="020B0604000101010101" pitchFamily="50" charset="-127"/>
              </a:rPr>
              <a:t>V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A 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078" y="1506488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79855"/>
            <a:ext cx="6668431" cy="356284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652121" y="3913173"/>
            <a:ext cx="1296144" cy="720080"/>
          </a:xfrm>
          <a:prstGeom prst="rect">
            <a:avLst/>
          </a:prstGeom>
          <a:noFill/>
          <a:ln w="3810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4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A</a:t>
            </a:r>
            <a:r>
              <a:rPr lang="en-US" altLang="ko-KR" sz="3200" dirty="0" smtClean="0">
                <a:solidFill>
                  <a:srgbClr val="00B0F0"/>
                </a:solidFill>
                <a:latin typeface="함초롬돋움" panose="020B0604000101010101" pitchFamily="50" charset="-127"/>
              </a:rPr>
              <a:t>V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A 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58" y="1628523"/>
            <a:ext cx="668748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0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P</a:t>
            </a:r>
            <a:r>
              <a:rPr lang="en-US" altLang="ko-KR" sz="3200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Y</a:t>
            </a:r>
            <a:r>
              <a:rPr lang="en-US" altLang="ko-KR" sz="3200" dirty="0" smtClean="0">
                <a:solidFill>
                  <a:srgbClr val="33CCFF"/>
                </a:solidFill>
                <a:latin typeface="함초롬돋움" panose="020B0604000101010101" pitchFamily="50" charset="-127"/>
              </a:rPr>
              <a:t>pe1</a:t>
            </a:r>
            <a:r>
              <a:rPr lang="en-US" altLang="ko-KR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sz="3200" dirty="0" smtClean="0">
                <a:solidFill>
                  <a:srgbClr val="0070C0"/>
                </a:solidFill>
                <a:latin typeface="함초롬돋움" panose="020B0604000101010101" pitchFamily="50" charset="-127"/>
              </a:rPr>
              <a:t>설치</a:t>
            </a:r>
            <a:r>
              <a:rPr lang="ko-KR" altLang="en-US" sz="3200" dirty="0" smtClean="0">
                <a:solidFill>
                  <a:srgbClr val="FFC000"/>
                </a:solidFill>
                <a:latin typeface="함초롬돋움" panose="020B0604000101010101" pitchFamily="50" charset="-127"/>
              </a:rPr>
              <a:t> </a:t>
            </a:r>
            <a:endParaRPr lang="ko-KR" altLang="en-US" sz="3200" dirty="0">
              <a:solidFill>
                <a:srgbClr val="FFC000"/>
              </a:solidFill>
              <a:latin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0728"/>
            <a:ext cx="6001071" cy="560654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9078" y="1064914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1655548"/>
            <a:ext cx="3312368" cy="51508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python_37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078" y="2780928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2636912"/>
            <a:ext cx="7649679" cy="29326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86071" y="5778159"/>
            <a:ext cx="3312368" cy="51508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python_37 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아래에 설치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54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0070C0"/>
                </a:solidFill>
                <a:latin typeface="함초롬돋움" panose="020B0604000101010101" pitchFamily="50" charset="-127"/>
              </a:rPr>
              <a:t>J</a:t>
            </a:r>
            <a:r>
              <a:rPr lang="en-US" altLang="ko-KR" sz="3200" dirty="0">
                <a:solidFill>
                  <a:srgbClr val="FFC000"/>
                </a:solidFill>
                <a:latin typeface="함초롬돋움" panose="020B0604000101010101" pitchFamily="50" charset="-127"/>
              </a:rPr>
              <a:t>P</a:t>
            </a:r>
            <a:r>
              <a:rPr lang="en-US" altLang="ko-KR" sz="3200" dirty="0">
                <a:solidFill>
                  <a:srgbClr val="FF66FF"/>
                </a:solidFill>
                <a:latin typeface="함초롬돋움" panose="020B0604000101010101" pitchFamily="50" charset="-127"/>
              </a:rPr>
              <a:t>Y</a:t>
            </a:r>
            <a:r>
              <a:rPr lang="en-US" altLang="ko-KR" sz="3200" dirty="0">
                <a:solidFill>
                  <a:srgbClr val="33CCFF"/>
                </a:solidFill>
                <a:latin typeface="함초롬돋움" panose="020B0604000101010101" pitchFamily="50" charset="-127"/>
              </a:rPr>
              <a:t>pe1</a:t>
            </a:r>
            <a:r>
              <a:rPr lang="en-US" altLang="ko-KR" sz="3200" dirty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sz="3200" dirty="0">
                <a:solidFill>
                  <a:srgbClr val="0070C0"/>
                </a:solidFill>
                <a:latin typeface="함초롬돋움" panose="020B0604000101010101" pitchFamily="50" charset="-127"/>
              </a:rPr>
              <a:t>설치</a:t>
            </a:r>
            <a:r>
              <a:rPr lang="ko-KR" altLang="en-US" sz="3200" dirty="0">
                <a:solidFill>
                  <a:srgbClr val="FFC000"/>
                </a:solidFill>
                <a:latin typeface="함초롬돋움" panose="020B0604000101010101" pitchFamily="50" charset="-127"/>
              </a:rPr>
              <a:t>  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0728"/>
            <a:ext cx="6001071" cy="560654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9078" y="1064914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078" y="2780928"/>
            <a:ext cx="485335" cy="392282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" y="1552406"/>
            <a:ext cx="9144000" cy="25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86"/>
    </mc:Choice>
    <mc:Fallback xmlns="">
      <p:transition advTm="6718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JOU_PL_테마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JOU_PL_테마" id="{C3E4F196-BC0B-4A79-B4F6-2E3D3FEC0438}" vid="{4058E413-F722-433D-8134-98DC187E8D5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14486</TotalTime>
  <Words>1450</Words>
  <Application>Microsoft Office PowerPoint</Application>
  <PresentationFormat>화면 슬라이드 쇼(4:3)</PresentationFormat>
  <Paragraphs>338</Paragraphs>
  <Slides>45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6" baseType="lpstr">
      <vt:lpstr>Century Gothic</vt:lpstr>
      <vt:lpstr>Arial</vt:lpstr>
      <vt:lpstr>Wingdings 2</vt:lpstr>
      <vt:lpstr>함초롬돋움</vt:lpstr>
      <vt:lpstr>Wingdings</vt:lpstr>
      <vt:lpstr>Calibri</vt:lpstr>
      <vt:lpstr>Consolas</vt:lpstr>
      <vt:lpstr>Georgia</vt:lpstr>
      <vt:lpstr>맑은 고딕</vt:lpstr>
      <vt:lpstr>HY강M</vt:lpstr>
      <vt:lpstr>1_AJOU_PL_테마</vt:lpstr>
      <vt:lpstr>PowerPoint 프레젠테이션</vt:lpstr>
      <vt:lpstr>설치파일 – 한국어 분석 준비작업 </vt:lpstr>
      <vt:lpstr>JAVA - 크롬에서 </vt:lpstr>
      <vt:lpstr>JAVA  </vt:lpstr>
      <vt:lpstr>JAVA  </vt:lpstr>
      <vt:lpstr>JAVA  </vt:lpstr>
      <vt:lpstr>JAVA  </vt:lpstr>
      <vt:lpstr>JPYpe1 설치 </vt:lpstr>
      <vt:lpstr>JPYpe1 설치  </vt:lpstr>
      <vt:lpstr>KoNLP 설치  </vt:lpstr>
      <vt:lpstr>PowerPoint 프레젠테이션</vt:lpstr>
      <vt:lpstr>PowerPoint 프레젠테이션</vt:lpstr>
      <vt:lpstr>한국어 텍스트 분석  </vt:lpstr>
      <vt:lpstr>Step 1.필요한 모듈 가져오기   </vt:lpstr>
      <vt:lpstr>Step 2. 한글 형태소 분석기   </vt:lpstr>
      <vt:lpstr>Step 2. 한글 형태소 분석   </vt:lpstr>
      <vt:lpstr>Step 3. 텍스트 파일 형태소 분석    </vt:lpstr>
      <vt:lpstr>Step 3. 텍스트 파일 형태소 분석 - 명사 (키워드) 추출    </vt:lpstr>
      <vt:lpstr>Step 4. 불용어 제거  1   </vt:lpstr>
      <vt:lpstr>Step 4. 불용어 제거  2  - 불용어 목록 이용 </vt:lpstr>
      <vt:lpstr>Step 4. 불용어 제거  3  - 글자수로 제거 </vt:lpstr>
      <vt:lpstr>Step 5.   단어 빈도수 1  </vt:lpstr>
      <vt:lpstr>Step 5.   단어 빈도수 2  </vt:lpstr>
      <vt:lpstr>Step 6.   단어 정리  </vt:lpstr>
      <vt:lpstr>Step 7. 워드 클라우드   </vt:lpstr>
      <vt:lpstr>긴 텍스트 파일 분석   </vt:lpstr>
      <vt:lpstr>PowerPoint 프레젠테이션</vt:lpstr>
      <vt:lpstr>PowerPoint 프레젠테이션</vt:lpstr>
      <vt:lpstr>Step 1.필요한 모듈 가져오기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Step 10. 워드 클라우드   </vt:lpstr>
      <vt:lpstr>Step 10. 워드 클라우드   </vt:lpstr>
      <vt:lpstr>Step 10. 워드 클라우드   </vt:lpstr>
      <vt:lpstr>Step 10. 워드 클라우드   </vt:lpstr>
      <vt:lpstr>Step 10. 워드 클라우드   </vt:lpstr>
      <vt:lpstr>Step 10. 워드 클라우드 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gaia</dc:creator>
  <cp:lastModifiedBy>user</cp:lastModifiedBy>
  <cp:revision>3948</cp:revision>
  <cp:lastPrinted>2024-08-26T00:54:11Z</cp:lastPrinted>
  <dcterms:created xsi:type="dcterms:W3CDTF">2010-08-26T14:20:25Z</dcterms:created>
  <dcterms:modified xsi:type="dcterms:W3CDTF">2024-09-01T23:26:25Z</dcterms:modified>
</cp:coreProperties>
</file>