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1" r:id="rId11"/>
    <p:sldId id="272" r:id="rId12"/>
    <p:sldId id="265" r:id="rId13"/>
    <p:sldId id="267" r:id="rId14"/>
  </p:sldIdLst>
  <p:sldSz cx="9144000" cy="6858000" type="screen4x3"/>
  <p:notesSz cx="6858000" cy="9144000"/>
  <p:embeddedFontLst>
    <p:embeddedFont>
      <p:font typeface="THE외계인설명서" pitchFamily="18" charset="-127"/>
      <p:regular r:id="rId16"/>
    </p:embeddedFont>
    <p:embeddedFont>
      <p:font typeface="1훈하얀고양이 R" pitchFamily="18" charset="-127"/>
      <p:regular r:id="rId17"/>
    </p:embeddedFont>
    <p:embeddedFont>
      <p:font typeface="DX타자B" pitchFamily="18" charset="-127"/>
      <p:regular r:id="rId18"/>
    </p:embeddedFont>
    <p:embeddedFont>
      <p:font typeface="나눔스퀘어라운드 Bold" pitchFamily="50" charset="-127"/>
      <p:bold r:id="rId19"/>
    </p:embeddedFont>
    <p:embeddedFont>
      <p:font typeface="DX우리강산B" pitchFamily="18" charset="-127"/>
      <p:regular r:id="rId20"/>
    </p:embeddedFont>
    <p:embeddedFont>
      <p:font typeface="타이포_쌍문동 B" pitchFamily="18" charset="-127"/>
      <p:bold r:id="rId21"/>
    </p:embeddedFont>
    <p:embeddedFont>
      <p:font typeface="맑은 고딕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4E4E4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C3A32-4798-4E2C-BC83-02A471DDC001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72A56-0188-4FA4-B347-85C84D564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99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72A56-0188-4FA4-B347-85C84D56461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814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314E-5F99-42C9-B365-4D66F8123A8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2B26-5162-40C1-96DB-C77A30D39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60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314E-5F99-42C9-B365-4D66F8123A8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2B26-5162-40C1-96DB-C77A30D39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41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314E-5F99-42C9-B365-4D66F8123A8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2B26-5162-40C1-96DB-C77A30D39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82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314E-5F99-42C9-B365-4D66F8123A8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2B26-5162-40C1-96DB-C77A30D39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57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314E-5F99-42C9-B365-4D66F8123A8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2B26-5162-40C1-96DB-C77A30D39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64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314E-5F99-42C9-B365-4D66F8123A8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2B26-5162-40C1-96DB-C77A30D39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33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314E-5F99-42C9-B365-4D66F8123A8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2B26-5162-40C1-96DB-C77A30D39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41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314E-5F99-42C9-B365-4D66F8123A8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2B26-5162-40C1-96DB-C77A30D39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81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314E-5F99-42C9-B365-4D66F8123A8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2B26-5162-40C1-96DB-C77A30D39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87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314E-5F99-42C9-B365-4D66F8123A8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2B26-5162-40C1-96DB-C77A30D39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8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314E-5F99-42C9-B365-4D66F8123A8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2B26-5162-40C1-96DB-C77A30D39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28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7314E-5F99-42C9-B365-4D66F8123A8E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42B26-5162-40C1-96DB-C77A30D39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24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ogle.com/url?sa=i&amp;rct=j&amp;q=&amp;esrc=s&amp;source=images&amp;cd=&amp;cad=rja&amp;uact=8&amp;ved=2ahUKEwiHp4aFpeDbAhUGopQKHeKSAN8QjRx6BAgBEAU&amp;url=https://www.canstockphoto.co.kr/%EB%94%B8%EA%B8%B0-%EB%B2%A1%ED%84%B0-%EC%9D%B5%EC%9D%80-%EC%95%84%EC%9D%B4%EC%BD%98-52240430.html&amp;psig=AOvVaw0UvDzQodySpGHNWBkDUAtU&amp;ust=152951700787218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ogle.com/url?sa=i&amp;rct=j&amp;q=&amp;esrc=s&amp;source=images&amp;cd=&amp;cad=rja&amp;uact=8&amp;ved=2ahUKEwiHp4aFpeDbAhUGopQKHeKSAN8QjRx6BAgBEAU&amp;url=https://www.canstockphoto.co.kr/%EB%94%B8%EA%B8%B0-%EB%B2%A1%ED%84%B0-%EC%9D%B5%EC%9D%80-%EC%95%84%EC%9D%B4%EC%BD%98-52240430.html&amp;psig=AOvVaw0UvDzQodySpGHNWBkDUAtU&amp;ust=1529517007872187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ogle.com/url?sa=i&amp;rct=j&amp;q=&amp;esrc=s&amp;source=images&amp;cd=&amp;cad=rja&amp;uact=8&amp;ved=2ahUKEwiHp4aFpeDbAhUGopQKHeKSAN8QjRx6BAgBEAU&amp;url=https://www.canstockphoto.co.kr/%EB%94%B8%EA%B8%B0-%EB%B2%A1%ED%84%B0-%EC%9D%B5%EC%9D%80-%EC%95%84%EC%9D%B4%EC%BD%98-52240430.html&amp;psig=AOvVaw0UvDzQodySpGHNWBkDUAtU&amp;ust=1529517007872187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ogle.com/url?sa=i&amp;rct=j&amp;q=&amp;esrc=s&amp;source=images&amp;cd=&amp;cad=rja&amp;uact=8&amp;ved=2ahUKEwiHp4aFpeDbAhUGopQKHeKSAN8QjRx6BAgBEAU&amp;url=https://www.canstockphoto.co.kr/%EB%94%B8%EA%B8%B0-%EB%B2%A1%ED%84%B0-%EC%9D%B5%EC%9D%80-%EC%95%84%EC%9D%B4%EC%BD%98-52240430.html&amp;psig=AOvVaw0UvDzQodySpGHNWBkDUAtU&amp;ust=152951700787218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cad=rja&amp;uact=8&amp;ved=2ahUKEwiHp4aFpeDbAhUGopQKHeKSAN8QjRx6BAgBEAU&amp;url=https://www.canstockphoto.co.kr/%EB%94%B8%EA%B8%B0-%EB%B2%A1%ED%84%B0-%EC%9D%B5%EC%9D%80-%EC%95%84%EC%9D%B4%EC%BD%98-52240430.html&amp;psig=AOvVaw0UvDzQodySpGHNWBkDUAtU&amp;ust=152951700787218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ogle.com/url?sa=i&amp;rct=j&amp;q=&amp;esrc=s&amp;source=images&amp;cd=&amp;cad=rja&amp;uact=8&amp;ved=2ahUKEwiHp4aFpeDbAhUGopQKHeKSAN8QjRx6BAgBEAU&amp;url=https://www.canstockphoto.co.kr/%EB%94%B8%EA%B8%B0-%EB%B2%A1%ED%84%B0-%EC%9D%B5%EC%9D%80-%EC%95%84%EC%9D%B4%EC%BD%98-52240430.html&amp;psig=AOvVaw0UvDzQodySpGHNWBkDUAtU&amp;ust=152951700787218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cad=rja&amp;uact=8&amp;ved=2ahUKEwiHp4aFpeDbAhUGopQKHeKSAN8QjRx6BAgBEAU&amp;url=https://www.canstockphoto.co.kr/%EB%94%B8%EA%B8%B0-%EB%B2%A1%ED%84%B0-%EC%9D%B5%EC%9D%80-%EC%95%84%EC%9D%B4%EC%BD%98-52240430.html&amp;psig=AOvVaw0UvDzQodySpGHNWBkDUAtU&amp;ust=1529517007872187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ogle.com/url?sa=i&amp;rct=j&amp;q=&amp;esrc=s&amp;source=images&amp;cd=&amp;cad=rja&amp;uact=8&amp;ved=2ahUKEwiHp4aFpeDbAhUGopQKHeKSAN8QjRx6BAgBEAU&amp;url=https://www.canstockphoto.co.kr/%EB%94%B8%EA%B8%B0-%EB%B2%A1%ED%84%B0-%EC%9D%B5%EC%9D%80-%EC%95%84%EC%9D%B4%EC%BD%98-52240430.html&amp;psig=AOvVaw0UvDzQodySpGHNWBkDUAtU&amp;ust=152951700787218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ogle.com/url?sa=i&amp;rct=j&amp;q=&amp;esrc=s&amp;source=images&amp;cd=&amp;cad=rja&amp;uact=8&amp;ved=2ahUKEwiHp4aFpeDbAhUGopQKHeKSAN8QjRx6BAgBEAU&amp;url=https://www.canstockphoto.co.kr/%EB%94%B8%EA%B8%B0-%EB%B2%A1%ED%84%B0-%EC%9D%B5%EC%9D%80-%EC%95%84%EC%9D%B4%EC%BD%98-52240430.html&amp;psig=AOvVaw0UvDzQodySpGHNWBkDUAtU&amp;ust=152951700787218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ogle.com/url?sa=i&amp;rct=j&amp;q=&amp;esrc=s&amp;source=images&amp;cd=&amp;cad=rja&amp;uact=8&amp;ved=2ahUKEwiHp4aFpeDbAhUGopQKHeKSAN8QjRx6BAgBEAU&amp;url=https://www.canstockphoto.co.kr/%EB%94%B8%EA%B8%B0-%EB%B2%A1%ED%84%B0-%EC%9D%B5%EC%9D%80-%EC%95%84%EC%9D%B4%EC%BD%98-52240430.html&amp;psig=AOvVaw0UvDzQodySpGHNWBkDUAtU&amp;ust=152951700787218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ogle.com/url?sa=i&amp;rct=j&amp;q=&amp;esrc=s&amp;source=images&amp;cd=&amp;cad=rja&amp;uact=8&amp;ved=2ahUKEwiHp4aFpeDbAhUGopQKHeKSAN8QjRx6BAgBEAU&amp;url=https://www.canstockphoto.co.kr/%EB%94%B8%EA%B8%B0-%EB%B2%A1%ED%84%B0-%EC%9D%B5%EC%9D%80-%EC%95%84%EC%9D%B4%EC%BD%98-52240430.html&amp;psig=AOvVaw0UvDzQodySpGHNWBkDUAtU&amp;ust=152951700787218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ogle.com/url?sa=i&amp;rct=j&amp;q=&amp;esrc=s&amp;source=images&amp;cd=&amp;cad=rja&amp;uact=8&amp;ved=2ahUKEwiHp4aFpeDbAhUGopQKHeKSAN8QjRx6BAgBEAU&amp;url=https://www.canstockphoto.co.kr/%EB%94%B8%EA%B8%B0-%EB%B2%A1%ED%84%B0-%EC%9D%B5%EC%9D%80-%EC%95%84%EC%9D%B4%EC%BD%98-52240430.html&amp;psig=AOvVaw0UvDzQodySpGHNWBkDUAtU&amp;ust=152951700787218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ogle.com/url?sa=i&amp;rct=j&amp;q=&amp;esrc=s&amp;source=images&amp;cd=&amp;cad=rja&amp;uact=8&amp;ved=2ahUKEwiHp4aFpeDbAhUGopQKHeKSAN8QjRx6BAgBEAU&amp;url=https://www.canstockphoto.co.kr/%EB%94%B8%EA%B8%B0-%EB%B2%A1%ED%84%B0-%EC%9D%B5%EC%9D%80-%EC%95%84%EC%9D%B4%EC%BD%98-52240430.html&amp;psig=AOvVaw0UvDzQodySpGHNWBkDUAtU&amp;ust=152951700787218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060848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  <a:latin typeface="타이포_쌍문동 B" pitchFamily="18" charset="-127"/>
                <a:ea typeface="타이포_쌍문동 B" pitchFamily="18" charset="-127"/>
              </a:rPr>
              <a:t>Alarm</a:t>
            </a:r>
            <a:r>
              <a:rPr lang="en-US" altLang="ko-KR" dirty="0" smtClean="0">
                <a:latin typeface="타이포_쌍문동 B" pitchFamily="18" charset="-127"/>
                <a:ea typeface="타이포_쌍문동 B" pitchFamily="18" charset="-127"/>
              </a:rPr>
              <a:t> for your computer</a:t>
            </a:r>
            <a:endParaRPr lang="ko-KR" altLang="en-US" dirty="0"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11152" y="4365104"/>
            <a:ext cx="6400800" cy="2016224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 smtClean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딸기</a:t>
            </a:r>
            <a:r>
              <a:rPr lang="en-US" altLang="ko-KR" sz="4000" dirty="0" smtClean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	</a:t>
            </a:r>
          </a:p>
          <a:p>
            <a:pPr algn="r"/>
            <a:r>
              <a:rPr lang="ko-KR" altLang="en-US" sz="4000" dirty="0" smtClean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팀원</a:t>
            </a:r>
            <a:r>
              <a:rPr lang="en-US" altLang="ko-KR" sz="4000" dirty="0" smtClean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: </a:t>
            </a:r>
            <a:r>
              <a:rPr lang="ko-KR" altLang="en-US" sz="4000" dirty="0" err="1" smtClean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김소빈</a:t>
            </a:r>
            <a:r>
              <a:rPr lang="en-US" altLang="ko-KR" sz="4000" dirty="0" smtClean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, </a:t>
            </a:r>
            <a:r>
              <a:rPr lang="ko-KR" altLang="en-US" sz="4000" dirty="0" smtClean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배유안</a:t>
            </a:r>
            <a:r>
              <a:rPr lang="en-US" altLang="ko-KR" sz="4000" dirty="0" smtClean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, </a:t>
            </a:r>
            <a:r>
              <a:rPr lang="ko-KR" altLang="en-US" sz="4000" dirty="0" smtClean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서윤형</a:t>
            </a:r>
            <a:r>
              <a:rPr lang="en-US" altLang="ko-KR" sz="4000" dirty="0" smtClean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, </a:t>
            </a:r>
            <a:r>
              <a:rPr lang="ko-KR" altLang="en-US" sz="4000" dirty="0" smtClean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윤다은</a:t>
            </a:r>
            <a:r>
              <a:rPr lang="en-US" altLang="ko-KR" sz="4000" dirty="0" smtClean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 </a:t>
            </a:r>
            <a:endParaRPr lang="ko-KR" altLang="en-US" sz="4000" dirty="0">
              <a:solidFill>
                <a:schemeClr val="tx1"/>
              </a:solidFill>
              <a:latin typeface="1훈하얀고양이 R" pitchFamily="18" charset="-127"/>
              <a:ea typeface="1훈하얀고양이 R" pitchFamily="18" charset="-127"/>
            </a:endParaRPr>
          </a:p>
        </p:txBody>
      </p:sp>
      <p:pic>
        <p:nvPicPr>
          <p:cNvPr id="3074" name="Picture 2" descr="딸기 픽토그램에 대한 이미지 검색결과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2" t="13787" r="24786" b="19606"/>
          <a:stretch/>
        </p:blipFill>
        <p:spPr bwMode="auto">
          <a:xfrm>
            <a:off x="8351912" y="4437112"/>
            <a:ext cx="360040" cy="50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딸기 픽토그램에 대한 이미지 검색결과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2" t="13787" r="24786" b="19606"/>
          <a:stretch/>
        </p:blipFill>
        <p:spPr bwMode="auto">
          <a:xfrm>
            <a:off x="8711952" y="6237312"/>
            <a:ext cx="360040" cy="50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10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0" y="0"/>
            <a:ext cx="2602632" cy="922114"/>
          </a:xfrm>
          <a:prstGeom prst="rect">
            <a:avLst/>
          </a:prstGeom>
          <a:solidFill>
            <a:schemeClr val="bg1">
              <a:lumMod val="85000"/>
              <a:alpha val="74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5. </a:t>
            </a:r>
            <a:r>
              <a:rPr lang="ko-KR" altLang="en-US" sz="30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협업</a:t>
            </a:r>
            <a:r>
              <a:rPr lang="en-US" altLang="ko-KR" sz="30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(</a:t>
            </a:r>
            <a:r>
              <a:rPr lang="ko-KR" altLang="en-US" sz="30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과정</a:t>
            </a:r>
            <a:r>
              <a:rPr lang="en-US" altLang="ko-KR" sz="30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)</a:t>
            </a:r>
            <a:endParaRPr lang="ko-KR" altLang="en-US" sz="3000" dirty="0">
              <a:latin typeface="THE외계인설명서" pitchFamily="18" charset="-127"/>
              <a:ea typeface="THE외계인설명서" pitchFamily="18" charset="-127"/>
              <a:cs typeface="THE외계인설명서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60421" y="1719793"/>
            <a:ext cx="2709446" cy="1242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4052" y="1946004"/>
            <a:ext cx="29254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 smtClean="0">
                <a:latin typeface="타이포_쌍문동 B" pitchFamily="18" charset="-127"/>
                <a:ea typeface="타이포_쌍문동 B" pitchFamily="18" charset="-127"/>
              </a:rPr>
              <a:t>Github</a:t>
            </a:r>
            <a:r>
              <a:rPr lang="en-US" altLang="ko-KR" sz="2500" dirty="0" smtClean="0">
                <a:latin typeface="타이포_쌍문동 B" pitchFamily="18" charset="-127"/>
                <a:ea typeface="타이포_쌍문동 B" pitchFamily="18" charset="-127"/>
              </a:rPr>
              <a:t> project</a:t>
            </a:r>
          </a:p>
          <a:p>
            <a:pPr algn="ctr"/>
            <a:r>
              <a:rPr lang="ko-KR" altLang="en-US" sz="2500" dirty="0" smtClean="0">
                <a:latin typeface="타이포_쌍문동 B" pitchFamily="18" charset="-127"/>
                <a:ea typeface="타이포_쌍문동 B" pitchFamily="18" charset="-127"/>
              </a:rPr>
              <a:t>생</a:t>
            </a:r>
            <a:r>
              <a:rPr lang="ko-KR" altLang="en-US" sz="2500" dirty="0">
                <a:latin typeface="타이포_쌍문동 B" pitchFamily="18" charset="-127"/>
                <a:ea typeface="타이포_쌍문동 B" pitchFamily="18" charset="-127"/>
              </a:rPr>
              <a:t>성</a:t>
            </a:r>
          </a:p>
        </p:txBody>
      </p:sp>
      <p:sp>
        <p:nvSpPr>
          <p:cNvPr id="18" name="오른쪽 화살표 17"/>
          <p:cNvSpPr/>
          <p:nvPr/>
        </p:nvSpPr>
        <p:spPr>
          <a:xfrm>
            <a:off x="4089212" y="2124322"/>
            <a:ext cx="432048" cy="314678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2" descr="딸기 픽토그램에 대한 이미지 검색결과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2" t="13787" r="24786" b="19606"/>
          <a:stretch/>
        </p:blipFill>
        <p:spPr bwMode="auto">
          <a:xfrm>
            <a:off x="8711952" y="6165304"/>
            <a:ext cx="360040" cy="50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오른쪽 화살표 24"/>
          <p:cNvSpPr/>
          <p:nvPr/>
        </p:nvSpPr>
        <p:spPr>
          <a:xfrm>
            <a:off x="774049" y="4055491"/>
            <a:ext cx="432048" cy="314678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51920" y="628546"/>
            <a:ext cx="18434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&lt;</a:t>
            </a:r>
            <a:r>
              <a:rPr lang="en-US" altLang="ko-KR" sz="3000" dirty="0" err="1" smtClean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GitHub</a:t>
            </a:r>
            <a:r>
              <a:rPr lang="en-US" altLang="ko-KR" sz="3000" dirty="0" smtClean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&gt;</a:t>
            </a:r>
            <a:endParaRPr lang="ko-KR" altLang="en-US" sz="3000" dirty="0">
              <a:latin typeface="THE외계인설명서" pitchFamily="18" charset="-127"/>
              <a:ea typeface="THE외계인설명서" pitchFamily="18" charset="-127"/>
              <a:cs typeface="THE외계인설명서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980165" y="1682195"/>
            <a:ext cx="2709446" cy="1242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980165" y="1716046"/>
            <a:ext cx="266755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>
                <a:latin typeface="타이포_쌍문동 B" pitchFamily="18" charset="-127"/>
                <a:ea typeface="타이포_쌍문동 B" pitchFamily="18" charset="-127"/>
              </a:rPr>
              <a:t>팀원들</a:t>
            </a:r>
            <a:r>
              <a:rPr lang="en-US" altLang="ko-KR" sz="2500" dirty="0" smtClean="0">
                <a:latin typeface="타이포_쌍문동 B" pitchFamily="18" charset="-127"/>
                <a:ea typeface="타이포_쌍문동 B" pitchFamily="18" charset="-127"/>
              </a:rPr>
              <a:t>collaborator</a:t>
            </a:r>
            <a:r>
              <a:rPr lang="ko-KR" altLang="en-US" sz="2500" dirty="0" smtClean="0">
                <a:latin typeface="타이포_쌍문동 B" pitchFamily="18" charset="-127"/>
                <a:ea typeface="타이포_쌍문동 B" pitchFamily="18" charset="-127"/>
              </a:rPr>
              <a:t>로 등록</a:t>
            </a:r>
            <a:endParaRPr lang="ko-KR" altLang="en-US" sz="2500" dirty="0"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08684" y="3567675"/>
            <a:ext cx="2709446" cy="1242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508684" y="3781943"/>
            <a:ext cx="29254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타이포_쌍문동 B" pitchFamily="18" charset="-127"/>
                <a:ea typeface="타이포_쌍문동 B" pitchFamily="18" charset="-127"/>
              </a:rPr>
              <a:t>각자 역할에 따라</a:t>
            </a:r>
            <a:endParaRPr lang="en-US" altLang="ko-KR" sz="2500" dirty="0" smtClean="0">
              <a:latin typeface="타이포_쌍문동 B" pitchFamily="18" charset="-127"/>
              <a:ea typeface="타이포_쌍문동 B" pitchFamily="18" charset="-127"/>
            </a:endParaRPr>
          </a:p>
          <a:p>
            <a:pPr algn="ctr"/>
            <a:r>
              <a:rPr lang="ko-KR" altLang="en-US" sz="2500" dirty="0" smtClean="0">
                <a:latin typeface="타이포_쌍문동 B" pitchFamily="18" charset="-127"/>
                <a:ea typeface="타이포_쌍문동 B" pitchFamily="18" charset="-127"/>
              </a:rPr>
              <a:t>코드 작성</a:t>
            </a:r>
            <a:endParaRPr lang="ko-KR" altLang="en-US" sz="2500" dirty="0"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4764141" y="4031710"/>
            <a:ext cx="432048" cy="314678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564542" y="3591456"/>
            <a:ext cx="2709446" cy="1242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456529" y="3592380"/>
            <a:ext cx="292547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>
                <a:latin typeface="타이포_쌍문동 B" pitchFamily="18" charset="-127"/>
                <a:ea typeface="타이포_쌍문동 B" pitchFamily="18" charset="-127"/>
              </a:rPr>
              <a:t>각자 역할에 맡는 </a:t>
            </a:r>
            <a:r>
              <a:rPr lang="en-US" altLang="ko-KR" sz="2500" dirty="0" smtClean="0">
                <a:latin typeface="타이포_쌍문동 B" pitchFamily="18" charset="-127"/>
                <a:ea typeface="타이포_쌍문동 B" pitchFamily="18" charset="-127"/>
              </a:rPr>
              <a:t>branch </a:t>
            </a:r>
            <a:r>
              <a:rPr lang="ko-KR" altLang="en-US" sz="2500" dirty="0" smtClean="0">
                <a:latin typeface="타이포_쌍문동 B" pitchFamily="18" charset="-127"/>
                <a:ea typeface="타이포_쌍문동 B" pitchFamily="18" charset="-127"/>
              </a:rPr>
              <a:t>생성 및 코드 </a:t>
            </a:r>
            <a:r>
              <a:rPr lang="ko-KR" altLang="en-US" sz="2500" dirty="0">
                <a:latin typeface="타이포_쌍문동 B" pitchFamily="18" charset="-127"/>
                <a:ea typeface="타이포_쌍문동 B" pitchFamily="18" charset="-127"/>
              </a:rPr>
              <a:t>업</a:t>
            </a:r>
            <a:r>
              <a:rPr lang="ko-KR" altLang="en-US" sz="2500" dirty="0" smtClean="0">
                <a:latin typeface="타이포_쌍문동 B" pitchFamily="18" charset="-127"/>
                <a:ea typeface="타이포_쌍문동 B" pitchFamily="18" charset="-127"/>
              </a:rPr>
              <a:t>로드</a:t>
            </a:r>
            <a:endParaRPr lang="ko-KR" altLang="en-US" sz="2500" dirty="0"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34" name="오른쪽 화살표 33"/>
          <p:cNvSpPr/>
          <p:nvPr/>
        </p:nvSpPr>
        <p:spPr>
          <a:xfrm>
            <a:off x="774049" y="5661248"/>
            <a:ext cx="432048" cy="314678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509228" y="5354552"/>
            <a:ext cx="2709446" cy="1242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512095" y="5737399"/>
            <a:ext cx="27094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latin typeface="타이포_쌍문동 B" pitchFamily="18" charset="-127"/>
                <a:ea typeface="타이포_쌍문동 B" pitchFamily="18" charset="-127"/>
              </a:rPr>
              <a:t>Pull request</a:t>
            </a:r>
            <a:endParaRPr lang="ko-KR" altLang="en-US" sz="2500" dirty="0"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37" name="오른쪽 화살표 36"/>
          <p:cNvSpPr/>
          <p:nvPr/>
        </p:nvSpPr>
        <p:spPr>
          <a:xfrm>
            <a:off x="4773633" y="5818587"/>
            <a:ext cx="432048" cy="3146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452464" y="5381433"/>
            <a:ext cx="2709446" cy="1242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456529" y="5764280"/>
            <a:ext cx="27094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rgbClr val="FF0000"/>
                </a:solidFill>
                <a:latin typeface="타이포_쌍문동 B" pitchFamily="18" charset="-127"/>
                <a:ea typeface="타이포_쌍문동 B" pitchFamily="18" charset="-127"/>
              </a:rPr>
              <a:t>Merge</a:t>
            </a:r>
            <a:endParaRPr lang="ko-KR" altLang="en-US" sz="2500" dirty="0">
              <a:solidFill>
                <a:srgbClr val="FF0000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870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0" y="0"/>
            <a:ext cx="2602632" cy="922114"/>
          </a:xfrm>
          <a:prstGeom prst="rect">
            <a:avLst/>
          </a:prstGeom>
          <a:solidFill>
            <a:schemeClr val="bg1">
              <a:lumMod val="85000"/>
              <a:alpha val="74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5. </a:t>
            </a:r>
            <a:r>
              <a:rPr lang="ko-KR" altLang="en-US" sz="30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협업</a:t>
            </a:r>
            <a:r>
              <a:rPr lang="en-US" altLang="ko-KR" sz="30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(</a:t>
            </a:r>
            <a:r>
              <a:rPr lang="ko-KR" altLang="en-US" sz="30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과정</a:t>
            </a:r>
            <a:r>
              <a:rPr lang="en-US" altLang="ko-KR" sz="30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)</a:t>
            </a:r>
            <a:endParaRPr lang="ko-KR" altLang="en-US" sz="3000" dirty="0">
              <a:latin typeface="THE외계인설명서" pitchFamily="18" charset="-127"/>
              <a:ea typeface="THE외계인설명서" pitchFamily="18" charset="-127"/>
              <a:cs typeface="THE외계인설명서" pitchFamily="18" charset="-127"/>
            </a:endParaRPr>
          </a:p>
        </p:txBody>
      </p:sp>
      <p:pic>
        <p:nvPicPr>
          <p:cNvPr id="23" name="Picture 2" descr="딸기 픽토그램에 대한 이미지 검색결과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2" t="13787" r="24786" b="19606"/>
          <a:stretch/>
        </p:blipFill>
        <p:spPr bwMode="auto">
          <a:xfrm>
            <a:off x="8711952" y="6165304"/>
            <a:ext cx="360040" cy="50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87824" y="2132856"/>
            <a:ext cx="23042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mtClean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&lt;</a:t>
            </a:r>
            <a:r>
              <a:rPr lang="ko-KR" altLang="en-US" sz="3000" dirty="0" smtClean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실행영상</a:t>
            </a:r>
            <a:r>
              <a:rPr lang="en-US" altLang="ko-KR" sz="3000" dirty="0" smtClean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&gt;</a:t>
            </a:r>
            <a:endParaRPr lang="ko-KR" altLang="en-US" sz="3000" dirty="0">
              <a:latin typeface="THE외계인설명서" pitchFamily="18" charset="-127"/>
              <a:ea typeface="THE외계인설명서" pitchFamily="18" charset="-127"/>
              <a:cs typeface="THE외계인설명서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146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711952" y="-14866"/>
            <a:ext cx="432048" cy="365714"/>
            <a:chOff x="8711952" y="-5673"/>
            <a:chExt cx="432048" cy="365714"/>
          </a:xfrm>
        </p:grpSpPr>
        <p:sp>
          <p:nvSpPr>
            <p:cNvPr id="5" name="직각 삼각형 4"/>
            <p:cNvSpPr/>
            <p:nvPr/>
          </p:nvSpPr>
          <p:spPr>
            <a:xfrm rot="10800000">
              <a:off x="8711952" y="-5673"/>
              <a:ext cx="432048" cy="36004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8711952" y="0"/>
              <a:ext cx="432048" cy="360041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제목 1"/>
          <p:cNvSpPr txBox="1">
            <a:spLocks/>
          </p:cNvSpPr>
          <p:nvPr/>
        </p:nvSpPr>
        <p:spPr>
          <a:xfrm>
            <a:off x="0" y="0"/>
            <a:ext cx="2843808" cy="922114"/>
          </a:xfrm>
          <a:prstGeom prst="rect">
            <a:avLst/>
          </a:prstGeom>
          <a:solidFill>
            <a:schemeClr val="bg1">
              <a:lumMod val="85000"/>
              <a:alpha val="74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5</a:t>
            </a:r>
            <a:r>
              <a:rPr lang="en-US" altLang="ko-KR" sz="3000" dirty="0" smtClean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. </a:t>
            </a:r>
            <a:r>
              <a:rPr lang="ko-KR" altLang="en-US" sz="3000" dirty="0" smtClean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협업</a:t>
            </a:r>
            <a:r>
              <a:rPr lang="en-US" altLang="ko-KR" sz="3000" dirty="0" smtClean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(</a:t>
            </a:r>
            <a:r>
              <a:rPr lang="ko-KR" altLang="en-US" sz="3000" dirty="0" smtClean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과정</a:t>
            </a:r>
            <a:r>
              <a:rPr lang="en-US" altLang="ko-KR" sz="3000" dirty="0" smtClean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)</a:t>
            </a:r>
            <a:endParaRPr lang="ko-KR" altLang="en-US" sz="3000" dirty="0">
              <a:latin typeface="THE외계인설명서" pitchFamily="18" charset="-127"/>
              <a:ea typeface="THE외계인설명서" pitchFamily="18" charset="-127"/>
              <a:cs typeface="THE외계인설명서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55576" y="1364507"/>
            <a:ext cx="7774069" cy="5385245"/>
            <a:chOff x="755576" y="1364507"/>
            <a:chExt cx="7774069" cy="5385245"/>
          </a:xfrm>
        </p:grpSpPr>
        <p:sp>
          <p:nvSpPr>
            <p:cNvPr id="13" name="직사각형 12"/>
            <p:cNvSpPr/>
            <p:nvPr/>
          </p:nvSpPr>
          <p:spPr>
            <a:xfrm>
              <a:off x="1115616" y="1364507"/>
              <a:ext cx="7059796" cy="181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755576" y="1371276"/>
              <a:ext cx="7774069" cy="5378476"/>
              <a:chOff x="755576" y="1371276"/>
              <a:chExt cx="7774069" cy="5378476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755576" y="1371276"/>
                <a:ext cx="7774069" cy="5378476"/>
                <a:chOff x="755576" y="1371276"/>
                <a:chExt cx="7774069" cy="5378476"/>
              </a:xfrm>
            </p:grpSpPr>
            <p:sp>
              <p:nvSpPr>
                <p:cNvPr id="14" name="TextBox 13"/>
                <p:cNvSpPr txBox="1"/>
                <p:nvPr/>
              </p:nvSpPr>
              <p:spPr>
                <a:xfrm>
                  <a:off x="755576" y="1455395"/>
                  <a:ext cx="7774069" cy="4708981"/>
                </a:xfrm>
                <a:prstGeom prst="rect">
                  <a:avLst/>
                </a:prstGeom>
                <a:solidFill>
                  <a:schemeClr val="bg1">
                    <a:alpha val="68000"/>
                  </a:schemeClr>
                </a:solidFill>
                <a:ln w="38100"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marL="377100"/>
                  <a:endParaRPr lang="en-US" altLang="ko-KR" sz="2500" dirty="0" smtClean="0">
                    <a:latin typeface="나눔스퀘어라운드 Bold" pitchFamily="50" charset="-127"/>
                    <a:ea typeface="나눔스퀘어라운드 Bold" pitchFamily="50" charset="-127"/>
                  </a:endParaRPr>
                </a:p>
                <a:p>
                  <a:pPr marL="377100"/>
                  <a:r>
                    <a:rPr lang="ko-KR" altLang="en-US" sz="2500" dirty="0" err="1" smtClean="0">
                      <a:latin typeface="나눔스퀘어라운드 Bold" pitchFamily="50" charset="-127"/>
                      <a:ea typeface="나눔스퀘어라운드 Bold" pitchFamily="50" charset="-127"/>
                    </a:rPr>
                    <a:t>김소빈</a:t>
                  </a:r>
                  <a:r>
                    <a:rPr lang="en-US" altLang="ko-KR" sz="2500" dirty="0" smtClean="0">
                      <a:latin typeface="나눔스퀘어라운드 Bold" pitchFamily="50" charset="-127"/>
                      <a:ea typeface="나눔스퀘어라운드 Bold" pitchFamily="50" charset="-127"/>
                    </a:rPr>
                    <a:t>: curse-&gt;</a:t>
                  </a:r>
                  <a:r>
                    <a:rPr lang="ko-KR" altLang="en-US" sz="2500" dirty="0" smtClean="0">
                      <a:latin typeface="나눔스퀘어라운드 Bold" pitchFamily="50" charset="-127"/>
                      <a:ea typeface="나눔스퀘어라운드 Bold" pitchFamily="50" charset="-127"/>
                    </a:rPr>
                    <a:t>화면출력 코드 작성</a:t>
                  </a:r>
                  <a:r>
                    <a:rPr lang="en-US" altLang="ko-KR" sz="2500" dirty="0" smtClean="0">
                      <a:latin typeface="나눔스퀘어라운드 Bold" pitchFamily="50" charset="-127"/>
                      <a:ea typeface="나눔스퀘어라운드 Bold" pitchFamily="50" charset="-127"/>
                    </a:rPr>
                    <a:t>, </a:t>
                  </a:r>
                  <a:r>
                    <a:rPr lang="ko-KR" altLang="en-US" sz="2500" dirty="0" smtClean="0">
                      <a:latin typeface="나눔스퀘어라운드 Bold" pitchFamily="50" charset="-127"/>
                      <a:ea typeface="나눔스퀘어라운드 Bold" pitchFamily="50" charset="-127"/>
                    </a:rPr>
                    <a:t>발표</a:t>
                  </a:r>
                  <a:endParaRPr lang="en-US" altLang="ko-KR" sz="2500" dirty="0" smtClean="0">
                    <a:latin typeface="나눔스퀘어라운드 Bold" pitchFamily="50" charset="-127"/>
                    <a:ea typeface="나눔스퀘어라운드 Bold" pitchFamily="50" charset="-127"/>
                  </a:endParaRPr>
                </a:p>
                <a:p>
                  <a:pPr marL="377100"/>
                  <a:endParaRPr lang="en-US" altLang="ko-KR" sz="2500" dirty="0" smtClean="0">
                    <a:latin typeface="나눔스퀘어라운드 Bold" pitchFamily="50" charset="-127"/>
                    <a:ea typeface="나눔스퀘어라운드 Bold" pitchFamily="50" charset="-127"/>
                  </a:endParaRPr>
                </a:p>
                <a:p>
                  <a:pPr marL="377100"/>
                  <a:endParaRPr lang="en-US" altLang="ko-KR" sz="2500" dirty="0">
                    <a:latin typeface="나눔스퀘어라운드 Bold" pitchFamily="50" charset="-127"/>
                    <a:ea typeface="나눔스퀘어라운드 Bold" pitchFamily="50" charset="-127"/>
                  </a:endParaRPr>
                </a:p>
                <a:p>
                  <a:pPr marL="377100"/>
                  <a:r>
                    <a:rPr lang="ko-KR" altLang="en-US" sz="2500" dirty="0" smtClean="0">
                      <a:latin typeface="나눔스퀘어라운드 Bold" pitchFamily="50" charset="-127"/>
                      <a:ea typeface="나눔스퀘어라운드 Bold" pitchFamily="50" charset="-127"/>
                    </a:rPr>
                    <a:t>배유안</a:t>
                  </a:r>
                  <a:r>
                    <a:rPr lang="en-US" altLang="ko-KR" sz="2500" dirty="0" smtClean="0">
                      <a:latin typeface="나눔스퀘어라운드 Bold" pitchFamily="50" charset="-127"/>
                      <a:ea typeface="나눔스퀘어라운드 Bold" pitchFamily="50" charset="-127"/>
                    </a:rPr>
                    <a:t>: thread-&gt;</a:t>
                  </a:r>
                  <a:r>
                    <a:rPr lang="ko-KR" altLang="en-US" sz="2500" dirty="0" smtClean="0">
                      <a:latin typeface="나눔스퀘어라운드 Bold" pitchFamily="50" charset="-127"/>
                      <a:ea typeface="나눔스퀘어라운드 Bold" pitchFamily="50" charset="-127"/>
                    </a:rPr>
                    <a:t>소리</a:t>
                  </a:r>
                  <a:r>
                    <a:rPr lang="en-US" altLang="ko-KR" sz="2500" dirty="0" smtClean="0">
                      <a:latin typeface="나눔스퀘어라운드 Bold" pitchFamily="50" charset="-127"/>
                      <a:ea typeface="나눔스퀘어라운드 Bold" pitchFamily="50" charset="-127"/>
                    </a:rPr>
                    <a:t>, </a:t>
                  </a:r>
                  <a:r>
                    <a:rPr lang="ko-KR" altLang="en-US" sz="2500" dirty="0" smtClean="0">
                      <a:latin typeface="나눔스퀘어라운드 Bold" pitchFamily="50" charset="-127"/>
                      <a:ea typeface="나눔스퀘어라운드 Bold" pitchFamily="50" charset="-127"/>
                    </a:rPr>
                    <a:t>화면 코드 작성</a:t>
                  </a:r>
                  <a:r>
                    <a:rPr lang="en-US" altLang="ko-KR" sz="2500" dirty="0" smtClean="0">
                      <a:latin typeface="나눔스퀘어라운드 Bold" pitchFamily="50" charset="-127"/>
                      <a:ea typeface="나눔스퀘어라운드 Bold" pitchFamily="50" charset="-127"/>
                    </a:rPr>
                    <a:t>, </a:t>
                  </a:r>
                  <a:r>
                    <a:rPr lang="en-US" altLang="ko-KR" sz="2500" dirty="0" err="1" smtClean="0">
                      <a:latin typeface="나눔스퀘어라운드 Bold" pitchFamily="50" charset="-127"/>
                      <a:ea typeface="나눔스퀘어라운드 Bold" pitchFamily="50" charset="-127"/>
                    </a:rPr>
                    <a:t>ppt</a:t>
                  </a:r>
                  <a:endParaRPr lang="en-US" altLang="ko-KR" sz="2500" dirty="0" smtClean="0">
                    <a:latin typeface="나눔스퀘어라운드 Bold" pitchFamily="50" charset="-127"/>
                    <a:ea typeface="나눔스퀘어라운드 Bold" pitchFamily="50" charset="-127"/>
                  </a:endParaRPr>
                </a:p>
                <a:p>
                  <a:pPr marL="377100"/>
                  <a:endParaRPr lang="en-US" altLang="ko-KR" sz="2500" dirty="0" smtClean="0">
                    <a:latin typeface="나눔스퀘어라운드 Bold" pitchFamily="50" charset="-127"/>
                    <a:ea typeface="나눔스퀘어라운드 Bold" pitchFamily="50" charset="-127"/>
                  </a:endParaRPr>
                </a:p>
                <a:p>
                  <a:pPr marL="377100"/>
                  <a:endParaRPr lang="en-US" altLang="ko-KR" sz="2500" dirty="0">
                    <a:latin typeface="나눔스퀘어라운드 Bold" pitchFamily="50" charset="-127"/>
                    <a:ea typeface="나눔스퀘어라운드 Bold" pitchFamily="50" charset="-127"/>
                  </a:endParaRPr>
                </a:p>
                <a:p>
                  <a:pPr marL="377100"/>
                  <a:r>
                    <a:rPr lang="ko-KR" altLang="en-US" sz="2500" dirty="0" smtClean="0">
                      <a:latin typeface="나눔스퀘어라운드 Bold" pitchFamily="50" charset="-127"/>
                      <a:ea typeface="나눔스퀘어라운드 Bold" pitchFamily="50" charset="-127"/>
                    </a:rPr>
                    <a:t>서윤형</a:t>
                  </a:r>
                  <a:r>
                    <a:rPr lang="en-US" altLang="ko-KR" sz="2500" dirty="0" smtClean="0">
                      <a:latin typeface="나눔스퀘어라운드 Bold" pitchFamily="50" charset="-127"/>
                      <a:ea typeface="나눔스퀘어라운드 Bold" pitchFamily="50" charset="-127"/>
                    </a:rPr>
                    <a:t>: fork-&gt;email </a:t>
                  </a:r>
                  <a:r>
                    <a:rPr lang="ko-KR" altLang="en-US" sz="2500" dirty="0" smtClean="0">
                      <a:latin typeface="나눔스퀘어라운드 Bold" pitchFamily="50" charset="-127"/>
                      <a:ea typeface="나눔스퀘어라운드 Bold" pitchFamily="50" charset="-127"/>
                    </a:rPr>
                    <a:t>전송 코드 작성</a:t>
                  </a:r>
                  <a:r>
                    <a:rPr lang="en-US" altLang="ko-KR" sz="2500" dirty="0" smtClean="0">
                      <a:latin typeface="나눔스퀘어라운드 Bold" pitchFamily="50" charset="-127"/>
                      <a:ea typeface="나눔스퀘어라운드 Bold" pitchFamily="50" charset="-127"/>
                    </a:rPr>
                    <a:t>, </a:t>
                  </a:r>
                  <a:r>
                    <a:rPr lang="en-US" altLang="ko-KR" sz="2500" dirty="0" err="1" smtClean="0">
                      <a:latin typeface="나눔스퀘어라운드 Bold" pitchFamily="50" charset="-127"/>
                      <a:ea typeface="나눔스퀘어라운드 Bold" pitchFamily="50" charset="-127"/>
                    </a:rPr>
                    <a:t>github</a:t>
                  </a:r>
                  <a:r>
                    <a:rPr lang="en-US" altLang="ko-KR" sz="2500" dirty="0" smtClean="0">
                      <a:latin typeface="나눔스퀘어라운드 Bold" pitchFamily="50" charset="-127"/>
                      <a:ea typeface="나눔스퀘어라운드 Bold" pitchFamily="50" charset="-127"/>
                    </a:rPr>
                    <a:t> </a:t>
                  </a:r>
                  <a:r>
                    <a:rPr lang="ko-KR" altLang="en-US" sz="2500" dirty="0" smtClean="0">
                      <a:latin typeface="나눔스퀘어라운드 Bold" pitchFamily="50" charset="-127"/>
                      <a:ea typeface="나눔스퀘어라운드 Bold" pitchFamily="50" charset="-127"/>
                    </a:rPr>
                    <a:t>관</a:t>
                  </a:r>
                  <a:r>
                    <a:rPr lang="ko-KR" altLang="en-US" sz="2500" dirty="0">
                      <a:latin typeface="나눔스퀘어라운드 Bold" pitchFamily="50" charset="-127"/>
                      <a:ea typeface="나눔스퀘어라운드 Bold" pitchFamily="50" charset="-127"/>
                    </a:rPr>
                    <a:t>리</a:t>
                  </a:r>
                  <a:endParaRPr lang="en-US" altLang="ko-KR" sz="2500" dirty="0" smtClean="0">
                    <a:latin typeface="나눔스퀘어라운드 Bold" pitchFamily="50" charset="-127"/>
                    <a:ea typeface="나눔스퀘어라운드 Bold" pitchFamily="50" charset="-127"/>
                  </a:endParaRPr>
                </a:p>
                <a:p>
                  <a:pPr marL="377100"/>
                  <a:endParaRPr lang="en-US" altLang="ko-KR" sz="2500" dirty="0" smtClean="0">
                    <a:latin typeface="나눔스퀘어라운드 Bold" pitchFamily="50" charset="-127"/>
                    <a:ea typeface="나눔스퀘어라운드 Bold" pitchFamily="50" charset="-127"/>
                  </a:endParaRPr>
                </a:p>
                <a:p>
                  <a:pPr marL="377100"/>
                  <a:endParaRPr lang="en-US" altLang="ko-KR" sz="2500" dirty="0">
                    <a:latin typeface="나눔스퀘어라운드 Bold" pitchFamily="50" charset="-127"/>
                    <a:ea typeface="나눔스퀘어라운드 Bold" pitchFamily="50" charset="-127"/>
                  </a:endParaRPr>
                </a:p>
                <a:p>
                  <a:pPr marL="377100"/>
                  <a:r>
                    <a:rPr lang="ko-KR" altLang="en-US" sz="2500" dirty="0" smtClean="0">
                      <a:latin typeface="나눔스퀘어라운드 Bold" pitchFamily="50" charset="-127"/>
                      <a:ea typeface="나눔스퀘어라운드 Bold" pitchFamily="50" charset="-127"/>
                    </a:rPr>
                    <a:t>윤다은</a:t>
                  </a:r>
                  <a:r>
                    <a:rPr lang="en-US" altLang="ko-KR" sz="2500" dirty="0" smtClean="0">
                      <a:latin typeface="나눔스퀘어라운드 Bold" pitchFamily="50" charset="-127"/>
                      <a:ea typeface="나눔스퀘어라운드 Bold" pitchFamily="50" charset="-127"/>
                    </a:rPr>
                    <a:t>: input </a:t>
                  </a:r>
                  <a:r>
                    <a:rPr lang="ko-KR" altLang="en-US" sz="2500" dirty="0" smtClean="0">
                      <a:latin typeface="나눔스퀘어라운드 Bold" pitchFamily="50" charset="-127"/>
                      <a:ea typeface="나눔스퀘어라운드 Bold" pitchFamily="50" charset="-127"/>
                    </a:rPr>
                    <a:t>받기</a:t>
                  </a:r>
                  <a:r>
                    <a:rPr lang="en-US" altLang="ko-KR" sz="2500" dirty="0">
                      <a:latin typeface="나눔스퀘어라운드 Bold" pitchFamily="50" charset="-127"/>
                      <a:ea typeface="나눔스퀘어라운드 Bold" pitchFamily="50" charset="-127"/>
                    </a:rPr>
                    <a:t> </a:t>
                  </a:r>
                  <a:r>
                    <a:rPr lang="ko-KR" altLang="en-US" sz="2500" dirty="0" smtClean="0">
                      <a:latin typeface="나눔스퀘어라운드 Bold" pitchFamily="50" charset="-127"/>
                      <a:ea typeface="나눔스퀘어라운드 Bold" pitchFamily="50" charset="-127"/>
                    </a:rPr>
                    <a:t>코드 작성</a:t>
                  </a:r>
                  <a:r>
                    <a:rPr lang="en-US" altLang="ko-KR" sz="2500" dirty="0" smtClean="0">
                      <a:latin typeface="나눔스퀘어라운드 Bold" pitchFamily="50" charset="-127"/>
                      <a:ea typeface="나눔스퀘어라운드 Bold" pitchFamily="50" charset="-127"/>
                    </a:rPr>
                    <a:t>, </a:t>
                  </a:r>
                  <a:r>
                    <a:rPr lang="ko-KR" altLang="en-US" sz="2500" dirty="0" smtClean="0">
                      <a:latin typeface="나눔스퀘어라운드 Bold" pitchFamily="50" charset="-127"/>
                      <a:ea typeface="나눔스퀘어라운드 Bold" pitchFamily="50" charset="-127"/>
                    </a:rPr>
                    <a:t>전체 코드 통합</a:t>
                  </a:r>
                  <a:endParaRPr lang="en-US" altLang="ko-KR" sz="2500" dirty="0" smtClean="0">
                    <a:latin typeface="나눔스퀘어라운드 Bold" pitchFamily="50" charset="-127"/>
                    <a:ea typeface="나눔스퀘어라운드 Bold" pitchFamily="50" charset="-127"/>
                  </a:endParaRPr>
                </a:p>
                <a:p>
                  <a:pPr marL="377100"/>
                  <a:endParaRPr lang="en-US" altLang="ko-KR" sz="2500" dirty="0">
                    <a:latin typeface="나눔스퀘어라운드 Bold" pitchFamily="50" charset="-127"/>
                    <a:ea typeface="나눔스퀘어라운드 Bold" pitchFamily="50" charset="-127"/>
                  </a:endParaRPr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1700064" y="6567976"/>
                  <a:ext cx="6408712" cy="1817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1115616" y="1371276"/>
                  <a:ext cx="7059796" cy="175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직사각형 11"/>
              <p:cNvSpPr/>
              <p:nvPr/>
            </p:nvSpPr>
            <p:spPr>
              <a:xfrm>
                <a:off x="1115616" y="6073488"/>
                <a:ext cx="7059796" cy="181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3577970" y="1087508"/>
            <a:ext cx="21350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&lt;</a:t>
            </a:r>
            <a:r>
              <a:rPr lang="ko-KR" altLang="en-US" sz="3000" dirty="0" smtClean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역할 분담</a:t>
            </a:r>
            <a:r>
              <a:rPr lang="en-US" altLang="ko-KR" sz="3000" dirty="0" smtClean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&gt;</a:t>
            </a:r>
            <a:endParaRPr lang="ko-KR" altLang="en-US" sz="3000" dirty="0">
              <a:latin typeface="THE외계인설명서" pitchFamily="18" charset="-127"/>
              <a:ea typeface="THE외계인설명서" pitchFamily="18" charset="-127"/>
              <a:cs typeface="THE외계인설명서" pitchFamily="18" charset="-127"/>
            </a:endParaRPr>
          </a:p>
        </p:txBody>
      </p:sp>
      <p:pic>
        <p:nvPicPr>
          <p:cNvPr id="17" name="Picture 2" descr="딸기 픽토그램에 대한 이미지 검색결과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2" t="13787" r="24786" b="19606"/>
          <a:stretch/>
        </p:blipFill>
        <p:spPr bwMode="auto">
          <a:xfrm>
            <a:off x="8711952" y="6165304"/>
            <a:ext cx="360040" cy="50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14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8000" dirty="0" smtClean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Q</a:t>
            </a:r>
            <a:r>
              <a:rPr lang="en-US" altLang="ko-KR" sz="8000" dirty="0" smtClean="0">
                <a:solidFill>
                  <a:srgbClr val="FF0000"/>
                </a:solidFill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&amp;</a:t>
            </a:r>
            <a:r>
              <a:rPr lang="en-US" altLang="ko-KR" sz="8000" dirty="0" smtClean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A</a:t>
            </a:r>
            <a:endParaRPr lang="ko-KR" altLang="en-US" sz="8000" dirty="0">
              <a:latin typeface="THE외계인설명서" pitchFamily="18" charset="-127"/>
              <a:ea typeface="THE외계인설명서" pitchFamily="18" charset="-127"/>
              <a:cs typeface="THE외계인설명서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59832" y="4797152"/>
            <a:ext cx="3304456" cy="720080"/>
          </a:xfrm>
        </p:spPr>
        <p:txBody>
          <a:bodyPr>
            <a:normAutofit/>
          </a:bodyPr>
          <a:lstStyle/>
          <a:p>
            <a:pPr algn="r"/>
            <a:r>
              <a:rPr lang="en-US" altLang="ko-KR" sz="4000" dirty="0" smtClean="0">
                <a:solidFill>
                  <a:schemeClr val="tx1"/>
                </a:solidFill>
                <a:latin typeface="1훈하얀고양이 R" pitchFamily="18" charset="-127"/>
                <a:ea typeface="1훈하얀고양이 R" pitchFamily="18" charset="-127"/>
              </a:rPr>
              <a:t>THANK YOU :-) </a:t>
            </a:r>
            <a:endParaRPr lang="ko-KR" altLang="en-US" sz="4000" dirty="0">
              <a:solidFill>
                <a:schemeClr val="tx1"/>
              </a:solidFill>
              <a:latin typeface="1훈하얀고양이 R" pitchFamily="18" charset="-127"/>
              <a:ea typeface="1훈하얀고양이 R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711952" y="-14866"/>
            <a:ext cx="432048" cy="365714"/>
            <a:chOff x="8711952" y="-5673"/>
            <a:chExt cx="432048" cy="365714"/>
          </a:xfrm>
        </p:grpSpPr>
        <p:sp>
          <p:nvSpPr>
            <p:cNvPr id="8" name="직각 삼각형 7"/>
            <p:cNvSpPr/>
            <p:nvPr/>
          </p:nvSpPr>
          <p:spPr>
            <a:xfrm rot="10800000">
              <a:off x="8711952" y="-5673"/>
              <a:ext cx="432048" cy="36004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각 삼각형 8"/>
            <p:cNvSpPr/>
            <p:nvPr/>
          </p:nvSpPr>
          <p:spPr>
            <a:xfrm>
              <a:off x="8711952" y="0"/>
              <a:ext cx="432048" cy="360041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Picture 2" descr="딸기 픽토그램에 대한 이미지 검색결과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2" t="13787" r="24786" b="19606"/>
          <a:stretch/>
        </p:blipFill>
        <p:spPr bwMode="auto">
          <a:xfrm>
            <a:off x="8711952" y="6165304"/>
            <a:ext cx="360040" cy="50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51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500" dirty="0" smtClean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목차</a:t>
            </a:r>
            <a:endParaRPr lang="ko-KR" altLang="en-US" sz="5500" dirty="0">
              <a:latin typeface="THE외계인설명서" pitchFamily="18" charset="-127"/>
              <a:ea typeface="THE외계인설명서" pitchFamily="18" charset="-127"/>
              <a:cs typeface="THE외계인설명서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0" y="1643663"/>
            <a:ext cx="9051232" cy="4536504"/>
            <a:chOff x="0" y="1484784"/>
            <a:chExt cx="9051232" cy="4536504"/>
          </a:xfrm>
        </p:grpSpPr>
        <p:sp>
          <p:nvSpPr>
            <p:cNvPr id="24" name="직사각형 23"/>
            <p:cNvSpPr/>
            <p:nvPr/>
          </p:nvSpPr>
          <p:spPr>
            <a:xfrm>
              <a:off x="122240" y="1484784"/>
              <a:ext cx="8928992" cy="4536504"/>
            </a:xfrm>
            <a:prstGeom prst="rect">
              <a:avLst/>
            </a:prstGeom>
            <a:solidFill>
              <a:schemeClr val="bg1">
                <a:lumMod val="75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0" y="2899537"/>
              <a:ext cx="2880000" cy="2523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500" dirty="0" smtClean="0">
                  <a:latin typeface="타이포_쌍문동 B" pitchFamily="18" charset="-127"/>
                  <a:ea typeface="타이포_쌍문동 B" pitchFamily="18" charset="-127"/>
                </a:rPr>
                <a:t>목적</a:t>
              </a:r>
              <a:endParaRPr lang="en-US" altLang="ko-KR" sz="3500" dirty="0" smtClean="0">
                <a:latin typeface="타이포_쌍문동 B" pitchFamily="18" charset="-127"/>
                <a:ea typeface="타이포_쌍문동 B" pitchFamily="18" charset="-127"/>
              </a:endParaRPr>
            </a:p>
            <a:p>
              <a:pPr algn="ctr"/>
              <a:endParaRPr lang="en-US" altLang="ko-KR" sz="3500" dirty="0" smtClean="0">
                <a:latin typeface="타이포_쌍문동 B" pitchFamily="18" charset="-127"/>
                <a:ea typeface="타이포_쌍문동 B" pitchFamily="18" charset="-127"/>
              </a:endParaRPr>
            </a:p>
            <a:p>
              <a:pPr algn="ctr"/>
              <a:endParaRPr lang="en-US" altLang="ko-KR" sz="3500" dirty="0">
                <a:latin typeface="타이포_쌍문동 B" pitchFamily="18" charset="-127"/>
                <a:ea typeface="타이포_쌍문동 B" pitchFamily="18" charset="-127"/>
              </a:endParaRPr>
            </a:p>
            <a:p>
              <a:pPr algn="ctr"/>
              <a:r>
                <a:rPr lang="ko-KR" altLang="en-US" sz="3500" dirty="0" smtClean="0">
                  <a:latin typeface="타이포_쌍문동 B" pitchFamily="18" charset="-127"/>
                  <a:ea typeface="타이포_쌍문동 B" pitchFamily="18" charset="-127"/>
                </a:rPr>
                <a:t>기능</a:t>
              </a:r>
              <a:endParaRPr lang="en-US" altLang="ko-KR" dirty="0" smtClean="0"/>
            </a:p>
            <a:p>
              <a:pPr algn="ctr"/>
              <a:endParaRPr lang="en-US" altLang="ko-KR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34680" y="2896775"/>
              <a:ext cx="288000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500" dirty="0" smtClean="0">
                  <a:latin typeface="타이포_쌍문동 B" pitchFamily="18" charset="-127"/>
                  <a:ea typeface="타이포_쌍문동 B" pitchFamily="18" charset="-127"/>
                </a:rPr>
                <a:t>배운 것 중 </a:t>
              </a:r>
              <a:endParaRPr lang="en-US" altLang="ko-KR" sz="3500" dirty="0" smtClean="0">
                <a:latin typeface="타이포_쌍문동 B" pitchFamily="18" charset="-127"/>
                <a:ea typeface="타이포_쌍문동 B" pitchFamily="18" charset="-127"/>
              </a:endParaRPr>
            </a:p>
            <a:p>
              <a:pPr algn="ctr"/>
              <a:r>
                <a:rPr lang="ko-KR" altLang="en-US" sz="3500" dirty="0" smtClean="0">
                  <a:latin typeface="타이포_쌍문동 B" pitchFamily="18" charset="-127"/>
                  <a:ea typeface="타이포_쌍문동 B" pitchFamily="18" charset="-127"/>
                </a:rPr>
                <a:t>사용한 것</a:t>
              </a:r>
              <a:endParaRPr lang="en-US" altLang="ko-KR" sz="3500" dirty="0" smtClean="0">
                <a:latin typeface="타이포_쌍문동 B" pitchFamily="18" charset="-127"/>
                <a:ea typeface="타이포_쌍문동 B" pitchFamily="18" charset="-127"/>
              </a:endParaRPr>
            </a:p>
            <a:p>
              <a:pPr algn="ctr"/>
              <a:endParaRPr lang="en-US" altLang="ko-KR" sz="3500" dirty="0" smtClean="0">
                <a:latin typeface="타이포_쌍문동 B" pitchFamily="18" charset="-127"/>
                <a:ea typeface="타이포_쌍문동 B" pitchFamily="18" charset="-127"/>
              </a:endParaRPr>
            </a:p>
            <a:p>
              <a:pPr algn="ctr"/>
              <a:r>
                <a:rPr lang="ko-KR" altLang="en-US" sz="3500" dirty="0" smtClean="0">
                  <a:latin typeface="타이포_쌍문동 B" pitchFamily="18" charset="-127"/>
                  <a:ea typeface="타이포_쌍문동 B" pitchFamily="18" charset="-127"/>
                </a:rPr>
                <a:t>코드 분석</a:t>
              </a:r>
              <a:endParaRPr lang="en-US" altLang="ko-KR" sz="3500" dirty="0" smtClean="0">
                <a:latin typeface="타이포_쌍문동 B" pitchFamily="18" charset="-127"/>
                <a:ea typeface="타이포_쌍문동 B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71232" y="3307340"/>
              <a:ext cx="288000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500" dirty="0" smtClean="0">
                  <a:latin typeface="타이포_쌍문동 B" pitchFamily="18" charset="-127"/>
                  <a:ea typeface="타이포_쌍문동 B" pitchFamily="18" charset="-127"/>
                </a:rPr>
                <a:t>협업</a:t>
              </a:r>
              <a:endParaRPr lang="en-US" altLang="ko-KR" sz="3500" dirty="0" smtClean="0">
                <a:latin typeface="타이포_쌍문동 B" pitchFamily="18" charset="-127"/>
                <a:ea typeface="타이포_쌍문동 B" pitchFamily="18" charset="-127"/>
              </a:endParaRPr>
            </a:p>
            <a:p>
              <a:pPr algn="ctr"/>
              <a:r>
                <a:rPr lang="en-US" altLang="ko-KR" sz="3500" dirty="0" smtClean="0">
                  <a:latin typeface="타이포_쌍문동 B" pitchFamily="18" charset="-127"/>
                  <a:ea typeface="타이포_쌍문동 B" pitchFamily="18" charset="-127"/>
                </a:rPr>
                <a:t>(</a:t>
              </a:r>
              <a:r>
                <a:rPr lang="ko-KR" altLang="en-US" sz="3500" dirty="0" smtClean="0">
                  <a:latin typeface="타이포_쌍문동 B" pitchFamily="18" charset="-127"/>
                  <a:ea typeface="타이포_쌍문동 B" pitchFamily="18" charset="-127"/>
                </a:rPr>
                <a:t>과정</a:t>
              </a:r>
              <a:r>
                <a:rPr lang="en-US" altLang="ko-KR" sz="3500" dirty="0" smtClean="0">
                  <a:latin typeface="타이포_쌍문동 B" pitchFamily="18" charset="-127"/>
                  <a:ea typeface="타이포_쌍문동 B" pitchFamily="18" charset="-127"/>
                </a:rPr>
                <a:t>)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2880000" y="1700808"/>
              <a:ext cx="0" cy="4104456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012160" y="1700808"/>
              <a:ext cx="0" cy="4104456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2" descr="딸기 픽토그램에 대한 이미지 검색결과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2" t="13787" r="24786" b="19606"/>
          <a:stretch/>
        </p:blipFill>
        <p:spPr bwMode="auto">
          <a:xfrm>
            <a:off x="8660959" y="6237674"/>
            <a:ext cx="360040" cy="50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05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39552" y="1337157"/>
            <a:ext cx="8172400" cy="43924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2602632" cy="922114"/>
          </a:xfrm>
          <a:solidFill>
            <a:schemeClr val="bg1">
              <a:lumMod val="85000"/>
              <a:alpha val="74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000" dirty="0" smtClean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1. </a:t>
            </a:r>
            <a:r>
              <a:rPr lang="ko-KR" altLang="en-US" sz="3000" dirty="0" smtClean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목적</a:t>
            </a:r>
            <a:endParaRPr lang="ko-KR" altLang="en-US" sz="3000" dirty="0">
              <a:latin typeface="THE외계인설명서" pitchFamily="18" charset="-127"/>
              <a:ea typeface="THE외계인설명서" pitchFamily="18" charset="-127"/>
              <a:cs typeface="THE외계인설명서" pitchFamily="18" charset="-127"/>
            </a:endParaRPr>
          </a:p>
        </p:txBody>
      </p:sp>
      <p:pic>
        <p:nvPicPr>
          <p:cNvPr id="1028" name="Picture 4" descr="멀티칼라 LED시계 알람시계 알람탁상시계 달력 온도계 집들이선물 : 포히든라이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37157"/>
            <a:ext cx="4392488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076056" y="2492896"/>
            <a:ext cx="34563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DX타자B" pitchFamily="18" charset="-127"/>
                <a:ea typeface="DX타자B" pitchFamily="18" charset="-127"/>
              </a:rPr>
              <a:t>컴퓨터 중에도 </a:t>
            </a:r>
            <a:r>
              <a:rPr lang="ko-KR" altLang="en-US" sz="4000" dirty="0" smtClean="0">
                <a:solidFill>
                  <a:srgbClr val="FF0000"/>
                </a:solidFill>
                <a:latin typeface="DX타자B" pitchFamily="18" charset="-127"/>
                <a:ea typeface="DX타자B" pitchFamily="18" charset="-127"/>
              </a:rPr>
              <a:t>할 일</a:t>
            </a:r>
            <a:r>
              <a:rPr lang="ko-KR" altLang="en-US" sz="4000" dirty="0" smtClean="0">
                <a:latin typeface="DX타자B" pitchFamily="18" charset="-127"/>
                <a:ea typeface="DX타자B" pitchFamily="18" charset="-127"/>
              </a:rPr>
              <a:t>을 </a:t>
            </a:r>
            <a:endParaRPr lang="en-US" altLang="ko-KR" sz="4000" dirty="0" smtClean="0">
              <a:latin typeface="DX타자B" pitchFamily="18" charset="-127"/>
              <a:ea typeface="DX타자B" pitchFamily="18" charset="-127"/>
            </a:endParaRPr>
          </a:p>
          <a:p>
            <a:r>
              <a:rPr lang="ko-KR" altLang="en-US" sz="4000" dirty="0" smtClean="0">
                <a:latin typeface="DX타자B" pitchFamily="18" charset="-127"/>
                <a:ea typeface="DX타자B" pitchFamily="18" charset="-127"/>
              </a:rPr>
              <a:t>잊지 않도록</a:t>
            </a:r>
            <a:endParaRPr lang="ko-KR" altLang="en-US" sz="4000" dirty="0">
              <a:latin typeface="DX타자B" pitchFamily="18" charset="-127"/>
              <a:ea typeface="DX타자B" pitchFamily="18" charset="-127"/>
            </a:endParaRPr>
          </a:p>
        </p:txBody>
      </p:sp>
      <p:pic>
        <p:nvPicPr>
          <p:cNvPr id="21" name="Picture 2" descr="딸기 픽토그램에 대한 이미지 검색결과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2" t="13787" r="24786" b="19606"/>
          <a:stretch/>
        </p:blipFill>
        <p:spPr bwMode="auto">
          <a:xfrm>
            <a:off x="8683969" y="6201234"/>
            <a:ext cx="360040" cy="50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12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491880" y="3136993"/>
            <a:ext cx="1948824" cy="11067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0" y="0"/>
            <a:ext cx="2602632" cy="922114"/>
          </a:xfrm>
          <a:prstGeom prst="rect">
            <a:avLst/>
          </a:prstGeom>
          <a:solidFill>
            <a:schemeClr val="bg1">
              <a:lumMod val="85000"/>
              <a:alpha val="74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2</a:t>
            </a:r>
            <a:r>
              <a:rPr lang="en-US" altLang="ko-KR" sz="3000" dirty="0" smtClean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. </a:t>
            </a:r>
            <a:r>
              <a:rPr lang="ko-KR" altLang="en-US" sz="3000" dirty="0" smtClean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기</a:t>
            </a:r>
            <a:r>
              <a:rPr lang="ko-KR" altLang="en-US" sz="30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능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51520" y="3145304"/>
            <a:ext cx="2709446" cy="11067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06369" y="3267810"/>
            <a:ext cx="29254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타이포_쌍문동 B" pitchFamily="18" charset="-127"/>
                <a:ea typeface="타이포_쌍문동 B" pitchFamily="18" charset="-127"/>
              </a:rPr>
              <a:t>시간</a:t>
            </a:r>
            <a:r>
              <a:rPr lang="en-US" altLang="ko-KR" sz="2500" dirty="0">
                <a:latin typeface="타이포_쌍문동 B" pitchFamily="18" charset="-127"/>
                <a:ea typeface="타이포_쌍문동 B" pitchFamily="18" charset="-127"/>
              </a:rPr>
              <a:t> </a:t>
            </a:r>
            <a:r>
              <a:rPr lang="ko-KR" altLang="en-US" sz="2500" dirty="0" smtClean="0">
                <a:latin typeface="타이포_쌍문동 B" pitchFamily="18" charset="-127"/>
                <a:ea typeface="타이포_쌍문동 B" pitchFamily="18" charset="-127"/>
              </a:rPr>
              <a:t>입력</a:t>
            </a:r>
            <a:endParaRPr lang="en-US" altLang="ko-KR" sz="2500" dirty="0" smtClean="0">
              <a:latin typeface="타이포_쌍문동 B" pitchFamily="18" charset="-127"/>
              <a:ea typeface="타이포_쌍문동 B" pitchFamily="18" charset="-127"/>
            </a:endParaRPr>
          </a:p>
          <a:p>
            <a:r>
              <a:rPr lang="ko-KR" altLang="en-US" sz="2500" dirty="0" smtClean="0">
                <a:latin typeface="타이포_쌍문동 B" pitchFamily="18" charset="-127"/>
                <a:ea typeface="타이포_쌍문동 B" pitchFamily="18" charset="-127"/>
              </a:rPr>
              <a:t>메시지</a:t>
            </a:r>
            <a:r>
              <a:rPr lang="en-US" altLang="ko-KR" sz="2500" dirty="0" smtClean="0">
                <a:latin typeface="타이포_쌍문동 B" pitchFamily="18" charset="-127"/>
                <a:ea typeface="타이포_쌍문동 B" pitchFamily="18" charset="-127"/>
              </a:rPr>
              <a:t>(</a:t>
            </a:r>
            <a:r>
              <a:rPr lang="ko-KR" altLang="en-US" sz="2500" dirty="0" smtClean="0">
                <a:latin typeface="타이포_쌍문동 B" pitchFamily="18" charset="-127"/>
                <a:ea typeface="타이포_쌍문동 B" pitchFamily="18" charset="-127"/>
              </a:rPr>
              <a:t>할 일</a:t>
            </a:r>
            <a:r>
              <a:rPr lang="en-US" altLang="ko-KR" sz="2500" dirty="0" smtClean="0">
                <a:latin typeface="타이포_쌍문동 B" pitchFamily="18" charset="-127"/>
                <a:ea typeface="타이포_쌍문동 B" pitchFamily="18" charset="-127"/>
              </a:rPr>
              <a:t>) </a:t>
            </a:r>
            <a:r>
              <a:rPr lang="ko-KR" altLang="en-US" sz="2500" dirty="0" smtClean="0">
                <a:latin typeface="타이포_쌍문동 B" pitchFamily="18" charset="-127"/>
                <a:ea typeface="타이포_쌍문동 B" pitchFamily="18" charset="-127"/>
              </a:rPr>
              <a:t>입력</a:t>
            </a:r>
            <a:endParaRPr lang="ko-KR" altLang="en-US" sz="2500" dirty="0"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7904" y="3451859"/>
            <a:ext cx="2058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타이포_쌍문동 B" pitchFamily="18" charset="-127"/>
                <a:ea typeface="타이포_쌍문동 B" pitchFamily="18" charset="-127"/>
              </a:rPr>
              <a:t>시간 도달</a:t>
            </a:r>
            <a:endParaRPr lang="ko-KR" altLang="en-US" sz="2500" dirty="0"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31424" y="1556792"/>
            <a:ext cx="2904564" cy="11067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300192" y="4869160"/>
            <a:ext cx="2202160" cy="11067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131424" y="1682196"/>
            <a:ext cx="30125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FF0000"/>
                </a:solidFill>
                <a:latin typeface="타이포_쌍문동 B" pitchFamily="18" charset="-127"/>
                <a:ea typeface="타이포_쌍문동 B" pitchFamily="18" charset="-127"/>
              </a:rPr>
              <a:t>화면</a:t>
            </a:r>
            <a:r>
              <a:rPr lang="ko-KR" altLang="en-US" sz="2500" dirty="0" smtClean="0">
                <a:latin typeface="타이포_쌍문동 B" pitchFamily="18" charset="-127"/>
                <a:ea typeface="타이포_쌍문동 B" pitchFamily="18" charset="-127"/>
              </a:rPr>
              <a:t>에 메시지 출력</a:t>
            </a:r>
            <a:endParaRPr lang="en-US" altLang="ko-KR" sz="2500" dirty="0" smtClean="0">
              <a:latin typeface="타이포_쌍문동 B" pitchFamily="18" charset="-127"/>
              <a:ea typeface="타이포_쌍문동 B" pitchFamily="18" charset="-127"/>
            </a:endParaRPr>
          </a:p>
          <a:p>
            <a:pPr algn="ctr"/>
            <a:r>
              <a:rPr lang="ko-KR" altLang="en-US" sz="2500" dirty="0" smtClean="0">
                <a:solidFill>
                  <a:srgbClr val="FF0000"/>
                </a:solidFill>
                <a:latin typeface="타이포_쌍문동 B" pitchFamily="18" charset="-127"/>
                <a:ea typeface="타이포_쌍문동 B" pitchFamily="18" charset="-127"/>
              </a:rPr>
              <a:t>소리</a:t>
            </a:r>
            <a:r>
              <a:rPr lang="ko-KR" altLang="en-US" sz="2500" dirty="0" smtClean="0">
                <a:latin typeface="타이포_쌍문동 B" pitchFamily="18" charset="-127"/>
                <a:ea typeface="타이포_쌍문동 B" pitchFamily="18" charset="-127"/>
              </a:rPr>
              <a:t> 출력</a:t>
            </a:r>
            <a:endParaRPr lang="ko-KR" altLang="en-US" sz="2500" dirty="0"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60232" y="4991666"/>
            <a:ext cx="1656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 smtClean="0">
                <a:solidFill>
                  <a:srgbClr val="FF0000"/>
                </a:solidFill>
                <a:latin typeface="타이포_쌍문동 B" pitchFamily="18" charset="-127"/>
                <a:ea typeface="타이포_쌍문동 B" pitchFamily="18" charset="-127"/>
              </a:rPr>
              <a:t>이메일</a:t>
            </a:r>
            <a:r>
              <a:rPr lang="ko-KR" altLang="en-US" sz="2500" dirty="0" err="1" smtClean="0">
                <a:latin typeface="타이포_쌍문동 B" pitchFamily="18" charset="-127"/>
                <a:ea typeface="타이포_쌍문동 B" pitchFamily="18" charset="-127"/>
              </a:rPr>
              <a:t>로</a:t>
            </a:r>
            <a:r>
              <a:rPr lang="ko-KR" altLang="en-US" sz="2500" dirty="0" smtClean="0">
                <a:latin typeface="타이포_쌍문동 B" pitchFamily="18" charset="-127"/>
                <a:ea typeface="타이포_쌍문동 B" pitchFamily="18" charset="-127"/>
              </a:rPr>
              <a:t> </a:t>
            </a:r>
            <a:r>
              <a:rPr lang="ko-KR" altLang="en-US" sz="2500" dirty="0" err="1" smtClean="0">
                <a:latin typeface="타이포_쌍문동 B" pitchFamily="18" charset="-127"/>
                <a:ea typeface="타이포_쌍문동 B" pitchFamily="18" charset="-127"/>
              </a:rPr>
              <a:t>알람</a:t>
            </a:r>
            <a:r>
              <a:rPr lang="ko-KR" altLang="en-US" sz="2500" dirty="0" smtClean="0">
                <a:latin typeface="타이포_쌍문동 B" pitchFamily="18" charset="-127"/>
                <a:ea typeface="타이포_쌍문동 B" pitchFamily="18" charset="-127"/>
              </a:rPr>
              <a:t> 발송</a:t>
            </a:r>
            <a:endParaRPr lang="ko-KR" altLang="en-US" sz="2500" dirty="0"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3047637" y="3533047"/>
            <a:ext cx="432048" cy="314678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19045795">
            <a:off x="5607627" y="2835821"/>
            <a:ext cx="598927" cy="314678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131424" y="1196752"/>
            <a:ext cx="2184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1훈하얀고양이 R" pitchFamily="18" charset="-127"/>
                <a:ea typeface="1훈하얀고양이 R" pitchFamily="18" charset="-127"/>
              </a:rPr>
              <a:t>If, computer is on</a:t>
            </a:r>
            <a:endParaRPr lang="ko-KR" altLang="en-US" sz="2000" dirty="0">
              <a:latin typeface="1훈하얀고양이 R" pitchFamily="18" charset="-127"/>
              <a:ea typeface="1훈하얀고양이 R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80412" y="4469050"/>
            <a:ext cx="2184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1훈하얀고양이 R" pitchFamily="18" charset="-127"/>
                <a:ea typeface="1훈하얀고양이 R" pitchFamily="18" charset="-127"/>
              </a:rPr>
              <a:t>If, computer is off</a:t>
            </a:r>
            <a:endParaRPr lang="ko-KR" altLang="en-US" sz="2000" dirty="0">
              <a:latin typeface="1훈하얀고양이 R" pitchFamily="18" charset="-127"/>
              <a:ea typeface="1훈하얀고양이 R" pitchFamily="18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 rot="2587981">
            <a:off x="5638108" y="4245393"/>
            <a:ext cx="598927" cy="314678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2" descr="딸기 픽토그램에 대한 이미지 검색결과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2" t="13787" r="24786" b="19606"/>
          <a:stretch/>
        </p:blipFill>
        <p:spPr bwMode="auto">
          <a:xfrm>
            <a:off x="8711952" y="6165304"/>
            <a:ext cx="360040" cy="50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46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0" y="0"/>
            <a:ext cx="2602632" cy="922114"/>
          </a:xfrm>
          <a:prstGeom prst="rect">
            <a:avLst/>
          </a:prstGeom>
          <a:solidFill>
            <a:schemeClr val="bg1">
              <a:lumMod val="85000"/>
              <a:alpha val="74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 smtClean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3. </a:t>
            </a:r>
            <a:r>
              <a:rPr lang="ko-KR" altLang="en-US" sz="3000" dirty="0" smtClean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배운 것 중</a:t>
            </a:r>
            <a:endParaRPr lang="en-US" altLang="ko-KR" sz="3000" dirty="0" smtClean="0">
              <a:latin typeface="THE외계인설명서" pitchFamily="18" charset="-127"/>
              <a:ea typeface="THE외계인설명서" pitchFamily="18" charset="-127"/>
              <a:cs typeface="THE외계인설명서" pitchFamily="18" charset="-127"/>
            </a:endParaRPr>
          </a:p>
          <a:p>
            <a:r>
              <a:rPr lang="ko-KR" altLang="en-US" sz="3000" dirty="0" smtClean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    사용한 것</a:t>
            </a:r>
            <a:endParaRPr lang="ko-KR" altLang="en-US" sz="3000" dirty="0">
              <a:latin typeface="THE외계인설명서" pitchFamily="18" charset="-127"/>
              <a:ea typeface="THE외계인설명서" pitchFamily="18" charset="-127"/>
              <a:cs typeface="THE외계인설명서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1720" y="1412776"/>
            <a:ext cx="4824536" cy="5016758"/>
          </a:xfrm>
          <a:prstGeom prst="rect">
            <a:avLst/>
          </a:prstGeom>
          <a:solidFill>
            <a:schemeClr val="bg1">
              <a:alpha val="68000"/>
            </a:schemeClr>
          </a:solidFill>
          <a:ln w="762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377100"/>
            <a:endParaRPr lang="en-US" altLang="ko-KR" sz="3000" dirty="0" smtClean="0">
              <a:latin typeface="DX우리강산B" pitchFamily="18" charset="-127"/>
              <a:ea typeface="DX우리강산B" pitchFamily="18" charset="-127"/>
            </a:endParaRPr>
          </a:p>
          <a:p>
            <a:pPr marL="1537200" indent="-457200">
              <a:buAutoNum type="arabicPeriod"/>
            </a:pPr>
            <a:endParaRPr lang="en-US" altLang="ko-KR" sz="3000" dirty="0" smtClean="0">
              <a:latin typeface="DX우리강산B" pitchFamily="18" charset="-127"/>
              <a:ea typeface="DX우리강산B" pitchFamily="18" charset="-127"/>
            </a:endParaRPr>
          </a:p>
          <a:p>
            <a:pPr indent="-457200" algn="ctr">
              <a:buAutoNum type="arabicPeriod"/>
            </a:pPr>
            <a:r>
              <a:rPr lang="en-US" altLang="ko-KR" sz="3000" dirty="0" smtClean="0">
                <a:latin typeface="DX우리강산B" pitchFamily="18" charset="-127"/>
                <a:ea typeface="DX우리강산B" pitchFamily="18" charset="-127"/>
              </a:rPr>
              <a:t>Fork</a:t>
            </a:r>
          </a:p>
          <a:p>
            <a:pPr indent="-457200" algn="ctr">
              <a:buAutoNum type="arabicPeriod"/>
            </a:pPr>
            <a:endParaRPr lang="en-US" altLang="ko-KR" sz="3000" dirty="0">
              <a:latin typeface="DX우리강산B" pitchFamily="18" charset="-127"/>
              <a:ea typeface="DX우리강산B" pitchFamily="18" charset="-127"/>
            </a:endParaRPr>
          </a:p>
          <a:p>
            <a:pPr indent="-457200" algn="ctr">
              <a:buAutoNum type="arabicPeriod"/>
            </a:pPr>
            <a:r>
              <a:rPr lang="en-US" altLang="ko-KR" sz="3000" dirty="0" smtClean="0">
                <a:latin typeface="DX우리강산B" pitchFamily="18" charset="-127"/>
                <a:ea typeface="DX우리강산B" pitchFamily="18" charset="-127"/>
              </a:rPr>
              <a:t>Thread</a:t>
            </a:r>
          </a:p>
          <a:p>
            <a:pPr indent="-457200" algn="ctr">
              <a:buAutoNum type="arabicPeriod"/>
            </a:pPr>
            <a:endParaRPr lang="en-US" altLang="ko-KR" sz="3000" dirty="0">
              <a:latin typeface="DX우리강산B" pitchFamily="18" charset="-127"/>
              <a:ea typeface="DX우리강산B" pitchFamily="18" charset="-127"/>
            </a:endParaRPr>
          </a:p>
          <a:p>
            <a:pPr indent="-457200" algn="ctr">
              <a:buAutoNum type="arabicPeriod"/>
            </a:pPr>
            <a:r>
              <a:rPr lang="en-US" altLang="ko-KR" sz="3000" dirty="0" smtClean="0">
                <a:latin typeface="DX우리강산B" pitchFamily="18" charset="-127"/>
                <a:ea typeface="DX우리강산B" pitchFamily="18" charset="-127"/>
              </a:rPr>
              <a:t>Signal</a:t>
            </a:r>
          </a:p>
          <a:p>
            <a:pPr indent="-457200" algn="ctr">
              <a:buAutoNum type="arabicPeriod"/>
            </a:pPr>
            <a:endParaRPr lang="en-US" altLang="ko-KR" sz="3000" dirty="0">
              <a:latin typeface="DX우리강산B" pitchFamily="18" charset="-127"/>
              <a:ea typeface="DX우리강산B" pitchFamily="18" charset="-127"/>
            </a:endParaRPr>
          </a:p>
          <a:p>
            <a:pPr indent="-457200" algn="ctr">
              <a:buAutoNum type="arabicPeriod"/>
            </a:pPr>
            <a:r>
              <a:rPr lang="en-US" altLang="ko-KR" sz="3000" dirty="0" smtClean="0">
                <a:latin typeface="DX우리강산B" pitchFamily="18" charset="-127"/>
                <a:ea typeface="DX우리강산B" pitchFamily="18" charset="-127"/>
              </a:rPr>
              <a:t>Curse</a:t>
            </a:r>
          </a:p>
          <a:p>
            <a:pPr marL="1537200" indent="-457200">
              <a:buAutoNum type="arabicPeriod"/>
            </a:pPr>
            <a:endParaRPr lang="en-US" altLang="ko-KR" sz="25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1537200" indent="-457200">
              <a:buAutoNum type="arabicPeriod"/>
            </a:pPr>
            <a:endParaRPr lang="en-US" altLang="ko-KR" sz="2500" dirty="0" smtClean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4" name="Picture 2" descr="딸기 픽토그램에 대한 이미지 검색결과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2" t="13787" r="24786" b="19606"/>
          <a:stretch/>
        </p:blipFill>
        <p:spPr bwMode="auto">
          <a:xfrm>
            <a:off x="8711952" y="6165304"/>
            <a:ext cx="360040" cy="50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61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딸기 픽토그램에 대한 이미지 검색결과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2" t="13787" r="24786" b="19606"/>
          <a:stretch/>
        </p:blipFill>
        <p:spPr bwMode="auto">
          <a:xfrm>
            <a:off x="8781492" y="6326179"/>
            <a:ext cx="360040" cy="50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195"/>
            <a:ext cx="5395425" cy="601980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220072" y="-9193"/>
            <a:ext cx="3923928" cy="6966585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2602632" cy="922114"/>
          </a:xfrm>
          <a:prstGeom prst="rect">
            <a:avLst/>
          </a:prstGeom>
          <a:solidFill>
            <a:schemeClr val="bg1">
              <a:lumMod val="85000"/>
              <a:alpha val="74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4</a:t>
            </a:r>
            <a:r>
              <a:rPr lang="en-US" altLang="ko-KR" sz="3000" dirty="0" smtClean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. </a:t>
            </a:r>
            <a:r>
              <a:rPr lang="ko-KR" altLang="en-US" sz="3000" dirty="0" smtClean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코드</a:t>
            </a:r>
            <a:r>
              <a:rPr lang="en-US" altLang="ko-KR" sz="3000" dirty="0" smtClean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 </a:t>
            </a:r>
            <a:r>
              <a:rPr lang="ko-KR" altLang="en-US" sz="3000" dirty="0" smtClean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분석</a:t>
            </a:r>
            <a:endParaRPr lang="ko-KR" altLang="en-US" sz="3000" dirty="0">
              <a:latin typeface="THE외계인설명서" pitchFamily="18" charset="-127"/>
              <a:ea typeface="THE외계인설명서" pitchFamily="18" charset="-127"/>
              <a:cs typeface="THE외계인설명서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711952" y="-14866"/>
            <a:ext cx="432048" cy="365714"/>
            <a:chOff x="8711952" y="-5673"/>
            <a:chExt cx="432048" cy="365714"/>
          </a:xfrm>
        </p:grpSpPr>
        <p:sp>
          <p:nvSpPr>
            <p:cNvPr id="6" name="직각 삼각형 5"/>
            <p:cNvSpPr/>
            <p:nvPr/>
          </p:nvSpPr>
          <p:spPr>
            <a:xfrm rot="10800000">
              <a:off x="8711952" y="-5673"/>
              <a:ext cx="432048" cy="36004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>
              <a:off x="8711952" y="0"/>
              <a:ext cx="432048" cy="360041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615608" y="3120156"/>
            <a:ext cx="3312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Main </a:t>
            </a:r>
            <a:r>
              <a:rPr lang="ko-KR" altLang="en-US" sz="40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함수</a:t>
            </a:r>
            <a:r>
              <a:rPr lang="en-US" altLang="ko-KR" sz="40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1</a:t>
            </a:r>
            <a:endParaRPr lang="ko-KR" altLang="en-US" sz="4000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411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딸기 픽토그램에 대한 이미지 검색결과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2" t="13787" r="24786" b="19606"/>
          <a:stretch/>
        </p:blipFill>
        <p:spPr bwMode="auto">
          <a:xfrm>
            <a:off x="8711952" y="6165304"/>
            <a:ext cx="360040" cy="50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" y="1844824"/>
            <a:ext cx="6386018" cy="363408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759624" y="-9193"/>
            <a:ext cx="3384376" cy="6966585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2602632" cy="922114"/>
          </a:xfrm>
          <a:prstGeom prst="rect">
            <a:avLst/>
          </a:prstGeom>
          <a:solidFill>
            <a:schemeClr val="bg1">
              <a:lumMod val="85000"/>
              <a:alpha val="74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4</a:t>
            </a:r>
            <a:r>
              <a:rPr lang="en-US" altLang="ko-KR" sz="3000" dirty="0" smtClean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. </a:t>
            </a:r>
            <a:r>
              <a:rPr lang="ko-KR" altLang="en-US" sz="3000" dirty="0" smtClean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코드</a:t>
            </a:r>
            <a:r>
              <a:rPr lang="en-US" altLang="ko-KR" sz="3000" dirty="0" smtClean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 </a:t>
            </a:r>
            <a:r>
              <a:rPr lang="ko-KR" altLang="en-US" sz="3000" dirty="0" smtClean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분석</a:t>
            </a:r>
            <a:endParaRPr lang="ko-KR" altLang="en-US" sz="3000" dirty="0">
              <a:latin typeface="THE외계인설명서" pitchFamily="18" charset="-127"/>
              <a:ea typeface="THE외계인설명서" pitchFamily="18" charset="-127"/>
              <a:cs typeface="THE외계인설명서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711952" y="-14866"/>
            <a:ext cx="432048" cy="365714"/>
            <a:chOff x="8711952" y="-5673"/>
            <a:chExt cx="432048" cy="365714"/>
          </a:xfrm>
        </p:grpSpPr>
        <p:sp>
          <p:nvSpPr>
            <p:cNvPr id="6" name="직각 삼각형 5"/>
            <p:cNvSpPr/>
            <p:nvPr/>
          </p:nvSpPr>
          <p:spPr>
            <a:xfrm rot="10800000">
              <a:off x="8711952" y="-5673"/>
              <a:ext cx="432048" cy="36004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>
              <a:off x="8711952" y="0"/>
              <a:ext cx="432048" cy="360041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084168" y="3138524"/>
            <a:ext cx="3312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Main </a:t>
            </a:r>
            <a:r>
              <a:rPr lang="ko-KR" altLang="en-US" sz="40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함수</a:t>
            </a:r>
            <a:r>
              <a:rPr lang="en-US" altLang="ko-KR" sz="4000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2</a:t>
            </a:r>
            <a:endParaRPr lang="ko-KR" altLang="en-US" sz="4000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15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딸기 픽토그램에 대한 이미지 검색결과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2" t="13787" r="24786" b="19606"/>
          <a:stretch/>
        </p:blipFill>
        <p:spPr bwMode="auto">
          <a:xfrm>
            <a:off x="8711952" y="6165304"/>
            <a:ext cx="360040" cy="50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716016" y="-9193"/>
            <a:ext cx="4427984" cy="6966585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2602632" cy="922114"/>
          </a:xfrm>
          <a:prstGeom prst="rect">
            <a:avLst/>
          </a:prstGeom>
          <a:solidFill>
            <a:schemeClr val="bg1">
              <a:lumMod val="85000"/>
              <a:alpha val="74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4</a:t>
            </a:r>
            <a:r>
              <a:rPr lang="en-US" altLang="ko-KR" sz="3000" dirty="0" smtClean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. </a:t>
            </a:r>
            <a:r>
              <a:rPr lang="ko-KR" altLang="en-US" sz="3000" dirty="0" smtClean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코드</a:t>
            </a:r>
            <a:r>
              <a:rPr lang="en-US" altLang="ko-KR" sz="3000" dirty="0" smtClean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 </a:t>
            </a:r>
            <a:r>
              <a:rPr lang="ko-KR" altLang="en-US" sz="3000" dirty="0" smtClean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분석</a:t>
            </a:r>
            <a:endParaRPr lang="ko-KR" altLang="en-US" sz="3000" dirty="0">
              <a:latin typeface="THE외계인설명서" pitchFamily="18" charset="-127"/>
              <a:ea typeface="THE외계인설명서" pitchFamily="18" charset="-127"/>
              <a:cs typeface="THE외계인설명서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711952" y="-14866"/>
            <a:ext cx="432048" cy="365714"/>
            <a:chOff x="8711952" y="-5673"/>
            <a:chExt cx="432048" cy="365714"/>
          </a:xfrm>
        </p:grpSpPr>
        <p:sp>
          <p:nvSpPr>
            <p:cNvPr id="6" name="직각 삼각형 5"/>
            <p:cNvSpPr/>
            <p:nvPr/>
          </p:nvSpPr>
          <p:spPr>
            <a:xfrm rot="10800000">
              <a:off x="8711952" y="-5673"/>
              <a:ext cx="432048" cy="36004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>
              <a:off x="8711952" y="0"/>
              <a:ext cx="432048" cy="360041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628384" y="3120156"/>
            <a:ext cx="3312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알</a:t>
            </a:r>
            <a:r>
              <a:rPr lang="ko-KR" altLang="en-US" sz="4000" dirty="0" err="1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람</a:t>
            </a:r>
            <a:r>
              <a:rPr lang="ko-KR" altLang="en-US" sz="40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sz="40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함수</a:t>
            </a:r>
            <a:endParaRPr lang="ko-KR" altLang="en-US" sz="4000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22114"/>
            <a:ext cx="4197278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딸기 픽토그램에 대한 이미지 검색결과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2" t="13787" r="24786" b="19606"/>
          <a:stretch/>
        </p:blipFill>
        <p:spPr bwMode="auto">
          <a:xfrm>
            <a:off x="8711952" y="6165304"/>
            <a:ext cx="360040" cy="50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9" y="1628800"/>
            <a:ext cx="5308600" cy="43053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716016" y="-9193"/>
            <a:ext cx="4427984" cy="6966585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2602632" cy="922114"/>
          </a:xfrm>
          <a:prstGeom prst="rect">
            <a:avLst/>
          </a:prstGeom>
          <a:solidFill>
            <a:schemeClr val="bg1">
              <a:lumMod val="85000"/>
              <a:alpha val="74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4</a:t>
            </a:r>
            <a:r>
              <a:rPr lang="en-US" altLang="ko-KR" sz="3000" dirty="0" smtClean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. </a:t>
            </a:r>
            <a:r>
              <a:rPr lang="ko-KR" altLang="en-US" sz="3000" dirty="0" smtClean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코드</a:t>
            </a:r>
            <a:r>
              <a:rPr lang="en-US" altLang="ko-KR" sz="3000" dirty="0" smtClean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 </a:t>
            </a:r>
            <a:r>
              <a:rPr lang="ko-KR" altLang="en-US" sz="3000" dirty="0" smtClean="0">
                <a:latin typeface="THE외계인설명서" pitchFamily="18" charset="-127"/>
                <a:ea typeface="THE외계인설명서" pitchFamily="18" charset="-127"/>
                <a:cs typeface="THE외계인설명서" pitchFamily="18" charset="-127"/>
              </a:rPr>
              <a:t>분석</a:t>
            </a:r>
            <a:endParaRPr lang="ko-KR" altLang="en-US" sz="3000" dirty="0">
              <a:latin typeface="THE외계인설명서" pitchFamily="18" charset="-127"/>
              <a:ea typeface="THE외계인설명서" pitchFamily="18" charset="-127"/>
              <a:cs typeface="THE외계인설명서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711952" y="-14866"/>
            <a:ext cx="432048" cy="365714"/>
            <a:chOff x="8711952" y="-5673"/>
            <a:chExt cx="432048" cy="365714"/>
          </a:xfrm>
        </p:grpSpPr>
        <p:sp>
          <p:nvSpPr>
            <p:cNvPr id="6" name="직각 삼각형 5"/>
            <p:cNvSpPr/>
            <p:nvPr/>
          </p:nvSpPr>
          <p:spPr>
            <a:xfrm rot="10800000">
              <a:off x="8711952" y="-5673"/>
              <a:ext cx="432048" cy="36004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>
              <a:off x="8711952" y="0"/>
              <a:ext cx="432048" cy="360041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399584" y="3120156"/>
            <a:ext cx="3312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print </a:t>
            </a:r>
            <a:r>
              <a:rPr lang="ko-KR" altLang="en-US" sz="4000" dirty="0" smtClean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함수</a:t>
            </a:r>
            <a:endParaRPr lang="ko-KR" altLang="en-US" sz="4000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15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194</Words>
  <Application>Microsoft Office PowerPoint</Application>
  <PresentationFormat>화면 슬라이드 쇼(4:3)</PresentationFormat>
  <Paragraphs>73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굴림</vt:lpstr>
      <vt:lpstr>Arial</vt:lpstr>
      <vt:lpstr>THE외계인설명서</vt:lpstr>
      <vt:lpstr>1훈하얀고양이 R</vt:lpstr>
      <vt:lpstr>DX타자B</vt:lpstr>
      <vt:lpstr>나눔스퀘어라운드 Bold</vt:lpstr>
      <vt:lpstr>DX우리강산B</vt:lpstr>
      <vt:lpstr>타이포_쌍문동 B</vt:lpstr>
      <vt:lpstr>맑은 고딕</vt:lpstr>
      <vt:lpstr>Office 테마</vt:lpstr>
      <vt:lpstr>Alarm for your computer</vt:lpstr>
      <vt:lpstr>목차</vt:lpstr>
      <vt:lpstr>1. 목적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2 외국어를 고르는 방법</dc:title>
  <dc:creator>user</dc:creator>
  <cp:lastModifiedBy>user</cp:lastModifiedBy>
  <cp:revision>50</cp:revision>
  <dcterms:created xsi:type="dcterms:W3CDTF">2018-05-14T11:31:01Z</dcterms:created>
  <dcterms:modified xsi:type="dcterms:W3CDTF">2018-06-20T15:52:20Z</dcterms:modified>
</cp:coreProperties>
</file>