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5" r:id="rId1"/>
  </p:sldMasterIdLst>
  <p:sldIdLst>
    <p:sldId id="270" r:id="rId2"/>
    <p:sldId id="284" r:id="rId3"/>
    <p:sldId id="300" r:id="rId4"/>
    <p:sldId id="274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295" r:id="rId25"/>
    <p:sldId id="26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11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6.jpeg"  /><Relationship Id="rId3" Type="http://schemas.openxmlformats.org/officeDocument/2006/relationships/image" Target="../media/image17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8.jpeg"  /><Relationship Id="rId3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2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5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0435" y="2505670"/>
            <a:ext cx="5212080" cy="902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5400">
                <a:solidFill>
                  <a:schemeClr val="bg1"/>
                </a:solidFill>
              </a:rPr>
              <a:t>Section2 Project</a:t>
            </a:r>
            <a:endParaRPr lang="en-US" altLang="ko-KR" sz="540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60161" y="3814937"/>
            <a:ext cx="4912243" cy="100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000">
                <a:solidFill>
                  <a:schemeClr val="bg1"/>
                </a:solidFill>
              </a:rPr>
              <a:t>뇌졸중 걸릴 가능성이 있는지에 대한 예측</a:t>
            </a:r>
            <a:endParaRPr lang="ko-KR" altLang="en-US" sz="3000">
              <a:solidFill>
                <a:schemeClr val="bg1"/>
              </a:solidFill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526286" y="5617174"/>
            <a:ext cx="1906288" cy="5456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chemeClr val="lt1"/>
                </a:solidFill>
              </a:rPr>
              <a:t>박윤아</a:t>
            </a:r>
            <a:endParaRPr lang="ko-KR" altLang="en-US" sz="3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198115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가설설정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2</a:t>
            </a:r>
            <a:endParaRPr lang="ko-KR" altLang="en-US" sz="110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392234" y="5615609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76825" y="5561695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679957" y="5651555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flipH="1">
            <a:off x="1049352" y="1538434"/>
            <a:ext cx="819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1</a:t>
            </a:r>
            <a:endParaRPr lang="en-US" altLang="ko-KR" sz="2000" b="1"/>
          </a:p>
        </p:txBody>
      </p:sp>
      <p:sp>
        <p:nvSpPr>
          <p:cNvPr id="27" name="TextBox 26"/>
          <p:cNvSpPr txBox="1"/>
          <p:nvPr/>
        </p:nvSpPr>
        <p:spPr>
          <a:xfrm flipH="1">
            <a:off x="4878587" y="1538434"/>
            <a:ext cx="819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2</a:t>
            </a:r>
            <a:endParaRPr lang="en-US" altLang="ko-KR" sz="2000" b="1"/>
          </a:p>
        </p:txBody>
      </p:sp>
      <p:sp>
        <p:nvSpPr>
          <p:cNvPr id="28" name="TextBox 27"/>
          <p:cNvSpPr txBox="1"/>
          <p:nvPr/>
        </p:nvSpPr>
        <p:spPr>
          <a:xfrm flipH="1">
            <a:off x="8407034" y="1538434"/>
            <a:ext cx="8193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/>
              <a:t>3</a:t>
            </a:r>
            <a:endParaRPr lang="en-US" altLang="ko-KR" sz="2000" b="1"/>
          </a:p>
        </p:txBody>
      </p:sp>
      <p:sp>
        <p:nvSpPr>
          <p:cNvPr id="30" name="직사각형 29"/>
          <p:cNvSpPr/>
          <p:nvPr/>
        </p:nvSpPr>
        <p:spPr>
          <a:xfrm>
            <a:off x="1062036" y="2043842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36486" y="1989925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457588" y="1983280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987182" y="2801505"/>
            <a:ext cx="2712118" cy="19158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/>
              <a:t> </a:t>
            </a:r>
            <a:r>
              <a:rPr lang="ko-KR" altLang="en-US" sz="3000">
                <a:solidFill>
                  <a:srgbClr val="ff843a"/>
                </a:solidFill>
              </a:rPr>
              <a:t>나이</a:t>
            </a:r>
            <a:r>
              <a:rPr lang="ko-KR" altLang="en-US" sz="3000"/>
              <a:t> 많을수록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en-US" altLang="ko-KR" sz="3000"/>
              <a:t>뇌졸중에 걸릴 가능성이 높다</a:t>
            </a:r>
            <a:endParaRPr lang="en-US" altLang="ko-KR" sz="3000"/>
          </a:p>
        </p:txBody>
      </p:sp>
      <p:sp>
        <p:nvSpPr>
          <p:cNvPr id="34" name=""/>
          <p:cNvSpPr txBox="1"/>
          <p:nvPr/>
        </p:nvSpPr>
        <p:spPr>
          <a:xfrm>
            <a:off x="4847452" y="2464502"/>
            <a:ext cx="2780270" cy="23722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rgbClr val="ff843a"/>
                </a:solidFill>
              </a:rPr>
              <a:t>평균 혈당 지수</a:t>
            </a:r>
            <a:r>
              <a:rPr lang="ko-KR" altLang="en-US" sz="3000"/>
              <a:t>가 높을수록 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뇌졸중에 걸릴 가능성이 높다</a:t>
            </a:r>
            <a:endParaRPr lang="ko-KR" altLang="en-US" sz="3000"/>
          </a:p>
        </p:txBody>
      </p:sp>
      <p:sp>
        <p:nvSpPr>
          <p:cNvPr id="35" name=""/>
          <p:cNvSpPr txBox="1"/>
          <p:nvPr/>
        </p:nvSpPr>
        <p:spPr>
          <a:xfrm>
            <a:off x="8502992" y="2524047"/>
            <a:ext cx="2522838" cy="23762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>
                <a:solidFill>
                  <a:srgbClr val="ff843a"/>
                </a:solidFill>
              </a:rPr>
              <a:t>체질량 지수</a:t>
            </a:r>
            <a:r>
              <a:rPr lang="ko-KR" altLang="en-US" sz="3000"/>
              <a:t>가 높을수록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뇌졸증에 걸릴 가능성이 높다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619125" y="517833"/>
            <a:ext cx="10953750" cy="5768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>
                <a:solidFill>
                  <a:schemeClr val="lt2"/>
                </a:solidFill>
              </a:rPr>
              <a:t>2.</a:t>
            </a:r>
            <a:r>
              <a:rPr lang="ko-KR" altLang="en-US" sz="3200">
                <a:solidFill>
                  <a:schemeClr val="lt2"/>
                </a:solidFill>
              </a:rPr>
              <a:t> 가설</a:t>
            </a:r>
            <a:r>
              <a:rPr lang="ko-KR" altLang="en-US" sz="3000">
                <a:solidFill>
                  <a:schemeClr val="lt2"/>
                </a:solidFill>
              </a:rPr>
              <a:t>설정</a:t>
            </a:r>
            <a:endParaRPr lang="ko-KR" altLang="en-US" sz="3000">
              <a:solidFill>
                <a:schemeClr val="lt2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213669" y="1626973"/>
            <a:ext cx="6075405" cy="428624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307" y="1790663"/>
            <a:ext cx="5884692" cy="4036097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6638190" y="2326516"/>
            <a:ext cx="5363310" cy="30151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/>
              <a:t>가설 </a:t>
            </a:r>
            <a:r>
              <a:rPr lang="en-US" altLang="ko-KR" sz="2900"/>
              <a:t>1.</a:t>
            </a:r>
            <a:r>
              <a:rPr lang="ko-KR" altLang="en-US" sz="2900"/>
              <a:t> 나이가 많을수록 뇌졸중에 걸릴 가능성이 높다</a:t>
            </a:r>
            <a:r>
              <a:rPr lang="en-US" altLang="ko-KR" sz="2900"/>
              <a:t>?</a:t>
            </a:r>
            <a:endParaRPr lang="en-US" altLang="ko-KR" sz="2900"/>
          </a:p>
          <a:p>
            <a:pPr>
              <a:defRPr/>
            </a:pPr>
            <a:endParaRPr lang="ko-KR" altLang="en-US" sz="2900"/>
          </a:p>
          <a:p>
            <a:pPr>
              <a:defRPr/>
            </a:pPr>
            <a:r>
              <a:rPr lang="ko-KR" altLang="en-US" sz="2900"/>
              <a:t>분포도를 통해 age가 높을수록 뇌졸중에 걸릴 가능성이 높다는 가설은 채택되었다.</a:t>
            </a:r>
            <a:endParaRPr lang="ko-KR" altLang="en-US" sz="2900"/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619125" y="517833"/>
            <a:ext cx="10953750" cy="5768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>
                <a:solidFill>
                  <a:schemeClr val="lt2"/>
                </a:solidFill>
              </a:rPr>
              <a:t>2.</a:t>
            </a:r>
            <a:r>
              <a:rPr lang="ko-KR" altLang="en-US" sz="3200">
                <a:solidFill>
                  <a:schemeClr val="lt2"/>
                </a:solidFill>
              </a:rPr>
              <a:t> 가설</a:t>
            </a:r>
            <a:r>
              <a:rPr lang="ko-KR" altLang="en-US" sz="3000">
                <a:solidFill>
                  <a:schemeClr val="lt2"/>
                </a:solidFill>
              </a:rPr>
              <a:t>설정</a:t>
            </a:r>
            <a:endParaRPr lang="ko-KR" altLang="en-US" sz="3000">
              <a:solidFill>
                <a:schemeClr val="lt2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213669" y="1626973"/>
            <a:ext cx="6075405" cy="428624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6433036" y="1608477"/>
            <a:ext cx="5363310" cy="47808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/>
              <a:t>가설 </a:t>
            </a:r>
            <a:r>
              <a:rPr lang="en-US" altLang="ko-KR" sz="2900"/>
              <a:t>2.</a:t>
            </a:r>
            <a:r>
              <a:rPr lang="ko-KR" altLang="en-US" sz="2900"/>
              <a:t> 평균 혈당지수가 높을수록 뇌졸중에 걸릴 가능성이 높다</a:t>
            </a:r>
            <a:endParaRPr lang="ko-KR" altLang="en-US" sz="2900"/>
          </a:p>
          <a:p>
            <a:pPr>
              <a:defRPr/>
            </a:pPr>
            <a:endParaRPr lang="ko-KR" altLang="en-US" sz="2900"/>
          </a:p>
          <a:p>
            <a:pPr>
              <a:defRPr/>
            </a:pPr>
            <a:r>
              <a:rPr lang="en-US" altLang="ko-KR" sz="2900"/>
              <a:t>-</a:t>
            </a:r>
            <a:r>
              <a:rPr lang="ko-KR" altLang="en-US" sz="2900"/>
              <a:t>분포도를 통해 혈액내 평균 혈당지수가 높을수록 뇌졸중에 걸릴 가능성이 높다는 가설은 기각되었습니다</a:t>
            </a:r>
            <a:r>
              <a:rPr lang="en-US" altLang="ko-KR" sz="2900"/>
              <a:t>.</a:t>
            </a:r>
            <a:endParaRPr lang="en-US" altLang="ko-KR" sz="2900"/>
          </a:p>
          <a:p>
            <a:pPr>
              <a:defRPr/>
            </a:pPr>
            <a:endParaRPr lang="ko-KR" altLang="en-US" sz="2900"/>
          </a:p>
          <a:p>
            <a:pPr>
              <a:defRPr/>
            </a:pPr>
            <a:r>
              <a:rPr lang="en-US" altLang="ko-KR" sz="2900"/>
              <a:t>-50~100</a:t>
            </a:r>
            <a:r>
              <a:rPr lang="ko-KR" altLang="en-US" sz="2900"/>
              <a:t>사이와 </a:t>
            </a:r>
            <a:r>
              <a:rPr lang="en-US" altLang="ko-KR" sz="2900"/>
              <a:t>200</a:t>
            </a:r>
            <a:r>
              <a:rPr lang="ko-KR" altLang="en-US" sz="2900"/>
              <a:t>부근에 많이 분포한다는 것을 알 수 있습니다</a:t>
            </a:r>
            <a:r>
              <a:rPr lang="en-US" altLang="ko-KR" sz="2900"/>
              <a:t>.</a:t>
            </a:r>
            <a:endParaRPr lang="ko-KR" altLang="en-US" sz="2900"/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670" y="1919759"/>
            <a:ext cx="5767330" cy="3799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619125" y="517833"/>
            <a:ext cx="10953750" cy="5768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>
                <a:solidFill>
                  <a:schemeClr val="lt2"/>
                </a:solidFill>
              </a:rPr>
              <a:t>2.</a:t>
            </a:r>
            <a:r>
              <a:rPr lang="ko-KR" altLang="en-US" sz="3200">
                <a:solidFill>
                  <a:schemeClr val="lt2"/>
                </a:solidFill>
              </a:rPr>
              <a:t> 가설</a:t>
            </a:r>
            <a:r>
              <a:rPr lang="ko-KR" altLang="en-US" sz="3000">
                <a:solidFill>
                  <a:schemeClr val="lt2"/>
                </a:solidFill>
              </a:rPr>
              <a:t>설정</a:t>
            </a:r>
            <a:endParaRPr lang="ko-KR" altLang="en-US" sz="3000">
              <a:solidFill>
                <a:schemeClr val="lt2"/>
              </a:solidFill>
            </a:endParaRPr>
          </a:p>
        </p:txBody>
      </p:sp>
      <p:sp>
        <p:nvSpPr>
          <p:cNvPr id="9" name=""/>
          <p:cNvSpPr/>
          <p:nvPr/>
        </p:nvSpPr>
        <p:spPr>
          <a:xfrm>
            <a:off x="213669" y="1626973"/>
            <a:ext cx="6075405" cy="428624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6476998" y="1857592"/>
            <a:ext cx="5363310" cy="40650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/>
              <a:t>가설 </a:t>
            </a:r>
            <a:r>
              <a:rPr lang="en-US" altLang="ko-KR" sz="2900"/>
              <a:t>3.</a:t>
            </a:r>
            <a:r>
              <a:rPr lang="ko-KR" altLang="en-US" sz="2900"/>
              <a:t> 체질량 지수가 높을수록 뇌졸증에 걸릴 가능성이 높다</a:t>
            </a:r>
            <a:endParaRPr lang="ko-KR" altLang="en-US" sz="2900"/>
          </a:p>
          <a:p>
            <a:pPr>
              <a:defRPr/>
            </a:pPr>
            <a:endParaRPr lang="ko-KR" altLang="en-US" sz="2900"/>
          </a:p>
          <a:p>
            <a:pPr>
              <a:defRPr/>
            </a:pPr>
            <a:r>
              <a:rPr lang="en-US" altLang="ko-KR" sz="2900"/>
              <a:t>-</a:t>
            </a:r>
            <a:r>
              <a:rPr lang="ko-KR" altLang="en-US" sz="2900"/>
              <a:t>체질량 지수가 높을수록 뇌졸중에 걸릴 가능성이 높다는 가설은 기각되었습니다</a:t>
            </a:r>
            <a:r>
              <a:rPr lang="en-US" altLang="ko-KR" sz="2900"/>
              <a:t>.</a:t>
            </a:r>
            <a:endParaRPr lang="en-US" altLang="ko-KR" sz="2900"/>
          </a:p>
          <a:p>
            <a:pPr>
              <a:defRPr/>
            </a:pPr>
            <a:endParaRPr lang="ko-KR" altLang="en-US" sz="2900"/>
          </a:p>
          <a:p>
            <a:pPr>
              <a:defRPr/>
            </a:pPr>
            <a:r>
              <a:rPr lang="en-US" altLang="ko-KR" sz="2900"/>
              <a:t>-b</a:t>
            </a:r>
            <a:r>
              <a:rPr lang="ko-KR" altLang="en-US" sz="2900"/>
              <a:t>mi지수가 25~30사이에 많이 분포되어 있음을 알 수 있다.</a:t>
            </a:r>
            <a:endParaRPr lang="ko-KR" altLang="en-US" sz="29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8670" y="1764920"/>
            <a:ext cx="5767329" cy="3928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619125" y="268717"/>
            <a:ext cx="10953750" cy="5768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>
                <a:solidFill>
                  <a:schemeClr val="lt2"/>
                </a:solidFill>
              </a:rPr>
              <a:t>2.</a:t>
            </a:r>
            <a:r>
              <a:rPr lang="ko-KR" altLang="en-US" sz="3200">
                <a:solidFill>
                  <a:schemeClr val="lt2"/>
                </a:solidFill>
              </a:rPr>
              <a:t> 가설</a:t>
            </a:r>
            <a:r>
              <a:rPr lang="ko-KR" altLang="en-US" sz="3000">
                <a:solidFill>
                  <a:schemeClr val="lt2"/>
                </a:solidFill>
              </a:rPr>
              <a:t>설정</a:t>
            </a:r>
            <a:endParaRPr lang="ko-KR" altLang="en-US" sz="3000">
              <a:solidFill>
                <a:schemeClr val="lt2"/>
              </a:solidFill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20613" y="1242130"/>
            <a:ext cx="11049004" cy="9723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/>
              <a:t>나이 </a:t>
            </a:r>
            <a:r>
              <a:rPr lang="en-US" altLang="ko-KR" sz="2900"/>
              <a:t>vs</a:t>
            </a:r>
            <a:r>
              <a:rPr lang="ko-KR" altLang="en-US" sz="2900"/>
              <a:t> 평균혈당수치</a:t>
            </a:r>
            <a:endParaRPr lang="ko-KR" altLang="en-US" sz="2900"/>
          </a:p>
          <a:p>
            <a:pPr>
              <a:defRPr/>
            </a:pPr>
            <a:endParaRPr lang="en-US" altLang="ko-KR" sz="2900"/>
          </a:p>
        </p:txBody>
      </p:sp>
      <p:sp>
        <p:nvSpPr>
          <p:cNvPr id="14" name=""/>
          <p:cNvSpPr/>
          <p:nvPr/>
        </p:nvSpPr>
        <p:spPr>
          <a:xfrm>
            <a:off x="205154" y="1831732"/>
            <a:ext cx="5334000" cy="40005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7444152" y="1304192"/>
            <a:ext cx="5216770" cy="5476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000"/>
              <a:t>나이 </a:t>
            </a:r>
            <a:r>
              <a:rPr lang="en-US" altLang="ko-KR" sz="3000"/>
              <a:t>vs BMI</a:t>
            </a:r>
            <a:endParaRPr lang="en-US" altLang="ko-KR" sz="3000"/>
          </a:p>
        </p:txBody>
      </p:sp>
      <p:sp>
        <p:nvSpPr>
          <p:cNvPr id="16" name=""/>
          <p:cNvSpPr/>
          <p:nvPr/>
        </p:nvSpPr>
        <p:spPr>
          <a:xfrm>
            <a:off x="6096000" y="1831731"/>
            <a:ext cx="5407269" cy="419100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940767"/>
            <a:ext cx="5304868" cy="3885004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970076"/>
            <a:ext cx="5410348" cy="3928965"/>
          </a:xfrm>
          <a:prstGeom prst="rect">
            <a:avLst/>
          </a:prstGeom>
        </p:spPr>
      </p:pic>
      <p:sp>
        <p:nvSpPr>
          <p:cNvPr id="20" name=""/>
          <p:cNvSpPr txBox="1"/>
          <p:nvPr/>
        </p:nvSpPr>
        <p:spPr>
          <a:xfrm>
            <a:off x="534865" y="6096001"/>
            <a:ext cx="10404231" cy="41719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200"/>
              <a:t>핑크색의 분포를 통하여  나이와 혈당수치</a:t>
            </a:r>
            <a:r>
              <a:rPr lang="en-US" altLang="ko-KR" sz="2200"/>
              <a:t>,</a:t>
            </a:r>
            <a:r>
              <a:rPr lang="ko-KR" altLang="en-US" sz="2200"/>
              <a:t> </a:t>
            </a:r>
            <a:r>
              <a:rPr lang="en-US" altLang="ko-KR" sz="2200"/>
              <a:t>BMI</a:t>
            </a:r>
            <a:r>
              <a:rPr lang="ko-KR" altLang="en-US" sz="2200"/>
              <a:t>는 연관이 있음을 알 수 있었습니다</a:t>
            </a:r>
            <a:r>
              <a:rPr lang="en-US" altLang="ko-KR" sz="2200"/>
              <a:t>.</a:t>
            </a:r>
            <a:r>
              <a:rPr lang="ko-KR" altLang="en-US" sz="2200"/>
              <a:t> </a:t>
            </a: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208817" y="283370"/>
            <a:ext cx="10953750" cy="577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>
                <a:solidFill>
                  <a:schemeClr val="dk1"/>
                </a:solidFill>
              </a:rPr>
              <a:t>3.</a:t>
            </a:r>
            <a:r>
              <a:rPr lang="ko-KR" altLang="en-US" sz="3200">
                <a:solidFill>
                  <a:schemeClr val="dk1"/>
                </a:solidFill>
              </a:rPr>
              <a:t> 모델학습</a:t>
            </a:r>
            <a:endParaRPr lang="ko-KR" altLang="en-US" sz="3200">
              <a:solidFill>
                <a:schemeClr val="dk1"/>
              </a:solidFill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096000" y="454269"/>
            <a:ext cx="5846884" cy="45094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900"/>
              <a:t>Base line: </a:t>
            </a:r>
            <a:endParaRPr lang="en-US" altLang="ko-KR" sz="2900"/>
          </a:p>
          <a:p>
            <a:pPr>
              <a:defRPr/>
            </a:pPr>
            <a:endParaRPr lang="en-US" altLang="ko-KR" sz="2900"/>
          </a:p>
          <a:p>
            <a:pPr>
              <a:defRPr/>
            </a:pPr>
            <a:r>
              <a:rPr lang="ko-KR" altLang="en-US" sz="2900"/>
              <a:t>기준모델 </a:t>
            </a:r>
            <a:endParaRPr lang="ko-KR" altLang="en-US" sz="2900"/>
          </a:p>
          <a:p>
            <a:pPr>
              <a:defRPr/>
            </a:pPr>
            <a:r>
              <a:rPr lang="en-US" altLang="ko-KR" sz="2900"/>
              <a:t>-</a:t>
            </a:r>
            <a:r>
              <a:rPr lang="ko-KR" altLang="en-US" sz="2900"/>
              <a:t>정확도</a:t>
            </a:r>
            <a:r>
              <a:rPr lang="en-US" altLang="ko-KR" sz="2900"/>
              <a:t>: 95</a:t>
            </a:r>
            <a:r>
              <a:rPr lang="ko-KR" altLang="en-US" sz="2900"/>
              <a:t> </a:t>
            </a:r>
            <a:r>
              <a:rPr lang="en-US" altLang="ko-KR" sz="2900"/>
              <a:t>%</a:t>
            </a:r>
            <a:endParaRPr lang="en-US" altLang="ko-KR" sz="2900"/>
          </a:p>
          <a:p>
            <a:pPr>
              <a:defRPr/>
            </a:pPr>
            <a:r>
              <a:rPr lang="en-US" altLang="ko-KR" sz="2900"/>
              <a:t>-</a:t>
            </a:r>
            <a:r>
              <a:rPr lang="ko-KR" altLang="en-US" sz="2900"/>
              <a:t>재현율</a:t>
            </a:r>
            <a:r>
              <a:rPr lang="en-US" altLang="ko-KR" sz="2900"/>
              <a:t>: 4%</a:t>
            </a:r>
            <a:endParaRPr lang="en-US" altLang="ko-KR" sz="2900"/>
          </a:p>
          <a:p>
            <a:pPr>
              <a:defRPr/>
            </a:pPr>
            <a:endParaRPr lang="en-US" altLang="ko-KR" sz="2900"/>
          </a:p>
          <a:p>
            <a:pPr>
              <a:defRPr/>
            </a:pPr>
            <a:r>
              <a:rPr lang="en-US" altLang="ko-KR" sz="2900"/>
              <a:t>-&gt;</a:t>
            </a:r>
            <a:r>
              <a:rPr lang="ko-KR" altLang="en-US" sz="2900"/>
              <a:t> </a:t>
            </a:r>
            <a:r>
              <a:rPr lang="en-US" altLang="ko-KR" sz="2900"/>
              <a:t> </a:t>
            </a:r>
            <a:r>
              <a:rPr lang="ko-KR" altLang="en-US" sz="2900"/>
              <a:t>뇌졸중 예방을 목적</a:t>
            </a:r>
            <a:r>
              <a:rPr lang="en-US" altLang="ko-KR" sz="2900"/>
              <a:t>,</a:t>
            </a:r>
            <a:endParaRPr lang="ko-KR" altLang="en-US" sz="2900"/>
          </a:p>
          <a:p>
            <a:pPr>
              <a:defRPr/>
            </a:pPr>
            <a:r>
              <a:rPr lang="ko-KR" altLang="en-US" sz="2900"/>
              <a:t>     재현율 점수가 중요  </a:t>
            </a:r>
            <a:endParaRPr lang="ko-KR" altLang="en-US" sz="2900"/>
          </a:p>
          <a:p>
            <a:pPr>
              <a:defRPr/>
            </a:pPr>
            <a:endParaRPr lang="ko-KR" altLang="en-US" sz="2900"/>
          </a:p>
          <a:p>
            <a:pPr>
              <a:defRPr/>
            </a:pPr>
            <a:endParaRPr lang="en-US" altLang="ko-KR" sz="2900"/>
          </a:p>
        </p:txBody>
      </p:sp>
      <p:sp>
        <p:nvSpPr>
          <p:cNvPr id="22" name=""/>
          <p:cNvSpPr txBox="1"/>
          <p:nvPr/>
        </p:nvSpPr>
        <p:spPr>
          <a:xfrm>
            <a:off x="424961" y="1173259"/>
            <a:ext cx="5348654" cy="295817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/>
              <a:t>데이터 불균형</a:t>
            </a:r>
            <a:r>
              <a:rPr lang="en-US" altLang="ko-KR" sz="2900"/>
              <a:t>?</a:t>
            </a:r>
            <a:endParaRPr lang="en-US" altLang="ko-KR" sz="2900"/>
          </a:p>
          <a:p>
            <a:pPr>
              <a:defRPr/>
            </a:pPr>
            <a:r>
              <a:rPr lang="en-US" altLang="ko-KR" sz="2900"/>
              <a:t>-</a:t>
            </a:r>
            <a:r>
              <a:rPr lang="ko-KR" altLang="en-US" sz="2900"/>
              <a:t> SMOTE</a:t>
            </a:r>
            <a:endParaRPr lang="ko-KR" altLang="en-US" sz="29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ko-KR" altLang="en-US" sz="2700"/>
              <a:t>데이터의 개수가 적은 클래스의 표본을 가져온 뒤 임의의 값을 추가하여 새로운 샘플을 만들어 데이터에 추가하는 방식이다.</a:t>
            </a:r>
            <a:endParaRPr lang="ko-KR" altLang="en-US" sz="2700"/>
          </a:p>
        </p:txBody>
      </p:sp>
      <p:sp>
        <p:nvSpPr>
          <p:cNvPr id="24" name=""/>
          <p:cNvSpPr txBox="1"/>
          <p:nvPr/>
        </p:nvSpPr>
        <p:spPr>
          <a:xfrm>
            <a:off x="1201614" y="4607022"/>
            <a:ext cx="8030307" cy="24707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300"/>
              <a:t>             Random Forest             Logistic Regression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r>
              <a:rPr lang="en-US" altLang="ko-KR" sz="2300"/>
              <a:t>cv_                94%                                 82%           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  <a:p>
            <a:pPr>
              <a:defRPr/>
            </a:pPr>
            <a:r>
              <a:rPr lang="en-US" altLang="ko-KR" sz="2300"/>
              <a:t>F1 score _     14%                                23%</a:t>
            </a:r>
            <a:endParaRPr lang="en-US" altLang="ko-KR" sz="2300"/>
          </a:p>
          <a:p>
            <a:pPr>
              <a:defRPr/>
            </a:pPr>
            <a:r>
              <a:rPr lang="en-US" altLang="ko-KR" sz="2300"/>
              <a:t> </a:t>
            </a:r>
            <a:endParaRPr lang="en-US" altLang="ko-KR" sz="2300"/>
          </a:p>
          <a:p>
            <a:pPr>
              <a:defRPr/>
            </a:pP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7993063" y="5318124"/>
            <a:ext cx="1428750" cy="9093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12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9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99877" y="3641188"/>
            <a:ext cx="6892123" cy="321681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208817" y="283370"/>
            <a:ext cx="10953750" cy="577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>
                <a:solidFill>
                  <a:schemeClr val="dk1"/>
                </a:solidFill>
              </a:rPr>
              <a:t>3.</a:t>
            </a:r>
            <a:r>
              <a:rPr lang="ko-KR" altLang="en-US" sz="3200">
                <a:solidFill>
                  <a:schemeClr val="dk1"/>
                </a:solidFill>
              </a:rPr>
              <a:t> 모델학습</a:t>
            </a:r>
            <a:r>
              <a:rPr lang="en-US" altLang="ko-KR" sz="3200">
                <a:solidFill>
                  <a:schemeClr val="dk1"/>
                </a:solidFill>
              </a:rPr>
              <a:t>(RandomForest)</a:t>
            </a:r>
            <a:endParaRPr lang="en-US" altLang="ko-KR" sz="3200">
              <a:solidFill>
                <a:schemeClr val="dk1"/>
              </a:solidFill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45172"/>
            <a:ext cx="6515599" cy="3560883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 flipH="1">
            <a:off x="4103076" y="2124807"/>
            <a:ext cx="644769" cy="39565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0" name=""/>
          <p:cNvSpPr txBox="1"/>
          <p:nvPr/>
        </p:nvSpPr>
        <p:spPr>
          <a:xfrm>
            <a:off x="312859" y="4996960"/>
            <a:ext cx="6447693" cy="1097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1.  </a:t>
            </a:r>
            <a:r>
              <a:rPr lang="ko-KR" altLang="en-US" sz="2200"/>
              <a:t>재현율 점수</a:t>
            </a:r>
            <a:r>
              <a:rPr lang="en-US" altLang="ko-KR" sz="2200"/>
              <a:t>:  0.8659491193737769</a:t>
            </a:r>
            <a:endParaRPr lang="en-US" altLang="ko-KR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en-US" altLang="ko-KR" sz="2200"/>
              <a:t>2. </a:t>
            </a:r>
            <a:r>
              <a:rPr lang="ko-KR" altLang="en-US" sz="2200"/>
              <a:t> 재현율 점수 </a:t>
            </a:r>
            <a:r>
              <a:rPr lang="en-US" altLang="ko-KR" sz="2200"/>
              <a:t>:  0.87279843444227</a:t>
            </a:r>
            <a:endParaRPr lang="en-US" altLang="ko-KR" sz="2200"/>
          </a:p>
        </p:txBody>
      </p:sp>
      <p:sp>
        <p:nvSpPr>
          <p:cNvPr id="33" name=""/>
          <p:cNvSpPr/>
          <p:nvPr/>
        </p:nvSpPr>
        <p:spPr>
          <a:xfrm rot="10715620">
            <a:off x="9481041" y="4659923"/>
            <a:ext cx="952500" cy="4982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" name=""/>
          <p:cNvSpPr txBox="1"/>
          <p:nvPr/>
        </p:nvSpPr>
        <p:spPr>
          <a:xfrm>
            <a:off x="6667502" y="2656448"/>
            <a:ext cx="5304690" cy="10263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GridSearchCV -&gt; 교차 검증 기반,</a:t>
            </a:r>
            <a:endParaRPr lang="en-US" altLang="ko-KR" sz="2200"/>
          </a:p>
          <a:p>
            <a:pPr>
              <a:defRPr/>
            </a:pPr>
            <a:r>
              <a:rPr lang="en-US" altLang="ko-KR" sz="2200"/>
              <a:t>알고리즘의 예측 성능을 개선</a:t>
            </a:r>
            <a:r>
              <a:rPr lang="ko-KR" altLang="en-US" sz="2200"/>
              <a:t>해보았습니다</a:t>
            </a:r>
            <a:r>
              <a:rPr lang="en-US" altLang="ko-KR" sz="2200"/>
              <a:t>.</a:t>
            </a:r>
            <a:r>
              <a:rPr lang="ko-KR" altLang="en-US"/>
              <a:t> </a:t>
            </a:r>
            <a:endParaRPr lang="en-US" altLang="ko-KR"/>
          </a:p>
          <a:p>
            <a:pPr>
              <a:defRPr/>
            </a:pPr>
            <a:r>
              <a:rPr lang="en-US" altLang="ko-KR"/>
              <a:t> 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208817" y="283370"/>
            <a:ext cx="10953750" cy="577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>
                <a:solidFill>
                  <a:schemeClr val="dk1"/>
                </a:solidFill>
              </a:rPr>
              <a:t>3.</a:t>
            </a:r>
            <a:r>
              <a:rPr lang="ko-KR" altLang="en-US" sz="3200">
                <a:solidFill>
                  <a:schemeClr val="dk1"/>
                </a:solidFill>
              </a:rPr>
              <a:t> 모델학습</a:t>
            </a:r>
            <a:r>
              <a:rPr lang="en-US" altLang="ko-KR" sz="3200">
                <a:solidFill>
                  <a:schemeClr val="dk1"/>
                </a:solidFill>
              </a:rPr>
              <a:t>(Logistic Regression)</a:t>
            </a:r>
            <a:endParaRPr lang="en-US" altLang="ko-KR" sz="3200">
              <a:solidFill>
                <a:schemeClr val="dk1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67801"/>
            <a:ext cx="7196465" cy="2865706"/>
          </a:xfrm>
          <a:prstGeom prst="rect">
            <a:avLst/>
          </a:prstGeom>
        </p:spPr>
      </p:pic>
      <p:sp>
        <p:nvSpPr>
          <p:cNvPr id="35" name=""/>
          <p:cNvSpPr/>
          <p:nvPr/>
        </p:nvSpPr>
        <p:spPr>
          <a:xfrm rot="10924834">
            <a:off x="4427273" y="1685193"/>
            <a:ext cx="1392115" cy="7326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8682" y="3062653"/>
            <a:ext cx="4903317" cy="3531404"/>
          </a:xfrm>
          <a:prstGeom prst="rect">
            <a:avLst/>
          </a:prstGeom>
        </p:spPr>
      </p:pic>
      <p:sp>
        <p:nvSpPr>
          <p:cNvPr id="37" name=""/>
          <p:cNvSpPr txBox="1"/>
          <p:nvPr/>
        </p:nvSpPr>
        <p:spPr>
          <a:xfrm>
            <a:off x="923192" y="4050762"/>
            <a:ext cx="5172808" cy="26500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/>
              <a:t>ROC curve</a:t>
            </a:r>
            <a:r>
              <a:rPr lang="ko-KR" altLang="en-US" sz="2100"/>
              <a:t>에 대한 설명</a:t>
            </a:r>
            <a:r>
              <a:rPr lang="en-US" altLang="ko-KR" sz="2100"/>
              <a:t>:  </a:t>
            </a:r>
            <a:endParaRPr lang="en-US" altLang="ko-KR" sz="2100"/>
          </a:p>
          <a:p>
            <a:pPr>
              <a:defRPr/>
            </a:pPr>
            <a:endParaRPr lang="en-US" altLang="ko-KR" sz="2100"/>
          </a:p>
          <a:p>
            <a:pPr>
              <a:defRPr/>
            </a:pPr>
            <a:r>
              <a:rPr lang="en-US" altLang="ko-KR" sz="2100"/>
              <a:t>x</a:t>
            </a:r>
            <a:r>
              <a:rPr lang="ko-KR" altLang="en-US" sz="2100"/>
              <a:t>축</a:t>
            </a:r>
            <a:r>
              <a:rPr lang="en-US" altLang="ko-KR" sz="2100"/>
              <a:t>:</a:t>
            </a:r>
            <a:r>
              <a:rPr lang="ko-KR" altLang="en-US" sz="2100"/>
              <a:t>뇌졸중 </a:t>
            </a:r>
            <a:r>
              <a:rPr lang="en-US" altLang="ko-KR" sz="2100"/>
              <a:t>환자에 대해 </a:t>
            </a:r>
            <a:r>
              <a:rPr lang="ko-KR" altLang="en-US" sz="2100"/>
              <a:t>뇌졸중</a:t>
            </a:r>
            <a:r>
              <a:rPr lang="en-US" altLang="ko-KR" sz="2100"/>
              <a:t>이라고 진단, </a:t>
            </a:r>
            <a:endParaRPr lang="en-US" altLang="ko-KR" sz="2100"/>
          </a:p>
          <a:p>
            <a:pPr>
              <a:defRPr/>
            </a:pPr>
            <a:r>
              <a:rPr lang="en-US" altLang="ko-KR" sz="2100"/>
              <a:t>y</a:t>
            </a:r>
            <a:r>
              <a:rPr lang="ko-KR" altLang="en-US" sz="2100"/>
              <a:t>축</a:t>
            </a:r>
            <a:r>
              <a:rPr lang="en-US" altLang="ko-KR" sz="2100"/>
              <a:t>: 정상에 대해 </a:t>
            </a:r>
            <a:r>
              <a:rPr lang="ko-KR" altLang="en-US" sz="2100"/>
              <a:t>뇌졸중</a:t>
            </a:r>
            <a:r>
              <a:rPr lang="en-US" altLang="ko-KR" sz="2100"/>
              <a:t>이라고 진단</a:t>
            </a:r>
            <a:endParaRPr lang="en-US" altLang="ko-KR" sz="2100"/>
          </a:p>
          <a:p>
            <a:pPr>
              <a:defRPr/>
            </a:pPr>
            <a:endParaRPr lang="ko-KR" altLang="en-US" sz="2100"/>
          </a:p>
          <a:p>
            <a:pPr>
              <a:defRPr/>
            </a:pPr>
            <a:r>
              <a:rPr lang="ko-KR" altLang="en-US" sz="2100"/>
              <a:t>그래프가 </a:t>
            </a:r>
            <a:r>
              <a:rPr lang="en-US" altLang="ko-KR" sz="2100"/>
              <a:t>좌상단으로 가장 많이 치우친 그래프를 갖는 모델이 높은 성능을 보인다</a:t>
            </a:r>
            <a:endParaRPr lang="en-US" altLang="ko-KR" sz="2100"/>
          </a:p>
          <a:p>
            <a:pPr>
              <a:defRPr/>
            </a:pPr>
            <a:endParaRPr lang="en-US" altLang="ko-KR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208817" y="283370"/>
            <a:ext cx="10953750" cy="5771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>
                <a:solidFill>
                  <a:schemeClr val="dk1"/>
                </a:solidFill>
              </a:rPr>
              <a:t>3.</a:t>
            </a:r>
            <a:r>
              <a:rPr lang="ko-KR" altLang="en-US" sz="3200">
                <a:solidFill>
                  <a:schemeClr val="dk1"/>
                </a:solidFill>
              </a:rPr>
              <a:t> 모델학습</a:t>
            </a:r>
            <a:r>
              <a:rPr lang="en-US" altLang="ko-KR" sz="3200">
                <a:solidFill>
                  <a:schemeClr val="dk1"/>
                </a:solidFill>
              </a:rPr>
              <a:t>(Random Forest vs Logistic Regression)</a:t>
            </a:r>
            <a:endParaRPr lang="en-US" altLang="ko-KR" sz="3200">
              <a:solidFill>
                <a:schemeClr val="dk1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4728" y="1287476"/>
            <a:ext cx="6269159" cy="5220889"/>
          </a:xfrm>
          <a:prstGeom prst="rect">
            <a:avLst/>
          </a:prstGeom>
        </p:spPr>
      </p:pic>
      <p:sp>
        <p:nvSpPr>
          <p:cNvPr id="39" name=""/>
          <p:cNvSpPr/>
          <p:nvPr/>
        </p:nvSpPr>
        <p:spPr>
          <a:xfrm>
            <a:off x="3707423" y="3429000"/>
            <a:ext cx="1274885" cy="6154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0" name=""/>
          <p:cNvSpPr txBox="1"/>
          <p:nvPr/>
        </p:nvSpPr>
        <p:spPr>
          <a:xfrm>
            <a:off x="7151076" y="981512"/>
            <a:ext cx="4645270" cy="61549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600"/>
              <a:t>Random Forest</a:t>
            </a:r>
            <a:r>
              <a:rPr lang="ko-KR" altLang="en-US" sz="2600"/>
              <a:t>는 </a:t>
            </a:r>
            <a:endParaRPr lang="en-US" altLang="ko-KR" sz="2600"/>
          </a:p>
          <a:p>
            <a:pPr>
              <a:defRPr/>
            </a:pPr>
            <a:r>
              <a:rPr lang="en-US" altLang="ko-KR" sz="2600"/>
              <a:t>Logistic Regression</a:t>
            </a:r>
            <a:r>
              <a:rPr lang="ko-KR" altLang="en-US" sz="2600"/>
              <a:t>에 비해 </a:t>
            </a:r>
            <a:endParaRPr lang="ko-KR" altLang="en-US" sz="2600"/>
          </a:p>
          <a:p>
            <a:pPr>
              <a:defRPr/>
            </a:pPr>
            <a:r>
              <a:rPr lang="ko-KR" altLang="en-US" sz="2600"/>
              <a:t>정확도가 높았지만 </a:t>
            </a:r>
            <a:endParaRPr lang="ko-KR" altLang="en-US" sz="2600"/>
          </a:p>
          <a:p>
            <a:pPr>
              <a:defRPr/>
            </a:pPr>
            <a:r>
              <a:rPr lang="ko-KR" altLang="en-US" sz="2600"/>
              <a:t>재현율이 낮음 </a:t>
            </a:r>
            <a:endParaRPr lang="en-US" altLang="ko-KR" sz="2600"/>
          </a:p>
          <a:p>
            <a:pPr>
              <a:defRPr/>
            </a:pPr>
            <a:endParaRPr lang="en-US" altLang="ko-KR" sz="2600"/>
          </a:p>
          <a:p>
            <a:pPr>
              <a:defRPr/>
            </a:pPr>
            <a:r>
              <a:rPr lang="en-US" altLang="ko-KR" sz="2600"/>
              <a:t>Logistic Regression</a:t>
            </a:r>
            <a:r>
              <a:rPr lang="ko-KR" altLang="en-US" sz="2600"/>
              <a:t>은 </a:t>
            </a:r>
            <a:endParaRPr lang="en-US" altLang="ko-KR" sz="2600"/>
          </a:p>
          <a:p>
            <a:pPr>
              <a:defRPr/>
            </a:pPr>
            <a:r>
              <a:rPr lang="en-US" altLang="ko-KR" sz="2600"/>
              <a:t>RandomForest</a:t>
            </a:r>
            <a:r>
              <a:rPr lang="ko-KR" altLang="en-US" sz="2600"/>
              <a:t>에 비해</a:t>
            </a:r>
            <a:endParaRPr lang="ko-KR" altLang="en-US" sz="2600"/>
          </a:p>
          <a:p>
            <a:pPr>
              <a:defRPr/>
            </a:pPr>
            <a:r>
              <a:rPr lang="ko-KR" altLang="en-US" sz="2600"/>
              <a:t>정확도는 낮지만 </a:t>
            </a:r>
            <a:endParaRPr lang="ko-KR" altLang="en-US" sz="2600"/>
          </a:p>
          <a:p>
            <a:pPr>
              <a:defRPr/>
            </a:pPr>
            <a:r>
              <a:rPr lang="ko-KR" altLang="en-US" sz="2600"/>
              <a:t>재현율이 높음 </a:t>
            </a: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r>
              <a:rPr lang="en-US" altLang="ko-KR" sz="2600"/>
              <a:t>=&gt;</a:t>
            </a:r>
            <a:r>
              <a:rPr lang="ko-KR" altLang="en-US" sz="2600"/>
              <a:t>  뇌졸중 예방을 목적</a:t>
            </a:r>
            <a:r>
              <a:rPr lang="en-US" altLang="ko-KR" sz="2600"/>
              <a:t>,</a:t>
            </a:r>
            <a:endParaRPr lang="en-US" altLang="ko-KR" sz="2600"/>
          </a:p>
          <a:p>
            <a:pPr>
              <a:defRPr/>
            </a:pPr>
            <a:r>
              <a:rPr lang="ko-KR" altLang="en-US" sz="2600"/>
              <a:t>     재현율 점수가 중요함 </a:t>
            </a: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r>
              <a:rPr lang="ko-KR" altLang="en-US" sz="2000"/>
              <a:t>  </a:t>
            </a:r>
            <a:r>
              <a:rPr lang="en-US" altLang="ko-KR" sz="2000"/>
              <a:t> 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326048" y="371294"/>
            <a:ext cx="10953750" cy="6423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>
                <a:solidFill>
                  <a:schemeClr val="dk1"/>
                </a:solidFill>
              </a:rPr>
              <a:t>3.</a:t>
            </a:r>
            <a:r>
              <a:rPr lang="ko-KR" altLang="en-US" sz="3600">
                <a:solidFill>
                  <a:schemeClr val="dk1"/>
                </a:solidFill>
              </a:rPr>
              <a:t> 해석 및 결론 </a:t>
            </a:r>
            <a:r>
              <a:rPr lang="en-US" altLang="ko-KR" sz="3600">
                <a:solidFill>
                  <a:schemeClr val="dk1"/>
                </a:solidFill>
              </a:rPr>
              <a:t>(RandomForest)</a:t>
            </a:r>
            <a:endParaRPr lang="en-US" altLang="ko-KR" sz="3600">
              <a:solidFill>
                <a:schemeClr val="dk1"/>
              </a:solidFill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8309" y="961634"/>
            <a:ext cx="3921955" cy="5632596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5055575" y="2886808"/>
            <a:ext cx="6359770" cy="16092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sz="3200"/>
              <a:t>나이</a:t>
            </a:r>
            <a:r>
              <a:rPr lang="en-US" altLang="ko-KR" sz="3200"/>
              <a:t>,</a:t>
            </a:r>
            <a:r>
              <a:rPr lang="ko-KR" altLang="en-US" sz="3200"/>
              <a:t> 혈당수치</a:t>
            </a:r>
            <a:r>
              <a:rPr lang="en-US" altLang="ko-KR" sz="3200"/>
              <a:t>,</a:t>
            </a:r>
            <a:r>
              <a:rPr lang="ko-KR" altLang="en-US" sz="3200"/>
              <a:t> </a:t>
            </a:r>
            <a:r>
              <a:rPr lang="en-US" altLang="ko-KR" sz="3200"/>
              <a:t>bmi, worktype</a:t>
            </a:r>
            <a:r>
              <a:rPr lang="ko-KR" altLang="en-US" sz="3200"/>
              <a:t>이 </a:t>
            </a:r>
            <a:endParaRPr lang="ko-KR" altLang="en-US" sz="3200"/>
          </a:p>
          <a:p>
            <a:pPr>
              <a:defRPr/>
            </a:pPr>
            <a:r>
              <a:rPr lang="ko-KR" altLang="en-US" sz="3200"/>
              <a:t>중요한 수치임을 알게 되었습니다 </a:t>
            </a:r>
            <a:endParaRPr lang="ko-KR" altLang="en-US" sz="3200"/>
          </a:p>
        </p:txBody>
      </p:sp>
      <p:sp>
        <p:nvSpPr>
          <p:cNvPr id="14" name=""/>
          <p:cNvSpPr/>
          <p:nvPr/>
        </p:nvSpPr>
        <p:spPr>
          <a:xfrm>
            <a:off x="762000" y="1655885"/>
            <a:ext cx="1362807" cy="3370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688730" y="2637692"/>
            <a:ext cx="937846" cy="35169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747346" y="3121269"/>
            <a:ext cx="1289538" cy="30773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644769" y="3590192"/>
            <a:ext cx="1480038" cy="36634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93340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chemeClr val="bg1"/>
                </a:solidFill>
              </a:rPr>
              <a:t>Part 1</a:t>
            </a: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81118" y="112118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713871" y="1069702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24109" y="2385000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00484" y="2385000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201713" y="3712566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10010" y="3682961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19"/>
          <p:cNvSpPr/>
          <p:nvPr/>
        </p:nvSpPr>
        <p:spPr>
          <a:xfrm>
            <a:off x="1196306" y="5044974"/>
            <a:ext cx="1168400" cy="1044000"/>
          </a:xfrm>
          <a:prstGeom prst="rect">
            <a:avLst/>
          </a:prstGeom>
          <a:solidFill>
            <a:srgbClr val="21345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34" name="직사각형 20"/>
          <p:cNvSpPr/>
          <p:nvPr/>
        </p:nvSpPr>
        <p:spPr>
          <a:xfrm>
            <a:off x="2708980" y="5083589"/>
            <a:ext cx="8242300" cy="1044000"/>
          </a:xfrm>
          <a:prstGeom prst="rect">
            <a:avLst/>
          </a:prstGeom>
          <a:solidFill>
            <a:srgbClr val="21345c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마루 부리 Beta"/>
              <a:ea typeface="마루 부리 Beta"/>
              <a:cs typeface="마루 부리 Beta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481126" y="1325974"/>
            <a:ext cx="669324" cy="5734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>
                <a:solidFill>
                  <a:schemeClr val="lt1"/>
                </a:solidFill>
              </a:rPr>
              <a:t>1</a:t>
            </a:r>
            <a:endParaRPr lang="en-US" altLang="ko-KR" sz="3200">
              <a:solidFill>
                <a:schemeClr val="lt1"/>
              </a:solidFill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3033345" y="1318846"/>
            <a:ext cx="6169270" cy="5747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>
                <a:solidFill>
                  <a:schemeClr val="lt1"/>
                </a:solidFill>
              </a:rPr>
              <a:t>문제제시</a:t>
            </a:r>
            <a:endParaRPr lang="ko-KR" altLang="en-US" sz="3200">
              <a:solidFill>
                <a:schemeClr val="lt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523999" y="2637692"/>
            <a:ext cx="443866" cy="5703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200">
                <a:solidFill>
                  <a:schemeClr val="lt1"/>
                </a:solidFill>
              </a:rPr>
              <a:t>2</a:t>
            </a:r>
            <a:endParaRPr lang="en-US" altLang="ko-KR" sz="3200">
              <a:solidFill>
                <a:schemeClr val="lt1"/>
              </a:solidFill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3091962" y="2638424"/>
            <a:ext cx="4059115" cy="5695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>
                <a:solidFill>
                  <a:schemeClr val="lt1"/>
                </a:solidFill>
              </a:rPr>
              <a:t>가설 설정</a:t>
            </a:r>
            <a:endParaRPr lang="ko-KR" altLang="en-US" sz="3200">
              <a:solidFill>
                <a:schemeClr val="lt1"/>
              </a:solidFill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510078" y="3977787"/>
            <a:ext cx="644769" cy="5732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>
                <a:solidFill>
                  <a:schemeClr val="lt1"/>
                </a:solidFill>
              </a:rPr>
              <a:t>3</a:t>
            </a:r>
            <a:endParaRPr lang="en-US" altLang="ko-KR" sz="3200">
              <a:solidFill>
                <a:schemeClr val="lt1"/>
              </a:solidFill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3106615" y="3912577"/>
            <a:ext cx="3897924" cy="5717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>
                <a:solidFill>
                  <a:schemeClr val="lt1"/>
                </a:solidFill>
              </a:rPr>
              <a:t>모델 학습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1" name=""/>
          <p:cNvSpPr txBox="1"/>
          <p:nvPr/>
        </p:nvSpPr>
        <p:spPr>
          <a:xfrm>
            <a:off x="1567961" y="5363308"/>
            <a:ext cx="447528" cy="56886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3200">
                <a:solidFill>
                  <a:schemeClr val="lt1"/>
                </a:solidFill>
              </a:rPr>
              <a:t>4</a:t>
            </a:r>
            <a:endParaRPr lang="en-US" altLang="ko-KR" sz="3200">
              <a:solidFill>
                <a:schemeClr val="lt1"/>
              </a:solidFill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048000" y="5290038"/>
            <a:ext cx="4586654" cy="57399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>
                <a:solidFill>
                  <a:schemeClr val="lt1"/>
                </a:solidFill>
              </a:rPr>
              <a:t>해석 및 결론</a:t>
            </a:r>
            <a:endParaRPr lang="ko-KR" altLang="en-US" sz="32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326048" y="371294"/>
            <a:ext cx="10953750" cy="6423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>
                <a:solidFill>
                  <a:schemeClr val="dk1"/>
                </a:solidFill>
              </a:rPr>
              <a:t>3.</a:t>
            </a:r>
            <a:r>
              <a:rPr lang="ko-KR" altLang="en-US" sz="3600">
                <a:solidFill>
                  <a:schemeClr val="dk1"/>
                </a:solidFill>
              </a:rPr>
              <a:t> 해석 및 결론 </a:t>
            </a:r>
            <a:r>
              <a:rPr lang="en-US" altLang="ko-KR" sz="3600">
                <a:solidFill>
                  <a:schemeClr val="dk1"/>
                </a:solidFill>
              </a:rPr>
              <a:t>(RandomForest)</a:t>
            </a:r>
            <a:endParaRPr lang="en-US" altLang="ko-KR" sz="3600">
              <a:solidFill>
                <a:schemeClr val="dk1"/>
              </a:solidFill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138" y="1473004"/>
            <a:ext cx="8067849" cy="4747260"/>
          </a:xfrm>
          <a:prstGeom prst="rect">
            <a:avLst/>
          </a:prstGeom>
        </p:spPr>
      </p:pic>
      <p:sp>
        <p:nvSpPr>
          <p:cNvPr id="19" name=""/>
          <p:cNvSpPr txBox="1"/>
          <p:nvPr/>
        </p:nvSpPr>
        <p:spPr>
          <a:xfrm>
            <a:off x="8616460" y="4045683"/>
            <a:ext cx="3575540" cy="19397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sz="2600"/>
              <a:t>뇌졸중을 앓지 않은 경우를 예측하는 쪽으로 크게 치우침을 확인할 수 있었습니다</a:t>
            </a:r>
            <a:r>
              <a:rPr lang="en-US" altLang="ko-KR" sz="2600"/>
              <a:t>.</a:t>
            </a:r>
            <a:r>
              <a:rPr lang="ko-KR" altLang="en-US" sz="2600"/>
              <a:t> </a:t>
            </a:r>
            <a:endParaRPr lang="ko-KR" altLang="en-US" sz="2600"/>
          </a:p>
        </p:txBody>
      </p:sp>
      <p:sp>
        <p:nvSpPr>
          <p:cNvPr id="20" name=""/>
          <p:cNvSpPr txBox="1"/>
          <p:nvPr/>
        </p:nvSpPr>
        <p:spPr>
          <a:xfrm>
            <a:off x="8559067" y="1509296"/>
            <a:ext cx="3632933" cy="19197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/>
              <a:t>SHAP?</a:t>
            </a:r>
            <a:endParaRPr lang="en-US" altLang="ko-KR" sz="2400"/>
          </a:p>
          <a:p>
            <a:pPr>
              <a:defRPr/>
            </a:pPr>
            <a:endParaRPr lang="en-US" altLang="ko-KR" sz="2400"/>
          </a:p>
          <a:p>
            <a:pPr>
              <a:defRPr/>
            </a:pPr>
            <a:r>
              <a:rPr lang="ko-KR" altLang="en-US" sz="2400"/>
              <a:t>여러가지의 항목을 토대로 </a:t>
            </a:r>
            <a:endParaRPr lang="ko-KR" altLang="en-US" sz="2400"/>
          </a:p>
          <a:p>
            <a:pPr>
              <a:defRPr/>
            </a:pPr>
            <a:r>
              <a:rPr lang="ko-KR" altLang="en-US" sz="2400"/>
              <a:t>얼마만큼의 영향을 주는지 나타내는 지표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/>
          <p:nvPr/>
        </p:nvSpPr>
        <p:spPr>
          <a:xfrm>
            <a:off x="277812" y="1079499"/>
            <a:ext cx="11445875" cy="466725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326048" y="371294"/>
            <a:ext cx="10953750" cy="6423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>
                <a:solidFill>
                  <a:schemeClr val="dk1"/>
                </a:solidFill>
              </a:rPr>
              <a:t>3.</a:t>
            </a:r>
            <a:r>
              <a:rPr lang="ko-KR" altLang="en-US" sz="3600">
                <a:solidFill>
                  <a:schemeClr val="dk1"/>
                </a:solidFill>
              </a:rPr>
              <a:t> 해석 및 결론 </a:t>
            </a:r>
            <a:r>
              <a:rPr lang="en-US" altLang="ko-KR" sz="3600">
                <a:solidFill>
                  <a:schemeClr val="dk1"/>
                </a:solidFill>
              </a:rPr>
              <a:t>(RandomForest)</a:t>
            </a:r>
            <a:endParaRPr lang="en-US" altLang="ko-KR" sz="3600">
              <a:solidFill>
                <a:schemeClr val="dk1"/>
              </a:solidFill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2715" y="1634662"/>
            <a:ext cx="5258998" cy="406492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18251" y="1650537"/>
            <a:ext cx="5258998" cy="4064925"/>
          </a:xfrm>
          <a:prstGeom prst="rect">
            <a:avLst/>
          </a:prstGeom>
        </p:spPr>
      </p:pic>
      <p:sp>
        <p:nvSpPr>
          <p:cNvPr id="24" name=""/>
          <p:cNvSpPr txBox="1"/>
          <p:nvPr/>
        </p:nvSpPr>
        <p:spPr>
          <a:xfrm>
            <a:off x="672856" y="5737769"/>
            <a:ext cx="11346786" cy="11202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sz="2500"/>
              <a:t>나이가</a:t>
            </a:r>
            <a:r>
              <a:rPr lang="en-US" altLang="ko-KR" sz="2500"/>
              <a:t> </a:t>
            </a:r>
            <a:r>
              <a:rPr lang="ko-KR" altLang="en-US" sz="2500"/>
              <a:t>많을 수록 </a:t>
            </a:r>
            <a:r>
              <a:rPr lang="en-US" altLang="ko-KR" sz="2500"/>
              <a:t>,</a:t>
            </a:r>
            <a:r>
              <a:rPr lang="ko-KR" altLang="en-US" sz="2500"/>
              <a:t> </a:t>
            </a:r>
            <a:r>
              <a:rPr lang="en-US" altLang="ko-KR" sz="2500"/>
              <a:t>bmi</a:t>
            </a:r>
            <a:r>
              <a:rPr lang="ko-KR" altLang="en-US" sz="2500"/>
              <a:t>가 </a:t>
            </a:r>
            <a:r>
              <a:rPr lang="en-US" altLang="ko-KR" sz="2500"/>
              <a:t>30</a:t>
            </a:r>
            <a:r>
              <a:rPr lang="ko-KR" altLang="en-US" sz="2500"/>
              <a:t>이상일 수록 뇌졸중 확률이 높아짐을 알 수 있다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326048" y="371294"/>
            <a:ext cx="10953750" cy="6423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>
                <a:solidFill>
                  <a:schemeClr val="dk1"/>
                </a:solidFill>
              </a:rPr>
              <a:t>3.</a:t>
            </a:r>
            <a:r>
              <a:rPr lang="ko-KR" altLang="en-US" sz="3600">
                <a:solidFill>
                  <a:schemeClr val="dk1"/>
                </a:solidFill>
              </a:rPr>
              <a:t> 해석 및 결론 </a:t>
            </a:r>
            <a:r>
              <a:rPr lang="en-US" altLang="ko-KR" sz="3600">
                <a:solidFill>
                  <a:schemeClr val="dk1"/>
                </a:solidFill>
              </a:rPr>
              <a:t>(Logistic Regression)</a:t>
            </a:r>
            <a:endParaRPr lang="en-US" altLang="ko-KR" sz="3600">
              <a:solidFill>
                <a:schemeClr val="dk1"/>
              </a:solidFill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07134" y="1215344"/>
            <a:ext cx="4888865" cy="5642655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6262687" y="4206875"/>
            <a:ext cx="4603750" cy="15538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200"/>
              <a:t>bmi, 고혈압, 결혼여부, 나이, 심장질환여부가 중요한 변수로 확인 </a:t>
            </a:r>
            <a:endParaRPr lang="ko-KR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326048" y="371294"/>
            <a:ext cx="10953750" cy="6423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>
                <a:solidFill>
                  <a:schemeClr val="dk1"/>
                </a:solidFill>
              </a:rPr>
              <a:t>3.</a:t>
            </a:r>
            <a:r>
              <a:rPr lang="ko-KR" altLang="en-US" sz="3600">
                <a:solidFill>
                  <a:schemeClr val="dk1"/>
                </a:solidFill>
              </a:rPr>
              <a:t> 해석 및 결론 </a:t>
            </a:r>
            <a:r>
              <a:rPr lang="en-US" altLang="ko-KR" sz="3600">
                <a:solidFill>
                  <a:schemeClr val="dk1"/>
                </a:solidFill>
              </a:rPr>
              <a:t>(RandomForest)</a:t>
            </a:r>
            <a:endParaRPr lang="en-US" altLang="ko-KR" sz="3600">
              <a:solidFill>
                <a:schemeClr val="dk1"/>
              </a:solidFill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257967" y="1349373"/>
            <a:ext cx="11676064" cy="51161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sz="2000"/>
              <a:t>랜덤포레스트와 로지스틱 회귀모델을 통하여 모델들의 하이퍼파라미터 조정을 시도</a:t>
            </a:r>
            <a:r>
              <a:rPr lang="en-US" altLang="ko-KR" sz="2000"/>
              <a:t>,</a:t>
            </a:r>
            <a:r>
              <a:rPr lang="ko-KR" altLang="en-US" sz="2000"/>
              <a:t>  결과를 개선해보았습니다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-&gt;</a:t>
            </a:r>
            <a:r>
              <a:rPr lang="ko-KR" altLang="en-US" sz="2000"/>
              <a:t> 랜덤포레스트는 높은 정확도를 보였고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   로지스틱 회귀 모델은 높은 재현율과 f1 score가 나왔습니다</a:t>
            </a:r>
            <a:r>
              <a:rPr lang="en-US" altLang="ko-KR" sz="2000"/>
              <a:t>.</a:t>
            </a:r>
            <a:r>
              <a:rPr lang="ko-KR" altLang="en-US" sz="2000"/>
              <a:t> 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랜덤포래스트에서는 나이</a:t>
            </a:r>
            <a:r>
              <a:rPr lang="en-US" altLang="ko-KR" sz="2000"/>
              <a:t>,</a:t>
            </a:r>
            <a:r>
              <a:rPr lang="ko-KR" altLang="en-US" sz="2000"/>
              <a:t> 혈당수치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bmi, worktype</a:t>
            </a:r>
            <a:r>
              <a:rPr lang="ko-KR" altLang="en-US" sz="2000"/>
              <a:t>이 중요한 수치임을 알게 되었습니다 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eli5를 사용하여 로지스틱 회귀 모델에서는 bmi, 고혈압, 결혼여부, 나이, 심장질환여부가 중요한 변수로 확인되었습니다</a:t>
            </a:r>
            <a:r>
              <a:rPr lang="en-US" altLang="ko-KR" sz="2000"/>
              <a:t>.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SHAP을 통해 feature들의 영향을 살펴보면서 나이가</a:t>
            </a:r>
            <a:r>
              <a:rPr lang="en-US" altLang="ko-KR" sz="2000"/>
              <a:t> </a:t>
            </a:r>
            <a:r>
              <a:rPr lang="ko-KR" altLang="en-US" sz="2000"/>
              <a:t>많을 수록 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bmi</a:t>
            </a:r>
            <a:r>
              <a:rPr lang="ko-KR" altLang="en-US" sz="2000"/>
              <a:t>가 </a:t>
            </a:r>
            <a:r>
              <a:rPr lang="en-US" altLang="ko-KR" sz="2000"/>
              <a:t>30</a:t>
            </a:r>
            <a:r>
              <a:rPr lang="ko-KR" altLang="en-US" sz="2000"/>
              <a:t>이상일 수록 뇌졸중 확률이 높아짐을 알 수 있었습니다</a:t>
            </a:r>
            <a:r>
              <a:rPr lang="en-US" altLang="ko-KR" sz="2000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10736" y="2216828"/>
            <a:ext cx="5446528" cy="2962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ko-KR" altLang="en-US" sz="1800" spc="-150">
                <a:solidFill>
                  <a:schemeClr val="bg1"/>
                </a:solidFill>
              </a:rPr>
              <a:t>출처</a:t>
            </a:r>
            <a:endParaRPr lang="ko-KR" altLang="en-US" sz="1800" spc="-15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ko-KR" altLang="en-US" sz="1800" spc="-15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800" spc="-150">
                <a:solidFill>
                  <a:schemeClr val="bg1"/>
                </a:solidFill>
              </a:rPr>
              <a:t>-https://m.khan.co.kr/life/health/article/202110291033002#c2bhttps://m.khan.co.kr/life/health/article/202110291033002#c2b</a:t>
            </a:r>
            <a:endParaRPr lang="en-US" altLang="ko-KR" sz="1800" spc="-15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1800" spc="-15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ko-KR" sz="1800" spc="-1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278423" y="219807"/>
            <a:ext cx="3091961" cy="645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/>
              <a:t>1.</a:t>
            </a:r>
            <a:r>
              <a:rPr lang="ko-KR" altLang="en-US" sz="3200"/>
              <a:t> </a:t>
            </a:r>
            <a:r>
              <a:rPr lang="ko-KR" altLang="en-US" sz="3700"/>
              <a:t>문제제시</a:t>
            </a:r>
            <a:endParaRPr lang="ko-KR" altLang="en-US" sz="3700"/>
          </a:p>
        </p:txBody>
      </p:sp>
      <p:sp>
        <p:nvSpPr>
          <p:cNvPr id="7" name=""/>
          <p:cNvSpPr txBox="1"/>
          <p:nvPr/>
        </p:nvSpPr>
        <p:spPr>
          <a:xfrm>
            <a:off x="345056" y="930931"/>
            <a:ext cx="10998681" cy="49631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3200"/>
          </a:p>
          <a:p>
            <a:pPr>
              <a:defRPr/>
            </a:pPr>
            <a:r>
              <a:rPr lang="ko-KR" altLang="en-US" sz="3200"/>
              <a:t>   </a:t>
            </a:r>
            <a:r>
              <a:rPr lang="en-US" altLang="ko-KR" sz="3200">
                <a:solidFill>
                  <a:schemeClr val="dk1"/>
                </a:solidFill>
              </a:rPr>
              <a:t>1)</a:t>
            </a:r>
            <a:r>
              <a:rPr lang="ko-KR" altLang="en-US" sz="3200">
                <a:solidFill>
                  <a:schemeClr val="dk1"/>
                </a:solidFill>
              </a:rPr>
              <a:t>뇌졸중</a:t>
            </a:r>
            <a:endParaRPr lang="ko-KR" altLang="en-US" sz="32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32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3200">
                <a:solidFill>
                  <a:schemeClr val="dk1"/>
                </a:solidFill>
              </a:rPr>
              <a:t>-뇌에 혈액을 공급하는 혈관이 막히거나</a:t>
            </a:r>
            <a:r>
              <a:rPr lang="ko-KR" altLang="en-US" sz="3200">
                <a:solidFill>
                  <a:schemeClr val="dk1"/>
                </a:solidFill>
              </a:rPr>
              <a:t> </a:t>
            </a:r>
            <a:r>
              <a:rPr lang="en-US" altLang="ko-KR" sz="3200">
                <a:solidFill>
                  <a:schemeClr val="dk1"/>
                </a:solidFill>
              </a:rPr>
              <a:t>터지면서</a:t>
            </a:r>
            <a:r>
              <a:rPr lang="ko-KR" altLang="en-US" sz="3200">
                <a:solidFill>
                  <a:schemeClr val="dk1"/>
                </a:solidFill>
              </a:rPr>
              <a:t> </a:t>
            </a:r>
            <a:r>
              <a:rPr lang="en-US" altLang="ko-KR" sz="3200">
                <a:solidFill>
                  <a:schemeClr val="dk1"/>
                </a:solidFill>
              </a:rPr>
              <a:t>뇌가 손상되는 질환.</a:t>
            </a:r>
            <a:endParaRPr lang="en-US" altLang="ko-KR" sz="32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32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3200">
                <a:solidFill>
                  <a:schemeClr val="dk1"/>
                </a:solidFill>
              </a:rPr>
              <a:t>-</a:t>
            </a:r>
            <a:r>
              <a:rPr lang="ko-KR" altLang="en-US" sz="3200">
                <a:solidFill>
                  <a:schemeClr val="dk1"/>
                </a:solidFill>
              </a:rPr>
              <a:t>언제 어디서 찾아올지 모르고 생존해도 치명적인 후유증이 남을 수 있음 </a:t>
            </a:r>
            <a:endParaRPr lang="ko-KR" altLang="en-US" sz="32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3200">
                <a:solidFill>
                  <a:schemeClr val="dk1"/>
                </a:solidFill>
              </a:rPr>
              <a:t> </a:t>
            </a:r>
            <a:endParaRPr lang="ko-KR" altLang="en-US" sz="32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3200">
                <a:solidFill>
                  <a:schemeClr val="dk1"/>
                </a:solidFill>
              </a:rPr>
              <a:t>-</a:t>
            </a:r>
            <a:r>
              <a:rPr lang="ko-KR" altLang="en-US" sz="3200">
                <a:solidFill>
                  <a:schemeClr val="dk1"/>
                </a:solidFill>
              </a:rPr>
              <a:t>국내 </a:t>
            </a:r>
            <a:r>
              <a:rPr lang="en-US" altLang="ko-KR" sz="3200">
                <a:solidFill>
                  <a:schemeClr val="dk1"/>
                </a:solidFill>
              </a:rPr>
              <a:t>3</a:t>
            </a:r>
            <a:r>
              <a:rPr lang="ko-KR" altLang="en-US" sz="3200">
                <a:solidFill>
                  <a:schemeClr val="dk1"/>
                </a:solidFill>
              </a:rPr>
              <a:t>대 사망원인 중 하나 </a:t>
            </a:r>
            <a:endParaRPr lang="ko-KR" altLang="en-US" sz="32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278423" y="219807"/>
            <a:ext cx="3091961" cy="6450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/>
              <a:t>1.</a:t>
            </a:r>
            <a:r>
              <a:rPr lang="ko-KR" altLang="en-US" sz="3200"/>
              <a:t> </a:t>
            </a:r>
            <a:r>
              <a:rPr lang="ko-KR" altLang="en-US" sz="3700"/>
              <a:t>문제제시</a:t>
            </a:r>
            <a:endParaRPr lang="ko-KR" altLang="en-US" sz="3700"/>
          </a:p>
        </p:txBody>
      </p:sp>
      <p:sp>
        <p:nvSpPr>
          <p:cNvPr id="7" name=""/>
          <p:cNvSpPr txBox="1"/>
          <p:nvPr/>
        </p:nvSpPr>
        <p:spPr>
          <a:xfrm>
            <a:off x="345056" y="930931"/>
            <a:ext cx="10998681" cy="52393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3200"/>
          </a:p>
          <a:p>
            <a:pPr>
              <a:defRPr/>
            </a:pPr>
            <a:r>
              <a:rPr lang="ko-KR" altLang="en-US" sz="3200"/>
              <a:t>   </a:t>
            </a:r>
            <a:r>
              <a:rPr lang="en-US" altLang="ko-KR" sz="3200"/>
              <a:t>2)</a:t>
            </a:r>
            <a:r>
              <a:rPr lang="ko-KR" altLang="en-US" sz="3200"/>
              <a:t> 데이터 설명 </a:t>
            </a:r>
            <a:endParaRPr lang="ko-KR" altLang="en-US" sz="3200"/>
          </a:p>
          <a:p>
            <a:pPr>
              <a:defRPr/>
            </a:pPr>
            <a:endParaRPr lang="ko-KR" altLang="en-US" sz="3200"/>
          </a:p>
          <a:p>
            <a:pPr>
              <a:defRPr/>
            </a:pPr>
            <a:r>
              <a:rPr lang="en-US" altLang="ko-KR" sz="3200"/>
              <a:t>-</a:t>
            </a:r>
            <a:r>
              <a:rPr lang="ko-KR" altLang="en-US" sz="3200"/>
              <a:t> </a:t>
            </a:r>
            <a:r>
              <a:rPr lang="en-US" altLang="ko-KR" sz="3200"/>
              <a:t>5110</a:t>
            </a:r>
            <a:r>
              <a:rPr lang="ko-KR" altLang="en-US" sz="3200"/>
              <a:t>명의 환자의 성별</a:t>
            </a:r>
            <a:r>
              <a:rPr lang="en-US" altLang="ko-KR" sz="3200"/>
              <a:t>,</a:t>
            </a:r>
            <a:r>
              <a:rPr lang="ko-KR" altLang="en-US" sz="3200"/>
              <a:t> 나이</a:t>
            </a:r>
            <a:r>
              <a:rPr lang="en-US" altLang="ko-KR" sz="3200"/>
              <a:t>,</a:t>
            </a:r>
            <a:r>
              <a:rPr lang="ko-KR" altLang="en-US" sz="3200"/>
              <a:t> 고혈압 유무</a:t>
            </a:r>
            <a:r>
              <a:rPr lang="en-US" altLang="ko-KR" sz="3200"/>
              <a:t>,</a:t>
            </a:r>
            <a:r>
              <a:rPr lang="ko-KR" altLang="en-US" sz="3200"/>
              <a:t> 결혼 여부 등등이 나타난 데이터 셋</a:t>
            </a:r>
            <a:endParaRPr lang="ko-KR" altLang="en-US" sz="3200"/>
          </a:p>
          <a:p>
            <a:pPr>
              <a:defRPr/>
            </a:pPr>
            <a:endParaRPr lang="ko-KR" altLang="en-US" sz="3200"/>
          </a:p>
          <a:p>
            <a:pPr>
              <a:defRPr/>
            </a:pPr>
            <a:r>
              <a:rPr lang="en-US" altLang="ko-KR" sz="3200"/>
              <a:t>-</a:t>
            </a:r>
            <a:r>
              <a:rPr lang="ko-KR" altLang="en-US" sz="3200"/>
              <a:t> </a:t>
            </a:r>
            <a:r>
              <a:rPr lang="en-US" altLang="ko-KR" sz="3200"/>
              <a:t>BMI</a:t>
            </a:r>
            <a:r>
              <a:rPr lang="ko-KR" altLang="en-US" sz="3200"/>
              <a:t> </a:t>
            </a:r>
            <a:r>
              <a:rPr lang="en-US" altLang="ko-KR" sz="3200"/>
              <a:t>201</a:t>
            </a:r>
            <a:r>
              <a:rPr lang="ko-KR" altLang="en-US" sz="3200"/>
              <a:t>개가 값이 나타나있지 않아 임의로 </a:t>
            </a:r>
            <a:r>
              <a:rPr lang="en-US" altLang="ko-KR" sz="3200"/>
              <a:t>BMI</a:t>
            </a:r>
            <a:r>
              <a:rPr lang="ko-KR" altLang="en-US" sz="3200"/>
              <a:t>평균값으로 처리</a:t>
            </a:r>
            <a:endParaRPr lang="ko-KR" altLang="en-US" sz="3200"/>
          </a:p>
          <a:p>
            <a:pPr>
              <a:defRPr/>
            </a:pPr>
            <a:endParaRPr lang="ko-KR" altLang="en-US" sz="3200"/>
          </a:p>
          <a:p>
            <a:pPr algn="ctr">
              <a:defRPr/>
            </a:pPr>
            <a:r>
              <a:rPr lang="en-US" altLang="ko-KR" sz="3200">
                <a:solidFill>
                  <a:schemeClr val="dk1"/>
                </a:solidFill>
              </a:rPr>
              <a:t>-&gt;</a:t>
            </a:r>
            <a:r>
              <a:rPr lang="ko-KR" altLang="en-US" sz="3200">
                <a:solidFill>
                  <a:schemeClr val="dk1"/>
                </a:solidFill>
              </a:rPr>
              <a:t>뇌졸중 걸릴 가능성이 있는지에 대한 예측</a:t>
            </a:r>
            <a:endParaRPr lang="ko-KR" altLang="en-US"/>
          </a:p>
          <a:p>
            <a:pPr>
              <a:defRPr/>
            </a:pPr>
            <a:r>
              <a:rPr lang="ko-KR" altLang="en-US"/>
              <a:t> 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15458" y="674075"/>
            <a:ext cx="4542693" cy="5175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/>
              <a:t> 데이터 분포</a:t>
            </a:r>
            <a:endParaRPr lang="ko-KR" altLang="en-US" sz="28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90847" y="1736058"/>
            <a:ext cx="6010468" cy="398669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787876"/>
            <a:ext cx="5699910" cy="379513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923192" y="5773615"/>
            <a:ext cx="10037886" cy="78720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/>
              <a:t>흡연을 하는지 안하는지 알수 없는 자와 비흡연자의 수가 높고</a:t>
            </a:r>
            <a:endParaRPr lang="ko-KR" altLang="en-US" sz="2300"/>
          </a:p>
          <a:p>
            <a:pPr algn="ctr">
              <a:defRPr/>
            </a:pPr>
            <a:r>
              <a:rPr lang="ko-KR" altLang="en-US" sz="2300"/>
              <a:t>여성의 수가 더 많다는 것을 알 수 있었다</a:t>
            </a:r>
            <a:r>
              <a:rPr lang="en-US" altLang="ko-KR" sz="2300"/>
              <a:t>.</a:t>
            </a:r>
            <a:r>
              <a:rPr lang="ko-KR" altLang="en-US" sz="2300"/>
              <a:t>  </a:t>
            </a:r>
            <a:endParaRPr lang="ko-KR" altLang="en-US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15458" y="674075"/>
            <a:ext cx="4542693" cy="5175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/>
              <a:t> 데이터 분포</a:t>
            </a:r>
            <a:endParaRPr lang="ko-KR" altLang="en-US" sz="2800"/>
          </a:p>
        </p:txBody>
      </p:sp>
      <p:sp>
        <p:nvSpPr>
          <p:cNvPr id="9" name=""/>
          <p:cNvSpPr txBox="1"/>
          <p:nvPr/>
        </p:nvSpPr>
        <p:spPr>
          <a:xfrm>
            <a:off x="820614" y="5568461"/>
            <a:ext cx="10037886" cy="79233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/>
              <a:t>뇌졸중에 걸린 사람과 걸리지 않은 사람의 데이터 불균형이 크다는 것과</a:t>
            </a:r>
            <a:endParaRPr lang="ko-KR" altLang="en-US" sz="2300"/>
          </a:p>
          <a:p>
            <a:pPr algn="ctr">
              <a:defRPr/>
            </a:pPr>
            <a:r>
              <a:rPr lang="ko-KR" altLang="en-US" sz="2300"/>
              <a:t>도시에 사는 사람과 시골에 사는 사람의 수가 비슷하다는 것을 알게 되었습니다</a:t>
            </a:r>
            <a:r>
              <a:rPr lang="en-US" altLang="ko-KR" sz="2300"/>
              <a:t>.</a:t>
            </a:r>
            <a:r>
              <a:rPr lang="ko-KR" altLang="en-US" sz="2300"/>
              <a:t> </a:t>
            </a:r>
            <a:endParaRPr lang="ko-KR" altLang="en-US" sz="23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08478"/>
            <a:ext cx="5790885" cy="3841043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46885" y="1534161"/>
            <a:ext cx="5691720" cy="3789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15458" y="674075"/>
            <a:ext cx="4542693" cy="5175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/>
              <a:t> 데이터 분포</a:t>
            </a:r>
            <a:endParaRPr lang="ko-KR" altLang="en-US" sz="2800"/>
          </a:p>
        </p:txBody>
      </p:sp>
      <p:sp>
        <p:nvSpPr>
          <p:cNvPr id="9" name=""/>
          <p:cNvSpPr txBox="1"/>
          <p:nvPr/>
        </p:nvSpPr>
        <p:spPr>
          <a:xfrm>
            <a:off x="820614" y="5568461"/>
            <a:ext cx="10037886" cy="79233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/>
              <a:t>나이는 </a:t>
            </a:r>
            <a:r>
              <a:rPr lang="en-US" altLang="ko-KR" sz="2300"/>
              <a:t>78</a:t>
            </a:r>
            <a:r>
              <a:rPr lang="ko-KR" altLang="en-US" sz="2300"/>
              <a:t>세가 많았음을 알 수 있었습니다</a:t>
            </a:r>
            <a:r>
              <a:rPr lang="en-US" altLang="ko-KR" sz="2300"/>
              <a:t>.</a:t>
            </a:r>
            <a:endParaRPr lang="en-US" altLang="ko-KR" sz="2300"/>
          </a:p>
          <a:p>
            <a:pPr algn="ctr">
              <a:defRPr/>
            </a:pPr>
            <a:r>
              <a:rPr lang="en-US" altLang="ko-KR" sz="2300"/>
              <a:t>Bmi</a:t>
            </a:r>
            <a:r>
              <a:rPr lang="ko-KR" altLang="en-US" sz="2300"/>
              <a:t>지수도 </a:t>
            </a:r>
            <a:r>
              <a:rPr lang="en-US" altLang="ko-KR" sz="2300"/>
              <a:t> 28.893237</a:t>
            </a:r>
            <a:r>
              <a:rPr lang="ko-KR" altLang="en-US" sz="2300"/>
              <a:t>에서 높은 수치를 보인다는 것을 알 수 있었습니다</a:t>
            </a:r>
            <a:r>
              <a:rPr lang="en-US" altLang="ko-KR" sz="2300"/>
              <a:t>.</a:t>
            </a:r>
            <a:endParaRPr lang="ko-KR" altLang="en-US" sz="23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86267"/>
            <a:ext cx="5718969" cy="4485466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01682" y="1244882"/>
            <a:ext cx="5569500" cy="436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15458" y="674075"/>
            <a:ext cx="4542693" cy="5175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/>
              <a:t> 데이터 분포</a:t>
            </a:r>
            <a:endParaRPr lang="ko-KR" altLang="en-US" sz="2800"/>
          </a:p>
        </p:txBody>
      </p:sp>
      <p:sp>
        <p:nvSpPr>
          <p:cNvPr id="9" name=""/>
          <p:cNvSpPr txBox="1"/>
          <p:nvPr/>
        </p:nvSpPr>
        <p:spPr>
          <a:xfrm>
            <a:off x="820614" y="5568461"/>
            <a:ext cx="10037886" cy="79233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/>
              <a:t>결혼비율에서는 결혼을 한 사람의 수가 많았고</a:t>
            </a:r>
            <a:r>
              <a:rPr lang="en-US" altLang="ko-KR" sz="2300"/>
              <a:t>,</a:t>
            </a:r>
            <a:r>
              <a:rPr lang="ko-KR" altLang="en-US" sz="2300"/>
              <a:t> </a:t>
            </a:r>
            <a:endParaRPr lang="ko-KR" altLang="en-US" sz="2300"/>
          </a:p>
          <a:p>
            <a:pPr algn="ctr">
              <a:defRPr/>
            </a:pPr>
            <a:r>
              <a:rPr lang="ko-KR" altLang="en-US" sz="2300"/>
              <a:t>직업의 분포에서는 공적업무를 하는 사람이 많음을 알 수 있었습니다</a:t>
            </a:r>
            <a:r>
              <a:rPr lang="en-US" altLang="ko-KR" sz="2300"/>
              <a:t>.</a:t>
            </a:r>
            <a:r>
              <a:rPr lang="ko-KR" altLang="en-US" sz="2300"/>
              <a:t>  </a:t>
            </a:r>
            <a:endParaRPr lang="ko-KR" altLang="en-US" sz="23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49734"/>
            <a:ext cx="5647758" cy="3803300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899163"/>
            <a:ext cx="5526626" cy="36751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615458" y="674075"/>
            <a:ext cx="4542693" cy="5175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/>
              <a:t> 데이터 분포</a:t>
            </a:r>
            <a:endParaRPr lang="ko-KR" altLang="en-US" sz="2800"/>
          </a:p>
        </p:txBody>
      </p:sp>
      <p:sp>
        <p:nvSpPr>
          <p:cNvPr id="9" name=""/>
          <p:cNvSpPr txBox="1"/>
          <p:nvPr/>
        </p:nvSpPr>
        <p:spPr>
          <a:xfrm>
            <a:off x="820614" y="5568461"/>
            <a:ext cx="10037886" cy="79233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300"/>
              <a:t>고혈압 유무는 고혈압이 없는 사람</a:t>
            </a:r>
            <a:r>
              <a:rPr lang="en-US" altLang="ko-KR" sz="2300"/>
              <a:t>,</a:t>
            </a:r>
            <a:r>
              <a:rPr lang="ko-KR" altLang="en-US" sz="2300"/>
              <a:t> </a:t>
            </a:r>
            <a:endParaRPr lang="ko-KR" altLang="en-US" sz="2300"/>
          </a:p>
          <a:p>
            <a:pPr algn="ctr">
              <a:defRPr/>
            </a:pPr>
            <a:r>
              <a:rPr lang="ko-KR" altLang="en-US" sz="2300"/>
              <a:t>심장 질환 유무에서는 심장 질환이 없는 사람이 많았습니다</a:t>
            </a:r>
            <a:r>
              <a:rPr lang="en-US" altLang="ko-KR" sz="2300"/>
              <a:t>.</a:t>
            </a:r>
            <a:r>
              <a:rPr lang="ko-KR" altLang="en-US" sz="2300"/>
              <a:t> </a:t>
            </a:r>
            <a:endParaRPr lang="ko-KR" altLang="en-US" sz="23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555945"/>
            <a:ext cx="5647759" cy="3746108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2230" y="1576372"/>
            <a:ext cx="5543849" cy="3705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570</ep:Words>
  <ep:PresentationFormat>와이드스크린</ep:PresentationFormat>
  <ep:Paragraphs>130</ep:Paragraphs>
  <ep:Slides>25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2020-11-18T01:48:02.000</dcterms:created>
  <dc:creator>유 새별</dc:creator>
  <cp:lastModifiedBy>SAMSUNG</cp:lastModifiedBy>
  <dcterms:modified xsi:type="dcterms:W3CDTF">2022-05-24T06:08:34.257</dcterms:modified>
  <cp:revision>64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