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6" r:id="rId5"/>
    <p:sldId id="268" r:id="rId6"/>
    <p:sldId id="270" r:id="rId7"/>
    <p:sldId id="269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2" d="100"/>
          <a:sy n="52" d="100"/>
        </p:scale>
        <p:origin x="64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윤아" userId="9f9de217dc7c65b9" providerId="LiveId" clId="{3316159F-FCC8-4E9B-B1A1-D132F0861CC0}"/>
    <pc:docChg chg="modSld">
      <pc:chgData name="박 윤아" userId="9f9de217dc7c65b9" providerId="LiveId" clId="{3316159F-FCC8-4E9B-B1A1-D132F0861CC0}" dt="2022-07-27T07:35:22.762" v="1" actId="729"/>
      <pc:docMkLst>
        <pc:docMk/>
      </pc:docMkLst>
      <pc:sldChg chg="mod modShow">
        <pc:chgData name="박 윤아" userId="9f9de217dc7c65b9" providerId="LiveId" clId="{3316159F-FCC8-4E9B-B1A1-D132F0861CC0}" dt="2022-07-27T07:35:22.762" v="1" actId="729"/>
        <pc:sldMkLst>
          <pc:docMk/>
          <pc:sldMk cId="4262198535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2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5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5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47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37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76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3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4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0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08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echu.tistory.com/10" TargetMode="External"/><Relationship Id="rId2" Type="http://schemas.openxmlformats.org/officeDocument/2006/relationships/hyperlink" Target="https://acdongpgm.tistory.com/16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austubhb999/tomatoleaf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09700" y="0"/>
            <a:ext cx="10782300" cy="3705225"/>
          </a:xfrm>
          <a:prstGeom prst="line">
            <a:avLst/>
          </a:prstGeom>
          <a:ln>
            <a:solidFill>
              <a:srgbClr val="D3E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2562225" y="0"/>
            <a:ext cx="2695575" cy="6858000"/>
          </a:xfrm>
          <a:prstGeom prst="line">
            <a:avLst/>
          </a:prstGeom>
          <a:ln>
            <a:solidFill>
              <a:srgbClr val="D3E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0" y="2505075"/>
            <a:ext cx="11896725" cy="4352925"/>
          </a:xfrm>
          <a:prstGeom prst="line">
            <a:avLst/>
          </a:prstGeom>
          <a:ln>
            <a:solidFill>
              <a:srgbClr val="D3E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6572250" y="0"/>
            <a:ext cx="2695575" cy="6858000"/>
          </a:xfrm>
          <a:prstGeom prst="line">
            <a:avLst/>
          </a:prstGeom>
          <a:ln>
            <a:solidFill>
              <a:srgbClr val="D3E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1331812" y="2595964"/>
            <a:ext cx="9450488" cy="1446550"/>
          </a:xfrm>
          <a:prstGeom prst="rect">
            <a:avLst/>
          </a:prstGeom>
          <a:solidFill>
            <a:srgbClr val="F9F6E7"/>
          </a:solidFill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latin typeface="+mj-lt"/>
                <a:ea typeface="Tmon몬소리 Black" panose="02000A03000000000000" pitchFamily="2" charset="-127"/>
              </a:rPr>
              <a:t>Section4 project</a:t>
            </a:r>
          </a:p>
          <a:p>
            <a:pPr algn="ctr" latinLnBrk="0">
              <a:defRPr/>
            </a:pPr>
            <a:r>
              <a:rPr lang="en-US" altLang="ko-KR" sz="4400" i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latin typeface="+mj-lt"/>
                <a:ea typeface="Tmon몬소리 Black" panose="02000A03000000000000" pitchFamily="2" charset="-127"/>
              </a:rPr>
              <a:t>-</a:t>
            </a:r>
            <a:r>
              <a:rPr lang="ko-KR" altLang="en-US" sz="4400" b="1" i="0" dirty="0">
                <a:effectLst/>
                <a:latin typeface="+mj-lt"/>
              </a:rPr>
              <a:t>토마토 잎을 통해 토마토 상태 예측</a:t>
            </a:r>
            <a:endParaRPr lang="en-US" altLang="ko-KR" sz="4400" i="1" kern="0" dirty="0">
              <a:ln w="9525">
                <a:solidFill>
                  <a:prstClr val="white">
                    <a:lumMod val="50000"/>
                  </a:prstClr>
                </a:solidFill>
              </a:ln>
              <a:latin typeface="+mj-lt"/>
              <a:ea typeface="Tmon몬소리 Black" panose="02000A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D751A8-0BE1-7ADC-83F9-3126F1237292}"/>
              </a:ext>
            </a:extLst>
          </p:cNvPr>
          <p:cNvSpPr txBox="1"/>
          <p:nvPr/>
        </p:nvSpPr>
        <p:spPr>
          <a:xfrm>
            <a:off x="9809828" y="5826353"/>
            <a:ext cx="323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박윤아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230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E9A17F-C8D9-ACF9-2EE2-0CED8DCF82AC}"/>
              </a:ext>
            </a:extLst>
          </p:cNvPr>
          <p:cNvSpPr/>
          <p:nvPr/>
        </p:nvSpPr>
        <p:spPr>
          <a:xfrm>
            <a:off x="0" y="0"/>
            <a:ext cx="12192000" cy="678873"/>
          </a:xfrm>
          <a:prstGeom prst="rect">
            <a:avLst/>
          </a:prstGeom>
          <a:solidFill>
            <a:srgbClr val="80B184"/>
          </a:solidFill>
          <a:ln>
            <a:noFill/>
          </a:ln>
          <a:effectLst>
            <a:outerShdw dist="12700" dir="5400000" algn="t" rotWithShape="0">
              <a:srgbClr val="618F6A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latinLnBrk="0">
              <a:defRPr/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참고한 사이트</a:t>
            </a:r>
            <a:endParaRPr lang="ko-KR" altLang="en-US" sz="2800" dirty="0">
              <a:solidFill>
                <a:srgbClr val="F9F6E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D469B3-21D9-46F6-F844-503600CD3B59}"/>
              </a:ext>
            </a:extLst>
          </p:cNvPr>
          <p:cNvSpPr txBox="1"/>
          <p:nvPr/>
        </p:nvSpPr>
        <p:spPr>
          <a:xfrm>
            <a:off x="709684" y="1364776"/>
            <a:ext cx="10017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https://acdongpgm.tistory.com/169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hlinkClick r:id="rId3"/>
              </a:rPr>
              <a:t>https://daechu.tistory.com/10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Codestates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/N431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65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E9A17F-C8D9-ACF9-2EE2-0CED8DCF82AC}"/>
              </a:ext>
            </a:extLst>
          </p:cNvPr>
          <p:cNvSpPr/>
          <p:nvPr/>
        </p:nvSpPr>
        <p:spPr>
          <a:xfrm>
            <a:off x="0" y="0"/>
            <a:ext cx="12192000" cy="678873"/>
          </a:xfrm>
          <a:prstGeom prst="rect">
            <a:avLst/>
          </a:prstGeom>
          <a:solidFill>
            <a:srgbClr val="80B184"/>
          </a:solidFill>
          <a:ln>
            <a:noFill/>
          </a:ln>
          <a:effectLst>
            <a:outerShdw dist="12700" dir="5400000" algn="t" rotWithShape="0">
              <a:srgbClr val="618F6A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latinLnBrk="0">
              <a:defRPr/>
            </a:pPr>
            <a:r>
              <a:rPr lang="ko-KR" altLang="en-US" sz="2800" i="1" kern="0" dirty="0">
                <a:ln w="952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 </a:t>
            </a:r>
            <a:endParaRPr lang="ko-KR" altLang="en-US" sz="2800" dirty="0">
              <a:solidFill>
                <a:srgbClr val="F9F6E7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ADA410-83AD-417F-812E-D18CFCA8903D}"/>
              </a:ext>
            </a:extLst>
          </p:cNvPr>
          <p:cNvSpPr/>
          <p:nvPr/>
        </p:nvSpPr>
        <p:spPr>
          <a:xfrm>
            <a:off x="2674218" y="963239"/>
            <a:ext cx="6359627" cy="414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선정이유 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소개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개발 프로세스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회고 및 향후목표 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6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E9A17F-C8D9-ACF9-2EE2-0CED8DCF82AC}"/>
              </a:ext>
            </a:extLst>
          </p:cNvPr>
          <p:cNvSpPr/>
          <p:nvPr/>
        </p:nvSpPr>
        <p:spPr>
          <a:xfrm>
            <a:off x="0" y="0"/>
            <a:ext cx="12192000" cy="678873"/>
          </a:xfrm>
          <a:prstGeom prst="rect">
            <a:avLst/>
          </a:prstGeom>
          <a:solidFill>
            <a:srgbClr val="80B184"/>
          </a:solidFill>
          <a:ln>
            <a:noFill/>
          </a:ln>
          <a:effectLst>
            <a:outerShdw dist="12700" dir="5400000" algn="t" rotWithShape="0">
              <a:srgbClr val="618F6A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latinLnBrk="0">
              <a:defRPr/>
            </a:pPr>
            <a:endParaRPr lang="en-US" altLang="ko-KR" sz="2800" b="1" i="1" kern="0" dirty="0">
              <a:ln w="9525">
                <a:noFill/>
              </a:ln>
              <a:solidFill>
                <a:srgbClr val="F9F6E7"/>
              </a:solidFill>
              <a:ea typeface="Tmon몬소리 Black" panose="02000A03000000000000" pitchFamily="2" charset="-127"/>
            </a:endParaRPr>
          </a:p>
          <a:p>
            <a:pPr marL="263525" latinLnBrk="0">
              <a:defRPr/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선정이유 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63525" latinLnBrk="0">
              <a:defRPr/>
            </a:pPr>
            <a:endParaRPr lang="ko-KR" altLang="en-US" sz="2800" dirty="0">
              <a:solidFill>
                <a:srgbClr val="F9F6E7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ADA410-83AD-417F-812E-D18CFCA8903D}"/>
              </a:ext>
            </a:extLst>
          </p:cNvPr>
          <p:cNvSpPr/>
          <p:nvPr/>
        </p:nvSpPr>
        <p:spPr>
          <a:xfrm>
            <a:off x="730653" y="1457061"/>
            <a:ext cx="100789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대학 때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‘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생약 </a:t>
            </a:r>
            <a:r>
              <a:rPr lang="ko-KR" alt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감정학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수업 수강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l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l"/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한약재를 감정하는 방법은 다양한 방법이 존재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한약재 관능검사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‘?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색깔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형태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맛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향 등으로 감정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l"/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l"/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한약을 감정하는 것에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차적으로 중요한 것은 좋은 한약재를 재배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l"/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l"/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토마토는 한의학적으로 </a:t>
            </a:r>
            <a:r>
              <a:rPr lang="ko-KR" altLang="en-US" sz="2400" b="0" i="0" dirty="0">
                <a:effectLst/>
                <a:latin typeface="-apple-system"/>
              </a:rPr>
              <a:t>번가</a:t>
            </a:r>
            <a:r>
              <a:rPr lang="en-US" altLang="ko-KR" sz="2400" b="0" i="0" dirty="0">
                <a:effectLst/>
                <a:latin typeface="-apple-system"/>
              </a:rPr>
              <a:t>(</a:t>
            </a:r>
            <a:r>
              <a:rPr lang="ko-KR" altLang="en-US" sz="2400" b="0" i="0" dirty="0">
                <a:effectLst/>
                <a:latin typeface="-apple-system"/>
              </a:rPr>
              <a:t>番茄</a:t>
            </a:r>
            <a:r>
              <a:rPr lang="en-US" altLang="ko-KR" sz="2400" b="0" i="0" dirty="0">
                <a:effectLst/>
                <a:latin typeface="-apple-system"/>
              </a:rPr>
              <a:t>), </a:t>
            </a:r>
            <a:r>
              <a:rPr lang="ko-KR" altLang="en-US" sz="2400" b="0" i="0" dirty="0" err="1">
                <a:effectLst/>
                <a:latin typeface="-apple-system"/>
              </a:rPr>
              <a:t>서홍</a:t>
            </a:r>
            <a:r>
              <a:rPr lang="en-US" altLang="ko-KR" sz="2400" b="0" i="0" dirty="0">
                <a:effectLst/>
                <a:latin typeface="-apple-system"/>
              </a:rPr>
              <a:t>(</a:t>
            </a:r>
            <a:r>
              <a:rPr lang="ko-KR" altLang="en-US" sz="2400" b="0" i="0" dirty="0">
                <a:effectLst/>
                <a:latin typeface="-apple-system"/>
              </a:rPr>
              <a:t>西紅</a:t>
            </a:r>
            <a:r>
              <a:rPr lang="en-US" altLang="ko-KR" sz="2400" b="0" i="0" dirty="0">
                <a:effectLst/>
                <a:latin typeface="-apple-system"/>
              </a:rPr>
              <a:t>)</a:t>
            </a:r>
            <a:r>
              <a:rPr lang="ko-KR" altLang="en-US" sz="2400" b="0" i="0" dirty="0">
                <a:effectLst/>
                <a:latin typeface="-apple-system"/>
              </a:rPr>
              <a:t>시</a:t>
            </a:r>
            <a:r>
              <a:rPr lang="en-US" altLang="ko-KR" sz="2400" b="0" i="0" dirty="0">
                <a:effectLst/>
                <a:latin typeface="-apple-system"/>
              </a:rPr>
              <a:t>, </a:t>
            </a:r>
            <a:r>
              <a:rPr lang="ko-KR" altLang="en-US" sz="2400" b="0" i="0" dirty="0" err="1">
                <a:effectLst/>
                <a:latin typeface="-apple-system"/>
              </a:rPr>
              <a:t>번이자</a:t>
            </a:r>
            <a:r>
              <a:rPr lang="en-US" altLang="ko-KR" sz="2400" b="0" i="0" dirty="0">
                <a:effectLst/>
                <a:latin typeface="-apple-system"/>
              </a:rPr>
              <a:t>(</a:t>
            </a:r>
            <a:r>
              <a:rPr lang="ko-KR" altLang="en-US" sz="2400" b="0" i="0" dirty="0">
                <a:effectLst/>
                <a:latin typeface="-apple-system"/>
              </a:rPr>
              <a:t>番李子</a:t>
            </a:r>
            <a:r>
              <a:rPr lang="en-US" altLang="ko-KR" sz="2400" b="0" i="0" dirty="0">
                <a:effectLst/>
                <a:latin typeface="-apple-system"/>
              </a:rPr>
              <a:t>)</a:t>
            </a:r>
            <a:endParaRPr lang="en-US" altLang="ko-KR" sz="2400" dirty="0">
              <a:latin typeface="-apple-system"/>
            </a:endParaRPr>
          </a:p>
          <a:p>
            <a:pPr algn="l"/>
            <a:endParaRPr lang="en-US" altLang="ko-KR" sz="2400" b="0" i="0" dirty="0">
              <a:effectLst/>
              <a:latin typeface="-apple-system"/>
            </a:endParaRPr>
          </a:p>
          <a:p>
            <a:pPr algn="l"/>
            <a:r>
              <a:rPr lang="ko-KR" altLang="en-US" sz="2400" b="0" i="0" dirty="0">
                <a:effectLst/>
                <a:latin typeface="-apple-system"/>
              </a:rPr>
              <a:t>토마토 잎을 보고 토마토의 상태를 알려주는 모델을 통해</a:t>
            </a:r>
            <a:endParaRPr lang="en-US" altLang="ko-KR" sz="2400" dirty="0">
              <a:latin typeface="-apple-system"/>
            </a:endParaRPr>
          </a:p>
          <a:p>
            <a:pPr algn="l"/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l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문제 상황에 따른 빠른 확인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품질과 수량을 높일 수 있음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19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E9A17F-C8D9-ACF9-2EE2-0CED8DCF82AC}"/>
              </a:ext>
            </a:extLst>
          </p:cNvPr>
          <p:cNvSpPr/>
          <p:nvPr/>
        </p:nvSpPr>
        <p:spPr>
          <a:xfrm>
            <a:off x="0" y="0"/>
            <a:ext cx="12192000" cy="678873"/>
          </a:xfrm>
          <a:prstGeom prst="rect">
            <a:avLst/>
          </a:prstGeom>
          <a:solidFill>
            <a:srgbClr val="80B184"/>
          </a:solidFill>
          <a:ln>
            <a:noFill/>
          </a:ln>
          <a:effectLst>
            <a:outerShdw dist="12700" dir="5400000" algn="t" rotWithShape="0">
              <a:srgbClr val="618F6A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latinLnBrk="0">
              <a:defRPr/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소개</a:t>
            </a:r>
            <a:endParaRPr lang="ko-KR" altLang="en-US" sz="2800" dirty="0">
              <a:solidFill>
                <a:srgbClr val="F9F6E7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ADA410-83AD-417F-812E-D18CFCA8903D}"/>
              </a:ext>
            </a:extLst>
          </p:cNvPr>
          <p:cNvSpPr/>
          <p:nvPr/>
        </p:nvSpPr>
        <p:spPr>
          <a:xfrm>
            <a:off x="253670" y="678873"/>
            <a:ext cx="68108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카테고리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10000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train,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카테고리 당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1000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 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1000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test ,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카테고리 당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l"/>
            <a:endParaRPr lang="en-US" altLang="ko-KR" sz="2000" dirty="0">
              <a:latin typeface="-apple-system"/>
            </a:endParaRPr>
          </a:p>
          <a:p>
            <a:pPr algn="l"/>
            <a:r>
              <a:rPr lang="en-US" altLang="ko-KR" sz="2000" b="0" i="0" dirty="0" err="1">
                <a:effectLst/>
                <a:latin typeface="-apple-system"/>
              </a:rPr>
              <a:t>Tomatomosaicvirus</a:t>
            </a:r>
            <a:r>
              <a:rPr lang="en-US" altLang="ko-KR" sz="2000" b="0" i="0" dirty="0">
                <a:effectLst/>
                <a:latin typeface="-apple-system"/>
              </a:rPr>
              <a:t> – </a:t>
            </a:r>
            <a:r>
              <a:rPr lang="ko-KR" altLang="en-US" sz="2000" b="0" i="0" dirty="0">
                <a:effectLst/>
                <a:latin typeface="-apple-system"/>
              </a:rPr>
              <a:t>토마토 모자이크 바이러스 </a:t>
            </a:r>
          </a:p>
          <a:p>
            <a:pPr algn="l"/>
            <a:r>
              <a:rPr lang="en-US" altLang="ko-KR" sz="2000" b="0" i="0" dirty="0" err="1">
                <a:effectLst/>
                <a:latin typeface="-apple-system"/>
              </a:rPr>
              <a:t>Target_Spot</a:t>
            </a:r>
            <a:r>
              <a:rPr lang="en-US" altLang="ko-KR" sz="2000" b="0" i="0" dirty="0">
                <a:effectLst/>
                <a:latin typeface="-apple-system"/>
              </a:rPr>
              <a:t>- </a:t>
            </a:r>
            <a:r>
              <a:rPr lang="ko-KR" altLang="en-US" sz="2000" b="0" i="0" dirty="0">
                <a:effectLst/>
                <a:latin typeface="-apple-system"/>
              </a:rPr>
              <a:t>표적 반점 </a:t>
            </a:r>
            <a:endParaRPr lang="en-US" altLang="ko-KR" sz="2000" b="0" i="0" dirty="0">
              <a:effectLst/>
              <a:latin typeface="-apple-system"/>
            </a:endParaRPr>
          </a:p>
          <a:p>
            <a:pPr algn="l"/>
            <a:r>
              <a:rPr lang="en-US" altLang="ko-KR" sz="2000" b="0" i="0" dirty="0" err="1">
                <a:effectLst/>
                <a:latin typeface="-apple-system"/>
              </a:rPr>
              <a:t>Bacterial_spot</a:t>
            </a:r>
            <a:r>
              <a:rPr lang="en-US" altLang="ko-KR" sz="2000" b="0" i="0" dirty="0">
                <a:effectLst/>
                <a:latin typeface="-apple-system"/>
              </a:rPr>
              <a:t> - </a:t>
            </a:r>
            <a:r>
              <a:rPr lang="ko-KR" altLang="en-US" sz="2000" b="0" i="0" dirty="0">
                <a:effectLst/>
                <a:latin typeface="-apple-system"/>
              </a:rPr>
              <a:t>세균 반점</a:t>
            </a:r>
            <a:endParaRPr lang="en-US" altLang="ko-KR" sz="2000" b="0" i="0" dirty="0">
              <a:effectLst/>
              <a:latin typeface="-apple-system"/>
            </a:endParaRPr>
          </a:p>
          <a:p>
            <a:pPr algn="l"/>
            <a:r>
              <a:rPr lang="en-US" altLang="ko-KR" sz="2000" b="0" i="0" dirty="0" err="1">
                <a:effectLst/>
                <a:latin typeface="-apple-system"/>
              </a:rPr>
              <a:t>TomatoYellowLeafCurlVirus</a:t>
            </a:r>
            <a:r>
              <a:rPr lang="en-US" altLang="ko-KR" sz="2000" b="0" i="0" dirty="0">
                <a:effectLst/>
                <a:latin typeface="-apple-system"/>
              </a:rPr>
              <a:t> - </a:t>
            </a:r>
            <a:r>
              <a:rPr lang="ko-KR" altLang="en-US" sz="2000" b="0" i="0" dirty="0" err="1">
                <a:effectLst/>
                <a:latin typeface="-apple-system"/>
              </a:rPr>
              <a:t>토마토황화잎말림바이러스</a:t>
            </a:r>
            <a:endParaRPr lang="en-US" altLang="ko-KR" sz="2000" b="0" i="0" dirty="0">
              <a:effectLst/>
              <a:latin typeface="-apple-system"/>
            </a:endParaRPr>
          </a:p>
          <a:p>
            <a:pPr algn="l"/>
            <a:r>
              <a:rPr lang="en-US" altLang="ko-KR" sz="2000" b="0" i="0" dirty="0" err="1">
                <a:effectLst/>
                <a:latin typeface="-apple-system"/>
              </a:rPr>
              <a:t>Late_blight</a:t>
            </a:r>
            <a:r>
              <a:rPr lang="en-US" altLang="ko-KR" sz="2000" b="0" i="0" dirty="0">
                <a:effectLst/>
                <a:latin typeface="-apple-system"/>
              </a:rPr>
              <a:t> - </a:t>
            </a:r>
            <a:r>
              <a:rPr lang="ko-KR" altLang="en-US" sz="2000" b="0" i="0" dirty="0">
                <a:effectLst/>
                <a:latin typeface="-apple-system"/>
              </a:rPr>
              <a:t>역병 </a:t>
            </a:r>
            <a:endParaRPr lang="en-US" altLang="ko-KR" sz="2000" b="0" i="0" dirty="0">
              <a:effectLst/>
              <a:latin typeface="-apple-system"/>
            </a:endParaRPr>
          </a:p>
          <a:p>
            <a:pPr algn="l"/>
            <a:r>
              <a:rPr lang="en-US" altLang="ko-KR" sz="2000" b="0" i="0" dirty="0" err="1">
                <a:effectLst/>
                <a:latin typeface="-apple-system"/>
              </a:rPr>
              <a:t>Leaf_Mold</a:t>
            </a:r>
            <a:r>
              <a:rPr lang="en-US" altLang="ko-KR" sz="2000" b="0" i="0" dirty="0">
                <a:effectLst/>
                <a:latin typeface="-apple-system"/>
              </a:rPr>
              <a:t> - </a:t>
            </a:r>
            <a:r>
              <a:rPr lang="ko-KR" altLang="en-US" sz="2000" b="0" i="0" dirty="0">
                <a:effectLst/>
                <a:latin typeface="-apple-system"/>
              </a:rPr>
              <a:t>잎 곰팡이</a:t>
            </a:r>
          </a:p>
          <a:p>
            <a:pPr algn="l"/>
            <a:r>
              <a:rPr lang="en-US" altLang="ko-KR" sz="2000" b="0" i="0" dirty="0" err="1">
                <a:effectLst/>
                <a:latin typeface="-apple-system"/>
              </a:rPr>
              <a:t>Early_blight</a:t>
            </a:r>
            <a:r>
              <a:rPr lang="en-US" altLang="ko-KR" sz="2000" b="0" i="0" dirty="0">
                <a:effectLst/>
                <a:latin typeface="-apple-system"/>
              </a:rPr>
              <a:t>- </a:t>
            </a:r>
            <a:r>
              <a:rPr lang="ko-KR" altLang="en-US" sz="2000" b="0" i="0" dirty="0">
                <a:effectLst/>
                <a:latin typeface="-apple-system"/>
              </a:rPr>
              <a:t>토마토 초기 역병</a:t>
            </a:r>
          </a:p>
          <a:p>
            <a:pPr algn="l"/>
            <a:r>
              <a:rPr lang="en-US" altLang="ko-KR" sz="2000" b="0" i="0" dirty="0" err="1">
                <a:effectLst/>
                <a:latin typeface="-apple-system"/>
              </a:rPr>
              <a:t>Spidermites</a:t>
            </a:r>
            <a:r>
              <a:rPr lang="en-US" altLang="ko-KR" sz="2000" b="0" i="0" dirty="0">
                <a:effectLst/>
                <a:latin typeface="-apple-system"/>
              </a:rPr>
              <a:t> Two-</a:t>
            </a:r>
            <a:r>
              <a:rPr lang="en-US" altLang="ko-KR" sz="2000" b="0" i="0" dirty="0" err="1">
                <a:effectLst/>
                <a:latin typeface="-apple-system"/>
              </a:rPr>
              <a:t>spottedspider_mite</a:t>
            </a:r>
            <a:r>
              <a:rPr lang="en-US" altLang="ko-KR" sz="2000" b="0" i="0" dirty="0">
                <a:effectLst/>
                <a:latin typeface="-apple-system"/>
              </a:rPr>
              <a:t> – </a:t>
            </a:r>
            <a:r>
              <a:rPr lang="ko-KR" altLang="en-US" sz="2000" b="0" i="0" dirty="0" err="1">
                <a:effectLst/>
                <a:latin typeface="-apple-system"/>
              </a:rPr>
              <a:t>점박이진드기</a:t>
            </a:r>
            <a:endParaRPr lang="en-US" altLang="ko-KR" sz="2000" dirty="0">
              <a:latin typeface="-apple-system"/>
            </a:endParaRPr>
          </a:p>
          <a:p>
            <a:pPr algn="l"/>
            <a:r>
              <a:rPr lang="en-US" altLang="ko-KR" sz="2000" b="0" i="0" dirty="0" err="1">
                <a:effectLst/>
                <a:latin typeface="-apple-system"/>
              </a:rPr>
              <a:t>Septorialeafspot</a:t>
            </a:r>
            <a:r>
              <a:rPr lang="en-US" altLang="ko-KR" sz="2000" b="0" i="0" dirty="0">
                <a:effectLst/>
                <a:latin typeface="-apple-system"/>
              </a:rPr>
              <a:t> - </a:t>
            </a:r>
            <a:r>
              <a:rPr lang="en-US" altLang="ko-KR" sz="2000" b="0" i="0" dirty="0" err="1">
                <a:effectLst/>
                <a:latin typeface="-apple-system"/>
              </a:rPr>
              <a:t>Septorial</a:t>
            </a:r>
            <a:r>
              <a:rPr lang="en-US" altLang="ko-KR" sz="2000" b="0" i="0" dirty="0">
                <a:effectLst/>
                <a:latin typeface="-apple-system"/>
              </a:rPr>
              <a:t> </a:t>
            </a:r>
            <a:r>
              <a:rPr lang="ko-KR" altLang="en-US" sz="2000" b="0" i="0" dirty="0">
                <a:effectLst/>
                <a:latin typeface="-apple-system"/>
              </a:rPr>
              <a:t>잎 반점</a:t>
            </a:r>
            <a:endParaRPr lang="en-US" altLang="ko-KR" sz="2000" b="0" i="0" dirty="0">
              <a:effectLst/>
              <a:latin typeface="-apple-system"/>
            </a:endParaRPr>
          </a:p>
          <a:p>
            <a:endParaRPr lang="en-US" altLang="ko-KR" sz="2000" b="0" i="0" dirty="0">
              <a:effectLst/>
              <a:latin typeface="-apple-system"/>
            </a:endParaRPr>
          </a:p>
          <a:p>
            <a:r>
              <a:rPr lang="en-US" altLang="ko-KR" sz="2000" b="0" i="0" dirty="0" err="1">
                <a:effectLst/>
                <a:latin typeface="-apple-system"/>
              </a:rPr>
              <a:t>Tomato___healthy</a:t>
            </a:r>
            <a:r>
              <a:rPr lang="en-US" altLang="ko-KR" sz="2000" dirty="0">
                <a:latin typeface="-apple-system"/>
              </a:rPr>
              <a:t> – </a:t>
            </a:r>
            <a:r>
              <a:rPr lang="ko-KR" altLang="en-US" sz="2000" dirty="0">
                <a:latin typeface="-apple-system"/>
              </a:rPr>
              <a:t>건강한 토마토</a:t>
            </a:r>
            <a:r>
              <a:rPr lang="en-US" altLang="ko-KR" sz="2000" dirty="0">
                <a:latin typeface="-apple-system"/>
              </a:rPr>
              <a:t>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00E06D-A181-9EE6-6997-4EAB60CF1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29" y="1957848"/>
            <a:ext cx="5216201" cy="26141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2A72A2-37B2-D148-39DF-350A75F2249D}"/>
              </a:ext>
            </a:extLst>
          </p:cNvPr>
          <p:cNvSpPr txBox="1"/>
          <p:nvPr/>
        </p:nvSpPr>
        <p:spPr>
          <a:xfrm>
            <a:off x="6178496" y="5850975"/>
            <a:ext cx="6013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데이터</a:t>
            </a:r>
          </a:p>
          <a:p>
            <a:pPr algn="l"/>
            <a:r>
              <a:rPr lang="en-US" altLang="ko-KR" b="0" i="0" dirty="0" err="1">
                <a:effectLst/>
                <a:latin typeface="-apple-system"/>
              </a:rPr>
              <a:t>kaggle</a:t>
            </a:r>
            <a:r>
              <a:rPr lang="ko-KR" altLang="en-US" b="0" i="0" dirty="0">
                <a:effectLst/>
                <a:latin typeface="-apple-system"/>
              </a:rPr>
              <a:t>의 </a:t>
            </a:r>
            <a:r>
              <a:rPr lang="en-US" altLang="ko-KR" b="0" i="0" dirty="0">
                <a:effectLst/>
                <a:latin typeface="-apple-system"/>
              </a:rPr>
              <a:t>Tomato leaf disease detection</a:t>
            </a:r>
          </a:p>
          <a:p>
            <a:pPr algn="l"/>
            <a:r>
              <a:rPr lang="en-US" altLang="ko-KR" b="0" i="0" u="none" strike="noStrike" dirty="0">
                <a:effectLst/>
                <a:latin typeface="-apple-system"/>
                <a:hlinkClick r:id="rId3"/>
              </a:rPr>
              <a:t>https://www.kaggle.com/datasets/kaustubhb999/tomatoleaf</a:t>
            </a:r>
            <a:endParaRPr lang="en-US" altLang="ko-KR" b="0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49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E9A17F-C8D9-ACF9-2EE2-0CED8DCF82AC}"/>
              </a:ext>
            </a:extLst>
          </p:cNvPr>
          <p:cNvSpPr/>
          <p:nvPr/>
        </p:nvSpPr>
        <p:spPr>
          <a:xfrm>
            <a:off x="0" y="0"/>
            <a:ext cx="12192000" cy="678873"/>
          </a:xfrm>
          <a:prstGeom prst="rect">
            <a:avLst/>
          </a:prstGeom>
          <a:solidFill>
            <a:srgbClr val="80B184"/>
          </a:solidFill>
          <a:ln>
            <a:noFill/>
          </a:ln>
          <a:effectLst>
            <a:outerShdw dist="12700" dir="5400000" algn="t" rotWithShape="0">
              <a:srgbClr val="618F6A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latinLnBrk="0">
              <a:defRPr/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개발 프로세스</a:t>
            </a:r>
            <a:endParaRPr lang="ko-KR" altLang="en-US" sz="2800" dirty="0">
              <a:solidFill>
                <a:srgbClr val="F9F6E7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ADA410-83AD-417F-812E-D18CFCA8903D}"/>
              </a:ext>
            </a:extLst>
          </p:cNvPr>
          <p:cNvSpPr/>
          <p:nvPr/>
        </p:nvSpPr>
        <p:spPr>
          <a:xfrm>
            <a:off x="-3520911" y="1101152"/>
            <a:ext cx="10717619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처리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5D654-91B5-6FEE-EFBA-668339ACF958}"/>
              </a:ext>
            </a:extLst>
          </p:cNvPr>
          <p:cNvSpPr txBox="1"/>
          <p:nvPr/>
        </p:nvSpPr>
        <p:spPr>
          <a:xfrm>
            <a:off x="1266757" y="2397772"/>
            <a:ext cx="83592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vgg19</a:t>
            </a:r>
          </a:p>
          <a:p>
            <a:r>
              <a:rPr lang="en-US" altLang="ko-KR" dirty="0"/>
              <a:t>train_datagen_vg19 = </a:t>
            </a:r>
            <a:r>
              <a:rPr lang="en-US" altLang="ko-KR" dirty="0" err="1"/>
              <a:t>ImageDataGenerator</a:t>
            </a:r>
            <a:r>
              <a:rPr lang="en-US" altLang="ko-KR" dirty="0"/>
              <a:t>(rescale=1./255)</a:t>
            </a:r>
          </a:p>
          <a:p>
            <a:endParaRPr lang="en-US" altLang="ko-KR" dirty="0"/>
          </a:p>
          <a:p>
            <a:r>
              <a:rPr lang="en-US" altLang="ko-KR" dirty="0"/>
              <a:t>test_datagen_vg19 = </a:t>
            </a:r>
            <a:r>
              <a:rPr lang="en-US" altLang="ko-KR" dirty="0" err="1"/>
              <a:t>ImageDataGenerator</a:t>
            </a:r>
            <a:r>
              <a:rPr lang="en-US" altLang="ko-KR" dirty="0"/>
              <a:t>(rescale=1./255)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17E0F-1EEE-6500-13B0-1FFC773865B4}"/>
              </a:ext>
            </a:extLst>
          </p:cNvPr>
          <p:cNvSpPr txBox="1"/>
          <p:nvPr/>
        </p:nvSpPr>
        <p:spPr>
          <a:xfrm>
            <a:off x="969917" y="4209004"/>
            <a:ext cx="89529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FF0000"/>
                </a:solidFill>
              </a:rPr>
              <a:t>ImageDataGenerator</a:t>
            </a:r>
            <a:r>
              <a:rPr lang="en-US" altLang="ko-KR" sz="2000" dirty="0">
                <a:solidFill>
                  <a:srgbClr val="FF0000"/>
                </a:solidFill>
              </a:rPr>
              <a:t>? </a:t>
            </a:r>
          </a:p>
          <a:p>
            <a:r>
              <a:rPr lang="ko-KR" altLang="en-US" sz="2000" dirty="0">
                <a:solidFill>
                  <a:srgbClr val="FF0000"/>
                </a:solidFill>
              </a:rPr>
              <a:t>이미지를 학습시킬 때 양이 적은 경우 학습데이터를 조금씩 변형시켜서 학습 데이터의 양을 늘리는 방식 </a:t>
            </a:r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Rescale= 1./255</a:t>
            </a:r>
            <a:r>
              <a:rPr lang="ko-KR" altLang="en-US" sz="2000" dirty="0">
                <a:solidFill>
                  <a:srgbClr val="FF0000"/>
                </a:solidFill>
              </a:rPr>
              <a:t>는 값을 </a:t>
            </a:r>
            <a:r>
              <a:rPr lang="en-US" altLang="ko-KR" sz="2000" dirty="0">
                <a:solidFill>
                  <a:srgbClr val="FF0000"/>
                </a:solidFill>
              </a:rPr>
              <a:t>1</a:t>
            </a:r>
            <a:r>
              <a:rPr lang="ko-KR" altLang="en-US" sz="2000" dirty="0">
                <a:solidFill>
                  <a:srgbClr val="FF0000"/>
                </a:solidFill>
              </a:rPr>
              <a:t>과 </a:t>
            </a:r>
            <a:r>
              <a:rPr lang="en-US" altLang="ko-KR" sz="2000" dirty="0">
                <a:solidFill>
                  <a:srgbClr val="FF0000"/>
                </a:solidFill>
              </a:rPr>
              <a:t>0 </a:t>
            </a:r>
            <a:r>
              <a:rPr lang="ko-KR" altLang="en-US" sz="2000" dirty="0">
                <a:solidFill>
                  <a:srgbClr val="FF0000"/>
                </a:solidFill>
              </a:rPr>
              <a:t>사이의 값으로 변경하는 것을 말한다 </a:t>
            </a:r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932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E9A17F-C8D9-ACF9-2EE2-0CED8DCF82AC}"/>
              </a:ext>
            </a:extLst>
          </p:cNvPr>
          <p:cNvSpPr/>
          <p:nvPr/>
        </p:nvSpPr>
        <p:spPr>
          <a:xfrm>
            <a:off x="0" y="0"/>
            <a:ext cx="12192000" cy="678873"/>
          </a:xfrm>
          <a:prstGeom prst="rect">
            <a:avLst/>
          </a:prstGeom>
          <a:solidFill>
            <a:srgbClr val="80B184"/>
          </a:solidFill>
          <a:ln>
            <a:noFill/>
          </a:ln>
          <a:effectLst>
            <a:outerShdw dist="12700" dir="5400000" algn="t" rotWithShape="0">
              <a:srgbClr val="618F6A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latinLnBrk="0">
              <a:defRPr/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개발 프로세스</a:t>
            </a:r>
            <a:endParaRPr lang="ko-KR" altLang="en-US" sz="2800" dirty="0">
              <a:solidFill>
                <a:srgbClr val="F9F6E7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ADA410-83AD-417F-812E-D18CFCA8903D}"/>
              </a:ext>
            </a:extLst>
          </p:cNvPr>
          <p:cNvSpPr/>
          <p:nvPr/>
        </p:nvSpPr>
        <p:spPr>
          <a:xfrm>
            <a:off x="-3711980" y="951027"/>
            <a:ext cx="10717619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모델선정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FB205-6F5B-F53B-1E93-F859F4FA1CD4}"/>
              </a:ext>
            </a:extLst>
          </p:cNvPr>
          <p:cNvSpPr txBox="1"/>
          <p:nvPr/>
        </p:nvSpPr>
        <p:spPr>
          <a:xfrm>
            <a:off x="360006" y="1901640"/>
            <a:ext cx="59290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VGG19</a:t>
            </a:r>
          </a:p>
          <a:p>
            <a:endParaRPr lang="en-US" altLang="ko-KR" dirty="0"/>
          </a:p>
          <a:p>
            <a:r>
              <a:rPr lang="en-US" altLang="ko-KR" dirty="0"/>
              <a:t>19</a:t>
            </a:r>
            <a:r>
              <a:rPr lang="ko-KR" altLang="en-US" dirty="0"/>
              <a:t>개의 레이어를 가지고 있고 </a:t>
            </a:r>
            <a:r>
              <a:rPr lang="en-US" altLang="ko-KR" dirty="0"/>
              <a:t>VGG19</a:t>
            </a:r>
            <a:r>
              <a:rPr lang="ko-KR" altLang="en-US" dirty="0"/>
              <a:t>는 레이어가 많은 만큼 많은 자원을 소비하며 성능은 </a:t>
            </a:r>
            <a:r>
              <a:rPr lang="en-US" altLang="ko-KR" dirty="0"/>
              <a:t>VGG16</a:t>
            </a:r>
            <a:r>
              <a:rPr lang="ko-KR" altLang="en-US" dirty="0"/>
              <a:t>과 비슷하거나 떨어진다 </a:t>
            </a:r>
            <a:endParaRPr lang="en-US" altLang="ko-KR" dirty="0"/>
          </a:p>
          <a:p>
            <a:r>
              <a:rPr lang="en-US" altLang="ko-KR" dirty="0"/>
              <a:t>VGG16</a:t>
            </a:r>
            <a:r>
              <a:rPr lang="ko-KR" altLang="en-US" dirty="0"/>
              <a:t>과 비교해서 각 모델의 학습과정에서도 업데이트 되었다는 것을 알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VGG</a:t>
            </a:r>
            <a:r>
              <a:rPr lang="ko-KR" altLang="en-US" dirty="0"/>
              <a:t>의 특징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</a:t>
            </a:r>
            <a:r>
              <a:rPr lang="ko-KR" altLang="en-US" dirty="0" err="1"/>
              <a:t>합성곱</a:t>
            </a:r>
            <a:r>
              <a:rPr lang="ko-KR" altLang="en-US" dirty="0"/>
              <a:t> 층에서 </a:t>
            </a:r>
            <a:r>
              <a:rPr lang="en-US" altLang="ko-KR" dirty="0"/>
              <a:t>3x3 </a:t>
            </a:r>
            <a:r>
              <a:rPr lang="ko-KR" altLang="en-US" dirty="0"/>
              <a:t>크기의 필터 사용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활성화 함수로 </a:t>
            </a:r>
            <a:r>
              <a:rPr lang="en-US" altLang="ko-KR" dirty="0" err="1"/>
              <a:t>ReLU</a:t>
            </a:r>
            <a:r>
              <a:rPr lang="ko-KR" altLang="en-US" dirty="0"/>
              <a:t>를 사용</a:t>
            </a:r>
            <a:r>
              <a:rPr lang="en-US" altLang="ko-KR" dirty="0"/>
              <a:t>, </a:t>
            </a:r>
            <a:r>
              <a:rPr lang="ko-KR" altLang="en-US" dirty="0" err="1"/>
              <a:t>초깃값으로는</a:t>
            </a:r>
            <a:r>
              <a:rPr lang="ko-KR" altLang="en-US" dirty="0"/>
              <a:t> </a:t>
            </a:r>
            <a:r>
              <a:rPr lang="en-US" altLang="ko-KR" dirty="0"/>
              <a:t>He </a:t>
            </a:r>
            <a:r>
              <a:rPr lang="ko-KR" altLang="en-US" dirty="0"/>
              <a:t>초기화사용 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마지막으로 완전 연결 층에 </a:t>
            </a:r>
            <a:r>
              <a:rPr lang="ko-KR" altLang="en-US" b="0" i="0" dirty="0" err="1">
                <a:effectLst/>
                <a:latin typeface="-apple-system"/>
              </a:rPr>
              <a:t>드롭아웃</a:t>
            </a:r>
            <a:r>
              <a:rPr lang="en-US" altLang="ko-KR" b="0" i="0" dirty="0">
                <a:effectLst/>
                <a:latin typeface="-apple-system"/>
              </a:rPr>
              <a:t>(Dropout)</a:t>
            </a:r>
            <a:r>
              <a:rPr lang="ko-KR" altLang="en-US" b="0" i="0" dirty="0">
                <a:effectLst/>
                <a:latin typeface="-apple-system"/>
              </a:rPr>
              <a:t>을 사용하여 </a:t>
            </a:r>
            <a:r>
              <a:rPr lang="ko-KR" altLang="en-US" b="0" i="0" dirty="0" err="1">
                <a:effectLst/>
                <a:latin typeface="-apple-system"/>
              </a:rPr>
              <a:t>과적합</a:t>
            </a:r>
            <a:r>
              <a:rPr lang="ko-KR" altLang="en-US" b="0" i="0" dirty="0">
                <a:effectLst/>
                <a:latin typeface="-apple-system"/>
              </a:rPr>
              <a:t> 방지 및 </a:t>
            </a:r>
            <a:r>
              <a:rPr lang="ko-KR" altLang="en-US" b="0" i="0" dirty="0" err="1">
                <a:effectLst/>
                <a:latin typeface="-apple-system"/>
              </a:rPr>
              <a:t>옵티마이저는</a:t>
            </a:r>
            <a:r>
              <a:rPr lang="ko-KR" altLang="en-US" b="0" i="0" dirty="0">
                <a:effectLst/>
                <a:latin typeface="-apple-system"/>
              </a:rPr>
              <a:t> 아담</a:t>
            </a:r>
            <a:r>
              <a:rPr lang="en-US" altLang="ko-KR" b="0" i="0" dirty="0">
                <a:effectLst/>
                <a:latin typeface="-apple-system"/>
              </a:rPr>
              <a:t>(Adam) </a:t>
            </a:r>
            <a:r>
              <a:rPr lang="ko-KR" altLang="en-US" b="0" i="0" dirty="0">
                <a:effectLst/>
                <a:latin typeface="-apple-system"/>
              </a:rPr>
              <a:t>사용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660038-CAE0-69F8-2FC6-A4789C1FC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640" y="731146"/>
            <a:ext cx="5729983" cy="418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20198E-4A46-060E-38CA-11AE4F3BC0CF}"/>
              </a:ext>
            </a:extLst>
          </p:cNvPr>
          <p:cNvSpPr txBox="1"/>
          <p:nvPr/>
        </p:nvSpPr>
        <p:spPr>
          <a:xfrm>
            <a:off x="7731760" y="4968239"/>
            <a:ext cx="39522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VGGNet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파라미터 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성능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82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E9A17F-C8D9-ACF9-2EE2-0CED8DCF82AC}"/>
              </a:ext>
            </a:extLst>
          </p:cNvPr>
          <p:cNvSpPr/>
          <p:nvPr/>
        </p:nvSpPr>
        <p:spPr>
          <a:xfrm>
            <a:off x="0" y="0"/>
            <a:ext cx="12192000" cy="678873"/>
          </a:xfrm>
          <a:prstGeom prst="rect">
            <a:avLst/>
          </a:prstGeom>
          <a:solidFill>
            <a:srgbClr val="80B184"/>
          </a:solidFill>
          <a:ln>
            <a:noFill/>
          </a:ln>
          <a:effectLst>
            <a:outerShdw dist="12700" dir="5400000" algn="t" rotWithShape="0">
              <a:srgbClr val="618F6A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latinLnBrk="0">
              <a:defRPr/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개발 프로세스</a:t>
            </a:r>
            <a:endParaRPr lang="ko-KR" altLang="en-US" sz="2800" dirty="0">
              <a:solidFill>
                <a:srgbClr val="F9F6E7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ADA410-83AD-417F-812E-D18CFCA8903D}"/>
              </a:ext>
            </a:extLst>
          </p:cNvPr>
          <p:cNvSpPr/>
          <p:nvPr/>
        </p:nvSpPr>
        <p:spPr>
          <a:xfrm>
            <a:off x="-3520911" y="1101152"/>
            <a:ext cx="10717619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모델평가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D80532-79EF-A0B7-E3F0-76D64D8D0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647" y="1101152"/>
            <a:ext cx="6401725" cy="29926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8A2A7E-F9B6-721A-D010-5AB961C8D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43231"/>
            <a:ext cx="4381599" cy="4478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4847B9-CDBE-ECF9-129D-AF3BB31C2F8E}"/>
              </a:ext>
            </a:extLst>
          </p:cNvPr>
          <p:cNvSpPr txBox="1"/>
          <p:nvPr/>
        </p:nvSpPr>
        <p:spPr>
          <a:xfrm>
            <a:off x="4856480" y="4643120"/>
            <a:ext cx="6401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학습이 진행될 수록 </a:t>
            </a:r>
            <a:r>
              <a:rPr lang="en-US" altLang="ko-KR" dirty="0"/>
              <a:t>train loss, test loss</a:t>
            </a:r>
            <a:r>
              <a:rPr lang="ko-KR" altLang="en-US" dirty="0"/>
              <a:t>가 감소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Train </a:t>
            </a:r>
            <a:r>
              <a:rPr lang="ko-KR" altLang="en-US" dirty="0"/>
              <a:t>정확도</a:t>
            </a:r>
            <a:r>
              <a:rPr lang="en-US" altLang="ko-KR" dirty="0"/>
              <a:t>, test </a:t>
            </a:r>
            <a:r>
              <a:rPr lang="ko-KR" altLang="en-US" dirty="0"/>
              <a:t>정확도가 올라감을 확인할 수 있었다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** </a:t>
            </a:r>
            <a:r>
              <a:rPr lang="en-US" altLang="ko-KR" dirty="0" err="1"/>
              <a:t>val</a:t>
            </a:r>
            <a:r>
              <a:rPr lang="en-US" altLang="ko-KR" dirty="0"/>
              <a:t> = test </a:t>
            </a:r>
          </a:p>
        </p:txBody>
      </p:sp>
    </p:spTree>
    <p:extLst>
      <p:ext uri="{BB962C8B-B14F-4D97-AF65-F5344CB8AC3E}">
        <p14:creationId xmlns:p14="http://schemas.microsoft.com/office/powerpoint/2010/main" val="99360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E9A17F-C8D9-ACF9-2EE2-0CED8DCF82AC}"/>
              </a:ext>
            </a:extLst>
          </p:cNvPr>
          <p:cNvSpPr/>
          <p:nvPr/>
        </p:nvSpPr>
        <p:spPr>
          <a:xfrm>
            <a:off x="0" y="0"/>
            <a:ext cx="12192000" cy="678873"/>
          </a:xfrm>
          <a:prstGeom prst="rect">
            <a:avLst/>
          </a:prstGeom>
          <a:solidFill>
            <a:srgbClr val="80B184"/>
          </a:solidFill>
          <a:ln>
            <a:noFill/>
          </a:ln>
          <a:effectLst>
            <a:outerShdw dist="12700" dir="5400000" algn="t" rotWithShape="0">
              <a:srgbClr val="618F6A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latinLnBrk="0">
              <a:defRPr/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개발 프로세스</a:t>
            </a:r>
            <a:endParaRPr lang="ko-KR" altLang="en-US" sz="2800" dirty="0">
              <a:solidFill>
                <a:srgbClr val="F9F6E7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ADA410-83AD-417F-812E-D18CFCA8903D}"/>
              </a:ext>
            </a:extLst>
          </p:cNvPr>
          <p:cNvSpPr/>
          <p:nvPr/>
        </p:nvSpPr>
        <p:spPr>
          <a:xfrm>
            <a:off x="-3520911" y="1101152"/>
            <a:ext cx="10717619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결과 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F15CCE-7DD5-FAD6-135B-49B998A98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05" y="2121924"/>
            <a:ext cx="5216201" cy="26141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EF3BEA-D25F-4465-2001-60229F35B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753" y="1576842"/>
            <a:ext cx="3899135" cy="3441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27E34E-20E9-01DE-6C11-FFD5AE6C9B91}"/>
              </a:ext>
            </a:extLst>
          </p:cNvPr>
          <p:cNvSpPr txBox="1"/>
          <p:nvPr/>
        </p:nvSpPr>
        <p:spPr>
          <a:xfrm>
            <a:off x="5539346" y="5041287"/>
            <a:ext cx="4332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0" i="0" dirty="0">
                <a:effectLst/>
                <a:latin typeface="-apple-system"/>
              </a:rPr>
              <a:t> </a:t>
            </a:r>
            <a:r>
              <a:rPr lang="en-US" altLang="ko-KR" sz="1800" b="0" i="0" dirty="0">
                <a:effectLst/>
                <a:latin typeface="-apple-system"/>
              </a:rPr>
              <a:t> </a:t>
            </a:r>
            <a:r>
              <a:rPr lang="ko-KR" altLang="en-US" sz="1800" b="0" i="0" dirty="0">
                <a:effectLst/>
                <a:latin typeface="-apple-system"/>
              </a:rPr>
              <a:t>잘 맞추지 못한 것 </a:t>
            </a:r>
            <a:endParaRPr lang="en-US" altLang="ko-KR" sz="1800" b="0" i="0" dirty="0">
              <a:effectLst/>
              <a:latin typeface="-apple-system"/>
            </a:endParaRPr>
          </a:p>
          <a:p>
            <a:r>
              <a:rPr lang="en-US" altLang="ko-KR" sz="1800" b="0" i="0" dirty="0">
                <a:effectLst/>
                <a:latin typeface="-apple-system"/>
              </a:rPr>
              <a:t>1. </a:t>
            </a:r>
            <a:r>
              <a:rPr lang="en-US" altLang="ko-KR" sz="1800" b="0" i="0" dirty="0" err="1">
                <a:effectLst/>
                <a:latin typeface="-apple-system"/>
              </a:rPr>
              <a:t>Leaf_Mold</a:t>
            </a:r>
            <a:r>
              <a:rPr lang="en-US" altLang="ko-KR" sz="1800" b="0" i="0" dirty="0">
                <a:effectLst/>
                <a:latin typeface="-apple-system"/>
              </a:rPr>
              <a:t> - </a:t>
            </a:r>
            <a:r>
              <a:rPr lang="ko-KR" altLang="en-US" sz="1800" b="0" i="0" dirty="0">
                <a:effectLst/>
                <a:latin typeface="-apple-system"/>
              </a:rPr>
              <a:t>잎 곰팡이</a:t>
            </a:r>
          </a:p>
          <a:p>
            <a:r>
              <a:rPr lang="en-US" altLang="ko-KR" dirty="0"/>
              <a:t>2. </a:t>
            </a:r>
            <a:r>
              <a:rPr lang="en-US" altLang="ko-KR" dirty="0" err="1"/>
              <a:t>Target_Spot</a:t>
            </a:r>
            <a:r>
              <a:rPr lang="en-US" altLang="ko-KR" dirty="0"/>
              <a:t> - </a:t>
            </a:r>
            <a:r>
              <a:rPr lang="ko-KR" altLang="en-US" sz="1800" b="0" i="0" dirty="0">
                <a:effectLst/>
                <a:latin typeface="-apple-system"/>
              </a:rPr>
              <a:t>표적 반점 </a:t>
            </a:r>
            <a:endParaRPr lang="en-US" altLang="ko-KR" sz="1800" b="0" i="0" dirty="0">
              <a:effectLst/>
              <a:latin typeface="-apple-system"/>
            </a:endParaRPr>
          </a:p>
          <a:p>
            <a:r>
              <a:rPr lang="en-US" altLang="ko-KR" dirty="0">
                <a:latin typeface="-apple-system"/>
              </a:rPr>
              <a:t>3. </a:t>
            </a:r>
            <a:r>
              <a:rPr lang="en-US" altLang="ko-KR" sz="1800" b="0" i="0" dirty="0" err="1">
                <a:effectLst/>
                <a:latin typeface="-apple-system"/>
              </a:rPr>
              <a:t>Late_blight</a:t>
            </a:r>
            <a:r>
              <a:rPr lang="en-US" altLang="ko-KR" sz="1800" b="0" i="0" dirty="0">
                <a:effectLst/>
                <a:latin typeface="-apple-system"/>
              </a:rPr>
              <a:t> - </a:t>
            </a:r>
            <a:r>
              <a:rPr lang="ko-KR" altLang="en-US" sz="1800" b="0" i="0" dirty="0">
                <a:effectLst/>
                <a:latin typeface="-apple-system"/>
              </a:rPr>
              <a:t>역병 </a:t>
            </a:r>
            <a:endParaRPr lang="en-US" altLang="ko-KR" sz="1800" b="0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67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E9A17F-C8D9-ACF9-2EE2-0CED8DCF82AC}"/>
              </a:ext>
            </a:extLst>
          </p:cNvPr>
          <p:cNvSpPr/>
          <p:nvPr/>
        </p:nvSpPr>
        <p:spPr>
          <a:xfrm>
            <a:off x="0" y="0"/>
            <a:ext cx="12192000" cy="678873"/>
          </a:xfrm>
          <a:prstGeom prst="rect">
            <a:avLst/>
          </a:prstGeom>
          <a:solidFill>
            <a:srgbClr val="80B184"/>
          </a:solidFill>
          <a:ln>
            <a:noFill/>
          </a:ln>
          <a:effectLst>
            <a:outerShdw dist="12700" dir="5400000" algn="t" rotWithShape="0">
              <a:srgbClr val="618F6A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latinLnBrk="0">
              <a:defRPr/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회고 및 향후목표</a:t>
            </a:r>
            <a:endParaRPr lang="ko-KR" altLang="en-US" sz="2800" dirty="0">
              <a:solidFill>
                <a:srgbClr val="F9F6E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EF9AA8-2334-6AE6-4D62-81FD3259A430}"/>
              </a:ext>
            </a:extLst>
          </p:cNvPr>
          <p:cNvSpPr txBox="1"/>
          <p:nvPr/>
        </p:nvSpPr>
        <p:spPr>
          <a:xfrm>
            <a:off x="538480" y="1371600"/>
            <a:ext cx="111150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0" i="0" dirty="0">
                <a:effectLst/>
                <a:latin typeface="-apple-system"/>
              </a:rPr>
              <a:t>incepectionV3 </a:t>
            </a:r>
            <a:r>
              <a:rPr lang="ko-KR" altLang="en-US" sz="2000" b="0" i="0" dirty="0">
                <a:effectLst/>
                <a:latin typeface="-apple-system"/>
              </a:rPr>
              <a:t>모델을 이용해서 분석도 진행</a:t>
            </a:r>
            <a:r>
              <a:rPr lang="en-US" altLang="ko-KR" sz="2000" b="0" i="0" dirty="0">
                <a:effectLst/>
                <a:latin typeface="-apple-system"/>
              </a:rPr>
              <a:t>,</a:t>
            </a:r>
            <a:r>
              <a:rPr lang="ko-KR" altLang="en-US" sz="2000" b="0" i="0" dirty="0">
                <a:effectLst/>
                <a:latin typeface="-apple-system"/>
              </a:rPr>
              <a:t>  프로젝트에 넣지 못한 것이 아쉬움 </a:t>
            </a:r>
            <a:endParaRPr lang="en-US" altLang="ko-KR" sz="2000" b="0" i="0" dirty="0">
              <a:effectLst/>
              <a:latin typeface="-apple-system"/>
            </a:endParaRPr>
          </a:p>
          <a:p>
            <a:endParaRPr lang="en-US" altLang="ko-KR" sz="2000" b="0" i="0" dirty="0">
              <a:effectLst/>
              <a:latin typeface="-apple-system"/>
            </a:endParaRPr>
          </a:p>
          <a:p>
            <a:r>
              <a:rPr lang="en-US" altLang="ko-KR" sz="2000" b="0" i="0" dirty="0">
                <a:effectLst/>
                <a:latin typeface="-apple-system"/>
              </a:rPr>
              <a:t>2. </a:t>
            </a:r>
            <a:r>
              <a:rPr lang="en-US" altLang="ko-KR" sz="2000" dirty="0">
                <a:latin typeface="-apple-system"/>
              </a:rPr>
              <a:t>Resnet50</a:t>
            </a:r>
            <a:r>
              <a:rPr lang="ko-KR" altLang="en-US" sz="2000" dirty="0">
                <a:latin typeface="-apple-system"/>
              </a:rPr>
              <a:t>을 이용해서 분석한 모델도 수행 예정 </a:t>
            </a:r>
            <a:endParaRPr lang="en-US" altLang="ko-KR" sz="2000" dirty="0">
              <a:latin typeface="-apple-system"/>
            </a:endParaRPr>
          </a:p>
          <a:p>
            <a:r>
              <a:rPr lang="ko-KR" altLang="en-US" sz="2000" dirty="0">
                <a:latin typeface="-apple-system"/>
              </a:rPr>
              <a:t>    </a:t>
            </a:r>
            <a:r>
              <a:rPr lang="en-US" altLang="ko-KR" sz="2000" dirty="0">
                <a:latin typeface="-apple-system"/>
              </a:rPr>
              <a:t>-&gt; N431</a:t>
            </a:r>
            <a:r>
              <a:rPr lang="ko-KR" altLang="en-US" sz="2000" dirty="0">
                <a:latin typeface="-apple-system"/>
              </a:rPr>
              <a:t>에서 배웠던 이미지 분류 모델 </a:t>
            </a:r>
            <a:r>
              <a:rPr lang="en-US" altLang="ko-KR" sz="2000" dirty="0">
                <a:latin typeface="-apple-system"/>
              </a:rPr>
              <a:t>3</a:t>
            </a:r>
            <a:r>
              <a:rPr lang="ko-KR" altLang="en-US" sz="2000" dirty="0">
                <a:latin typeface="-apple-system"/>
              </a:rPr>
              <a:t>가지를 비교해보고 싶음 </a:t>
            </a:r>
            <a:endParaRPr lang="en-US" altLang="ko-KR" sz="2000" dirty="0">
              <a:latin typeface="-apple-system"/>
            </a:endParaRPr>
          </a:p>
          <a:p>
            <a:endParaRPr lang="en-US" altLang="ko-KR" sz="2000" dirty="0">
              <a:latin typeface="-apple-system"/>
            </a:endParaRPr>
          </a:p>
          <a:p>
            <a:r>
              <a:rPr lang="en-US" altLang="ko-KR" sz="2000" dirty="0">
                <a:latin typeface="-apple-system"/>
              </a:rPr>
              <a:t>3. </a:t>
            </a:r>
            <a:r>
              <a:rPr lang="ko-KR" altLang="en-US" sz="2000" dirty="0" err="1">
                <a:latin typeface="-apple-system"/>
              </a:rPr>
              <a:t>분석시</a:t>
            </a:r>
            <a:r>
              <a:rPr lang="en-US" altLang="ko-KR" sz="2000" dirty="0">
                <a:latin typeface="-apple-system"/>
              </a:rPr>
              <a:t> Epoch</a:t>
            </a:r>
            <a:r>
              <a:rPr lang="ko-KR" altLang="en-US" sz="2000" dirty="0">
                <a:latin typeface="-apple-system"/>
              </a:rPr>
              <a:t>가 </a:t>
            </a:r>
            <a:r>
              <a:rPr lang="en-US" altLang="ko-KR" sz="2000" dirty="0">
                <a:latin typeface="-apple-system"/>
              </a:rPr>
              <a:t>10</a:t>
            </a:r>
            <a:r>
              <a:rPr lang="ko-KR" altLang="en-US" sz="2000" dirty="0">
                <a:latin typeface="-apple-system"/>
              </a:rPr>
              <a:t>임에도 </a:t>
            </a:r>
            <a:r>
              <a:rPr lang="en-US" altLang="ko-KR" sz="2000" dirty="0">
                <a:latin typeface="-apple-system"/>
              </a:rPr>
              <a:t>, </a:t>
            </a:r>
            <a:r>
              <a:rPr lang="ko-KR" altLang="en-US" sz="2000" dirty="0">
                <a:latin typeface="-apple-system"/>
              </a:rPr>
              <a:t>분석 시간이 너무 오래 걸렸음  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4. </a:t>
            </a:r>
            <a:r>
              <a:rPr lang="ko-KR" altLang="en-US" sz="2000" dirty="0"/>
              <a:t>한약재가 </a:t>
            </a:r>
            <a:r>
              <a:rPr lang="ko-KR" altLang="en-US" sz="2000" dirty="0" err="1"/>
              <a:t>위조한약재인지</a:t>
            </a:r>
            <a:r>
              <a:rPr lang="ko-KR" altLang="en-US" sz="2000" dirty="0"/>
              <a:t> </a:t>
            </a:r>
            <a:r>
              <a:rPr lang="en-US" altLang="ko-KR" sz="2000" dirty="0"/>
              <a:t>1,0 </a:t>
            </a:r>
            <a:r>
              <a:rPr lang="ko-KR" altLang="en-US" sz="2000" dirty="0"/>
              <a:t>으로 나누는 이진분류 모델 </a:t>
            </a:r>
            <a:endParaRPr lang="en-US" altLang="ko-KR" sz="2000" dirty="0"/>
          </a:p>
          <a:p>
            <a:r>
              <a:rPr lang="en-US" altLang="ko-KR" sz="2000" dirty="0"/>
              <a:t>        -&gt; </a:t>
            </a:r>
            <a:r>
              <a:rPr lang="ko-KR" altLang="en-US" sz="2000" dirty="0"/>
              <a:t>데이터셋 구함의 어려움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5. </a:t>
            </a:r>
            <a:r>
              <a:rPr lang="ko-KR" altLang="en-US" sz="2000" dirty="0"/>
              <a:t>이 모델을 기반으로 다른 작물 데이터를 이용하여 잎 분석 딥러닝 모델을 확장</a:t>
            </a:r>
            <a:endParaRPr lang="en-US" altLang="ko-KR" sz="2000" dirty="0"/>
          </a:p>
          <a:p>
            <a:r>
              <a:rPr lang="en-US" altLang="ko-KR" sz="2000" dirty="0"/>
              <a:t>      -&gt; </a:t>
            </a:r>
            <a:r>
              <a:rPr lang="ko-KR" altLang="en-US" sz="2000" dirty="0"/>
              <a:t>고추</a:t>
            </a:r>
            <a:r>
              <a:rPr lang="en-US" altLang="ko-KR" sz="2000" dirty="0"/>
              <a:t>, </a:t>
            </a:r>
            <a:r>
              <a:rPr lang="ko-KR" altLang="en-US" sz="2000" dirty="0"/>
              <a:t>감자</a:t>
            </a:r>
            <a:r>
              <a:rPr lang="en-US" altLang="ko-KR" sz="2000" dirty="0"/>
              <a:t>..</a:t>
            </a:r>
          </a:p>
          <a:p>
            <a:endParaRPr lang="en-US" altLang="ko-KR" sz="2000" dirty="0"/>
          </a:p>
          <a:p>
            <a:r>
              <a:rPr lang="en-US" altLang="ko-KR" sz="2000" dirty="0"/>
              <a:t>6. </a:t>
            </a:r>
            <a:r>
              <a:rPr lang="ko-KR" altLang="en-US" sz="2000" dirty="0"/>
              <a:t>웹 페이지로 만들어 사진을 입력하면 잎을 통해 식물에게 어떤 조치를 취해야 할지 알려주는 식으로 모델을 발전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90187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531</Words>
  <Application>Microsoft Office PowerPoint</Application>
  <PresentationFormat>와이드스크린</PresentationFormat>
  <Paragraphs>101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-apple-system</vt:lpstr>
      <vt:lpstr>Tmon몬소리 Black</vt:lpstr>
      <vt:lpstr>맑은 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 윤아</cp:lastModifiedBy>
  <cp:revision>3</cp:revision>
  <dcterms:created xsi:type="dcterms:W3CDTF">2022-06-29T03:42:00Z</dcterms:created>
  <dcterms:modified xsi:type="dcterms:W3CDTF">2022-07-27T07:35:31Z</dcterms:modified>
</cp:coreProperties>
</file>