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4" r:id="rId5"/>
    <p:sldId id="286" r:id="rId6"/>
    <p:sldId id="288" r:id="rId7"/>
    <p:sldId id="296" r:id="rId8"/>
    <p:sldId id="293" r:id="rId9"/>
    <p:sldId id="292" r:id="rId10"/>
    <p:sldId id="297" r:id="rId11"/>
    <p:sldId id="294" r:id="rId12"/>
    <p:sldId id="295" r:id="rId1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954EE-FE55-48D3-B13B-F33E5157E4B0}" v="10" dt="2022-11-11T14:37:3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489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58" y="31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51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C107F4A-E146-8802-691C-9C6A2CEC7D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C647BC-78C2-2F88-4C82-2948F2628B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pPr rtl="0"/>
            <a:fld id="{BA4943C0-FFCC-44B5-9A6E-49E915114FAA}" type="datetime1">
              <a:rPr lang="en-IN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22-01-2024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81357E-C136-A32E-75B3-197F49A4AE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F9F0B-DA98-CF56-BCF7-6C974B644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7B09195C-B6E6-4AEB-A4EB-70D900F25F27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92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>
              <a:latin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92F946F-D4B5-44C3-908B-79EE2F29920B}" type="datetime1">
              <a:rPr lang="ko-KR" altLang="en-US" smtClean="0"/>
              <a:pPr/>
              <a:t>2024-01-22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</a:lstStyle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US"/>
            </a:def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>
              <a:latin typeface="malgun gothic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80D3DFC-11A7-4DDF-8AEE-A5ACE051EBF3}" type="slidenum">
              <a:rPr lang="en-IN" altLang="ko-KR" smtClean="0"/>
              <a:pPr/>
              <a:t>‹#›</a:t>
            </a:fld>
            <a:endParaRPr lang="ko-KR" altLang="en-US">
              <a:latin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n-US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lang="en-US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2pPr>
    <a:lvl3pPr marL="914400" algn="l" defTabSz="914400" rtl="0" eaLnBrk="1" latinLnBrk="0" hangingPunct="1">
      <a:defRPr lang="en-US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3pPr>
    <a:lvl4pPr marL="1371600" algn="l" defTabSz="914400" rtl="0" eaLnBrk="1" latinLnBrk="0" hangingPunct="1">
      <a:defRPr lang="en-US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4pPr>
    <a:lvl5pPr marL="1828800" algn="l" defTabSz="914400" rtl="0" eaLnBrk="1" latinLnBrk="0" hangingPunct="1">
      <a:defRPr lang="en-US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5pPr>
    <a:lvl6pPr marL="22860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980D3DFC-11A7-4DDF-8AEE-A5ACE051EBF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980D3DFC-11A7-4DDF-8AEE-A5ACE051EBF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6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980D3DFC-11A7-4DDF-8AEE-A5ACE051EBF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8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980D3DFC-11A7-4DDF-8AEE-A5ACE051EBF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980D3DFC-11A7-4DDF-8AEE-A5ACE051EBF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7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980D3DFC-11A7-4DDF-8AEE-A5ACE051EBF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2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980D3DFC-11A7-4DDF-8AEE-A5ACE051EBF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0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980D3DFC-11A7-4DDF-8AEE-A5ACE051EBF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0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980D3DFC-11A7-4DDF-8AEE-A5ACE051EBF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7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도형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0" name="Google 도형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en-US" sz="6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5" name="그림 개체 틀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0" lvl="0" algn="ctr"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타임라인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도형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10" name="Google 도형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12" name="Google 도형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14" name="Google 도형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16" name="Google 도형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n-US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</p:txBody>
      </p:sp>
      <p:sp>
        <p:nvSpPr>
          <p:cNvPr id="43" name="텍스트 개체 틀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도형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3" name="Google 도형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sz="2000" b="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45152" y="2007884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sz="2000" b="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645152" y="4093420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D0AFDD5-844D-364D-8AEC-50CF4D36D55D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Google 도형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Karla"/>
              <a:sym typeface="Karla"/>
            </a:endParaRPr>
          </a:p>
        </p:txBody>
      </p:sp>
      <p:sp>
        <p:nvSpPr>
          <p:cNvPr id="11" name="Google 도형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Karla"/>
              <a:sym typeface="Karla"/>
            </a:endParaRPr>
          </a:p>
        </p:txBody>
      </p:sp>
      <p:sp>
        <p:nvSpPr>
          <p:cNvPr id="18" name="텍스트 개체 틀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32688" y="2944368"/>
            <a:ext cx="4604512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/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</p:txBody>
      </p:sp>
      <p:sp>
        <p:nvSpPr>
          <p:cNvPr id="20" name="텍스트 개체 틀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600154" y="2944368"/>
            <a:ext cx="4608576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/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 가지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Google 도형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9" name="Google 도형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1" name="Google 도형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8" name="텍스트 개체 틀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32688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19" name="텍스트 개체 틀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715873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20" name="텍스트 개체 틀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89914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D0AFDD5-844D-364D-8AEC-50CF4D36D55D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도형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9" name="Google 도형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 rtlCol="0"/>
          <a:lstStyle>
            <a:lvl1pPr algn="l">
              <a:lnSpc>
                <a:spcPct val="90000"/>
              </a:lnSpc>
              <a:defRPr lang="en-US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buNone/>
              <a:defRPr 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1888" y="2944368"/>
            <a:ext cx="4818888" cy="2130552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/>
            </a:lvl2pPr>
            <a:lvl3pPr>
              <a:defRPr lang="en-US" sz="1200"/>
            </a:lvl3pPr>
            <a:lvl4pPr>
              <a:defRPr lang="en-US" sz="1100"/>
            </a:lvl4pPr>
            <a:lvl5pPr>
              <a:defRPr lang="en-US" sz="11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D0AFDD5-844D-364D-8AEC-50CF4D36D55D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(S)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.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도형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0" name="Google 도형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rtlCol="0" anchor="t">
            <a:noAutofit/>
          </a:bodyPr>
          <a:lstStyle>
            <a:lvl1pPr marL="0" indent="0" algn="l">
              <a:lnSpc>
                <a:spcPct val="90000"/>
              </a:lnSpc>
              <a:defRPr lang="en-US" sz="6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5" name="그림 개체 틀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0" lvl="0" algn="ctr"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Google 도형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0" name="Google 도형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2" name="Google 도형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4" name="Google 도형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6" name="Google 도형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en-US" altLang="ko-KR" noProof="0"/>
              <a:t>0</a:t>
            </a:r>
          </a:p>
        </p:txBody>
      </p:sp>
      <p:sp>
        <p:nvSpPr>
          <p:cNvPr id="22" name="텍스트 개체 틀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en-US" altLang="ko-KR" noProof="0"/>
              <a:t>0</a:t>
            </a:r>
          </a:p>
        </p:txBody>
      </p:sp>
      <p:sp>
        <p:nvSpPr>
          <p:cNvPr id="23" name="텍스트 개체 틀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en-US" altLang="ko-KR" noProof="0"/>
              <a:t>0</a:t>
            </a:r>
          </a:p>
        </p:txBody>
      </p:sp>
      <p:sp>
        <p:nvSpPr>
          <p:cNvPr id="24" name="텍스트 개체 틀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en-US" altLang="ko-KR" noProof="0"/>
              <a:t>0</a:t>
            </a:r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en-US" altLang="ko-KR" noProof="0"/>
              <a:t>0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02" y="432511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8" name="텍스트 개체 틀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2056" y="432670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9" name="텍스트 개체 틀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8328" y="431364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0" name="텍스트 개체 틀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7985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1" name="텍스트 개체 틀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6600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D0AFDD5-844D-364D-8AEC-50CF4D36D55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콘텐츠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도형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2" name="Google 도형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 rtlCol="0"/>
          <a:lstStyle>
            <a:lvl1pPr algn="l">
              <a:lnSpc>
                <a:spcPct val="90000"/>
              </a:lnSpc>
              <a:defRPr lang="en-US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89888" y="3054096"/>
            <a:ext cx="5010912" cy="2130552"/>
          </a:xfrm>
        </p:spPr>
        <p:txBody>
          <a:bodyPr rtlCol="0"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/>
            </a:lvl2pPr>
            <a:lvl3pPr>
              <a:defRPr lang="en-US" sz="1200"/>
            </a:lvl3pPr>
            <a:lvl4pPr>
              <a:defRPr lang="en-US" sz="1100"/>
            </a:lvl4pPr>
            <a:lvl5pPr>
              <a:defRPr lang="en-US" sz="11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lvl1pPr>
              <a:defRPr lang="en-US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D0AFDD5-844D-364D-8AEC-50CF4D36D55D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rtlCol="0" anchor="t"/>
          <a:lstStyle>
            <a:lvl1pPr algn="l">
              <a:defRPr lang="en-US" sz="6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58952" y="4279392"/>
            <a:ext cx="2980944" cy="40233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8" name="Google 도형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4632" y="1810512"/>
            <a:ext cx="11000232" cy="4160520"/>
          </a:xfrm>
        </p:spPr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D0AFDD5-844D-364D-8AEC-50CF4D36D55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도형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4" name="Google 도형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rtlCol="0" anchor="ctr"/>
          <a:lstStyle>
            <a:lvl1pPr algn="l">
              <a:lnSpc>
                <a:spcPct val="90000"/>
              </a:lnSpc>
              <a:defRPr lang="en-US" sz="40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rtlCol="0" anchor="t"/>
          <a:lstStyle>
            <a:lvl1pPr marL="0" indent="0">
              <a:buNone/>
              <a:defRPr lang="en-US" sz="25000" b="1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62072" y="4334256"/>
            <a:ext cx="2340864" cy="58521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 rtlCol="0"/>
          <a:lstStyle>
            <a:lvl1pPr marL="0" indent="0">
              <a:buNone/>
              <a:defRPr lang="en-US" sz="25000" b="1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”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en-US"/>
            </a:defPPr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D0AFDD5-844D-364D-8AEC-50CF4D36D55D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4명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n-US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Google 도형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9" name="Google 도형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1" name="Google 도형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3" name="Google 도형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US"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8" name="텍스트 개체 틀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022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9" name="텍스트 개체 틀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US"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0" name="그림 개체 틀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31" name="텍스트 개체 틀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856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2" name="텍스트 개체 틀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US"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3" name="그림 개체 틀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34" name="텍스트 개체 틀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364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5" name="텍스트 개체 틀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US"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6" name="그림 개체 틀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37" name="텍스트 개체 틀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7424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cxnSp>
        <p:nvCxnSpPr>
          <p:cNvPr id="47" name="직선 연결선(S)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(S)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46634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US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D0AFDD5-844D-364D-8AEC-50CF4D36D55D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US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도형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2" name="Google 도형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5" name="Google 도형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7" name="Google 도형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19" name="Google 도형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1" name="Google 도형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4" name="Google 도형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7" name="Google 도형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n-US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8" name="텍스트 개체 틀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022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6" name="텍스트 개체 틀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57" name="그림 개체 틀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47" name="텍스트 개체 틀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022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9" name="텍스트 개체 틀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0" name="그림 개체 틀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31" name="텍스트 개체 틀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856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8" name="텍스트 개체 틀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49" name="그림 개체 틀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0" name="텍스트 개체 틀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19856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2" name="텍스트 개체 틀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3" name="그림 개체 틀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34" name="텍스트 개체 틀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364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52" name="그림 개체 틀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3" name="텍스트 개체 틀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364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5" name="텍스트 개체 틀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6" name="그림 개체 틀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37" name="텍스트 개체 틀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7424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4" name="텍스트 개체 틀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55" name="그림 개체 틀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6" name="텍스트 개체 틀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07424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록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rtlCol="0" anchor="ctr"/>
          <a:lstStyle>
            <a:lvl1pPr algn="l">
              <a:defRPr lang="en-US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Google 도형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accent2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9" name="Google 도형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11" name="Google 도형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13" name="Google 도형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15" name="Google 도형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17" name="Google 도형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19" name="Google 도형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21" name="Google 도형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23" name="Google 도형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25" name="Google 도형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27" name="Google 도형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Karla"/>
            </a:endParaRPr>
          </a:p>
        </p:txBody>
      </p:sp>
      <p:sp>
        <p:nvSpPr>
          <p:cNvPr id="29" name="Google 도형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31" name="Google 도형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33" name="Google 도형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35" name="Google 도형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37" name="Google 도형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39" name="Google 도형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41" name="Google 도형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43" name="Google 도형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45" name="Google 도형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noProof="0">
              <a:solidFill>
                <a:schemeClr val="lt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Karla"/>
              <a:sym typeface="Karla"/>
            </a:endParaRPr>
          </a:p>
        </p:txBody>
      </p:sp>
      <p:sp>
        <p:nvSpPr>
          <p:cNvPr id="47" name="그림 개체 틀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9864" y="457200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8" name="텍스트 개체 틀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69864" y="780642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8" name="그림 개체 틀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4" name="텍스트 개체 틀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69864" y="1746504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9" name="텍스트 개체 틀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69864" y="2069946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9" name="그림 개체 틀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5" name="텍스트 개체 틀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9864" y="3035808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0" name="텍스트 개체 틀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69864" y="3359250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0" name="그림 개체 틀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6" name="텍스트 개체 틀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69864" y="4325112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1" name="텍스트 개체 틀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69864" y="4648554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1" name="그림 개체 틀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7" name="텍스트 개체 틀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69864" y="5614416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2" name="텍스트 개체 틀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69864" y="5937858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n-US" sz="10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n-US" sz="10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D0AFDD5-844D-364D-8AEC-50CF4D36D55D}" type="slidenum">
              <a:rPr lang="en-IN" altLang="ko-KR" noProof="0" smtClean="0"/>
              <a:pPr/>
              <a:t>‹#›</a:t>
            </a:fld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538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Malgun Gothic Semilight" panose="020B0502040204020203" pitchFamily="50" charset="-12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>
          <a:solidFill>
            <a:schemeClr val="tx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tx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351383"/>
            <a:ext cx="5133703" cy="2196053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태양광 에너지 발전량 예측</a:t>
            </a:r>
            <a:endParaRPr lang="ko-KR" altLang="en-US" dirty="0"/>
          </a:p>
        </p:txBody>
      </p:sp>
      <p:sp>
        <p:nvSpPr>
          <p:cNvPr id="26" name="부제목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5"/>
            <a:ext cx="4873752" cy="88435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햇살이 </a:t>
            </a:r>
            <a:r>
              <a:rPr lang="ko-KR" altLang="en-US" dirty="0" err="1" smtClean="0"/>
              <a:t>따땃하조</a:t>
            </a:r>
            <a:endParaRPr lang="en-US" altLang="ko-KR" dirty="0" smtClean="0"/>
          </a:p>
          <a:p>
            <a:pPr rtl="0"/>
            <a:r>
              <a:rPr lang="en-US" altLang="ko-KR" dirty="0" smtClean="0"/>
              <a:t>(</a:t>
            </a:r>
            <a:r>
              <a:rPr lang="ko-KR" altLang="en-US" dirty="0" err="1" smtClean="0"/>
              <a:t>윤여록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이승찬</a:t>
            </a:r>
            <a:r>
              <a:rPr lang="en-US" altLang="ko-KR" dirty="0" smtClean="0"/>
              <a:t>, </a:t>
            </a:r>
            <a:r>
              <a:rPr lang="ko-KR" altLang="en-US" dirty="0" err="1"/>
              <a:t>강</a:t>
            </a:r>
            <a:r>
              <a:rPr lang="ko-KR" altLang="en-US" dirty="0" err="1" smtClean="0"/>
              <a:t>건희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장성호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김나영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pic>
        <p:nvPicPr>
          <p:cNvPr id="1026" name="Picture 2" descr="태양광 발전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8" r="2503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altLang="ko-KR"/>
              <a:t>1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altLang="ko-KR"/>
              <a:t>2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altLang="ko-KR"/>
              <a:t>3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altLang="ko-KR"/>
              <a:t>4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altLang="ko-KR"/>
              <a:t>5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팀원 소개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주제 선정 이유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2410306" cy="630936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앞으로의 발전 방향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 txBox="1">
            <a:spLocks/>
          </p:cNvSpPr>
          <p:nvPr/>
        </p:nvSpPr>
        <p:spPr>
          <a:xfrm>
            <a:off x="5192381" y="4326702"/>
            <a:ext cx="1947672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모델 학습 방법 </a:t>
            </a:r>
          </a:p>
          <a:p>
            <a:endParaRPr lang="ko-KR" altLang="en-US" dirty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 txBox="1">
            <a:spLocks/>
          </p:cNvSpPr>
          <p:nvPr/>
        </p:nvSpPr>
        <p:spPr>
          <a:xfrm>
            <a:off x="7327964" y="4347337"/>
            <a:ext cx="1947672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50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결과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48675" y="914400"/>
            <a:ext cx="6473952" cy="1231641"/>
          </a:xfrm>
        </p:spPr>
        <p:txBody>
          <a:bodyPr/>
          <a:lstStyle/>
          <a:p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1530532" y="5019870"/>
            <a:ext cx="1221999" cy="503852"/>
          </a:xfrm>
        </p:spPr>
        <p:txBody>
          <a:bodyPr/>
          <a:lstStyle/>
          <a:p>
            <a:r>
              <a:rPr lang="ko-KR" altLang="en-US" sz="2400" dirty="0" err="1" smtClean="0"/>
              <a:t>윤여록</a:t>
            </a:r>
            <a:endParaRPr lang="ko-KR" altLang="en-US" sz="2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7" y="2234682"/>
            <a:ext cx="1881854" cy="262763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34" y="2224817"/>
            <a:ext cx="2253682" cy="2716277"/>
          </a:xfrm>
          <a:prstGeom prst="rect">
            <a:avLst/>
          </a:prstGeom>
        </p:spPr>
      </p:pic>
      <p:sp>
        <p:nvSpPr>
          <p:cNvPr id="20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3497426" y="5019870"/>
            <a:ext cx="1221999" cy="503852"/>
          </a:xfrm>
        </p:spPr>
        <p:txBody>
          <a:bodyPr/>
          <a:lstStyle/>
          <a:p>
            <a:r>
              <a:rPr lang="ko-KR" altLang="en-US" sz="2400" dirty="0" err="1"/>
              <a:t>강</a:t>
            </a:r>
            <a:r>
              <a:rPr lang="ko-KR" altLang="en-US" sz="2400" dirty="0" err="1" smtClean="0"/>
              <a:t>건희</a:t>
            </a:r>
            <a:endParaRPr lang="ko-KR" altLang="en-US" sz="2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58" y="1905000"/>
            <a:ext cx="2551970" cy="3114870"/>
          </a:xfrm>
          <a:prstGeom prst="rect">
            <a:avLst/>
          </a:prstGeom>
        </p:spPr>
      </p:pic>
      <p:sp>
        <p:nvSpPr>
          <p:cNvPr id="22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499482" y="5019870"/>
            <a:ext cx="1221999" cy="503852"/>
          </a:xfrm>
        </p:spPr>
        <p:txBody>
          <a:bodyPr/>
          <a:lstStyle/>
          <a:p>
            <a:r>
              <a:rPr lang="ko-KR" altLang="en-US" sz="2400" dirty="0" smtClean="0"/>
              <a:t>장성호</a:t>
            </a:r>
            <a:endParaRPr lang="ko-KR" altLang="en-US" sz="2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87" y="2024742"/>
            <a:ext cx="1945046" cy="2837575"/>
          </a:xfrm>
          <a:prstGeom prst="rect">
            <a:avLst/>
          </a:prstGeom>
        </p:spPr>
      </p:pic>
      <p:sp>
        <p:nvSpPr>
          <p:cNvPr id="2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5459649" y="5019145"/>
            <a:ext cx="1221999" cy="503852"/>
          </a:xfrm>
        </p:spPr>
        <p:txBody>
          <a:bodyPr/>
          <a:lstStyle/>
          <a:p>
            <a:r>
              <a:rPr lang="ko-KR" altLang="en-US" sz="2400" dirty="0" err="1" smtClean="0"/>
              <a:t>이승찬</a:t>
            </a:r>
            <a:endParaRPr lang="ko-KR" altLang="en-US" sz="24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290" y="1840463"/>
            <a:ext cx="2198169" cy="3243943"/>
          </a:xfrm>
          <a:prstGeom prst="rect">
            <a:avLst/>
          </a:prstGeom>
        </p:spPr>
      </p:pic>
      <p:sp>
        <p:nvSpPr>
          <p:cNvPr id="27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466376" y="5019145"/>
            <a:ext cx="1221999" cy="503852"/>
          </a:xfrm>
        </p:spPr>
        <p:txBody>
          <a:bodyPr/>
          <a:lstStyle/>
          <a:p>
            <a:r>
              <a:rPr lang="ko-KR" altLang="en-US" sz="2400" dirty="0" smtClean="0"/>
              <a:t>김나영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주제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선정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5801650" cy="338328"/>
          </a:xfrm>
        </p:spPr>
        <p:txBody>
          <a:bodyPr rtlCol="0"/>
          <a:lstStyle>
            <a:defPPr>
              <a:defRPr lang="en-US"/>
            </a:defPPr>
          </a:lstStyle>
          <a:p>
            <a:pPr>
              <a:lnSpc>
                <a:spcPct val="100000"/>
              </a:lnSpc>
            </a:pPr>
            <a:r>
              <a:rPr lang="en-US" altLang="ko-KR" dirty="0"/>
              <a:t>2015</a:t>
            </a:r>
            <a:r>
              <a:rPr lang="ko-KR" altLang="en-US" dirty="0"/>
              <a:t>년 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파리기후협약</a:t>
            </a:r>
            <a:r>
              <a:rPr lang="ko-KR" altLang="en-US" dirty="0" smtClean="0"/>
              <a:t>에 </a:t>
            </a:r>
            <a:r>
              <a:rPr lang="ko-KR" altLang="en-US" dirty="0"/>
              <a:t>따라 세계 각국은 탄소배출량을 대폭 감축하여야하는 상황이다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10064" y="5506156"/>
            <a:ext cx="6081192" cy="338328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합리적인 전력 가격 결정과 시스템 안정성 및 전력 생산 균형과 같은 문제를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효과적으로 해결</a:t>
            </a:r>
            <a:r>
              <a:rPr lang="ko-KR" altLang="en-US" dirty="0" smtClean="0"/>
              <a:t>할 수 있도록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43227" y="4182497"/>
            <a:ext cx="6148029" cy="343471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ko-KR" altLang="en-US" dirty="0" smtClean="0"/>
              <a:t>매일의 </a:t>
            </a:r>
            <a:r>
              <a:rPr lang="ko-KR" altLang="en-US" dirty="0"/>
              <a:t>기상 상황과 계절에 따른 일사량의 영향을 많이 받음으로 이에 대한 예측이 가능하게 함으로써 원활하게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전력 수급 계획을 세울 수 있도록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지원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13985" y="2892147"/>
            <a:ext cx="5801650" cy="502758"/>
          </a:xfrm>
        </p:spPr>
        <p:txBody>
          <a:bodyPr rtlCol="0"/>
          <a:lstStyle>
            <a:defPPr>
              <a:defRPr lang="en-US"/>
            </a:defPPr>
          </a:lstStyle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재생 에너지로선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최상위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10W/m</a:t>
            </a:r>
            <a:r>
              <a:rPr lang="en-US" altLang="ko-KR" baseline="30000" dirty="0" smtClean="0"/>
              <a:t>2</a:t>
            </a:r>
            <a:r>
              <a:rPr lang="ko-KR" altLang="en-US" dirty="0"/>
              <a:t>를 생산 가능한 태양광 발전소는 단위 면적당 </a:t>
            </a:r>
            <a:r>
              <a:rPr lang="ko-KR" altLang="en-US" dirty="0" err="1"/>
              <a:t>에너지생산</a:t>
            </a:r>
            <a:r>
              <a:rPr lang="ko-KR" altLang="en-US" dirty="0"/>
              <a:t> 효율이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풍력발전의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배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바이오매스의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배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0064" y="1675518"/>
            <a:ext cx="6222707" cy="839397"/>
          </a:xfrm>
        </p:spPr>
        <p:txBody>
          <a:bodyPr rtlCol="0"/>
          <a:lstStyle>
            <a:defPPr>
              <a:defRPr lang="en-US"/>
            </a:defPPr>
          </a:lstStyle>
          <a:p>
            <a:pPr>
              <a:lnSpc>
                <a:spcPct val="100000"/>
              </a:lnSpc>
            </a:pPr>
            <a:r>
              <a:rPr lang="ko-KR" altLang="en-US" dirty="0"/>
              <a:t>태양광은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설치 시간이 짧고</a:t>
            </a:r>
            <a:r>
              <a:rPr lang="en-US" altLang="ko-KR" dirty="0"/>
              <a:t>, </a:t>
            </a:r>
            <a:r>
              <a:rPr lang="ko-KR" altLang="en-US" dirty="0"/>
              <a:t>소규모일 경우 개인이 직접 시공하는 것도 </a:t>
            </a:r>
            <a:r>
              <a:rPr lang="ko-KR" altLang="en-US" dirty="0" smtClean="0"/>
              <a:t>가능하며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관리도 편리</a:t>
            </a:r>
            <a:r>
              <a:rPr lang="ko-KR" altLang="en-US" dirty="0"/>
              <a:t>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170" name="Picture 2" descr="태양 광 발전 - 무료 산업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94" y="414963"/>
            <a:ext cx="976539" cy="67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38" y="1653074"/>
            <a:ext cx="751649" cy="67647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38" y="2892147"/>
            <a:ext cx="798552" cy="797971"/>
          </a:xfrm>
          <a:prstGeom prst="rect">
            <a:avLst/>
          </a:prstGeom>
        </p:spPr>
      </p:pic>
      <p:pic>
        <p:nvPicPr>
          <p:cNvPr id="7178" name="Picture 10" descr="태양 전지 에너지 재생 생태 전기 코 - 생태, 환경 및 자연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94" y="4182497"/>
            <a:ext cx="1020082" cy="9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21" y="5543071"/>
            <a:ext cx="1020082" cy="8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모델 학습 방법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1" name="바닥글 개체 틀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모델 학습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28" name="바닥글 개체 틀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28" name="바닥글 개체 틀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6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461" y="915167"/>
            <a:ext cx="6248400" cy="1406434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 sz="5000" dirty="0" smtClean="0"/>
              <a:t>앞으로의 발전방향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150" name="Picture 6" descr="녹색 에너지 태양광 발전 전기 자동차 벡터 일러스트 레이 션의 개념 | 프리미엄 벡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511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5" name="부제목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2" name="그림 개체 틀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074" name="Picture 2" descr="태양 광 발전소 및 공장. 태양 전지 패널. 녹색 에너지 산업 개념입니다. | 프리미엄 벡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482" y="812292"/>
            <a:ext cx="4636008" cy="49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0" id="{707DF2F6-B7C4-4516-8376-5DC5FD908109}" vid="{0AB4C37F-EF9B-49F3-A31D-59C53080E25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00612C0-7A0D-4816-8D4F-4489994836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B711BD-F9FB-4C7D-BFAD-0DA8A6279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94E911-F6B6-48CD-8738-CF1ACCB2FAF9}">
  <ds:schemaRefs>
    <ds:schemaRef ds:uri="4f0d45a2-344c-4fe0-9811-4277bf2c2e17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bb13cd20-357b-48a5-aff4-3bb4b52aae3e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와이드스크린</PresentationFormat>
  <Paragraphs>51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Karla</vt:lpstr>
      <vt:lpstr>malgun gothic</vt:lpstr>
      <vt:lpstr>Malgun Gothic Semilight</vt:lpstr>
      <vt:lpstr>Malgun Gothic</vt:lpstr>
      <vt:lpstr>Arial</vt:lpstr>
      <vt:lpstr>Office 테마</vt:lpstr>
      <vt:lpstr>태양광 에너지 발전량 예측</vt:lpstr>
      <vt:lpstr>목차</vt:lpstr>
      <vt:lpstr>팀원 소개</vt:lpstr>
      <vt:lpstr>주제 선정 이유</vt:lpstr>
      <vt:lpstr>모델 학습 방법</vt:lpstr>
      <vt:lpstr>결과</vt:lpstr>
      <vt:lpstr>결과</vt:lpstr>
      <vt:lpstr>앞으로의 발전방향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2022-08-22T03:54:29Z</dcterms:created>
  <dcterms:modified xsi:type="dcterms:W3CDTF">2024-01-22T07:38:10Z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