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86" d="100"/>
          <a:sy n="86" d="100"/>
        </p:scale>
        <p:origin x="1136" y="4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4d094a96bce56fd" providerId="LiveId" clId="{79B0C4C2-C66D-47DF-9DAF-485B28B7E99A}"/>
    <pc:docChg chg="delSld">
      <pc:chgData name="" userId="74d094a96bce56fd" providerId="LiveId" clId="{79B0C4C2-C66D-47DF-9DAF-485B28B7E99A}" dt="2024-02-07T16:14:01.115" v="0" actId="2696"/>
      <pc:docMkLst>
        <pc:docMk/>
      </pc:docMkLst>
      <pc:sldChg chg="del">
        <pc:chgData name="" userId="74d094a96bce56fd" providerId="LiveId" clId="{79B0C4C2-C66D-47DF-9DAF-485B28B7E99A}" dt="2024-02-07T16:14:01.115" v="0" actId="2696"/>
        <pc:sldMkLst>
          <pc:docMk/>
          <pc:sldMk cId="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시각장애인을 위한</a:t>
            </a:r>
            <a:br>
              <a:rPr lang="ko-KR" altLang="en-US"/>
            </a:br>
            <a:r>
              <a:rPr lang="ko-KR" altLang="en-US"/>
              <a:t>객체방향탐지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endParaRPr lang="ko-KR" altLang="en-US"/>
          </a:p>
          <a:p>
            <a:pPr algn="r">
              <a:defRPr/>
            </a:pPr>
            <a:r>
              <a:rPr lang="ko-KR" altLang="en-US"/>
              <a:t>군산대학교 자연과학대학 수학과 수학전공</a:t>
            </a:r>
          </a:p>
          <a:p>
            <a:pPr algn="r">
              <a:defRPr/>
            </a:pPr>
            <a:r>
              <a:rPr lang="ko-KR" altLang="en-US"/>
              <a:t> </a:t>
            </a:r>
            <a:r>
              <a:rPr lang="en-US" altLang="ko-KR"/>
              <a:t>1600787</a:t>
            </a:r>
            <a:r>
              <a:rPr lang="ko-KR" altLang="en-US"/>
              <a:t> 윤여록</a:t>
            </a:r>
          </a:p>
          <a:p>
            <a:pPr algn="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모델 생성 과정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356" y="1301140"/>
            <a:ext cx="11109288" cy="354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YOLO v5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는 크게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4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가지 모델로 분류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( Small &lt; Medium &lt; Large &lt; XLarge /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s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는 가장 가벼운 모델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/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오른쪽으로 갈수록 무거운 모델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)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Medium 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모델로 생성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-90" normalizeH="0" baseline="0">
              <a:solidFill>
                <a:srgbClr val="000000"/>
              </a:solidFill>
              <a:latin typeface="맑은 고딕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Google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에서 제공해주는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Colaboratory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를 활용하여 모델 생성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1.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생성한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Colab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파일과 구글 드라이브를 마운트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-90" normalizeH="0" baseline="0">
              <a:solidFill>
                <a:srgbClr val="000000"/>
              </a:solidFill>
              <a:latin typeface="맑은 고딕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-90" normalizeH="0" baseline="0">
              <a:solidFill>
                <a:srgbClr val="000000"/>
              </a:solidFill>
              <a:latin typeface="맑은 고딕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2.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이전에 업로드 한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dataset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폴더를 찾아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images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셋의 폴더 경로를 복사 해주고 저장된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dataset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의 이미지를 불러온다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1525" y="3713963"/>
            <a:ext cx="3028950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4036" y="2980538"/>
            <a:ext cx="1409700" cy="1381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2911" y="3671100"/>
            <a:ext cx="3089066" cy="3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 마운트된것을 확인할 수 있음</a:t>
            </a:r>
          </a:p>
        </p:txBody>
      </p:sp>
      <p:sp>
        <p:nvSpPr>
          <p:cNvPr id="9" name="화살표: 오른쪽 8"/>
          <p:cNvSpPr/>
          <p:nvPr/>
        </p:nvSpPr>
        <p:spPr>
          <a:xfrm>
            <a:off x="6798100" y="3553181"/>
            <a:ext cx="271397" cy="4846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1525" y="4846320"/>
            <a:ext cx="5362575" cy="103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모델 생성 과정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" y="1417637"/>
            <a:ext cx="11109288" cy="378110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 defTabSz="914400">
              <a:lnSpc>
                <a:spcPct val="109000"/>
              </a:lnSpc>
              <a:spcBef>
                <a:spcPts val="0"/>
              </a:spcBef>
              <a:buNone/>
              <a:defRPr/>
            </a:pP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3.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불러온 이미지를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train(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훈련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) image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와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validation(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검증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) image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로 분류해준다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.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이전에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dataset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을 저장할 때 따로 분류하지 않고 저장했기 때문이다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.</a:t>
            </a:r>
          </a:p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u="none" strike="noStrike"/>
              <a:t>python </a:t>
            </a:r>
            <a:r>
              <a:rPr sz="1400" b="0" i="0" u="none" strike="noStrike"/>
              <a:t>패키지 중 </a:t>
            </a:r>
            <a:r>
              <a:rPr lang="en-US" altLang="ko-KR" sz="1400" b="0" i="0" u="none" strike="noStrike"/>
              <a:t>sklearn</a:t>
            </a:r>
            <a:r>
              <a:rPr sz="1400" b="0" i="0" u="none" strike="noStrike"/>
              <a:t>의 </a:t>
            </a:r>
            <a:r>
              <a:rPr lang="en-US" altLang="ko-KR" sz="1400" b="0" i="0" u="none" strike="noStrike"/>
              <a:t>train_test_split</a:t>
            </a:r>
            <a:r>
              <a:rPr sz="1400" b="0" i="0" u="none" strike="noStrike"/>
              <a:t>모듈을 사용하여</a:t>
            </a:r>
            <a:r>
              <a:rPr lang="en-US" altLang="ko-KR" sz="1400" b="0" i="0" u="none" strike="noStrike"/>
              <a:t> </a:t>
            </a:r>
            <a:r>
              <a:rPr lang="ko-KR" altLang="en-US" sz="1400" b="0" i="0" u="none" strike="noStrike"/>
              <a:t>자동으로 나눈다</a:t>
            </a:r>
            <a:r>
              <a:rPr lang="en-US" altLang="ko-KR" sz="1400" b="0" i="0" u="none" strike="noStrike"/>
              <a:t>.</a:t>
            </a:r>
          </a:p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i="0" u="none" strike="noStrike"/>
          </a:p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i="0" u="none" strike="noStrike"/>
          </a:p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i="0" u="none" strike="noStrike"/>
          </a:p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i="0" u="none" strike="noStrike"/>
              <a:t>4.</a:t>
            </a:r>
            <a:r>
              <a:rPr lang="ko-KR" altLang="en-US" sz="1400" b="0" i="0" u="none" strike="noStrike"/>
              <a:t> 나눈 리스트들을 </a:t>
            </a:r>
            <a:r>
              <a:rPr lang="en-US" altLang="ko-KR" sz="1400" b="0" i="0" u="none" strike="noStrike"/>
              <a:t>txt</a:t>
            </a:r>
            <a:r>
              <a:rPr lang="ko-KR" altLang="en-US" sz="1400" b="0" i="0" u="none" strike="noStrike"/>
              <a:t>파일로 저장</a:t>
            </a:r>
          </a:p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b="0" i="0" u="none" strike="noStrike"/>
          </a:p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i="0" u="none" strike="noStrike"/>
          </a:p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i="0" u="none" strike="noStrike"/>
              <a:t>5.</a:t>
            </a:r>
            <a:r>
              <a:rPr lang="ko-KR" altLang="en-US" sz="1400" b="0" i="0" u="none" strike="noStrike"/>
              <a:t> </a:t>
            </a:r>
            <a:r>
              <a:rPr lang="en-US" altLang="ko-KR" sz="1400" b="0" i="0" u="none" strike="noStrike"/>
              <a:t>data.yaml</a:t>
            </a:r>
            <a:r>
              <a:rPr lang="ko-KR" altLang="en-US" sz="1400" b="0" i="0" u="none" strike="noStrike"/>
              <a:t> 수정</a:t>
            </a:r>
          </a:p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b="0" i="0" u="none" strike="noStrike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122170"/>
            <a:ext cx="6334125" cy="10474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3598545"/>
            <a:ext cx="5191125" cy="828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4683403"/>
            <a:ext cx="5010150" cy="790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599" y="5473978"/>
            <a:ext cx="508635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모델 생성 과정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" y="1170622"/>
            <a:ext cx="11109288" cy="56378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 defTabSz="914400">
              <a:spcBef>
                <a:spcPts val="0"/>
              </a:spcBef>
              <a:buNone/>
              <a:defRPr/>
            </a:pP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6.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github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의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clone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기능을 사용해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YOLOv5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의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repository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를 복제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endParaRPr lang="ko-KR" altLang="en-US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endParaRPr lang="ko-KR" altLang="en-US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endParaRPr lang="ko-KR" altLang="en-US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endParaRPr lang="ko-KR" altLang="en-US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endParaRPr lang="ko-KR" altLang="en-US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endParaRPr lang="ko-KR" altLang="en-US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7.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YOLOv5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받은 경로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 &gt; yolov5 &gt; models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에 들어가면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개의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yaml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확장자로 저장된 파일이 보인다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.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8.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사용할 파일을 열어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nc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값을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class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개수로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수정해줍니다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.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저와 같은 경우는 현재 손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핸드폰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컵이니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 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으로 수정했습니다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.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endParaRPr lang="en-US" altLang="ko-KR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endParaRPr lang="en-US" altLang="ko-KR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endParaRPr lang="en-US" altLang="ko-KR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endParaRPr lang="en-US" altLang="ko-KR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endParaRPr lang="en-US" altLang="ko-KR" sz="1400" spc="-90">
              <a:solidFill>
                <a:srgbClr val="000000"/>
              </a:solidFill>
              <a:latin typeface="맑은 고딕"/>
            </a:endParaRP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9.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모델 생성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!python train.py --img 640 --batch 32 --epochs 85 --data /content/drive/MyDrive/DADProjectdataset/data.yaml --cfg /content/drive/MyDrive/DADProjectdataset/yolov5/models/yolov5m.yaml --weights yolov5m.pt --name DADproject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(--img : roboflow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에서 설정해준 이미지크기 입력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--batch : 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한번에 처리할 데이터의 개수를 지정 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--epoch : 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반복 횟수 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--data : 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저장한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data.yaml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의 절대 경로를 지정 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--cfg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: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위에서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nc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파일을 수정한 사용할 파일을 선택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(yolov5s.yaml, yolov5m.yaml, yolov5l.yaml, yolov5x.yaml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중 하나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)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--weights : 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사용할 모델의  pretrained weights를 지정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yolov5m.yaml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를 수정했으니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yolov5m.pt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를 입력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--name : </a:t>
            </a:r>
            <a:r>
              <a:rPr lang="ko-KR" altLang="en-US" sz="1400" spc="-90">
                <a:solidFill>
                  <a:srgbClr val="000000"/>
                </a:solidFill>
                <a:latin typeface="맑은 고딕"/>
              </a:rPr>
              <a:t>저장할 모델의 이름 지정 </a:t>
            </a:r>
            <a:r>
              <a:rPr lang="en-US" altLang="ko-KR" sz="1400" spc="-90">
                <a:solidFill>
                  <a:srgbClr val="000000"/>
                </a:solidFill>
                <a:latin typeface="맑은 고딕"/>
              </a:rPr>
              <a:t> </a:t>
            </a:r>
          </a:p>
          <a:p>
            <a:pPr algn="just" defTabSz="914400">
              <a:spcBef>
                <a:spcPts val="0"/>
              </a:spcBef>
              <a:buNone/>
              <a:defRPr/>
            </a:pPr>
            <a:endParaRPr lang="en-US" altLang="ko-KR" sz="1400" spc="-9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520720"/>
            <a:ext cx="3152775" cy="238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758845"/>
            <a:ext cx="3571875" cy="276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2035070"/>
            <a:ext cx="1019175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61304" y="1343025"/>
            <a:ext cx="2428875" cy="2085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599" y="3429000"/>
            <a:ext cx="3667125" cy="933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실행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356" y="1301140"/>
            <a:ext cx="11109288" cy="521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YOLOv5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폴더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&gt;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runs &gt; train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에 들어가보면 생성된 모델에 대한 폴더가 존재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들어가면 만들어진 모델에 대한 성능평가 자료와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weights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라는 폴더가 존재하는데 성능평가자료는 모델의 정확도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,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손실도 등을 표현해주고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,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사용할 모델은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weights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라는 폴더에 존재한다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. 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이 안에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best.pt / last.pt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가 존재하는데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best.pt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는 설정한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epoch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중에 가장 높은 정확도를 보인것을 기준으로 만들어진 것이고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last.pt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는 설정한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epoch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중에 가장 마지막에 생성된 모델이다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.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이중에서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best.pt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를 사용했다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400" b="0" i="0" u="none" strike="noStrike" kern="1200" cap="none" spc="-90" normalizeH="0" baseline="0">
              <a:solidFill>
                <a:srgbClr val="000000"/>
              </a:solidFill>
              <a:latin typeface="맑은 고딕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1.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사용하기 위해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best.pt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모델을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yolov5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폴더로 이동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i="0" u="none" strike="noStrike"/>
              <a:t>2</a:t>
            </a:r>
            <a:r>
              <a:rPr lang="EN-US" sz="1400" b="0" i="0" u="none" strike="noStrike"/>
              <a:t>. Python3.9 </a:t>
            </a:r>
            <a:r>
              <a:rPr sz="1400" b="0" i="0" u="none" strike="noStrike"/>
              <a:t>설치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i="0" u="none" strike="noStrike"/>
              <a:t>3</a:t>
            </a:r>
            <a:r>
              <a:rPr lang="EN-US" sz="1400" b="0" i="0" u="none" strike="noStrike"/>
              <a:t>. Opencv-python </a:t>
            </a:r>
            <a:r>
              <a:rPr sz="1400" b="0" i="0" u="none" strike="noStrike"/>
              <a:t>모듈 설치 </a:t>
            </a:r>
            <a:r>
              <a:rPr lang="EN-US" sz="1400" b="0" i="0" u="none" strike="noStrike"/>
              <a:t>(</a:t>
            </a:r>
            <a:r>
              <a:rPr sz="1400" b="0" i="0" u="none" strike="noStrike"/>
              <a:t>이미지 처리</a:t>
            </a:r>
            <a:r>
              <a:rPr lang="EN-US" sz="1400" b="0" i="0" u="none" strike="noStrike"/>
              <a:t>)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i="0" u="none" strike="noStrike"/>
              <a:t>4</a:t>
            </a:r>
            <a:r>
              <a:rPr lang="EN-US" sz="1400" b="0" i="0" u="none" strike="noStrike"/>
              <a:t>. </a:t>
            </a:r>
            <a:r>
              <a:rPr sz="1400" b="0" i="0" u="none" strike="noStrike"/>
              <a:t>파이토치 설치 </a:t>
            </a:r>
            <a:r>
              <a:rPr lang="EN-US" sz="1400" b="0" i="0" u="none" strike="noStrike"/>
              <a:t>/ </a:t>
            </a:r>
            <a:r>
              <a:rPr sz="1400" b="0" i="0" u="none" strike="noStrike"/>
              <a:t>토치비전 설치</a:t>
            </a:r>
            <a:r>
              <a:rPr lang="EN-US" sz="1400" b="0" i="0" u="none" strike="noStrike"/>
              <a:t>. (</a:t>
            </a:r>
            <a:r>
              <a:rPr sz="1400" b="0" i="0" u="none" strike="noStrike"/>
              <a:t>인공지능 모듈</a:t>
            </a:r>
            <a:r>
              <a:rPr lang="EN-US" sz="1400" b="0" i="0" u="none" strike="noStrike"/>
              <a:t>)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i="0" u="none" strike="noStrike"/>
              <a:t>5</a:t>
            </a:r>
            <a:r>
              <a:rPr lang="EN-US" sz="1400" b="0" i="0" u="none" strike="noStrike"/>
              <a:t>. cmd &gt; cd desktop/yolov5 &gt; python detect.py </a:t>
            </a:r>
            <a:r>
              <a:rPr sz="1400" b="0" i="0" u="none" strike="noStrike"/>
              <a:t>—</a:t>
            </a:r>
            <a:r>
              <a:rPr lang="EN-US" sz="1400" b="0" i="0" u="none" strike="noStrike"/>
              <a:t>source=0 </a:t>
            </a:r>
            <a:r>
              <a:rPr sz="1400" b="0" i="0" u="none" strike="noStrike"/>
              <a:t>—</a:t>
            </a:r>
            <a:r>
              <a:rPr lang="EN-US" sz="1400" b="0" i="0" u="none" strike="noStrike"/>
              <a:t>weight=best.pt </a:t>
            </a:r>
            <a:r>
              <a:rPr sz="1400" b="0" i="0" u="none" strike="noStrike"/>
              <a:t>실행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u="none" strike="noStrike"/>
              <a:t>(detect.py</a:t>
            </a:r>
            <a:r>
              <a:rPr sz="1400" b="0" i="0" u="none" strike="noStrike"/>
              <a:t>파일이 있는 경로가 중요</a:t>
            </a:r>
            <a:r>
              <a:rPr lang="EN-US" sz="1400" b="0" i="0" u="none" strike="noStrike"/>
              <a:t>)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u="none" strike="noStrike"/>
              <a:t>(source=0 </a:t>
            </a:r>
            <a:r>
              <a:rPr sz="1400" b="0" i="0" u="none" strike="noStrike"/>
              <a:t>웹캠사용 </a:t>
            </a:r>
            <a:r>
              <a:rPr lang="EN-US" sz="1400" b="0" i="0" u="none" strike="noStrike"/>
              <a:t>/ weight </a:t>
            </a:r>
            <a:r>
              <a:rPr sz="1400" b="0" i="0" u="none" strike="noStrike"/>
              <a:t>학습시킨 모델 사용 </a:t>
            </a:r>
            <a:r>
              <a:rPr lang="EN-US" sz="1400" b="0" i="0" u="none" strike="noStrike"/>
              <a:t>/ best.pt yolo</a:t>
            </a:r>
            <a:r>
              <a:rPr sz="1400" b="0" i="0" u="none" strike="noStrike"/>
              <a:t>가 우리가 만든 모델에서 선택한 최선학습모델</a:t>
            </a:r>
            <a:r>
              <a:rPr lang="EN-US" sz="1400" b="0" i="0" u="none" strike="noStrike"/>
              <a:t>)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400" b="0" i="0" u="none" strike="noStrike" kern="1200" cap="none" spc="-90" normalizeH="0" baseline="0">
              <a:solidFill>
                <a:srgbClr val="000000"/>
              </a:solidFill>
              <a:latin typeface="맑은 고딕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400" b="0" i="0" u="none" strike="noStrike" kern="1200" cap="none" spc="-90" normalizeH="0" baseline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4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좌표 코딩 과정</a:t>
            </a:r>
            <a:endParaRPr kumimoji="0" lang="en-US" altLang="ko-KR" sz="44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356" y="1301139"/>
            <a:ext cx="11109288" cy="54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이미지 처리를 위해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open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cv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를 사용해 웹캠을 통해 실시간으로 영상을 받아와 객체 바운딩박스의 좌표값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xyxy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를 얻을 수 있었고 이 좌표값이 어떤것에 대한 좌표값인지 분석하였습니다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.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객체를 인식시키고 객체가 움직이는 동안에 모든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xyxy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값을 출력하게 하여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xyxy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리스트의 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0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번째에는 바운딩박스 왼쪽 변의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x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좌표값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,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1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번째에는 바운딩박스 윗쪽 변의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y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좌표값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2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번째에는 바운딩박스 오른쪽 변의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x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좌표값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,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3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번째에는 바운딩박스 아래쪽 변의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y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좌표값이 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들어 있다는 것을 알 수 있었고 이를 이용하여 손객체가 없을 경우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영상에서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9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개의 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구간으로 나누어 주었습니다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.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(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손객체가 없는 경우의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9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개 구간은 시각장애인의 방향에 따라 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어디있는지 알려주어야 하기 때문에 늘 일정한 크기로 정해져 있습니다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.)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그리고 객체를 향해 찾아가 일정 거리가 다가오면 손을 뻗어 손을 중심으로 어느 방향에 있는지 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알려주기 위해 손을 기준으로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8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개의 구간으로도 나누어 주었습니다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.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(</a:t>
            </a: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손객체가 있는 상태의 구간은 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손의 위치에 따라 각 구간의 크기가 변동됩니다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.)</a:t>
            </a:r>
            <a:endParaRPr kumimoji="0" lang="ko-KR" altLang="en-US" sz="1400" b="0" i="0" u="none" strike="noStrike" kern="1200" cap="none" spc="-90" normalizeH="0" baseline="0">
              <a:solidFill>
                <a:srgbClr val="000000"/>
              </a:solidFill>
              <a:latin typeface="맑은 고딕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손을 제외한 다른 객체들은 객체의 중앙값을 구해 이를 기준으로 구간중 한 구간에 속할 수 있게 하여 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방향 정확도를 높였습니다</a:t>
            </a:r>
            <a:r>
              <a:rPr kumimoji="0" lang="en-US" altLang="ko-KR" sz="1400" b="0" i="0" u="none" strike="noStrike" kern="1200" cap="none" spc="-90" normalizeH="0" baseline="0">
                <a:solidFill>
                  <a:srgbClr val="000000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400" b="0" i="0" u="none" strike="noStrike" kern="1200" cap="none" spc="-90" normalizeH="0" baseline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82820" y="1757696"/>
            <a:ext cx="3148159" cy="4589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4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거리계산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356" y="1301139"/>
            <a:ext cx="11109288" cy="85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-90" normalizeH="0" baseline="0">
              <a:solidFill>
                <a:srgbClr val="000000"/>
              </a:solidFill>
              <a:latin typeface="맑은 고딕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400" b="0" i="0" u="none" strike="noStrike" kern="1200" cap="none" spc="-90" normalizeH="0" baseline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242" y="1301139"/>
            <a:ext cx="5239982" cy="45700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2677" y="439405"/>
            <a:ext cx="5307219" cy="597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351123" cy="870857"/>
          </a:xfrm>
        </p:spPr>
        <p:txBody>
          <a:bodyPr/>
          <a:lstStyle/>
          <a:p>
            <a:pPr>
              <a:defRPr/>
            </a:pPr>
            <a:r>
              <a:rPr lang="ko-KR" altLang="en-US" sz="2400"/>
              <a:t>코딩 내역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70857"/>
            <a:ext cx="10972798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altLang="ko-KR"/>
              <a:t>...</a:t>
            </a:r>
          </a:p>
          <a:p>
            <a:pPr marL="0" indent="0">
              <a:buNone/>
              <a:defRPr/>
            </a:pPr>
            <a:r>
              <a:rPr lang="en-US" altLang="ko-KR"/>
              <a:t>from pygame import mixer</a:t>
            </a:r>
          </a:p>
          <a:p>
            <a:pPr marL="0" indent="0">
              <a:buNone/>
              <a:defRPr/>
            </a:pPr>
            <a:r>
              <a:rPr lang="en-US" altLang="ko-KR"/>
              <a:t>...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if 'hand' in label: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print('손')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hp = xyxy #handpoint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print(hp[0], 480-hp[1], hp[2], 480-hp[3])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if 'hp' in locals() and 'cup' in label: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soundplay('컵',0.5)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soundplay('이',0.5)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soundplay('손을 기준으로',2)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cp = xyxy #cuppoint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cx = (cp[0] + cp[2]) / 2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cy = (480 - cp[1] + 480 - cp[3]) / 2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print(cx, cy)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if hp[0] &gt; cx and 480 - hp[1] &lt;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print('컵이 손을 기준으로 왼쪽위 대각선방향에 있습니다.') #3사분면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soundplay('왼쪽위',3)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hp[0] &lt; cx and hp[2] &gt; cx and 480 - hp[1] &lt;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print('컵이 손을 기준으로 앞쪽 방향에 있습니다.') #2사분면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soundplay('앞쪽',3)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hp[2] &lt; cx and 480 - hp[1] &lt;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print('컵이 손을 기준으로 오른쪽위 대각선방향에 있습니다.') #1사분면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soundplay('오른쪽위',3)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hp[0] &gt; cx and 480 - hp[3] &lt; cy and 480 - hp[1] &gt;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print('컵이 손을 기준으로 왼쪽 방향에 있습니다.') #6사분면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soundplay('왼쪽',3)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hp[2] &lt; cx and 480 - hp[1] &gt; cy and 480 - hp[3] &lt;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print('컵이 손을 기준으로 오른쪽 방향에 있습니다.') #4사분면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soundplay('오른쪽',3)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hp[0] &gt; cx and 480 - hp[3] &gt;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print('컵이 손을 기준으로 왼쪽아래 대각선방향에 있습니다.') #9사분면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soundplay('왼쪽아래',3)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hp[0] &lt; cx and hp[2] &gt; cx and 480 - hp[3] &gt;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print('컵이 손을 기준으로 뒷쪽 방향에 있습니다.') #8사분면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soundplay('뒷쪽',3)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hp[2] &lt; cx and 480 - hp[3] &gt;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print('컵이 손을 기준으로 오른쪽아래 대각선방향에 있습니다.') #7사분면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soundplay('오른쪽아래',3)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del hp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if 'hp' in locals() and 'phone' in label: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soundplay('핸드폰',0.5)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soundplay('이',0.5)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soundplay('손을 기준으로',2)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pp = xyxy #phonepoint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px = (pp[0] + pp[2]) / 2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py = (480 - pp[1] + 480 - pp[3]) / 2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print(px, py)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if hp[0] &gt; px and 480 - hp[1] &lt;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print('핸드폰이 손을 기준으로 왼쪽위 대각선방향에 있습니다.') #3사분면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soundplay('왼쪽위',3)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hp[0] &lt; px and hp[2] &gt; px and 480 - hp[1] &lt;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print('핸드폰이 손을 기준으로 앞쪽 방향에 있습니다.') #2사분면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soundplay('앞쪽',3)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hp[2] &lt; px and 480 - hp[1] &lt;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print('핸드폰이 손을 기준으로 오른쪽위 대각선방향에 있습니다.') #1사분면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soundplay('오른쪽위',3)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hp[0] &gt; px and 480 - hp[3] &lt; py and 480 - hp[1] &gt;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print('핸드폰이 손을 기준으로 왼쪽 방향에 있습니다.') #6사분면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soundplay('왼쪽',3)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hp[2] &lt; px and 480 - hp[1] &gt; py and 480 - hp[3] &lt;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print('핸드폰이 손을 기준으로 오른쪽 방향에 있습니다.') #4사분면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soundplay('오른쪽',3)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hp[0] &gt; px and 480 - hp[3] &gt;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print('핸드폰이 손을 기준으로 왼쪽아래 대각선방향에 있습니다.') #9사분면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soundplay('왼쪽아래',3)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hp[0] &lt; px and hp[2] &gt; px and 480 - hp[3] &gt;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print('핸드폰이 손을 기준으로 뒷쪽 방향에 있습니다.') #8사분면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soundplay('뒷쪽',3)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elif hp[2] &lt; px and 480 - hp[3] &gt;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print('핸드폰이 손을 기준으로 오른쪽아래 대각선방향에 있습니다.') #7사분면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soundplay('오른쪽아래',3)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del hp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else: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if 'cup' in label: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soundplay('컵',0.5)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soundplay('이',0.5)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cp = xyxy #cuppoint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cx = (cp[0] + cp[2]) / 2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cy = (480 - cp[1] + 480 - cp[3]) / 2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print(cx, cy)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distancei = (((2*3.14*180)/((cp[2]-cp[0])+(((480-cp[1])-(480-cp[3]))*360)))*1000)+3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redistancei = distancei*2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if 212 &lt; cx and 426 &gt; cx and 319 &lt;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print('컵이 앞쪽 방향에 있습니다.') #2사분면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soundplay('앞쪽',3)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212 &lt; cx and 426 &gt; cx and 160 &gt;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print('컵이 뒷쪽 방향에 있습니다.') #8사분면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soundplay('뒷쪽',3)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212 &gt; cx: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if 160 &gt;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print('컵이 왼쪽아래 대각선방향에 있습니다.') #9사분면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soundplay('왼쪽아래',3)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elif 159 &lt; cy and 320 &gt;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print('컵이 왼쪽 방향에 있습니다.') #6사분면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soundplay('왼쪽',3)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elif 319 &lt;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print('컵이 왼쪽위 대각선방향에 있습니다.') #3사분면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soundplay('왼쪽위',3)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425 &lt; cx: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if 160 &gt; cy: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print('컵이 오른쪽아래 대각선방향에 있습니다.') #7사분면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soundplay('오른쪽아래',3)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elif 159 &lt; cy and 320 &gt;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print('컵이 오른쪽 방향에 있습니다.') #4사분면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soundplay('오른쪽',3)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elif 319 &lt; cy: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print('컵이 오른쪽위 대각선방향에 있습니다.') #1사분면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soundplay('오른쪽위',3)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else 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print('컵이 가운데방향에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soundplay('가운데',3)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        if redistancei &lt; 30: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30cm 내에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soundplay('30cm내',3)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29 and redistancei &lt; 40: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40cm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soundplay('40cm',3)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39 and redistancei &lt; 50: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50cm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soundplay('50cm',3)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49 and redistancei &lt; 60: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60cm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soundplay('60cm',3)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59 and redistancei &lt; 70: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70cm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soundplay('70cm',3)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69 and redistancei &lt; 80: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80cm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soundplay('80cm',3)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79 and redistancei &lt; 90: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90cm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soundplay('90cm',3)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89 and redistancei &lt; 100: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1m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soundplay('1m',3)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99: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1m 외에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soundplay('1m외',3)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    if 'phone' in label: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soundplay('핸드폰',0.5)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soundplay('이', 0.5)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pp = xyxy #phonepoint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px = (pp[0] + pp[2]) / 2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py = (480 - pp[1] + 480 - pp[3]) / 2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print(px, py) 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distancei = (((2*3.14*180)/((pp[2]-pp[0])+(((480-pp[1])-(480-pp[3]))*360)))*1000)+3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redistancei = distancei*2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if 212 &lt; px and 426 &gt; px and 319 &lt;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print('핸드폰이 앞쪽 방향에 있습니다.') #2사분면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soundplay('앞쪽',3)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212 &lt; px and 426 &gt; px and 160 &gt;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print('핸드폰이 뒷쪽 방향에 있습니다.') #8사분면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soundplay('뒷쪽',3)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212 &gt; px: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if 160 &gt;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print('핸드폰이 왼쪽아래 대각선방향에 있습니다.') #9사분면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soundplay('왼쪽아래',3)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elif 159 &lt; py and 320 &gt;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print('핸드폰이 왼쪽 방향에 있습니다.') #6사분면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soundplay('왼쪽',3)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elif 319 &lt;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print('핸드폰이 왼쪽위 대각선방향에 있습니다.') #3사분면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soundplay('왼쪽위',3)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425 &lt; px: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if 160 &gt; py: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print('핸드폰이 오른쪽아래 대각선방향에 있습니다.') #7사분면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soundplay('오른쪽아래',3)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elif 159 &lt; py and 320 &gt;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print('핸드폰이 오른쪽 방향에 있습니다.') #4사분면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soundplay('오른쪽',3)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elif 319 &lt; py: 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print('핸드폰이 오른쪽위 대각선방향에 있습니다.') #1사분면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    soundplay('오른쪽위',3)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else 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print('핸드폰이 가운데방향에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soundplay('가운데',3)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        if redistancei &lt; 30: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30cm 내에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soundplay('30cm내',3)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29 and redistancei &lt; 40: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40cm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soundplay('40cm',3)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39 and redistancei &lt; 50: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50cm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soundplay('50cm',3)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49 and redistancei &lt; 60: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60cm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soundplay('60cm',3)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59 and redistancei &lt; 70: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70cm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soundplay('70cm',3)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69 and redistancei &lt; 80: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80cm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soundplay('80cm',3)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79 and redistancei &lt; 90: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90cm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soundplay('90cm',3)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89 and redistancei &lt; 100: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1m 거리에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soundplay('1m',3)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elif redistancei &gt; 99: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print('약 1m 외에 있습니다.')</a:t>
            </a:r>
          </a:p>
          <a:p>
            <a:pPr marL="0" indent="0">
              <a:buNone/>
              <a:defRPr/>
            </a:pPr>
            <a:r>
              <a:rPr lang="en-US" altLang="ko-KR"/>
              <a:t>                                    soundplay('1m외',3)..</a:t>
            </a:r>
          </a:p>
          <a:p>
            <a:pPr marL="0" indent="0">
              <a:buNone/>
              <a:defRPr/>
            </a:pPr>
            <a:r>
              <a:rPr lang="en-US" altLang="ko-KR"/>
              <a:t>...</a:t>
            </a:r>
          </a:p>
          <a:p>
            <a:pPr marL="0" indent="0">
              <a:buNone/>
              <a:defRPr/>
            </a:pPr>
            <a:r>
              <a:rPr lang="en-US" altLang="ko-KR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7987644" cy="3730576"/>
          </a:xfrm>
        </p:spPr>
        <p:txBody>
          <a:bodyPr>
            <a:normAutofit fontScale="62500" lnSpcReduction="20000"/>
          </a:bodyPr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				</a:t>
            </a: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프로젝트 소개</a:t>
            </a:r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-</a:t>
            </a:r>
            <a:r>
              <a:rPr lang="ko-KR" altLang="en-US"/>
              <a:t> 목적</a:t>
            </a:r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-</a:t>
            </a:r>
            <a:r>
              <a:rPr lang="ko-KR" altLang="en-US"/>
              <a:t> 기능</a:t>
            </a:r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FLOW CHART</a:t>
            </a:r>
            <a:r>
              <a:rPr lang="ko-KR" altLang="en-US"/>
              <a:t> </a:t>
            </a:r>
          </a:p>
          <a:p>
            <a:pPr mar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2.</a:t>
            </a:r>
            <a:r>
              <a:rPr lang="ko-KR" altLang="en-US"/>
              <a:t> 제작 과정</a:t>
            </a:r>
          </a:p>
          <a:p>
            <a:pPr marL="0" indent="0">
              <a:buNone/>
              <a:defRPr/>
            </a:pPr>
            <a:r>
              <a:rPr lang="ko-KR" altLang="en-US"/>
              <a:t> 		</a:t>
            </a:r>
            <a:r>
              <a:rPr lang="en-US" altLang="ko-KR"/>
              <a:t>-</a:t>
            </a:r>
            <a:r>
              <a:rPr lang="ko-KR" altLang="en-US"/>
              <a:t> 데이터셋 제작 과정</a:t>
            </a:r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-</a:t>
            </a:r>
            <a:r>
              <a:rPr lang="ko-KR" altLang="en-US"/>
              <a:t> 모델 생성 과정</a:t>
            </a:r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-</a:t>
            </a:r>
            <a:r>
              <a:rPr lang="ko-KR" altLang="en-US"/>
              <a:t> 좌표 코딩 과정</a:t>
            </a:r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-</a:t>
            </a:r>
            <a:r>
              <a:rPr lang="ko-KR" altLang="en-US"/>
              <a:t> 거리 계산</a:t>
            </a:r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-</a:t>
            </a:r>
            <a:r>
              <a:rPr lang="ko-KR" altLang="en-US"/>
              <a:t> 코딩 내역</a:t>
            </a:r>
          </a:p>
          <a:p>
            <a:pPr marL="0" indent="0">
              <a:buNone/>
              <a:defRPr/>
            </a:pPr>
            <a:r>
              <a:rPr lang="en-US" altLang="ko-KR"/>
              <a:t>	3. </a:t>
            </a:r>
            <a:r>
              <a:rPr lang="ko-KR" altLang="en-US"/>
              <a:t>시연 동영상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356" y="2851010"/>
            <a:ext cx="11109288" cy="115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0"/>
              <a:t>제품 소개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-</a:t>
            </a:r>
            <a:r>
              <a:rPr lang="ko-KR" altLang="en-US"/>
              <a:t> 목적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355" y="1959053"/>
            <a:ext cx="11109288" cy="255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0" u="none" strike="noStrike" spc="-90">
                <a:solidFill>
                  <a:srgbClr val="000000"/>
                </a:solidFill>
                <a:latin typeface="맑은 고딕"/>
              </a:rPr>
              <a:t>21</a:t>
            </a:r>
            <a:r>
              <a:rPr lang="ko-KR" altLang="en-US" i="0" u="none" strike="noStrike" spc="-90">
                <a:solidFill>
                  <a:srgbClr val="000000"/>
                </a:solidFill>
                <a:latin typeface="맑은 고딕"/>
              </a:rPr>
              <a:t>세기 현대 과학의 발달에 따라 의료 공학 또한 발전되고 있습니다</a:t>
            </a:r>
            <a:r>
              <a:rPr lang="en-US" altLang="ko-KR" i="0" u="none" strike="noStrike" spc="-90">
                <a:solidFill>
                  <a:srgbClr val="000000"/>
                </a:solidFill>
                <a:latin typeface="맑은 고딕"/>
              </a:rPr>
              <a:t>.</a:t>
            </a:r>
            <a:r>
              <a:rPr lang="ko-KR" altLang="en-US" i="0" u="none" strike="noStrike" spc="-90">
                <a:solidFill>
                  <a:srgbClr val="000000"/>
                </a:solidFill>
                <a:latin typeface="맑은 고딕"/>
              </a:rPr>
              <a:t> 이에 </a:t>
            </a:r>
            <a:r>
              <a:rPr lang="en-US" altLang="ko-KR" i="0" u="none" strike="noStrike" spc="-90">
                <a:solidFill>
                  <a:srgbClr val="000000"/>
                </a:solidFill>
                <a:latin typeface="맑은 고딕"/>
              </a:rPr>
              <a:t>‘</a:t>
            </a:r>
            <a:r>
              <a:rPr lang="ko-KR" altLang="en-US" i="0" u="none" strike="noStrike" spc="-90">
                <a:solidFill>
                  <a:srgbClr val="000000"/>
                </a:solidFill>
                <a:latin typeface="맑은 고딕"/>
              </a:rPr>
              <a:t>의료 공학이 발달하면서 장애를 극복할 수 있는게 무엇이 있을까</a:t>
            </a:r>
            <a:r>
              <a:rPr lang="en-US" altLang="ko-KR" i="0" u="none" strike="noStrike" spc="-90">
                <a:solidFill>
                  <a:srgbClr val="000000"/>
                </a:solidFill>
                <a:latin typeface="맑은 고딕"/>
              </a:rPr>
              <a:t>?’</a:t>
            </a:r>
            <a:r>
              <a:rPr lang="ko-KR" altLang="en-US" i="0" u="none" strike="noStrike" spc="-90">
                <a:solidFill>
                  <a:srgbClr val="000000"/>
                </a:solidFill>
                <a:latin typeface="맑은 고딕"/>
              </a:rPr>
              <a:t>라는 생각과 함께 객체탐지와 시각장애인을 떠올렷고 유튜브를 통해 시각장애인의 인터뷰를 참고해봤습니다</a:t>
            </a:r>
            <a:r>
              <a:rPr lang="en-US" altLang="ko-KR" i="0" u="none" strike="noStrike" spc="-90">
                <a:solidFill>
                  <a:srgbClr val="000000"/>
                </a:solidFill>
                <a:latin typeface="맑은 고딕"/>
              </a:rPr>
              <a:t>.</a:t>
            </a:r>
            <a:r>
              <a:rPr lang="ko-KR" altLang="en-US" i="0" u="none" strike="noStrike" spc="-90">
                <a:solidFill>
                  <a:srgbClr val="000000"/>
                </a:solidFill>
                <a:latin typeface="맑은 고딕"/>
              </a:rPr>
              <a:t> 그들의 </a:t>
            </a:r>
            <a:r>
              <a:rPr lang="en-US" altLang="ko-KR" i="0" u="none" strike="noStrike" spc="-90">
                <a:solidFill>
                  <a:srgbClr val="000000"/>
                </a:solidFill>
                <a:latin typeface="맑은 고딕"/>
              </a:rPr>
              <a:t>‘</a:t>
            </a:r>
            <a:r>
              <a:rPr lang="ko-KR" altLang="en-US" i="0" u="none" strike="noStrike" spc="-90">
                <a:solidFill>
                  <a:srgbClr val="000000"/>
                </a:solidFill>
                <a:latin typeface="맑은 고딕"/>
              </a:rPr>
              <a:t>안전</a:t>
            </a:r>
            <a:r>
              <a:rPr lang="en-US" altLang="ko-KR" i="0" u="none" strike="noStrike" spc="-90">
                <a:solidFill>
                  <a:srgbClr val="000000"/>
                </a:solidFill>
                <a:latin typeface="맑은 고딕"/>
              </a:rPr>
              <a:t>’</a:t>
            </a:r>
            <a:r>
              <a:rPr lang="ko-KR" altLang="en-US" i="0" u="none" strike="noStrike" spc="-90">
                <a:solidFill>
                  <a:srgbClr val="000000"/>
                </a:solidFill>
                <a:latin typeface="맑은 고딕"/>
              </a:rPr>
              <a:t>이라는 단어는 </a:t>
            </a:r>
            <a:r>
              <a:rPr lang="en-US" altLang="ko-KR" i="0" u="none" strike="noStrike" spc="-90">
                <a:solidFill>
                  <a:srgbClr val="000000"/>
                </a:solidFill>
                <a:latin typeface="맑은 고딕"/>
              </a:rPr>
              <a:t>‘</a:t>
            </a:r>
            <a:r>
              <a:rPr lang="ko-KR" altLang="en-US" i="0" u="none" strike="noStrike" spc="-90">
                <a:solidFill>
                  <a:srgbClr val="000000"/>
                </a:solidFill>
                <a:latin typeface="맑은 고딕"/>
              </a:rPr>
              <a:t>몸으로 위험을 느껴야 안전하게 생활할 수 있다</a:t>
            </a:r>
            <a:r>
              <a:rPr lang="en-US" altLang="ko-KR" i="0" u="none" strike="noStrike" spc="-90">
                <a:solidFill>
                  <a:srgbClr val="000000"/>
                </a:solidFill>
                <a:latin typeface="맑은 고딕"/>
              </a:rPr>
              <a:t>’</a:t>
            </a:r>
            <a:r>
              <a:rPr lang="ko-KR" altLang="en-US" i="0" u="none" strike="noStrike" spc="-90">
                <a:solidFill>
                  <a:srgbClr val="000000"/>
                </a:solidFill>
                <a:latin typeface="맑은 고딕"/>
              </a:rPr>
              <a:t>로 해석되었고 현실성과 실용성이 있다고 생각하여 이에 객체탐지를 활용한 시각장애인용 객체방향탐지 프로그램을 개발하게 되었습니다</a:t>
            </a:r>
            <a:r>
              <a:rPr lang="en-US" altLang="ko-KR" i="0" u="none" strike="noStrike" spc="-90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166018"/>
            <a:ext cx="10972798" cy="4525963"/>
          </a:xfrm>
        </p:spPr>
        <p:txBody>
          <a:bodyPr>
            <a:normAutofit lnSpcReduction="10000"/>
          </a:bodyPr>
          <a:lstStyle/>
          <a:p>
            <a:pPr marL="0" marR="63500" lvl="1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b="0" i="0" u="none" strike="noStrike" spc="-90"/>
          </a:p>
          <a:p>
            <a:pPr marL="0" marR="63500" lvl="1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0" i="0" u="none" strike="noStrike" spc="-90"/>
              <a:t> </a:t>
            </a:r>
            <a:r>
              <a:rPr lang="en-US" altLang="ko-KR" b="0" i="0" u="none" strike="noStrike" spc="-90"/>
              <a:t>-</a:t>
            </a:r>
            <a:r>
              <a:rPr lang="ko-KR" altLang="en-US" b="0" i="0" u="none" strike="noStrike" spc="-90"/>
              <a:t>기능</a:t>
            </a:r>
            <a:r>
              <a:rPr lang="en-US" altLang="ko-KR" b="0" i="0" u="none" strike="noStrike" spc="-90"/>
              <a:t>1</a:t>
            </a:r>
            <a:r>
              <a:rPr lang="ko-KR" altLang="en-US" b="0" i="0" u="none" strike="noStrike" spc="-90"/>
              <a:t> </a:t>
            </a:r>
            <a:r>
              <a:rPr lang="en-US" altLang="ko-KR" b="0" i="0" u="none" strike="noStrike" spc="-90"/>
              <a:t>:</a:t>
            </a:r>
            <a:r>
              <a:rPr lang="ko-KR" altLang="en-US" b="0" i="0" u="none" strike="noStrike" spc="-90"/>
              <a:t> 딥러닝 모델을 사용한 객체 탐지</a:t>
            </a:r>
          </a:p>
          <a:p>
            <a:pPr marL="0" marR="63500" lvl="1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0" i="0" u="none" strike="noStrike" spc="-90"/>
              <a:t> </a:t>
            </a:r>
            <a:endParaRPr lang="en-US" altLang="ko-KR" b="0" i="0" u="none" strike="noStrike" spc="-90"/>
          </a:p>
          <a:p>
            <a:pPr marL="0" marR="63500" lvl="1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none" strike="noStrike" spc="-90"/>
              <a:t>-</a:t>
            </a:r>
            <a:r>
              <a:rPr lang="ko-KR" altLang="en-US" b="0" i="0" u="none" strike="noStrike" spc="-90"/>
              <a:t>기능</a:t>
            </a:r>
            <a:r>
              <a:rPr lang="en-US" altLang="ko-KR" b="0" i="0" u="none" strike="noStrike" spc="-90"/>
              <a:t>2</a:t>
            </a:r>
            <a:r>
              <a:rPr lang="ko-KR" altLang="en-US" b="0" i="0" u="none" strike="noStrike" spc="-90"/>
              <a:t> </a:t>
            </a:r>
            <a:r>
              <a:rPr lang="en-US" altLang="ko-KR" b="0" i="0" u="none" strike="noStrike" spc="-90"/>
              <a:t>:</a:t>
            </a:r>
            <a:r>
              <a:rPr lang="ko-KR" altLang="en-US" b="0" i="0" u="none" strike="noStrike" spc="-90"/>
              <a:t> 객체 방향 인식</a:t>
            </a:r>
          </a:p>
          <a:p>
            <a:pPr marL="0" marR="63500" lvl="1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0" i="0" u="none" strike="noStrike" spc="-90"/>
              <a:t> </a:t>
            </a:r>
            <a:endParaRPr lang="en-US" altLang="ko-KR" b="0" i="0" u="none" strike="noStrike" spc="-90"/>
          </a:p>
          <a:p>
            <a:pPr marL="0" marR="63500" lvl="1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none" strike="noStrike" spc="-90"/>
              <a:t>-</a:t>
            </a:r>
            <a:r>
              <a:rPr lang="ko-KR" altLang="en-US" b="0" i="0" u="none" strike="noStrike" spc="-90"/>
              <a:t>기능</a:t>
            </a:r>
            <a:r>
              <a:rPr lang="en-US" altLang="ko-KR" b="0" i="0" u="none" strike="noStrike" spc="-90"/>
              <a:t>3</a:t>
            </a:r>
            <a:r>
              <a:rPr lang="ko-KR" altLang="en-US" b="0" i="0" u="none" strike="noStrike" spc="-90"/>
              <a:t> </a:t>
            </a:r>
            <a:r>
              <a:rPr lang="en-US" altLang="ko-KR" b="0" i="0" u="none" strike="noStrike" spc="-90"/>
              <a:t>:</a:t>
            </a:r>
            <a:r>
              <a:rPr lang="ko-KR" altLang="en-US" b="0" i="0" u="none" strike="noStrike" spc="-90"/>
              <a:t>  </a:t>
            </a:r>
            <a:r>
              <a:rPr lang="en-US" altLang="ko-KR" b="0" i="0" u="none" strike="noStrike" spc="-90"/>
              <a:t>TTS </a:t>
            </a:r>
            <a:r>
              <a:rPr lang="ko-KR" altLang="en-US" b="0" i="0" u="none" strike="noStrike" spc="-90"/>
              <a:t>재생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4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기능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499997" cy="13702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FLOW CHART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99997" y="0"/>
            <a:ext cx="8174929" cy="6903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356" y="2851010"/>
            <a:ext cx="11109288" cy="115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제작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344344" cy="779675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DataSet 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제작 과정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210" y="1197990"/>
            <a:ext cx="2862308" cy="24835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210" y="3681505"/>
            <a:ext cx="2862308" cy="24835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197990"/>
            <a:ext cx="2862308" cy="24835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681505"/>
            <a:ext cx="2862308" cy="248351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/>
        </p:nvSpPr>
        <p:spPr>
          <a:xfrm>
            <a:off x="3297418" y="1197990"/>
            <a:ext cx="2798582" cy="496703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객체를 탐지하기 위해서는 원하는 객체를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bounding box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처리하는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annotation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과정이 필요하다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Roboflow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는 컴퓨터 비전이라는 기술을 이용해 다양한 애플리케이션을 만들 수 있도록 지원해주는 서비스이다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Create New Project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누른다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8958308" y="1197990"/>
            <a:ext cx="2798582" cy="496703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Project Name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진행할 프로젝트 이름을 적고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Project Type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Object Detection(Bounding Box)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선택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Annotation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하고 싶은 이미지를 업로드한다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DataSet 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제작 과정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110" y="1417637"/>
            <a:ext cx="2862308" cy="2011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5110" y="3429000"/>
            <a:ext cx="2862307" cy="24835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5110" y="4426080"/>
            <a:ext cx="2862308" cy="1038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1417637"/>
            <a:ext cx="2862308" cy="16684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0" y="3086127"/>
            <a:ext cx="2862308" cy="16684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4754617"/>
            <a:ext cx="2862308" cy="1668489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/>
        </p:nvSpPr>
        <p:spPr>
          <a:xfrm>
            <a:off x="3297418" y="1632829"/>
            <a:ext cx="2798582" cy="496703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이미지를 선택 후 원하는 객체를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bounding box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처리하고 이름을 붙여준다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모든 이미지를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annotation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해주면 된다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손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900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핸드폰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2700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컵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2700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배경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550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5.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annotation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 모두 완료되면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Finish Uploading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버튼을 누르고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choose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옵션에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가지가 뜬다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Split Images Between Train/Valid/Test: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이미지를 훈련,검증,테스트 데이터로 분류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Add All Images to Training Set: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훈련셋으로 모든 이미지를 추가.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Add All Images to Valid Set: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검증셋으로 모든 이미지를 추가.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Add All Images to Testing Set: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훈련셋으로 모든 이미지를 추가.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추후 이미지를 직접 훈련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테스트용으로 직접 분류해줄것이기 때문에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Add All Images to Training Set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선택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8958308" y="1456077"/>
            <a:ext cx="2798582" cy="496703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6.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Grayscale, Resize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기능을 제공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Resize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하면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bounding box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x, y, w, h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값이 자동으로 조절된다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원하는 옵션을 다 선택해주고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continue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누르고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Gernerate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해주면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Dataset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 생성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7.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Format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 사용할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YOLO v5 Pytorch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선택해주고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download zip to computer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선택하여 다운받아준다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3155</Words>
  <Application>Microsoft Office PowerPoint</Application>
  <PresentationFormat>와이드스크린</PresentationFormat>
  <Paragraphs>385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한컴오피스</vt:lpstr>
      <vt:lpstr>시각장애인을 위한 객체방향탐지 프로젝트</vt:lpstr>
      <vt:lpstr>목차</vt:lpstr>
      <vt:lpstr>PowerPoint 프레젠테이션</vt:lpstr>
      <vt:lpstr>- 목적</vt:lpstr>
      <vt:lpstr>- 기능</vt:lpstr>
      <vt:lpstr> FLOW CHART</vt:lpstr>
      <vt:lpstr>PowerPoint 프레젠테이션</vt:lpstr>
      <vt:lpstr>- DataSet 제작 과정 1</vt:lpstr>
      <vt:lpstr>- DataSet 제작 과정 2</vt:lpstr>
      <vt:lpstr>- 모델 생성 과정 1</vt:lpstr>
      <vt:lpstr>- 모델 생성 과정 2</vt:lpstr>
      <vt:lpstr>- 모델 생성 과정 3</vt:lpstr>
      <vt:lpstr>- 실행 과정</vt:lpstr>
      <vt:lpstr>- 좌표 코딩 과정</vt:lpstr>
      <vt:lpstr>- 거리계산</vt:lpstr>
      <vt:lpstr>코딩 내역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시각장애인 프로젝트</dc:title>
  <dc:creator>park</dc:creator>
  <cp:lastModifiedBy>user</cp:lastModifiedBy>
  <cp:revision>175</cp:revision>
  <dcterms:created xsi:type="dcterms:W3CDTF">2022-03-28T10:23:58Z</dcterms:created>
  <dcterms:modified xsi:type="dcterms:W3CDTF">2024-02-07T16:14:08Z</dcterms:modified>
  <cp:version>1100.0100.01</cp:version>
</cp:coreProperties>
</file>