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6" r:id="rId4"/>
    <p:sldId id="276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5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2" autoAdjust="0"/>
    <p:restoredTop sz="96281"/>
  </p:normalViewPr>
  <p:slideViewPr>
    <p:cSldViewPr snapToGrid="0" snapToObjects="1">
      <p:cViewPr>
        <p:scale>
          <a:sx n="129" d="100"/>
          <a:sy n="129" d="100"/>
        </p:scale>
        <p:origin x="94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73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9985FF-E021-B04A-A8BB-3E16081EFE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89002B-AC20-5748-AE9B-87400EEADE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7DB1-ABE3-9E4A-8996-E8AFDE1EF9B8}" type="datetimeFigureOut">
              <a:rPr kumimoji="1" lang="ko-Kore-KR" altLang="en-US" smtClean="0"/>
              <a:t>1/17/24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D6B2E-0A80-2F48-A641-7612DA3DE0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767F1-2B17-094F-9FE0-1755A8808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CD824-5577-F540-80D9-B0C59C924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672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EED7E-5F4B-4239-94C9-5FBF05B356B3}" type="datetimeFigureOut">
              <a:rPr lang="ko-KR" altLang="en-US" smtClean="0"/>
              <a:t>2024. 1. 17.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004D9-E339-4106-8E48-D3FE083B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0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E48D2-C583-3E4A-83F1-F6E4ADCAC3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290" y="2157412"/>
            <a:ext cx="11361420" cy="935037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ore-KR" dirty="0"/>
              <a:t>Title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13933C-7FFE-DA44-8E94-F9F3206680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5290" y="3964307"/>
            <a:ext cx="11361420" cy="6629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 dirty="0"/>
              <a:t>Your name</a:t>
            </a:r>
            <a:endParaRPr kumimoji="1"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4CE7C99-C261-464D-A20E-98568CF340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925" y="5137786"/>
            <a:ext cx="11360150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ko-KR" dirty="0"/>
              <a:t>Presentation Date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592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E785E-923E-944A-A247-EE2B06221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200" y="313256"/>
            <a:ext cx="11544300" cy="64071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Title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ABE47-3C4E-7648-97BF-EB1D9017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064635"/>
            <a:ext cx="11544300" cy="526094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q"/>
              <a:tabLst>
                <a:tab pos="1949450" algn="l"/>
              </a:tabLst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indent="-457200">
              <a:buFont typeface="+mj-lt"/>
              <a:buAutoNum type="arabicPeriod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indent="-457200">
              <a:buFont typeface="+mj-lt"/>
              <a:buAutoNum type="alphaLcParenR"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25A05584-D269-E84B-8316-10FAD8FA3E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709659" y="0"/>
            <a:ext cx="3482341" cy="365125"/>
          </a:xfrm>
          <a:prstGeom prst="rect">
            <a:avLst/>
          </a:prstGeom>
        </p:spPr>
        <p:txBody>
          <a:bodyPr/>
          <a:lstStyle>
            <a:lvl1pPr marL="0" indent="0" algn="r">
              <a:buFont typeface="+mj-lt"/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771650" indent="-400050">
              <a:buFont typeface="+mj-lt"/>
              <a:buAutoNum type="romanUcPeriod"/>
              <a:defRPr/>
            </a:lvl4pPr>
            <a:lvl5pPr marL="2228850" indent="-400050">
              <a:buFont typeface="+mj-lt"/>
              <a:buAutoNum type="romanUcPeriod"/>
              <a:defRPr/>
            </a:lvl5pPr>
          </a:lstStyle>
          <a:p>
            <a:pPr lvl="0"/>
            <a:r>
              <a:rPr kumimoji="1" lang="en-US" altLang="ko-KR" dirty="0"/>
              <a:t>Click to edit Master subtitle</a:t>
            </a:r>
            <a:endParaRPr kumimoji="1" lang="ko-Kore-KR" altLang="en-US" dirty="0"/>
          </a:p>
        </p:txBody>
      </p:sp>
      <p:cxnSp>
        <p:nvCxnSpPr>
          <p:cNvPr id="17" name="Straight Connector 3">
            <a:extLst>
              <a:ext uri="{FF2B5EF4-FFF2-40B4-BE49-F238E27FC236}">
                <a16:creationId xmlns:a16="http://schemas.microsoft.com/office/drawing/2014/main" id="{2889DF3D-E5CF-DD41-9677-F2AE303B18FD}"/>
              </a:ext>
            </a:extLst>
          </p:cNvPr>
          <p:cNvCxnSpPr/>
          <p:nvPr userDrawn="1"/>
        </p:nvCxnSpPr>
        <p:spPr>
          <a:xfrm>
            <a:off x="330200" y="958430"/>
            <a:ext cx="1154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3">
            <a:extLst>
              <a:ext uri="{FF2B5EF4-FFF2-40B4-BE49-F238E27FC236}">
                <a16:creationId xmlns:a16="http://schemas.microsoft.com/office/drawing/2014/main" id="{7BE48CBF-1FC2-E940-8312-ADBD1F356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289" y="6402234"/>
            <a:ext cx="1386711" cy="455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176F49-1E4C-4EBC-B3CC-0B2B85E61F89}"/>
              </a:ext>
            </a:extLst>
          </p:cNvPr>
          <p:cNvSpPr txBox="1"/>
          <p:nvPr userDrawn="1"/>
        </p:nvSpPr>
        <p:spPr>
          <a:xfrm>
            <a:off x="5231476" y="6541722"/>
            <a:ext cx="1729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85BF12-C976-4583-9E71-54A8E4CDB0D9}" type="slidenum">
              <a:rPr lang="en-US" altLang="ko-KR" sz="1200" b="1" i="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en-US" altLang="ko-KR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 / 30</a:t>
            </a:r>
            <a:endParaRPr lang="ko-KR" altLang="en-US" sz="12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7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13E3-EA25-2244-9FB1-D9A0A90D2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Lab1 Simple DMA Design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EC3D8-CDF3-6E41-8FF3-1BA54437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90" y="3783647"/>
            <a:ext cx="11361420" cy="662940"/>
          </a:xfrm>
        </p:spPr>
        <p:txBody>
          <a:bodyPr/>
          <a:lstStyle/>
          <a:p>
            <a:r>
              <a:rPr kumimoji="1" lang="en-US" altLang="ko-Kore-KR" sz="3600" dirty="0" err="1"/>
              <a:t>Mintaek</a:t>
            </a:r>
            <a:r>
              <a:rPr kumimoji="1" lang="en-US" altLang="ko-Kore-KR" sz="3600" dirty="0"/>
              <a:t> Lim</a:t>
            </a:r>
            <a:endParaRPr kumimoji="1" lang="ko-Kore-KR" altLang="en-US" sz="36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71CD4A0-B963-DA43-8DD9-F68BC6645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ore-KR" dirty="0"/>
              <a:t>2024.01.017</a:t>
            </a:r>
            <a:endParaRPr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BC1130-8475-5A48-98D5-707755FBA009}"/>
              </a:ext>
            </a:extLst>
          </p:cNvPr>
          <p:cNvGrpSpPr/>
          <p:nvPr/>
        </p:nvGrpSpPr>
        <p:grpSpPr>
          <a:xfrm>
            <a:off x="3912300" y="5906786"/>
            <a:ext cx="4367401" cy="713765"/>
            <a:chOff x="3890774" y="5906786"/>
            <a:chExt cx="4367401" cy="71376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116DB9-5E1D-B04E-BF05-E3485C244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774" y="5989348"/>
              <a:ext cx="1975105" cy="548640"/>
            </a:xfrm>
            <a:prstGeom prst="rect">
              <a:avLst/>
            </a:prstGeom>
          </p:spPr>
        </p:pic>
        <p:pic>
          <p:nvPicPr>
            <p:cNvPr id="7" name="그림 3">
              <a:extLst>
                <a:ext uri="{FF2B5EF4-FFF2-40B4-BE49-F238E27FC236}">
                  <a16:creationId xmlns:a16="http://schemas.microsoft.com/office/drawing/2014/main" id="{4703B859-F2C8-7E4B-BF07-5FDDE08A3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475" y="5906786"/>
              <a:ext cx="2171700" cy="713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675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C4A0-CEDE-4880-BE6A-DD537080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064635"/>
            <a:ext cx="6172200" cy="170904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Very simple! </a:t>
            </a:r>
          </a:p>
          <a:p>
            <a:pPr marL="457200" lvl="1" indent="0">
              <a:buNone/>
            </a:pPr>
            <a:r>
              <a:rPr lang="en-US" dirty="0"/>
              <a:t>Just move word by word </a:t>
            </a:r>
            <a:r>
              <a:rPr lang="en-US" sz="1800" dirty="0"/>
              <a:t>except first and last step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46AC77-2102-644B-4CDF-E2E09860965C}"/>
              </a:ext>
            </a:extLst>
          </p:cNvPr>
          <p:cNvGrpSpPr/>
          <p:nvPr/>
        </p:nvGrpSpPr>
        <p:grpSpPr>
          <a:xfrm>
            <a:off x="2245968" y="326851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C7301D-74A0-7601-E8D2-69FF9EC70D34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A04C830-E74B-59A2-1090-CE1B3009311B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C76CBF-5B57-9EDF-56A8-DB2624C38277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1C26FB-AA76-2529-4B62-E183C57BC10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7030A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7C427E-9A48-7A78-0689-585FDEB56B61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7030A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BAE803-74E9-FF55-8944-82C0B79FA7F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22D55C-513B-6BEC-57CB-46FBF5DBDE4A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37E878-17EF-47A4-A777-13F7EC104765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24FF4D-E24F-9598-D023-FFE4988C57B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326D6B0-A249-05BB-9C41-C64ADA7735F1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A9D757-8647-FB90-DACD-AD46AEAA79E7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11E125-A8A9-F22E-E776-BD52DD8330A6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051D4C-4177-B59E-3D8F-8A775FF898B2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404EB14-92F3-8E5D-2318-D0408AD07275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47AB06-063C-A7CB-8B00-95B894B3E695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EF3FB2-5E2E-6285-46E6-32556D1D3C9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59C228-E39A-256D-5E79-80F505710B7F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D31D1A-B702-8E46-2630-0C27DE392BE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5CDCB2-1F1D-0075-17C6-E7002EBBEE58}"/>
              </a:ext>
            </a:extLst>
          </p:cNvPr>
          <p:cNvGrpSpPr/>
          <p:nvPr/>
        </p:nvGrpSpPr>
        <p:grpSpPr>
          <a:xfrm>
            <a:off x="6920993" y="3246595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DEDC408-8E7F-A624-05C6-975BDD2ABB52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1497CC9-179F-F7B2-1118-EC7C644E0390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BC3382F-4BEF-BA32-1767-D5003685811E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69BD2C-FCD5-AE5F-C022-9078E34A4094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7030A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66AFF16-D82A-374B-BD2F-BCE69A8FAC2A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7030A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3F0BF30-A9F9-E41D-1C3F-35EB9AD634B8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AAB4719-BF9B-9433-76EB-D89E6159B82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4C74B9F-7471-4D4E-7D38-6AB147A462D6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EBABB40-BA7F-A966-D252-966222D72C41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334F549-5B34-0587-78A5-4839236E23E2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7C9E5B4-B0A5-81DD-BF8E-214E2E95AF92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91340F0-32A4-2663-7332-E85107C3F290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CF03CA9-BD5C-1324-FADA-F38FC3E12FA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1CB763-4AE7-ADAC-254E-35FFFAF13AD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ED0C00-66A4-978B-0956-55AAB7BDE05F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0F7C22A-61B5-EC94-FE80-55201DE89DB1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035AB45-C6E6-A0F8-B07A-2F9AA7A9A89C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A4F452-E147-73C9-D24A-E58A902B30EB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5B49A9-BCC8-F17D-2E82-1108375794AE}"/>
              </a:ext>
            </a:extLst>
          </p:cNvPr>
          <p:cNvSpPr txBox="1"/>
          <p:nvPr/>
        </p:nvSpPr>
        <p:spPr>
          <a:xfrm>
            <a:off x="3065614" y="2769079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846BD1-3109-EB5E-B1FE-7075468B3C33}"/>
              </a:ext>
            </a:extLst>
          </p:cNvPr>
          <p:cNvSpPr txBox="1"/>
          <p:nvPr/>
        </p:nvSpPr>
        <p:spPr>
          <a:xfrm>
            <a:off x="7806661" y="2738580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Target MEM</a:t>
            </a:r>
            <a:endParaRPr kumimoji="1" lang="ko-KR" altLang="en-US" dirty="0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D2FD77F0-8EBE-8497-1783-96C52C9339A0}"/>
              </a:ext>
            </a:extLst>
          </p:cNvPr>
          <p:cNvSpPr/>
          <p:nvPr/>
        </p:nvSpPr>
        <p:spPr>
          <a:xfrm rot="5400000">
            <a:off x="1768951" y="4134026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9CACFDFB-C18A-D15E-80AD-A49603ACBB2E}"/>
              </a:ext>
            </a:extLst>
          </p:cNvPr>
          <p:cNvSpPr/>
          <p:nvPr/>
        </p:nvSpPr>
        <p:spPr>
          <a:xfrm rot="5400000">
            <a:off x="6466707" y="4096235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51D7EB-A59E-E22E-7D4A-36632AA92CBA}"/>
              </a:ext>
            </a:extLst>
          </p:cNvPr>
          <p:cNvSpPr txBox="1"/>
          <p:nvPr/>
        </p:nvSpPr>
        <p:spPr>
          <a:xfrm>
            <a:off x="5044737" y="4614759"/>
            <a:ext cx="1991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Mem_WE</a:t>
            </a:r>
            <a:r>
              <a:rPr lang="en-US" altLang="ko-KR" dirty="0"/>
              <a:t> = 1110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14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C4A0-CEDE-4880-BE6A-DD537080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064635"/>
            <a:ext cx="6172200" cy="170904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Very simple! </a:t>
            </a:r>
          </a:p>
          <a:p>
            <a:pPr marL="457200" lvl="1" indent="0">
              <a:buNone/>
            </a:pPr>
            <a:r>
              <a:rPr lang="en-US" dirty="0"/>
              <a:t>Just move word by word </a:t>
            </a:r>
            <a:r>
              <a:rPr lang="en-US" sz="1800" dirty="0"/>
              <a:t>except first and last step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46AC77-2102-644B-4CDF-E2E09860965C}"/>
              </a:ext>
            </a:extLst>
          </p:cNvPr>
          <p:cNvGrpSpPr/>
          <p:nvPr/>
        </p:nvGrpSpPr>
        <p:grpSpPr>
          <a:xfrm>
            <a:off x="2281826" y="326851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C7301D-74A0-7601-E8D2-69FF9EC70D34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A04C830-E74B-59A2-1090-CE1B3009311B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C76CBF-5B57-9EDF-56A8-DB2624C38277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1C26FB-AA76-2529-4B62-E183C57BC10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7030A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7C427E-9A48-7A78-0689-585FDEB56B61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7030A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BAE803-74E9-FF55-8944-82C0B79FA7F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22D55C-513B-6BEC-57CB-46FBF5DBDE4A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37E878-17EF-47A4-A777-13F7EC104765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24FF4D-E24F-9598-D023-FFE4988C57B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326D6B0-A249-05BB-9C41-C64ADA7735F1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A9D757-8647-FB90-DACD-AD46AEAA79E7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11E125-A8A9-F22E-E776-BD52DD8330A6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051D4C-4177-B59E-3D8F-8A775FF898B2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404EB14-92F3-8E5D-2318-D0408AD07275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47AB06-063C-A7CB-8B00-95B894B3E695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EF3FB2-5E2E-6285-46E6-32556D1D3C9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59C228-E39A-256D-5E79-80F505710B7F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D31D1A-B702-8E46-2630-0C27DE392BE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5CDCB2-1F1D-0075-17C6-E7002EBBEE58}"/>
              </a:ext>
            </a:extLst>
          </p:cNvPr>
          <p:cNvGrpSpPr/>
          <p:nvPr/>
        </p:nvGrpSpPr>
        <p:grpSpPr>
          <a:xfrm>
            <a:off x="6956851" y="3246595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DEDC408-8E7F-A624-05C6-975BDD2ABB52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1497CC9-179F-F7B2-1118-EC7C644E0390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BC3382F-4BEF-BA32-1767-D5003685811E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69BD2C-FCD5-AE5F-C022-9078E34A4094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7030A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66AFF16-D82A-374B-BD2F-BCE69A8FAC2A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7030A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3F0BF30-A9F9-E41D-1C3F-35EB9AD634B8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AAB4719-BF9B-9433-76EB-D89E6159B82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4C74B9F-7471-4D4E-7D38-6AB147A462D6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EBABB40-BA7F-A966-D252-966222D72C41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334F549-5B34-0587-78A5-4839236E23E2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7C9E5B4-B0A5-81DD-BF8E-214E2E95AF92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91340F0-32A4-2663-7332-E85107C3F290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CF03CA9-BD5C-1324-FADA-F38FC3E12FA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1CB763-4AE7-ADAC-254E-35FFFAF13AD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ED0C00-66A4-978B-0956-55AAB7BDE05F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0F7C22A-61B5-EC94-FE80-55201DE89DB1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035AB45-C6E6-A0F8-B07A-2F9AA7A9A89C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A4F452-E147-73C9-D24A-E58A902B30EB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5B49A9-BCC8-F17D-2E82-1108375794AE}"/>
              </a:ext>
            </a:extLst>
          </p:cNvPr>
          <p:cNvSpPr txBox="1"/>
          <p:nvPr/>
        </p:nvSpPr>
        <p:spPr>
          <a:xfrm>
            <a:off x="3101472" y="2769079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846BD1-3109-EB5E-B1FE-7075468B3C33}"/>
              </a:ext>
            </a:extLst>
          </p:cNvPr>
          <p:cNvSpPr txBox="1"/>
          <p:nvPr/>
        </p:nvSpPr>
        <p:spPr>
          <a:xfrm>
            <a:off x="7842519" y="2738580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Target MEM</a:t>
            </a:r>
            <a:endParaRPr kumimoji="1" lang="ko-KR" altLang="en-US" dirty="0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D2FD77F0-8EBE-8497-1783-96C52C9339A0}"/>
              </a:ext>
            </a:extLst>
          </p:cNvPr>
          <p:cNvSpPr/>
          <p:nvPr/>
        </p:nvSpPr>
        <p:spPr>
          <a:xfrm rot="5400000">
            <a:off x="1804809" y="3829226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9CACFDFB-C18A-D15E-80AD-A49603ACBB2E}"/>
              </a:ext>
            </a:extLst>
          </p:cNvPr>
          <p:cNvSpPr/>
          <p:nvPr/>
        </p:nvSpPr>
        <p:spPr>
          <a:xfrm rot="5400000">
            <a:off x="6502565" y="3801595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51D7EB-A59E-E22E-7D4A-36632AA92CBA}"/>
              </a:ext>
            </a:extLst>
          </p:cNvPr>
          <p:cNvSpPr txBox="1"/>
          <p:nvPr/>
        </p:nvSpPr>
        <p:spPr>
          <a:xfrm>
            <a:off x="5080595" y="4614759"/>
            <a:ext cx="1991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Mem_WE</a:t>
            </a:r>
            <a:r>
              <a:rPr lang="en-US" altLang="ko-KR" dirty="0"/>
              <a:t> = 1111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02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C4A0-CEDE-4880-BE6A-DD537080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064635"/>
            <a:ext cx="6172200" cy="170904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Very simple! </a:t>
            </a:r>
          </a:p>
          <a:p>
            <a:pPr marL="457200" lvl="1" indent="0">
              <a:buNone/>
            </a:pPr>
            <a:r>
              <a:rPr lang="en-US" dirty="0"/>
              <a:t>Just move word by word </a:t>
            </a:r>
            <a:r>
              <a:rPr lang="en-US" sz="1800" dirty="0"/>
              <a:t>except first and last step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46AC77-2102-644B-4CDF-E2E09860965C}"/>
              </a:ext>
            </a:extLst>
          </p:cNvPr>
          <p:cNvGrpSpPr/>
          <p:nvPr/>
        </p:nvGrpSpPr>
        <p:grpSpPr>
          <a:xfrm>
            <a:off x="2245968" y="326851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C7301D-74A0-7601-E8D2-69FF9EC70D34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A04C830-E74B-59A2-1090-CE1B3009311B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C76CBF-5B57-9EDF-56A8-DB2624C38277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1C26FB-AA76-2529-4B62-E183C57BC10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7030A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7C427E-9A48-7A78-0689-585FDEB56B61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7030A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BAE803-74E9-FF55-8944-82C0B79FA7F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22D55C-513B-6BEC-57CB-46FBF5DBDE4A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37E878-17EF-47A4-A777-13F7EC104765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24FF4D-E24F-9598-D023-FFE4988C57B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326D6B0-A249-05BB-9C41-C64ADA7735F1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A9D757-8647-FB90-DACD-AD46AEAA79E7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11E125-A8A9-F22E-E776-BD52DD8330A6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051D4C-4177-B59E-3D8F-8A775FF898B2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404EB14-92F3-8E5D-2318-D0408AD07275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47AB06-063C-A7CB-8B00-95B894B3E695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EF3FB2-5E2E-6285-46E6-32556D1D3C9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59C228-E39A-256D-5E79-80F505710B7F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D31D1A-B702-8E46-2630-0C27DE392BE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5CDCB2-1F1D-0075-17C6-E7002EBBEE58}"/>
              </a:ext>
            </a:extLst>
          </p:cNvPr>
          <p:cNvGrpSpPr/>
          <p:nvPr/>
        </p:nvGrpSpPr>
        <p:grpSpPr>
          <a:xfrm>
            <a:off x="6920993" y="3246595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DEDC408-8E7F-A624-05C6-975BDD2ABB52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1497CC9-179F-F7B2-1118-EC7C644E0390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BC3382F-4BEF-BA32-1767-D5003685811E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69BD2C-FCD5-AE5F-C022-9078E34A4094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7030A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66AFF16-D82A-374B-BD2F-BCE69A8FAC2A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7030A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3F0BF30-A9F9-E41D-1C3F-35EB9AD634B8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AAB4719-BF9B-9433-76EB-D89E6159B82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4C74B9F-7471-4D4E-7D38-6AB147A462D6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EBABB40-BA7F-A966-D252-966222D72C41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334F549-5B34-0587-78A5-4839236E23E2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7C9E5B4-B0A5-81DD-BF8E-214E2E95AF92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91340F0-32A4-2663-7332-E85107C3F290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CF03CA9-BD5C-1324-FADA-F38FC3E12FA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1CB763-4AE7-ADAC-254E-35FFFAF13AD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ED0C00-66A4-978B-0956-55AAB7BDE05F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0F7C22A-61B5-EC94-FE80-55201DE89DB1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035AB45-C6E6-A0F8-B07A-2F9AA7A9A89C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A4F452-E147-73C9-D24A-E58A902B30EB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5B49A9-BCC8-F17D-2E82-1108375794AE}"/>
              </a:ext>
            </a:extLst>
          </p:cNvPr>
          <p:cNvSpPr txBox="1"/>
          <p:nvPr/>
        </p:nvSpPr>
        <p:spPr>
          <a:xfrm>
            <a:off x="3065614" y="2769079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846BD1-3109-EB5E-B1FE-7075468B3C33}"/>
              </a:ext>
            </a:extLst>
          </p:cNvPr>
          <p:cNvSpPr txBox="1"/>
          <p:nvPr/>
        </p:nvSpPr>
        <p:spPr>
          <a:xfrm>
            <a:off x="7806661" y="2738580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Target MEM</a:t>
            </a:r>
            <a:endParaRPr kumimoji="1" lang="ko-KR" altLang="en-US" dirty="0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D2FD77F0-8EBE-8497-1783-96C52C9339A0}"/>
              </a:ext>
            </a:extLst>
          </p:cNvPr>
          <p:cNvSpPr/>
          <p:nvPr/>
        </p:nvSpPr>
        <p:spPr>
          <a:xfrm rot="5400000">
            <a:off x="1768951" y="3199306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9CACFDFB-C18A-D15E-80AD-A49603ACBB2E}"/>
              </a:ext>
            </a:extLst>
          </p:cNvPr>
          <p:cNvSpPr/>
          <p:nvPr/>
        </p:nvSpPr>
        <p:spPr>
          <a:xfrm rot="5400000">
            <a:off x="6466707" y="3183259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51D7EB-A59E-E22E-7D4A-36632AA92CBA}"/>
              </a:ext>
            </a:extLst>
          </p:cNvPr>
          <p:cNvSpPr txBox="1"/>
          <p:nvPr/>
        </p:nvSpPr>
        <p:spPr>
          <a:xfrm>
            <a:off x="5044737" y="4614759"/>
            <a:ext cx="1991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Mem_WE</a:t>
            </a:r>
            <a:r>
              <a:rPr lang="en-US" altLang="ko-KR" dirty="0"/>
              <a:t> = 0011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69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&amp;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C4A0-CEDE-4880-BE6A-DD537080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194" y="4133944"/>
            <a:ext cx="6172200" cy="1799464"/>
          </a:xfrm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LEFT : case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EQUAL : case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Right : case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OPER : finish FIFO push and ready to pop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WIRTE : FIFO pop and write to target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DOEN : reset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AA9609-EBEA-2C89-39D2-4617D0262CFA}"/>
              </a:ext>
            </a:extLst>
          </p:cNvPr>
          <p:cNvSpPr/>
          <p:nvPr/>
        </p:nvSpPr>
        <p:spPr>
          <a:xfrm>
            <a:off x="1782428" y="1341120"/>
            <a:ext cx="568960" cy="568960"/>
          </a:xfrm>
          <a:prstGeom prst="ellipse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9E5280-B558-2FFB-F8C5-C4D787A5019E}"/>
              </a:ext>
            </a:extLst>
          </p:cNvPr>
          <p:cNvSpPr/>
          <p:nvPr/>
        </p:nvSpPr>
        <p:spPr>
          <a:xfrm>
            <a:off x="664828" y="2385096"/>
            <a:ext cx="568960" cy="568960"/>
          </a:xfrm>
          <a:prstGeom prst="ellipse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E04A492-B469-B11E-D3EF-F08EAF660EEB}"/>
              </a:ext>
            </a:extLst>
          </p:cNvPr>
          <p:cNvSpPr/>
          <p:nvPr/>
        </p:nvSpPr>
        <p:spPr>
          <a:xfrm>
            <a:off x="1782428" y="2385096"/>
            <a:ext cx="568960" cy="568960"/>
          </a:xfrm>
          <a:prstGeom prst="ellipse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F9C663C-F530-D271-4194-B0DDC153B248}"/>
              </a:ext>
            </a:extLst>
          </p:cNvPr>
          <p:cNvSpPr/>
          <p:nvPr/>
        </p:nvSpPr>
        <p:spPr>
          <a:xfrm>
            <a:off x="3089329" y="2385096"/>
            <a:ext cx="568960" cy="568960"/>
          </a:xfrm>
          <a:prstGeom prst="ellipse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8A71CC5-FF73-2AA1-AFFA-917C669AD4A8}"/>
              </a:ext>
            </a:extLst>
          </p:cNvPr>
          <p:cNvSpPr/>
          <p:nvPr/>
        </p:nvSpPr>
        <p:spPr>
          <a:xfrm>
            <a:off x="1782428" y="3426496"/>
            <a:ext cx="568960" cy="568960"/>
          </a:xfrm>
          <a:prstGeom prst="ellipse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7B72C5-F710-7904-8217-A8E385212C6B}"/>
              </a:ext>
            </a:extLst>
          </p:cNvPr>
          <p:cNvSpPr/>
          <p:nvPr/>
        </p:nvSpPr>
        <p:spPr>
          <a:xfrm>
            <a:off x="1782428" y="4446560"/>
            <a:ext cx="568960" cy="568960"/>
          </a:xfrm>
          <a:prstGeom prst="ellipse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0C31AF-586B-6113-E682-10B82337160A}"/>
              </a:ext>
            </a:extLst>
          </p:cNvPr>
          <p:cNvSpPr/>
          <p:nvPr/>
        </p:nvSpPr>
        <p:spPr>
          <a:xfrm>
            <a:off x="1782428" y="5462560"/>
            <a:ext cx="568960" cy="568960"/>
          </a:xfrm>
          <a:prstGeom prst="ellipse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C978F8E7-978A-C522-C414-2C90FBEF9F22}"/>
              </a:ext>
            </a:extLst>
          </p:cNvPr>
          <p:cNvSpPr/>
          <p:nvPr/>
        </p:nvSpPr>
        <p:spPr>
          <a:xfrm rot="13880224">
            <a:off x="1429078" y="1852832"/>
            <a:ext cx="121920" cy="5588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위쪽 화살표[U] 31">
            <a:extLst>
              <a:ext uri="{FF2B5EF4-FFF2-40B4-BE49-F238E27FC236}">
                <a16:creationId xmlns:a16="http://schemas.microsoft.com/office/drawing/2014/main" id="{5F009BFD-A0AC-B7FF-4B47-0AE2EF53FA3B}"/>
              </a:ext>
            </a:extLst>
          </p:cNvPr>
          <p:cNvSpPr/>
          <p:nvPr/>
        </p:nvSpPr>
        <p:spPr>
          <a:xfrm rot="7661783">
            <a:off x="2645064" y="1728485"/>
            <a:ext cx="150592" cy="854037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위쪽 화살표[U] 32">
            <a:extLst>
              <a:ext uri="{FF2B5EF4-FFF2-40B4-BE49-F238E27FC236}">
                <a16:creationId xmlns:a16="http://schemas.microsoft.com/office/drawing/2014/main" id="{68F1693F-70E5-C9DE-38EA-F3BE17A00D09}"/>
              </a:ext>
            </a:extLst>
          </p:cNvPr>
          <p:cNvSpPr/>
          <p:nvPr/>
        </p:nvSpPr>
        <p:spPr>
          <a:xfrm rot="10800000">
            <a:off x="2017534" y="1973878"/>
            <a:ext cx="98748" cy="37196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28C0611A-548E-7ACA-F51F-C43E35C55FE3}"/>
              </a:ext>
            </a:extLst>
          </p:cNvPr>
          <p:cNvSpPr/>
          <p:nvPr/>
        </p:nvSpPr>
        <p:spPr>
          <a:xfrm rot="10800000">
            <a:off x="2017534" y="3007394"/>
            <a:ext cx="98748" cy="37196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1BCBFC3E-29A1-8C21-792B-B49B9C43DDB1}"/>
              </a:ext>
            </a:extLst>
          </p:cNvPr>
          <p:cNvSpPr/>
          <p:nvPr/>
        </p:nvSpPr>
        <p:spPr>
          <a:xfrm rot="10800000">
            <a:off x="2023040" y="4028175"/>
            <a:ext cx="98748" cy="37196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2D464F20-8B18-1152-9462-E5485796D0D5}"/>
              </a:ext>
            </a:extLst>
          </p:cNvPr>
          <p:cNvSpPr/>
          <p:nvPr/>
        </p:nvSpPr>
        <p:spPr>
          <a:xfrm rot="10800000">
            <a:off x="2022378" y="5060968"/>
            <a:ext cx="98748" cy="37196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5E04CAAC-CBFE-3C3E-09F1-A02396DC88B1}"/>
              </a:ext>
            </a:extLst>
          </p:cNvPr>
          <p:cNvSpPr/>
          <p:nvPr/>
        </p:nvSpPr>
        <p:spPr>
          <a:xfrm rot="13880224">
            <a:off x="2685330" y="2745973"/>
            <a:ext cx="107396" cy="897447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원형 화살표[C] 37">
            <a:extLst>
              <a:ext uri="{FF2B5EF4-FFF2-40B4-BE49-F238E27FC236}">
                <a16:creationId xmlns:a16="http://schemas.microsoft.com/office/drawing/2014/main" id="{4537CB66-7572-23DC-26D4-A7A07CC54E5A}"/>
              </a:ext>
            </a:extLst>
          </p:cNvPr>
          <p:cNvSpPr/>
          <p:nvPr/>
        </p:nvSpPr>
        <p:spPr>
          <a:xfrm rot="5204308">
            <a:off x="3555741" y="2084163"/>
            <a:ext cx="610352" cy="678717"/>
          </a:xfrm>
          <a:prstGeom prst="circularArrow">
            <a:avLst>
              <a:gd name="adj1" fmla="val 8140"/>
              <a:gd name="adj2" fmla="val 2802089"/>
              <a:gd name="adj3" fmla="val 20630232"/>
              <a:gd name="adj4" fmla="val 6192452"/>
              <a:gd name="adj5" fmla="val 17453"/>
            </a:avLst>
          </a:prstGeom>
          <a:solidFill>
            <a:schemeClr val="tx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9" name="원형 화살표[C] 38">
            <a:extLst>
              <a:ext uri="{FF2B5EF4-FFF2-40B4-BE49-F238E27FC236}">
                <a16:creationId xmlns:a16="http://schemas.microsoft.com/office/drawing/2014/main" id="{36416274-F6D6-BD0C-3C0B-03E950D547E9}"/>
              </a:ext>
            </a:extLst>
          </p:cNvPr>
          <p:cNvSpPr/>
          <p:nvPr/>
        </p:nvSpPr>
        <p:spPr>
          <a:xfrm rot="5204308">
            <a:off x="2195437" y="2123300"/>
            <a:ext cx="610352" cy="678717"/>
          </a:xfrm>
          <a:prstGeom prst="circularArrow">
            <a:avLst>
              <a:gd name="adj1" fmla="val 8140"/>
              <a:gd name="adj2" fmla="val 2802089"/>
              <a:gd name="adj3" fmla="val 20630232"/>
              <a:gd name="adj4" fmla="val 6192452"/>
              <a:gd name="adj5" fmla="val 17453"/>
            </a:avLst>
          </a:prstGeom>
          <a:solidFill>
            <a:schemeClr val="tx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2" name="원형 화살표[C] 41">
            <a:extLst>
              <a:ext uri="{FF2B5EF4-FFF2-40B4-BE49-F238E27FC236}">
                <a16:creationId xmlns:a16="http://schemas.microsoft.com/office/drawing/2014/main" id="{ECBCCB9D-B50F-B65E-335C-3E2F461A031E}"/>
              </a:ext>
            </a:extLst>
          </p:cNvPr>
          <p:cNvSpPr/>
          <p:nvPr/>
        </p:nvSpPr>
        <p:spPr>
          <a:xfrm rot="5204308">
            <a:off x="2245151" y="4150401"/>
            <a:ext cx="610352" cy="678717"/>
          </a:xfrm>
          <a:prstGeom prst="circularArrow">
            <a:avLst>
              <a:gd name="adj1" fmla="val 8140"/>
              <a:gd name="adj2" fmla="val 2802089"/>
              <a:gd name="adj3" fmla="val 20630232"/>
              <a:gd name="adj4" fmla="val 6192452"/>
              <a:gd name="adj5" fmla="val 17453"/>
            </a:avLst>
          </a:prstGeom>
          <a:solidFill>
            <a:schemeClr val="tx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6E711E-8CEB-E566-09DF-7D056B0C9706}"/>
              </a:ext>
            </a:extLst>
          </p:cNvPr>
          <p:cNvSpPr txBox="1"/>
          <p:nvPr/>
        </p:nvSpPr>
        <p:spPr>
          <a:xfrm>
            <a:off x="1763583" y="1438575"/>
            <a:ext cx="83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IDLE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28D796-26CC-7078-D834-E10E234B406C}"/>
              </a:ext>
            </a:extLst>
          </p:cNvPr>
          <p:cNvSpPr txBox="1"/>
          <p:nvPr/>
        </p:nvSpPr>
        <p:spPr>
          <a:xfrm>
            <a:off x="1716790" y="2515115"/>
            <a:ext cx="681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EQUAL</a:t>
            </a:r>
            <a:endParaRPr kumimoji="1"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13F339-EC0C-B0E5-5520-5DC50D11BEC8}"/>
              </a:ext>
            </a:extLst>
          </p:cNvPr>
          <p:cNvSpPr txBox="1"/>
          <p:nvPr/>
        </p:nvSpPr>
        <p:spPr>
          <a:xfrm>
            <a:off x="677166" y="251511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LEFT</a:t>
            </a:r>
            <a:endParaRPr kumimoji="1"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2DF8F8-471A-9620-92E9-CA786734233A}"/>
              </a:ext>
            </a:extLst>
          </p:cNvPr>
          <p:cNvSpPr txBox="1"/>
          <p:nvPr/>
        </p:nvSpPr>
        <p:spPr>
          <a:xfrm>
            <a:off x="3053048" y="251745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RIGHT</a:t>
            </a:r>
            <a:endParaRPr kumimoji="1"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446E26-1253-2417-B657-B6FBC5BCDC08}"/>
              </a:ext>
            </a:extLst>
          </p:cNvPr>
          <p:cNvSpPr txBox="1"/>
          <p:nvPr/>
        </p:nvSpPr>
        <p:spPr>
          <a:xfrm>
            <a:off x="1754223" y="35565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OPER</a:t>
            </a:r>
            <a:endParaRPr kumimoji="1"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46FA0F-4C78-307F-ADF9-BCBD4299D785}"/>
              </a:ext>
            </a:extLst>
          </p:cNvPr>
          <p:cNvSpPr txBox="1"/>
          <p:nvPr/>
        </p:nvSpPr>
        <p:spPr>
          <a:xfrm>
            <a:off x="1734925" y="459107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WRITE</a:t>
            </a:r>
            <a:endParaRPr kumimoji="1"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15D088-282C-EA80-D585-956F6B5899AB}"/>
              </a:ext>
            </a:extLst>
          </p:cNvPr>
          <p:cNvSpPr txBox="1"/>
          <p:nvPr/>
        </p:nvSpPr>
        <p:spPr>
          <a:xfrm>
            <a:off x="1751736" y="5625631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DONE</a:t>
            </a:r>
            <a:endParaRPr kumimoji="1" lang="ko-KR" altLang="en-US" sz="1400" dirty="0"/>
          </a:p>
        </p:txBody>
      </p:sp>
      <p:sp>
        <p:nvSpPr>
          <p:cNvPr id="54" name="위쪽 화살표[U] 53">
            <a:extLst>
              <a:ext uri="{FF2B5EF4-FFF2-40B4-BE49-F238E27FC236}">
                <a16:creationId xmlns:a16="http://schemas.microsoft.com/office/drawing/2014/main" id="{E3BAB349-629B-86B6-E28F-1F58B704CA0A}"/>
              </a:ext>
            </a:extLst>
          </p:cNvPr>
          <p:cNvSpPr/>
          <p:nvPr/>
        </p:nvSpPr>
        <p:spPr>
          <a:xfrm rot="5400000">
            <a:off x="1987961" y="1845263"/>
            <a:ext cx="167649" cy="1962524"/>
          </a:xfrm>
          <a:prstGeom prst="upArrow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C46140-4655-B5C6-C899-9C8D1EF8E2EB}"/>
              </a:ext>
            </a:extLst>
          </p:cNvPr>
          <p:cNvSpPr txBox="1"/>
          <p:nvPr/>
        </p:nvSpPr>
        <p:spPr>
          <a:xfrm>
            <a:off x="4379194" y="1820569"/>
            <a:ext cx="60974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O(n/2) clock cycles (when = moving byte size)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Possible improvement: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merge FIFO write &amp; read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merge EQUAL &amp;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How about rearrange on write?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496BC2-EF62-B772-B975-4925A31C5E37}"/>
              </a:ext>
            </a:extLst>
          </p:cNvPr>
          <p:cNvSpPr txBox="1"/>
          <p:nvPr/>
        </p:nvSpPr>
        <p:spPr>
          <a:xfrm>
            <a:off x="4923504" y="1381628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Summary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71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&amp; Summary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327435-23AE-C965-E89C-70AE2BC6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579"/>
            <a:ext cx="12194195" cy="3440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BFBF7-633D-3664-2BDA-3A472A22FF38}"/>
              </a:ext>
            </a:extLst>
          </p:cNvPr>
          <p:cNvSpPr txBox="1"/>
          <p:nvPr/>
        </p:nvSpPr>
        <p:spPr>
          <a:xfrm>
            <a:off x="762828" y="5485002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dirty="0" err="1">
                <a:effectLst/>
                <a:latin typeface="Menlo" panose="020B0609030804020204" pitchFamily="49" charset="0"/>
              </a:rPr>
              <a:t>apb_master.write</a:t>
            </a:r>
            <a:r>
              <a:rPr lang="en" altLang="ko-KR" sz="1400" b="0" dirty="0">
                <a:effectLst/>
                <a:latin typeface="Menlo" panose="020B0609030804020204" pitchFamily="49" charset="0"/>
              </a:rPr>
              <a:t>(SRC_ADDR, 32'h00100003);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349FF-AB0F-DE32-7319-540628FAF3F7}"/>
              </a:ext>
            </a:extLst>
          </p:cNvPr>
          <p:cNvSpPr txBox="1"/>
          <p:nvPr/>
        </p:nvSpPr>
        <p:spPr>
          <a:xfrm>
            <a:off x="762828" y="5746207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dirty="0" err="1">
                <a:effectLst/>
                <a:latin typeface="Menlo" panose="020B0609030804020204" pitchFamily="49" charset="0"/>
              </a:rPr>
              <a:t>apb_master.write</a:t>
            </a:r>
            <a:r>
              <a:rPr lang="en" altLang="ko-KR" sz="1400" b="0" dirty="0">
                <a:effectLst/>
                <a:latin typeface="Menlo" panose="020B0609030804020204" pitchFamily="49" charset="0"/>
              </a:rPr>
              <a:t>(DEST_ADDR, 32'h00200014);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85CC1-66F3-A288-023B-999F1DC86856}"/>
              </a:ext>
            </a:extLst>
          </p:cNvPr>
          <p:cNvSpPr txBox="1"/>
          <p:nvPr/>
        </p:nvSpPr>
        <p:spPr>
          <a:xfrm>
            <a:off x="762828" y="5997473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dirty="0" err="1">
                <a:effectLst/>
                <a:latin typeface="Menlo" panose="020B0609030804020204" pitchFamily="49" charset="0"/>
              </a:rPr>
              <a:t>apb_master.write</a:t>
            </a:r>
            <a:r>
              <a:rPr lang="en" altLang="ko-KR" sz="1400" b="0" dirty="0">
                <a:effectLst/>
                <a:latin typeface="Menlo" panose="020B0609030804020204" pitchFamily="49" charset="0"/>
              </a:rPr>
              <a:t>(SIZE_ADDR, 11);</a:t>
            </a:r>
          </a:p>
        </p:txBody>
      </p:sp>
    </p:spTree>
    <p:extLst>
      <p:ext uri="{BB962C8B-B14F-4D97-AF65-F5344CB8AC3E}">
        <p14:creationId xmlns:p14="http://schemas.microsoft.com/office/powerpoint/2010/main" val="67407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4660-ECD8-4D16-AA6C-5862C088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921000"/>
            <a:ext cx="11544300" cy="1016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Thank you and QA!</a:t>
            </a:r>
          </a:p>
        </p:txBody>
      </p:sp>
    </p:spTree>
    <p:extLst>
      <p:ext uri="{BB962C8B-B14F-4D97-AF65-F5344CB8AC3E}">
        <p14:creationId xmlns:p14="http://schemas.microsoft.com/office/powerpoint/2010/main" val="34969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591CAD-2957-4710-95B1-315474F7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Outline</a:t>
            </a:r>
            <a:endParaRPr lang="ko-KR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0EB18A-5A1B-4D8A-A115-7B89B2DD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 Idea for rearranging 4 byte word</a:t>
            </a:r>
          </a:p>
          <a:p>
            <a:r>
              <a:rPr kumimoji="1" lang="en-US" altLang="ko-KR" dirty="0"/>
              <a:t> FSM implementation </a:t>
            </a:r>
          </a:p>
          <a:p>
            <a:r>
              <a:rPr kumimoji="1" lang="en-US" altLang="ko-Kore-KR" dirty="0"/>
              <a:t> QA</a:t>
            </a:r>
          </a:p>
        </p:txBody>
      </p:sp>
    </p:spTree>
    <p:extLst>
      <p:ext uri="{BB962C8B-B14F-4D97-AF65-F5344CB8AC3E}">
        <p14:creationId xmlns:p14="http://schemas.microsoft.com/office/powerpoint/2010/main" val="38587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95F0-2472-FA94-70F1-5C50A41C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Idea</a:t>
            </a:r>
            <a:endParaRPr kumimoji="1"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52DF34-4375-BE6C-B7A5-A52C39CE5A65}"/>
              </a:ext>
            </a:extLst>
          </p:cNvPr>
          <p:cNvGrpSpPr/>
          <p:nvPr/>
        </p:nvGrpSpPr>
        <p:grpSpPr>
          <a:xfrm>
            <a:off x="878804" y="2129695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13D632-76B5-3473-781E-E43772C53078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23EB43-C748-5786-FAA8-73567458813C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275C84A-160D-A9DB-DAD3-E49169A52C06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13B70A9-6667-201C-9A0A-4E3415DF245C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CC52CEF-C1DE-7BC9-5130-3E33482F964D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10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63E1AA-1584-3643-A1AB-E11E6ADBAC4E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9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10CC45B-2D1D-37A0-8F0B-CAB4D345DE30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8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4367829-688A-54AE-16FB-31562AAC5F80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7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9ACEE5B-7E69-D4A7-3F80-9A72162A9D2B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6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0213442-9151-365F-75B7-8EF77C3D8350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6470EE5-8694-B882-79E9-03C04104C189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5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7393C5-CEBF-F5B7-55D8-F2F59C6158AA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4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6F92D29-9E9D-3395-6279-248EA0D75E7F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3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A5148A5-8109-B89D-F489-0E6B4CB78B59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2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B1AF97B-E7CD-B91C-909C-2033E5CF402F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223C4E8-12D5-6EF0-741C-D503381C9A6B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0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1E6BCFC-A178-4612-23FF-A336D459BCA3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E36E51A-E641-5AE7-DE52-C80A75080CE5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BB8239-482D-1FBB-B5E2-6857E849C0EE}"/>
              </a:ext>
            </a:extLst>
          </p:cNvPr>
          <p:cNvGrpSpPr/>
          <p:nvPr/>
        </p:nvGrpSpPr>
        <p:grpSpPr>
          <a:xfrm>
            <a:off x="4613344" y="2129695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E887449-278E-8D27-7B52-265B5D024824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AD8799B-BB8B-8D94-1B78-62E581A8F5F5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D112361-C48B-1B99-45AD-A9728934DD8A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4475CD9-8122-2522-32AA-C2303C5E860D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42BCD0C-7B7A-915F-DAF1-891B4774FA5C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FFC00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208FA25-786E-F00F-C274-9D5FBFA2F13E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10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C5E4A2C-A9C1-56E2-AA88-4DA0BA8135BF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9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68A471B-CB57-2EB6-8D73-91D4C019936D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8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B7340A9-898F-BC37-D1F3-D6FDE777A174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7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D13B7A7-3582-5B23-0A1D-41670CC07801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6A982BD-783F-8D2B-12FD-5F92726927AD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6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C05502-D919-42AC-70E9-56B15C0AF62B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5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EF7D5D4-5F57-4AC5-1A96-9956C686397F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4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E86C92C-F3F7-A4F2-BA02-8F7AC415B4E0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3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69C02A9-ECDE-1505-5823-1D5261C7BC27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2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D410760-A2E2-CBA1-4162-0D614DD73A74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D63DC43-E1C9-EA4A-A7FA-9711444CEF8D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64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0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1648830-03E0-3B1D-1E74-926656681081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CD49522-0E98-3C48-0412-526D9DC7B504}"/>
              </a:ext>
            </a:extLst>
          </p:cNvPr>
          <p:cNvGrpSpPr/>
          <p:nvPr/>
        </p:nvGrpSpPr>
        <p:grpSpPr>
          <a:xfrm>
            <a:off x="8347884" y="212652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7BCA3CE-EE3F-E0D6-22AB-27AEE730491D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5EE1EA-65AD-2957-6D1A-12D691910453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3EFACC5-3F07-AF99-8790-8A7B3676BBCF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CA97FB5-5D1F-4F92-9634-089106CD2EC5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37933EF-9A33-6382-A98B-FC6513BBA978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FFC00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1111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25AEB04-7E28-9F3C-B19C-31D6A9F6FF8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1010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A0420E8-0A7B-1E59-40DC-6EBB471633F5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99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B4D3284-BED1-5012-4246-EFF2FA85ED77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88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3D7C068-171F-AC31-5AF4-06267248320F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77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1A8FB79-E03A-6538-B7E8-95851C17B124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338F091-309E-3E8E-59D9-266E1091CDFC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66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A9E8197-C441-ED4B-C1ED-E5739189FA51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55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5F6868-D302-5F74-A3A9-CBAE9F91B4A1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44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1165342-0AF4-E584-BD36-7BD718A540B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33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090398-C103-8B21-400E-987A02DC8660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22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CE139D3-88EE-CE8D-40F1-040F94B0BE2B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922E63A-079B-FE46-28C3-38CD9AF95CE9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00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FC5AE1-4660-24F9-EF18-97488C78851E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오른쪽 화살표[R] 77">
            <a:extLst>
              <a:ext uri="{FF2B5EF4-FFF2-40B4-BE49-F238E27FC236}">
                <a16:creationId xmlns:a16="http://schemas.microsoft.com/office/drawing/2014/main" id="{8F869C0B-16CC-746E-4549-1D7F29C80604}"/>
              </a:ext>
            </a:extLst>
          </p:cNvPr>
          <p:cNvSpPr/>
          <p:nvPr/>
        </p:nvSpPr>
        <p:spPr>
          <a:xfrm>
            <a:off x="4005104" y="2477970"/>
            <a:ext cx="499621" cy="499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8" name="오른쪽 화살표[R] 97">
            <a:extLst>
              <a:ext uri="{FF2B5EF4-FFF2-40B4-BE49-F238E27FC236}">
                <a16:creationId xmlns:a16="http://schemas.microsoft.com/office/drawing/2014/main" id="{F9CA5AB4-EB54-5CF8-2B9B-0CE25B73844D}"/>
              </a:ext>
            </a:extLst>
          </p:cNvPr>
          <p:cNvSpPr/>
          <p:nvPr/>
        </p:nvSpPr>
        <p:spPr>
          <a:xfrm>
            <a:off x="7747925" y="2477970"/>
            <a:ext cx="499621" cy="499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046C19-E328-F3F7-C710-D78DDDF5F57C}"/>
              </a:ext>
            </a:extLst>
          </p:cNvPr>
          <p:cNvSpPr txBox="1"/>
          <p:nvPr/>
        </p:nvSpPr>
        <p:spPr>
          <a:xfrm>
            <a:off x="5450788" y="1648838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AFC021-E9D6-97C0-6404-62BCAAF3066C}"/>
              </a:ext>
            </a:extLst>
          </p:cNvPr>
          <p:cNvSpPr txBox="1"/>
          <p:nvPr/>
        </p:nvSpPr>
        <p:spPr>
          <a:xfrm>
            <a:off x="1627951" y="1651864"/>
            <a:ext cx="15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Source MEM</a:t>
            </a:r>
            <a:endParaRPr kumimoji="1"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9ED926-6DBE-0DE4-3A70-758250271282}"/>
              </a:ext>
            </a:extLst>
          </p:cNvPr>
          <p:cNvSpPr txBox="1"/>
          <p:nvPr/>
        </p:nvSpPr>
        <p:spPr>
          <a:xfrm>
            <a:off x="9167530" y="1648838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Target MEM</a:t>
            </a:r>
            <a:endParaRPr kumimoji="1"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6ED1E8-3D17-A648-3FC3-A71F546372C1}"/>
              </a:ext>
            </a:extLst>
          </p:cNvPr>
          <p:cNvSpPr txBox="1"/>
          <p:nvPr/>
        </p:nvSpPr>
        <p:spPr>
          <a:xfrm>
            <a:off x="3333323" y="3545741"/>
            <a:ext cx="15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/>
              <a:t>Rearrange</a:t>
            </a:r>
            <a:endParaRPr kumimoji="1" lang="ko-KR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757E9E-45F4-4765-6757-22494304D63E}"/>
              </a:ext>
            </a:extLst>
          </p:cNvPr>
          <p:cNvSpPr txBox="1"/>
          <p:nvPr/>
        </p:nvSpPr>
        <p:spPr>
          <a:xfrm>
            <a:off x="6756324" y="3542566"/>
            <a:ext cx="2340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/>
              <a:t>Move by Word</a:t>
            </a:r>
            <a:endParaRPr kumimoji="1" lang="ko-KR" altLang="en-US" sz="20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3FDD670-651B-409D-E1B3-AA15DA08A81A}"/>
              </a:ext>
            </a:extLst>
          </p:cNvPr>
          <p:cNvSpPr/>
          <p:nvPr/>
        </p:nvSpPr>
        <p:spPr>
          <a:xfrm>
            <a:off x="4504725" y="2977590"/>
            <a:ext cx="2463343" cy="412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DF39D0F-F8E1-B593-4D40-DBBCCF03E9C0}"/>
              </a:ext>
            </a:extLst>
          </p:cNvPr>
          <p:cNvSpPr/>
          <p:nvPr/>
        </p:nvSpPr>
        <p:spPr>
          <a:xfrm>
            <a:off x="8177230" y="2966608"/>
            <a:ext cx="2463343" cy="412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C15C8A7-C8FD-444A-36E6-BCAF7ECB6727}"/>
              </a:ext>
            </a:extLst>
          </p:cNvPr>
          <p:cNvSpPr/>
          <p:nvPr/>
        </p:nvSpPr>
        <p:spPr>
          <a:xfrm>
            <a:off x="6856305" y="2045672"/>
            <a:ext cx="749150" cy="412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B559050-F8E3-9F04-51C8-30C3A9CA430B}"/>
              </a:ext>
            </a:extLst>
          </p:cNvPr>
          <p:cNvSpPr/>
          <p:nvPr/>
        </p:nvSpPr>
        <p:spPr>
          <a:xfrm>
            <a:off x="10590844" y="2045672"/>
            <a:ext cx="749150" cy="412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위쪽 화살표[U] 123">
            <a:extLst>
              <a:ext uri="{FF2B5EF4-FFF2-40B4-BE49-F238E27FC236}">
                <a16:creationId xmlns:a16="http://schemas.microsoft.com/office/drawing/2014/main" id="{214DC6F5-1148-43C8-2B6D-709C19F621E3}"/>
              </a:ext>
            </a:extLst>
          </p:cNvPr>
          <p:cNvSpPr/>
          <p:nvPr/>
        </p:nvSpPr>
        <p:spPr>
          <a:xfrm>
            <a:off x="1814046" y="3403603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위쪽 화살표[U] 124">
            <a:extLst>
              <a:ext uri="{FF2B5EF4-FFF2-40B4-BE49-F238E27FC236}">
                <a16:creationId xmlns:a16="http://schemas.microsoft.com/office/drawing/2014/main" id="{94E624B4-4403-0D95-7C6F-BC01E584C07A}"/>
              </a:ext>
            </a:extLst>
          </p:cNvPr>
          <p:cNvSpPr/>
          <p:nvPr/>
        </p:nvSpPr>
        <p:spPr>
          <a:xfrm>
            <a:off x="10068685" y="3403603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DBAD06-9903-3A5F-CA8F-30DC1D8C4010}"/>
              </a:ext>
            </a:extLst>
          </p:cNvPr>
          <p:cNvSpPr txBox="1"/>
          <p:nvPr/>
        </p:nvSpPr>
        <p:spPr>
          <a:xfrm>
            <a:off x="1323876" y="3955129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Read Offset</a:t>
            </a:r>
            <a:endParaRPr kumimoji="1"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3703DC-297D-1A30-9A0A-23D6C1112B69}"/>
              </a:ext>
            </a:extLst>
          </p:cNvPr>
          <p:cNvSpPr txBox="1"/>
          <p:nvPr/>
        </p:nvSpPr>
        <p:spPr>
          <a:xfrm>
            <a:off x="9645715" y="3955129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Write Offset</a:t>
            </a:r>
            <a:endParaRPr kumimoji="1" lang="ko-KR" altLang="en-US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F4E21E2-56D4-EB0B-DC20-B2CE2CEF01FD}"/>
              </a:ext>
            </a:extLst>
          </p:cNvPr>
          <p:cNvGrpSpPr/>
          <p:nvPr/>
        </p:nvGrpSpPr>
        <p:grpSpPr>
          <a:xfrm>
            <a:off x="6038145" y="4383444"/>
            <a:ext cx="3862095" cy="1913642"/>
            <a:chOff x="3381358" y="4392889"/>
            <a:chExt cx="3862095" cy="19136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7A9147D-FA08-392E-5BE4-CC8CE5FDE675}"/>
                    </a:ext>
                  </a:extLst>
                </p:cNvPr>
                <p:cNvSpPr txBox="1"/>
                <p:nvPr/>
              </p:nvSpPr>
              <p:spPr>
                <a:xfrm>
                  <a:off x="3381358" y="5170517"/>
                  <a:ext cx="22855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7A9147D-FA08-392E-5BE4-CC8CE5FDE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358" y="5170517"/>
                  <a:ext cx="228556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왼쪽 중괄호[L] 129">
              <a:extLst>
                <a:ext uri="{FF2B5EF4-FFF2-40B4-BE49-F238E27FC236}">
                  <a16:creationId xmlns:a16="http://schemas.microsoft.com/office/drawing/2014/main" id="{AE7D39DB-416C-17D4-C72B-98E91065FD1D}"/>
                </a:ext>
              </a:extLst>
            </p:cNvPr>
            <p:cNvSpPr/>
            <p:nvPr/>
          </p:nvSpPr>
          <p:spPr>
            <a:xfrm>
              <a:off x="5200451" y="4392889"/>
              <a:ext cx="446202" cy="191364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7988BE-463A-4C45-BA4C-38BF688ABE00}"/>
                    </a:ext>
                  </a:extLst>
                </p:cNvPr>
                <p:cNvSpPr txBox="1"/>
                <p:nvPr/>
              </p:nvSpPr>
              <p:spPr>
                <a:xfrm>
                  <a:off x="5566802" y="4496048"/>
                  <a:ext cx="16766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4 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𝑐𝑎𝑠𝑒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1 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7988BE-463A-4C45-BA4C-38BF688AB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802" y="4496048"/>
                  <a:ext cx="167665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832388D2-F7DF-3274-8C5D-76D1C22BB8E2}"/>
                    </a:ext>
                  </a:extLst>
                </p:cNvPr>
                <p:cNvSpPr txBox="1"/>
                <p:nvPr/>
              </p:nvSpPr>
              <p:spPr>
                <a:xfrm>
                  <a:off x="5566802" y="5154421"/>
                  <a:ext cx="16766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4 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𝑐𝑎𝑠𝑒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2 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832388D2-F7DF-3274-8C5D-76D1C22B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802" y="5154421"/>
                  <a:ext cx="167665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E7E45881-76CF-5330-40EB-E0CC677ABD5F}"/>
                    </a:ext>
                  </a:extLst>
                </p:cNvPr>
                <p:cNvSpPr txBox="1"/>
                <p:nvPr/>
              </p:nvSpPr>
              <p:spPr>
                <a:xfrm>
                  <a:off x="5566802" y="5825803"/>
                  <a:ext cx="16766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4 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𝑐𝑎𝑠𝑒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3 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E7E45881-76CF-5330-40EB-E0CC677AB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802" y="5825803"/>
                  <a:ext cx="167665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D935651F-C6BD-4917-20BA-7D2ED889520E}"/>
              </a:ext>
            </a:extLst>
          </p:cNvPr>
          <p:cNvSpPr txBox="1"/>
          <p:nvPr/>
        </p:nvSpPr>
        <p:spPr>
          <a:xfrm>
            <a:off x="1862060" y="3476840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3873C3-C525-672A-7C9F-DEA31D3FEC53}"/>
              </a:ext>
            </a:extLst>
          </p:cNvPr>
          <p:cNvSpPr txBox="1"/>
          <p:nvPr/>
        </p:nvSpPr>
        <p:spPr>
          <a:xfrm>
            <a:off x="10115287" y="3486486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4A79AB0-EAD1-C90D-8DF3-E282B1243A0C}"/>
                  </a:ext>
                </a:extLst>
              </p:cNvPr>
              <p:cNvSpPr txBox="1"/>
              <p:nvPr/>
            </p:nvSpPr>
            <p:spPr>
              <a:xfrm>
                <a:off x="2891320" y="4900290"/>
                <a:ext cx="2463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ko-KR" dirty="0"/>
                  <a:t> : Write Offset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4A79AB0-EAD1-C90D-8DF3-E282B124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20" y="4900290"/>
                <a:ext cx="2463343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A911D5E-0F4C-9042-6BEC-3D5B73415860}"/>
                  </a:ext>
                </a:extLst>
              </p:cNvPr>
              <p:cNvSpPr txBox="1"/>
              <p:nvPr/>
            </p:nvSpPr>
            <p:spPr>
              <a:xfrm>
                <a:off x="2521746" y="5449432"/>
                <a:ext cx="39685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4 −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# of byte read on current </a:t>
                </a:r>
                <a:r>
                  <a:rPr lang="en-US" altLang="ko-KR" dirty="0" err="1"/>
                  <a:t>clk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A911D5E-0F4C-9042-6BEC-3D5B734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46" y="5449432"/>
                <a:ext cx="3968528" cy="646331"/>
              </a:xfrm>
              <a:prstGeom prst="rect">
                <a:avLst/>
              </a:prstGeom>
              <a:blipFill>
                <a:blip r:embed="rId7"/>
                <a:stretch>
                  <a:fillRect t="-5769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A04229-4B7C-BCEA-F51B-6431E1C2031E}"/>
                  </a:ext>
                </a:extLst>
              </p:cNvPr>
              <p:cNvSpPr txBox="1"/>
              <p:nvPr/>
            </p:nvSpPr>
            <p:spPr>
              <a:xfrm>
                <a:off x="2916779" y="4561346"/>
                <a:ext cx="1745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ko-KR" dirty="0"/>
                  <a:t>  : Read Offset</a:t>
                </a: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A04229-4B7C-BCEA-F51B-6431E1C2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79" y="4561346"/>
                <a:ext cx="1745188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AA3A9E7-1379-42FE-AB59-9611B7A673D4}"/>
                  </a:ext>
                </a:extLst>
              </p:cNvPr>
              <p:cNvSpPr txBox="1"/>
              <p:nvPr/>
            </p:nvSpPr>
            <p:spPr>
              <a:xfrm>
                <a:off x="2740307" y="5690335"/>
                <a:ext cx="2953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    : Starting point of write</a:t>
                </a:r>
                <a:endParaRPr lang="ko-KR" alt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AA3A9E7-1379-42FE-AB59-9611B7A67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07" y="5690335"/>
                <a:ext cx="2953014" cy="369332"/>
              </a:xfrm>
              <a:prstGeom prst="rect">
                <a:avLst/>
              </a:prstGeom>
              <a:blipFill>
                <a:blip r:embed="rId9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3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95F0-2472-FA94-70F1-5C50A41C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Idea</a:t>
            </a:r>
            <a:endParaRPr kumimoji="1"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CD49522-0E98-3C48-0412-526D9DC7B504}"/>
              </a:ext>
            </a:extLst>
          </p:cNvPr>
          <p:cNvGrpSpPr/>
          <p:nvPr/>
        </p:nvGrpSpPr>
        <p:grpSpPr>
          <a:xfrm>
            <a:off x="1066974" y="212652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7BCA3CE-EE3F-E0D6-22AB-27AEE730491D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5EE1EA-65AD-2957-6D1A-12D691910453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3EFACC5-3F07-AF99-8790-8A7B3676BBCF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CA97FB5-5D1F-4F92-9634-089106CD2EC5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37933EF-9A33-6382-A98B-FC6513BBA978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FFC00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1111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25AEB04-7E28-9F3C-B19C-31D6A9F6FF8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1010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A0420E8-0A7B-1E59-40DC-6EBB471633F5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99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B4D3284-BED1-5012-4246-EFF2FA85ED77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88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3D7C068-171F-AC31-5AF4-06267248320F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77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1A8FB79-E03A-6538-B7E8-95851C17B124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338F091-309E-3E8E-59D9-266E1091CDFC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66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A9E8197-C441-ED4B-C1ED-E5739189FA51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55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5F6868-D302-5F74-A3A9-CBAE9F91B4A1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44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1165342-0AF4-E584-BD36-7BD718A540B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33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090398-C103-8B21-400E-987A02DC8660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22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CE139D3-88EE-CE8D-40F1-040F94B0BE2B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11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922E63A-079B-FE46-28C3-38CD9AF95CE9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C000">
                  <a:alpha val="51012"/>
                </a:srgbClr>
              </a:solidFill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00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FC5AE1-4660-24F9-EF18-97488C78851E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x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39ED926-6DBE-0DE4-3A70-758250271282}"/>
              </a:ext>
            </a:extLst>
          </p:cNvPr>
          <p:cNvSpPr txBox="1"/>
          <p:nvPr/>
        </p:nvSpPr>
        <p:spPr>
          <a:xfrm>
            <a:off x="1886620" y="1648838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p:sp>
        <p:nvSpPr>
          <p:cNvPr id="125" name="위쪽 화살표[U] 124">
            <a:extLst>
              <a:ext uri="{FF2B5EF4-FFF2-40B4-BE49-F238E27FC236}">
                <a16:creationId xmlns:a16="http://schemas.microsoft.com/office/drawing/2014/main" id="{94E624B4-4403-0D95-7C6F-BC01E584C07A}"/>
              </a:ext>
            </a:extLst>
          </p:cNvPr>
          <p:cNvSpPr/>
          <p:nvPr/>
        </p:nvSpPr>
        <p:spPr>
          <a:xfrm>
            <a:off x="2002216" y="2767777"/>
            <a:ext cx="386654" cy="718486"/>
          </a:xfrm>
          <a:prstGeom prst="upArrow">
            <a:avLst>
              <a:gd name="adj1" fmla="val 43936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3703DC-297D-1A30-9A0A-23D6C1112B69}"/>
              </a:ext>
            </a:extLst>
          </p:cNvPr>
          <p:cNvSpPr txBox="1"/>
          <p:nvPr/>
        </p:nvSpPr>
        <p:spPr>
          <a:xfrm>
            <a:off x="1441547" y="3486263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Write Offset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306B1A-5B46-5477-B303-92B8FE335BF0}"/>
              </a:ext>
            </a:extLst>
          </p:cNvPr>
          <p:cNvSpPr/>
          <p:nvPr/>
        </p:nvSpPr>
        <p:spPr>
          <a:xfrm>
            <a:off x="2569980" y="2366212"/>
            <a:ext cx="1500533" cy="412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E399234-6166-F90A-9506-430045C5328F}"/>
              </a:ext>
            </a:extLst>
          </p:cNvPr>
          <p:cNvSpPr/>
          <p:nvPr/>
        </p:nvSpPr>
        <p:spPr>
          <a:xfrm>
            <a:off x="975416" y="2366612"/>
            <a:ext cx="1500533" cy="412180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06269-68C2-3E53-12E8-B7840238E008}"/>
              </a:ext>
            </a:extLst>
          </p:cNvPr>
          <p:cNvSpPr txBox="1"/>
          <p:nvPr/>
        </p:nvSpPr>
        <p:spPr>
          <a:xfrm>
            <a:off x="4844581" y="2203690"/>
            <a:ext cx="560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Right side of Write offset : data read on previous </a:t>
            </a:r>
            <a:r>
              <a:rPr kumimoji="1" lang="en-US" altLang="ko-KR" dirty="0" err="1"/>
              <a:t>clk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Left side of Write offset : data read on current </a:t>
            </a:r>
            <a:r>
              <a:rPr kumimoji="1" lang="en-US" altLang="ko-KR" dirty="0" err="1"/>
              <a:t>clk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7BC07-AD02-2ED3-75A9-C53E8EB6555D}"/>
              </a:ext>
            </a:extLst>
          </p:cNvPr>
          <p:cNvSpPr txBox="1"/>
          <p:nvPr/>
        </p:nvSpPr>
        <p:spPr>
          <a:xfrm>
            <a:off x="2052375" y="2864997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p:sp>
        <p:nvSpPr>
          <p:cNvPr id="26" name="위쪽 화살표[U] 25">
            <a:extLst>
              <a:ext uri="{FF2B5EF4-FFF2-40B4-BE49-F238E27FC236}">
                <a16:creationId xmlns:a16="http://schemas.microsoft.com/office/drawing/2014/main" id="{44D85CAF-A674-8D76-0443-FB5A70113397}"/>
              </a:ext>
            </a:extLst>
          </p:cNvPr>
          <p:cNvSpPr/>
          <p:nvPr/>
        </p:nvSpPr>
        <p:spPr>
          <a:xfrm rot="4817193">
            <a:off x="4411743" y="2132794"/>
            <a:ext cx="141402" cy="72925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위쪽 화살표[U] 26">
            <a:extLst>
              <a:ext uri="{FF2B5EF4-FFF2-40B4-BE49-F238E27FC236}">
                <a16:creationId xmlns:a16="http://schemas.microsoft.com/office/drawing/2014/main" id="{991226DD-0719-4B7C-6202-D751C355501D}"/>
              </a:ext>
            </a:extLst>
          </p:cNvPr>
          <p:cNvSpPr/>
          <p:nvPr/>
        </p:nvSpPr>
        <p:spPr>
          <a:xfrm rot="5675910">
            <a:off x="3562791" y="1631184"/>
            <a:ext cx="158027" cy="2400609"/>
          </a:xfrm>
          <a:prstGeom prst="up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064635"/>
                <a:ext cx="6172200" cy="1709045"/>
              </a:xfrm>
            </p:spPr>
            <p:txBody>
              <a:bodyPr/>
              <a:lstStyle/>
              <a:p>
                <a:r>
                  <a:rPr lang="en-US" dirty="0"/>
                  <a:t> case 1 	</a:t>
                </a:r>
                <a:r>
                  <a:rPr lang="en-US" altLang="ko-KR" sz="2000" dirty="0"/>
                  <a:t>(4 –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&gt; 4)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need buffer!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064635"/>
                <a:ext cx="6172200" cy="1709045"/>
              </a:xfrm>
              <a:blipFill>
                <a:blip r:embed="rId2"/>
                <a:stretch>
                  <a:fillRect l="-1639"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9446AC77-2102-644B-4CDF-E2E09860965C}"/>
              </a:ext>
            </a:extLst>
          </p:cNvPr>
          <p:cNvGrpSpPr/>
          <p:nvPr/>
        </p:nvGrpSpPr>
        <p:grpSpPr>
          <a:xfrm>
            <a:off x="2108511" y="287227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C7301D-74A0-7601-E8D2-69FF9EC70D34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A04C830-E74B-59A2-1090-CE1B3009311B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C76CBF-5B57-9EDF-56A8-DB2624C38277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1C26FB-AA76-2529-4B62-E183C57BC10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7C427E-9A48-7A78-0689-585FDEB56B61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BAE803-74E9-FF55-8944-82C0B79FA7F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22D55C-513B-6BEC-57CB-46FBF5DBDE4A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37E878-17EF-47A4-A777-13F7EC104765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24FF4D-E24F-9598-D023-FFE4988C57B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326D6B0-A249-05BB-9C41-C64ADA7735F1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A9D757-8647-FB90-DACD-AD46AEAA79E7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11E125-A8A9-F22E-E776-BD52DD8330A6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051D4C-4177-B59E-3D8F-8A775FF898B2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404EB14-92F3-8E5D-2318-D0408AD07275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47AB06-063C-A7CB-8B00-95B894B3E695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EF3FB2-5E2E-6285-46E6-32556D1D3C9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59C228-E39A-256D-5E79-80F505710B7F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D31D1A-B702-8E46-2630-0C27DE392BE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5CDCB2-1F1D-0075-17C6-E7002EBBEE58}"/>
              </a:ext>
            </a:extLst>
          </p:cNvPr>
          <p:cNvGrpSpPr/>
          <p:nvPr/>
        </p:nvGrpSpPr>
        <p:grpSpPr>
          <a:xfrm>
            <a:off x="6787176" y="220171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DEDC408-8E7F-A624-05C6-975BDD2ABB52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1497CC9-179F-F7B2-1118-EC7C644E0390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BC3382F-4BEF-BA32-1767-D5003685811E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69BD2C-FCD5-AE5F-C022-9078E34A4094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66AFF16-D82A-374B-BD2F-BCE69A8FAC2A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3F0BF30-A9F9-E41D-1C3F-35EB9AD634B8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AAB4719-BF9B-9433-76EB-D89E6159B82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4C74B9F-7471-4D4E-7D38-6AB147A462D6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EBABB40-BA7F-A966-D252-966222D72C41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334F549-5B34-0587-78A5-4839236E23E2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7C9E5B4-B0A5-81DD-BF8E-214E2E95AF92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91340F0-32A4-2663-7332-E85107C3F290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CF03CA9-BD5C-1324-FADA-F38FC3E12FA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1CB763-4AE7-ADAC-254E-35FFFAF13AD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ED0C00-66A4-978B-0956-55AAB7BDE05F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0F7C22A-61B5-EC94-FE80-55201DE89DB1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035AB45-C6E6-A0F8-B07A-2F9AA7A9A89C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A4F452-E147-73C9-D24A-E58A902B30EB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C2DEDC4-3EDA-819E-CE39-E56B6C94B785}"/>
              </a:ext>
            </a:extLst>
          </p:cNvPr>
          <p:cNvGrpSpPr/>
          <p:nvPr/>
        </p:nvGrpSpPr>
        <p:grpSpPr>
          <a:xfrm>
            <a:off x="6787176" y="4508030"/>
            <a:ext cx="2992110" cy="298954"/>
            <a:chOff x="6583976" y="4172750"/>
            <a:chExt cx="2992110" cy="2989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5BE5660-8CA5-C22B-909D-FA0A28BE165B}"/>
                </a:ext>
              </a:extLst>
            </p:cNvPr>
            <p:cNvSpPr/>
            <p:nvPr/>
          </p:nvSpPr>
          <p:spPr>
            <a:xfrm>
              <a:off x="6583976" y="4172750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CE5A8-63E6-ACAD-DED2-4C30FB238609}"/>
                </a:ext>
              </a:extLst>
            </p:cNvPr>
            <p:cNvSpPr/>
            <p:nvPr/>
          </p:nvSpPr>
          <p:spPr>
            <a:xfrm>
              <a:off x="7333123" y="4174014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36270A-6CAA-3A2A-8AD3-CBD5B4ACFE2C}"/>
                </a:ext>
              </a:extLst>
            </p:cNvPr>
            <p:cNvSpPr/>
            <p:nvPr/>
          </p:nvSpPr>
          <p:spPr>
            <a:xfrm>
              <a:off x="8082270" y="4174014"/>
              <a:ext cx="749147" cy="297455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11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9A00E4F-7DAF-0893-6AD4-ACE395024554}"/>
                </a:ext>
              </a:extLst>
            </p:cNvPr>
            <p:cNvSpPr/>
            <p:nvPr/>
          </p:nvSpPr>
          <p:spPr>
            <a:xfrm>
              <a:off x="8826939" y="4174249"/>
              <a:ext cx="749147" cy="297455"/>
            </a:xfrm>
            <a:prstGeom prst="rect">
              <a:avLst/>
            </a:prstGeom>
            <a:solidFill>
              <a:srgbClr val="00B0F0">
                <a:alpha val="51311"/>
              </a:srgb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10</a:t>
              </a:r>
              <a:endParaRPr kumimoji="1" lang="ko-KR" altLang="en-US" dirty="0">
                <a:noFill/>
              </a:endParaRPr>
            </a:p>
          </p:txBody>
        </p:sp>
      </p:grpSp>
      <p:sp>
        <p:nvSpPr>
          <p:cNvPr id="85" name="위쪽 화살표[U] 84">
            <a:extLst>
              <a:ext uri="{FF2B5EF4-FFF2-40B4-BE49-F238E27FC236}">
                <a16:creationId xmlns:a16="http://schemas.microsoft.com/office/drawing/2014/main" id="{94630F44-60F2-DEED-1605-660A28959D18}"/>
              </a:ext>
            </a:extLst>
          </p:cNvPr>
          <p:cNvSpPr/>
          <p:nvPr/>
        </p:nvSpPr>
        <p:spPr>
          <a:xfrm>
            <a:off x="3792900" y="4144267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6" name="위쪽 화살표[U] 85">
            <a:extLst>
              <a:ext uri="{FF2B5EF4-FFF2-40B4-BE49-F238E27FC236}">
                <a16:creationId xmlns:a16="http://schemas.microsoft.com/office/drawing/2014/main" id="{04BD69CC-1A85-5AA5-ABE2-C1289AE71CBF}"/>
              </a:ext>
            </a:extLst>
          </p:cNvPr>
          <p:cNvSpPr/>
          <p:nvPr/>
        </p:nvSpPr>
        <p:spPr>
          <a:xfrm>
            <a:off x="7722418" y="3422717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CF1568-A3D1-8524-E25D-EC0EFF739ABD}"/>
              </a:ext>
            </a:extLst>
          </p:cNvPr>
          <p:cNvSpPr txBox="1"/>
          <p:nvPr/>
        </p:nvSpPr>
        <p:spPr>
          <a:xfrm>
            <a:off x="7609061" y="4148352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Buffer</a:t>
            </a:r>
            <a:endParaRPr kumimoji="1"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5B49A9-BCC8-F17D-2E82-1108375794AE}"/>
              </a:ext>
            </a:extLst>
          </p:cNvPr>
          <p:cNvSpPr txBox="1"/>
          <p:nvPr/>
        </p:nvSpPr>
        <p:spPr>
          <a:xfrm>
            <a:off x="2573272" y="2372839"/>
            <a:ext cx="206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Source MEM</a:t>
            </a:r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846BD1-3109-EB5E-B1FE-7075468B3C33}"/>
              </a:ext>
            </a:extLst>
          </p:cNvPr>
          <p:cNvSpPr txBox="1"/>
          <p:nvPr/>
        </p:nvSpPr>
        <p:spPr>
          <a:xfrm>
            <a:off x="7609061" y="1786004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34DC244-8321-DF5F-0ED9-1294AB8C9BC3}"/>
                  </a:ext>
                </a:extLst>
              </p:cNvPr>
              <p:cNvSpPr txBox="1"/>
              <p:nvPr/>
            </p:nvSpPr>
            <p:spPr>
              <a:xfrm>
                <a:off x="1542245" y="5090506"/>
                <a:ext cx="3098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+(4−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)−4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34DC244-8321-DF5F-0ED9-1294AB8C9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45" y="5090506"/>
                <a:ext cx="3098092" cy="276999"/>
              </a:xfrm>
              <a:prstGeom prst="rect">
                <a:avLst/>
              </a:prstGeom>
              <a:blipFill>
                <a:blip r:embed="rId3"/>
                <a:stretch>
                  <a:fillRect l="-1224" t="-8696" r="-2449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6002EE2-D99C-414A-7D3E-EC231F3DCED7}"/>
                  </a:ext>
                </a:extLst>
              </p:cNvPr>
              <p:cNvSpPr txBox="1"/>
              <p:nvPr/>
            </p:nvSpPr>
            <p:spPr>
              <a:xfrm>
                <a:off x="1542245" y="5654865"/>
                <a:ext cx="9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6002EE2-D99C-414A-7D3E-EC231F3DC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45" y="5654865"/>
                <a:ext cx="978088" cy="276999"/>
              </a:xfrm>
              <a:prstGeom prst="rect">
                <a:avLst/>
              </a:prstGeom>
              <a:blipFill>
                <a:blip r:embed="rId4"/>
                <a:stretch>
                  <a:fillRect l="-5128" r="-5128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왼쪽 중괄호[L] 93">
            <a:extLst>
              <a:ext uri="{FF2B5EF4-FFF2-40B4-BE49-F238E27FC236}">
                <a16:creationId xmlns:a16="http://schemas.microsoft.com/office/drawing/2014/main" id="{29A0E56A-43F0-2D5F-31BF-30CEE3F53BE6}"/>
              </a:ext>
            </a:extLst>
          </p:cNvPr>
          <p:cNvSpPr/>
          <p:nvPr/>
        </p:nvSpPr>
        <p:spPr>
          <a:xfrm>
            <a:off x="940948" y="4971967"/>
            <a:ext cx="446202" cy="10529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5" name="위쪽 화살표[U] 94">
            <a:extLst>
              <a:ext uri="{FF2B5EF4-FFF2-40B4-BE49-F238E27FC236}">
                <a16:creationId xmlns:a16="http://schemas.microsoft.com/office/drawing/2014/main" id="{F516B7FF-76D2-25DB-D685-1F1125350EAB}"/>
              </a:ext>
            </a:extLst>
          </p:cNvPr>
          <p:cNvSpPr/>
          <p:nvPr/>
        </p:nvSpPr>
        <p:spPr>
          <a:xfrm>
            <a:off x="4569318" y="3822453"/>
            <a:ext cx="376956" cy="424206"/>
          </a:xfrm>
          <a:prstGeom prst="upArrow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위쪽 화살표[U] 95">
            <a:extLst>
              <a:ext uri="{FF2B5EF4-FFF2-40B4-BE49-F238E27FC236}">
                <a16:creationId xmlns:a16="http://schemas.microsoft.com/office/drawing/2014/main" id="{51DB0284-47B2-3AF9-FAED-7A6FDBE1F1E8}"/>
              </a:ext>
            </a:extLst>
          </p:cNvPr>
          <p:cNvSpPr/>
          <p:nvPr/>
        </p:nvSpPr>
        <p:spPr>
          <a:xfrm>
            <a:off x="8471565" y="3141713"/>
            <a:ext cx="376956" cy="424206"/>
          </a:xfrm>
          <a:prstGeom prst="upArrow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0AC17F-2CE7-8D9C-954F-8DBC909EAAC7}"/>
              </a:ext>
            </a:extLst>
          </p:cNvPr>
          <p:cNvSpPr txBox="1"/>
          <p:nvPr/>
        </p:nvSpPr>
        <p:spPr>
          <a:xfrm>
            <a:off x="5121388" y="1500036"/>
            <a:ext cx="13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Step 1</a:t>
            </a:r>
            <a:endParaRPr kumimoji="1" lang="ko-KR" altLang="en-US" sz="2800" dirty="0"/>
          </a:p>
        </p:txBody>
      </p:sp>
      <p:sp>
        <p:nvSpPr>
          <p:cNvPr id="99" name="위쪽 화살표[U] 98">
            <a:extLst>
              <a:ext uri="{FF2B5EF4-FFF2-40B4-BE49-F238E27FC236}">
                <a16:creationId xmlns:a16="http://schemas.microsoft.com/office/drawing/2014/main" id="{312281A0-35ED-B99C-A716-C49870F3B351}"/>
              </a:ext>
            </a:extLst>
          </p:cNvPr>
          <p:cNvSpPr/>
          <p:nvPr/>
        </p:nvSpPr>
        <p:spPr>
          <a:xfrm rot="5400000">
            <a:off x="1630708" y="3719990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위쪽 화살표[U] 99">
            <a:extLst>
              <a:ext uri="{FF2B5EF4-FFF2-40B4-BE49-F238E27FC236}">
                <a16:creationId xmlns:a16="http://schemas.microsoft.com/office/drawing/2014/main" id="{8DA6EEA0-297F-CCBC-0771-09E5426DCED8}"/>
              </a:ext>
            </a:extLst>
          </p:cNvPr>
          <p:cNvSpPr/>
          <p:nvPr/>
        </p:nvSpPr>
        <p:spPr>
          <a:xfrm rot="5400000">
            <a:off x="6296906" y="3036385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AAF058-66EB-D546-A5A2-434D825066D6}"/>
              </a:ext>
            </a:extLst>
          </p:cNvPr>
          <p:cNvSpPr txBox="1"/>
          <p:nvPr/>
        </p:nvSpPr>
        <p:spPr>
          <a:xfrm>
            <a:off x="3853058" y="4229919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415A77-62FA-90E1-907F-55F24973AE1A}"/>
              </a:ext>
            </a:extLst>
          </p:cNvPr>
          <p:cNvSpPr txBox="1"/>
          <p:nvPr/>
        </p:nvSpPr>
        <p:spPr>
          <a:xfrm>
            <a:off x="7759593" y="3507231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3D7CB5-C837-1682-94E3-55A9F0B812D4}"/>
                  </a:ext>
                </a:extLst>
              </p:cNvPr>
              <p:cNvSpPr txBox="1"/>
              <p:nvPr/>
            </p:nvSpPr>
            <p:spPr>
              <a:xfrm>
                <a:off x="8100658" y="3467135"/>
                <a:ext cx="1142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3D7CB5-C837-1682-94E3-55A9F0B81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658" y="3467135"/>
                <a:ext cx="11428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E4BB837-2F99-FDA6-25D3-9E269589809C}"/>
                  </a:ext>
                </a:extLst>
              </p:cNvPr>
              <p:cNvSpPr txBox="1"/>
              <p:nvPr/>
            </p:nvSpPr>
            <p:spPr>
              <a:xfrm>
                <a:off x="7308266" y="3729857"/>
                <a:ext cx="12095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E4BB837-2F99-FDA6-25D3-9E269589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66" y="3729857"/>
                <a:ext cx="12095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5151FC-3CB3-7673-66B8-9EE757A8F075}"/>
                  </a:ext>
                </a:extLst>
              </p:cNvPr>
              <p:cNvSpPr txBox="1"/>
              <p:nvPr/>
            </p:nvSpPr>
            <p:spPr>
              <a:xfrm>
                <a:off x="4351474" y="4127625"/>
                <a:ext cx="803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5151FC-3CB3-7673-66B8-9EE757A8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474" y="4127625"/>
                <a:ext cx="803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B17E8E-0B86-C745-B954-29DAF2F853C9}"/>
                  </a:ext>
                </a:extLst>
              </p:cNvPr>
              <p:cNvSpPr txBox="1"/>
              <p:nvPr/>
            </p:nvSpPr>
            <p:spPr>
              <a:xfrm>
                <a:off x="3590295" y="4489153"/>
                <a:ext cx="803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B17E8E-0B86-C745-B954-29DAF2F8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95" y="4489153"/>
                <a:ext cx="8030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30DA47F4-95BD-A5A1-7F31-140B412A066D}"/>
              </a:ext>
            </a:extLst>
          </p:cNvPr>
          <p:cNvSpPr txBox="1"/>
          <p:nvPr/>
        </p:nvSpPr>
        <p:spPr>
          <a:xfrm>
            <a:off x="862373" y="3743615"/>
            <a:ext cx="883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Step 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24B7B0A-DDA7-6925-ED0D-94D45577BD15}"/>
              </a:ext>
            </a:extLst>
          </p:cNvPr>
          <p:cNvSpPr txBox="1"/>
          <p:nvPr/>
        </p:nvSpPr>
        <p:spPr>
          <a:xfrm>
            <a:off x="5546142" y="3089250"/>
            <a:ext cx="883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Step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5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064635"/>
                <a:ext cx="6172200" cy="1709045"/>
              </a:xfrm>
            </p:spPr>
            <p:txBody>
              <a:bodyPr/>
              <a:lstStyle/>
              <a:p>
                <a:r>
                  <a:rPr lang="en-US" dirty="0"/>
                  <a:t> case 1 	</a:t>
                </a:r>
                <a:r>
                  <a:rPr lang="en-US" sz="2000" dirty="0"/>
                  <a:t>(4 –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&gt; 4)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Right side of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fills with value from buffer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Next step = always case 1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064635"/>
                <a:ext cx="6172200" cy="1709045"/>
              </a:xfrm>
              <a:blipFill>
                <a:blip r:embed="rId2"/>
                <a:stretch>
                  <a:fillRect l="-1639"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9446AC77-2102-644B-4CDF-E2E09860965C}"/>
              </a:ext>
            </a:extLst>
          </p:cNvPr>
          <p:cNvGrpSpPr/>
          <p:nvPr/>
        </p:nvGrpSpPr>
        <p:grpSpPr>
          <a:xfrm>
            <a:off x="1905311" y="318723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C7301D-74A0-7601-E8D2-69FF9EC70D34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A04C830-E74B-59A2-1090-CE1B3009311B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C76CBF-5B57-9EDF-56A8-DB2624C38277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1C26FB-AA76-2529-4B62-E183C57BC10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7C427E-9A48-7A78-0689-585FDEB56B61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BAE803-74E9-FF55-8944-82C0B79FA7F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22D55C-513B-6BEC-57CB-46FBF5DBDE4A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37E878-17EF-47A4-A777-13F7EC104765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24FF4D-E24F-9598-D023-FFE4988C57B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326D6B0-A249-05BB-9C41-C64ADA7735F1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A9D757-8647-FB90-DACD-AD46AEAA79E7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7030A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11E125-A8A9-F22E-E776-BD52DD8330A6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051D4C-4177-B59E-3D8F-8A775FF898B2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404EB14-92F3-8E5D-2318-D0408AD07275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47AB06-063C-A7CB-8B00-95B894B3E695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EF3FB2-5E2E-6285-46E6-32556D1D3C9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59C228-E39A-256D-5E79-80F505710B7F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D31D1A-B702-8E46-2630-0C27DE392BE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5CDCB2-1F1D-0075-17C6-E7002EBBEE58}"/>
              </a:ext>
            </a:extLst>
          </p:cNvPr>
          <p:cNvGrpSpPr/>
          <p:nvPr/>
        </p:nvGrpSpPr>
        <p:grpSpPr>
          <a:xfrm>
            <a:off x="6583976" y="251667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DEDC408-8E7F-A624-05C6-975BDD2ABB52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1497CC9-179F-F7B2-1118-EC7C644E0390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BC3382F-4BEF-BA32-1767-D5003685811E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69BD2C-FCD5-AE5F-C022-9078E34A4094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66AFF16-D82A-374B-BD2F-BCE69A8FAC2A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3F0BF30-A9F9-E41D-1C3F-35EB9AD634B8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AAB4719-BF9B-9433-76EB-D89E6159B82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4C74B9F-7471-4D4E-7D38-6AB147A462D6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EBABB40-BA7F-A966-D252-966222D72C41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334F549-5B34-0587-78A5-4839236E23E2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7C9E5B4-B0A5-81DD-BF8E-214E2E95AF92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91340F0-32A4-2663-7332-E85107C3F290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CF03CA9-BD5C-1324-FADA-F38FC3E12FA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1CB763-4AE7-ADAC-254E-35FFFAF13AD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ED0C00-66A4-978B-0956-55AAB7BDE05F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0F7C22A-61B5-EC94-FE80-55201DE89DB1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035AB45-C6E6-A0F8-B07A-2F9AA7A9A89C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grpFill/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A4F452-E147-73C9-D24A-E58A902B30EB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C2DEDC4-3EDA-819E-CE39-E56B6C94B785}"/>
              </a:ext>
            </a:extLst>
          </p:cNvPr>
          <p:cNvGrpSpPr/>
          <p:nvPr/>
        </p:nvGrpSpPr>
        <p:grpSpPr>
          <a:xfrm>
            <a:off x="6583976" y="4822990"/>
            <a:ext cx="2992110" cy="298954"/>
            <a:chOff x="6583976" y="4172750"/>
            <a:chExt cx="2992110" cy="2989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5BE5660-8CA5-C22B-909D-FA0A28BE165B}"/>
                </a:ext>
              </a:extLst>
            </p:cNvPr>
            <p:cNvSpPr/>
            <p:nvPr/>
          </p:nvSpPr>
          <p:spPr>
            <a:xfrm>
              <a:off x="6583976" y="4172750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CE5A8-63E6-ACAD-DED2-4C30FB238609}"/>
                </a:ext>
              </a:extLst>
            </p:cNvPr>
            <p:cNvSpPr/>
            <p:nvPr/>
          </p:nvSpPr>
          <p:spPr>
            <a:xfrm>
              <a:off x="7333123" y="4174014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36270A-6CAA-3A2A-8AD3-CBD5B4ACFE2C}"/>
                </a:ext>
              </a:extLst>
            </p:cNvPr>
            <p:cNvSpPr/>
            <p:nvPr/>
          </p:nvSpPr>
          <p:spPr>
            <a:xfrm>
              <a:off x="8082270" y="4174014"/>
              <a:ext cx="749147" cy="297455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11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9A00E4F-7DAF-0893-6AD4-ACE395024554}"/>
                </a:ext>
              </a:extLst>
            </p:cNvPr>
            <p:cNvSpPr/>
            <p:nvPr/>
          </p:nvSpPr>
          <p:spPr>
            <a:xfrm>
              <a:off x="8826939" y="4174249"/>
              <a:ext cx="749147" cy="297455"/>
            </a:xfrm>
            <a:prstGeom prst="rect">
              <a:avLst/>
            </a:prstGeom>
            <a:solidFill>
              <a:srgbClr val="00B0F0">
                <a:alpha val="51311"/>
              </a:srgb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10</a:t>
              </a:r>
              <a:endParaRPr kumimoji="1" lang="ko-KR" altLang="en-US" dirty="0">
                <a:noFill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9CF1568-A3D1-8524-E25D-EC0EFF739ABD}"/>
              </a:ext>
            </a:extLst>
          </p:cNvPr>
          <p:cNvSpPr txBox="1"/>
          <p:nvPr/>
        </p:nvSpPr>
        <p:spPr>
          <a:xfrm>
            <a:off x="7405861" y="4463312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Buffer_old</a:t>
            </a:r>
            <a:endParaRPr kumimoji="1"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5B49A9-BCC8-F17D-2E82-1108375794AE}"/>
              </a:ext>
            </a:extLst>
          </p:cNvPr>
          <p:cNvSpPr txBox="1"/>
          <p:nvPr/>
        </p:nvSpPr>
        <p:spPr>
          <a:xfrm>
            <a:off x="2398682" y="2687799"/>
            <a:ext cx="20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Source MEM</a:t>
            </a:r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846BD1-3109-EB5E-B1FE-7075468B3C33}"/>
              </a:ext>
            </a:extLst>
          </p:cNvPr>
          <p:cNvSpPr txBox="1"/>
          <p:nvPr/>
        </p:nvSpPr>
        <p:spPr>
          <a:xfrm>
            <a:off x="7556022" y="2210225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p:sp>
        <p:nvSpPr>
          <p:cNvPr id="95" name="위쪽 화살표[U] 94">
            <a:extLst>
              <a:ext uri="{FF2B5EF4-FFF2-40B4-BE49-F238E27FC236}">
                <a16:creationId xmlns:a16="http://schemas.microsoft.com/office/drawing/2014/main" id="{F516B7FF-76D2-25DB-D685-1F1125350EAB}"/>
              </a:ext>
            </a:extLst>
          </p:cNvPr>
          <p:cNvSpPr/>
          <p:nvPr/>
        </p:nvSpPr>
        <p:spPr>
          <a:xfrm>
            <a:off x="4366118" y="4137413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위쪽 화살표[U] 95">
            <a:extLst>
              <a:ext uri="{FF2B5EF4-FFF2-40B4-BE49-F238E27FC236}">
                <a16:creationId xmlns:a16="http://schemas.microsoft.com/office/drawing/2014/main" id="{51DB0284-47B2-3AF9-FAED-7A6FDBE1F1E8}"/>
              </a:ext>
            </a:extLst>
          </p:cNvPr>
          <p:cNvSpPr/>
          <p:nvPr/>
        </p:nvSpPr>
        <p:spPr>
          <a:xfrm>
            <a:off x="8268365" y="3456673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아래로 구부러진 화살표[C] 22">
            <a:extLst>
              <a:ext uri="{FF2B5EF4-FFF2-40B4-BE49-F238E27FC236}">
                <a16:creationId xmlns:a16="http://schemas.microsoft.com/office/drawing/2014/main" id="{4124A559-7AF3-71DD-B05E-B0B0E0002F0B}"/>
              </a:ext>
            </a:extLst>
          </p:cNvPr>
          <p:cNvSpPr/>
          <p:nvPr/>
        </p:nvSpPr>
        <p:spPr>
          <a:xfrm rot="16200000" flipV="1">
            <a:off x="8955200" y="3880034"/>
            <a:ext cx="1831810" cy="446202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5D5914-7A3F-D189-7096-FF970878648B}"/>
              </a:ext>
            </a:extLst>
          </p:cNvPr>
          <p:cNvGrpSpPr/>
          <p:nvPr/>
        </p:nvGrpSpPr>
        <p:grpSpPr>
          <a:xfrm>
            <a:off x="6583976" y="5920751"/>
            <a:ext cx="2992110" cy="298954"/>
            <a:chOff x="6583976" y="4172750"/>
            <a:chExt cx="2992110" cy="29895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A848D10-1F7A-7116-35D4-056A2D1FFDBD}"/>
                </a:ext>
              </a:extLst>
            </p:cNvPr>
            <p:cNvSpPr/>
            <p:nvPr/>
          </p:nvSpPr>
          <p:spPr>
            <a:xfrm>
              <a:off x="6583976" y="4172750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43E366-7257-0F9E-CE66-6EC1B9E295E9}"/>
                </a:ext>
              </a:extLst>
            </p:cNvPr>
            <p:cNvSpPr/>
            <p:nvPr/>
          </p:nvSpPr>
          <p:spPr>
            <a:xfrm>
              <a:off x="7333123" y="4174014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9B0220-CE39-D8BC-D251-2390C863D56A}"/>
                </a:ext>
              </a:extLst>
            </p:cNvPr>
            <p:cNvSpPr/>
            <p:nvPr/>
          </p:nvSpPr>
          <p:spPr>
            <a:xfrm>
              <a:off x="8082270" y="4174014"/>
              <a:ext cx="749147" cy="297455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11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3B1ED0-4CE2-D323-5E87-083A5E0C75C3}"/>
                </a:ext>
              </a:extLst>
            </p:cNvPr>
            <p:cNvSpPr/>
            <p:nvPr/>
          </p:nvSpPr>
          <p:spPr>
            <a:xfrm>
              <a:off x="8826939" y="4174249"/>
              <a:ext cx="749147" cy="297455"/>
            </a:xfrm>
            <a:prstGeom prst="rect">
              <a:avLst/>
            </a:prstGeom>
            <a:solidFill>
              <a:srgbClr val="7030A0">
                <a:alpha val="51311"/>
              </a:srgb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10</a:t>
              </a:r>
              <a:endParaRPr kumimoji="1" lang="ko-KR" altLang="en-US" dirty="0">
                <a:noFill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5C0F511-F6E1-122B-67D9-0781528B1231}"/>
              </a:ext>
            </a:extLst>
          </p:cNvPr>
          <p:cNvSpPr txBox="1"/>
          <p:nvPr/>
        </p:nvSpPr>
        <p:spPr>
          <a:xfrm>
            <a:off x="7405861" y="5561073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Buffer_new</a:t>
            </a:r>
            <a:endParaRPr kumimoji="1" lang="ko-KR" altLang="en-US" dirty="0"/>
          </a:p>
        </p:txBody>
      </p:sp>
      <p:sp>
        <p:nvSpPr>
          <p:cNvPr id="30" name="위쪽 화살표[U] 29">
            <a:extLst>
              <a:ext uri="{FF2B5EF4-FFF2-40B4-BE49-F238E27FC236}">
                <a16:creationId xmlns:a16="http://schemas.microsoft.com/office/drawing/2014/main" id="{153A1A58-C0B3-FDCD-FCFE-A7068392AB4F}"/>
              </a:ext>
            </a:extLst>
          </p:cNvPr>
          <p:cNvSpPr/>
          <p:nvPr/>
        </p:nvSpPr>
        <p:spPr>
          <a:xfrm>
            <a:off x="4366118" y="3802852"/>
            <a:ext cx="376956" cy="424206"/>
          </a:xfrm>
          <a:prstGeom prst="upArrow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29E67498-1265-03BC-31C6-6B72069D56C7}"/>
              </a:ext>
            </a:extLst>
          </p:cNvPr>
          <p:cNvSpPr/>
          <p:nvPr/>
        </p:nvSpPr>
        <p:spPr>
          <a:xfrm>
            <a:off x="8262625" y="3154025"/>
            <a:ext cx="376956" cy="424206"/>
          </a:xfrm>
          <a:prstGeom prst="upArrow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아래로 구부러진 화살표[C] 33">
            <a:extLst>
              <a:ext uri="{FF2B5EF4-FFF2-40B4-BE49-F238E27FC236}">
                <a16:creationId xmlns:a16="http://schemas.microsoft.com/office/drawing/2014/main" id="{AEAD9EC9-151E-2AAB-350C-B6D1BD68EED2}"/>
              </a:ext>
            </a:extLst>
          </p:cNvPr>
          <p:cNvSpPr/>
          <p:nvPr/>
        </p:nvSpPr>
        <p:spPr>
          <a:xfrm rot="16200000" flipH="1">
            <a:off x="5398307" y="5256401"/>
            <a:ext cx="1240207" cy="609344"/>
          </a:xfrm>
          <a:prstGeom prst="curvedDownArrow">
            <a:avLst/>
          </a:prstGeom>
          <a:solidFill>
            <a:schemeClr val="tx1">
              <a:alpha val="5484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C0A7EF-269A-2B67-5EAA-C0D55D80ACA6}"/>
              </a:ext>
            </a:extLst>
          </p:cNvPr>
          <p:cNvSpPr txBox="1"/>
          <p:nvPr/>
        </p:nvSpPr>
        <p:spPr>
          <a:xfrm>
            <a:off x="4881819" y="2195625"/>
            <a:ext cx="13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Step 2 ~</a:t>
            </a:r>
            <a:endParaRPr kumimoji="1" lang="ko-KR" altLang="en-US" sz="2800" dirty="0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45B99CA4-B42E-E488-0CF7-5D33ABFED6F3}"/>
              </a:ext>
            </a:extLst>
          </p:cNvPr>
          <p:cNvSpPr/>
          <p:nvPr/>
        </p:nvSpPr>
        <p:spPr>
          <a:xfrm rot="5400000">
            <a:off x="1412802" y="3717500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ECE25362-6436-6EEE-BB28-C38069EDEC5C}"/>
              </a:ext>
            </a:extLst>
          </p:cNvPr>
          <p:cNvSpPr/>
          <p:nvPr/>
        </p:nvSpPr>
        <p:spPr>
          <a:xfrm rot="5400000">
            <a:off x="6133005" y="3086691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571094-4BC9-6EEE-FDCF-C028923C57A5}"/>
              </a:ext>
            </a:extLst>
          </p:cNvPr>
          <p:cNvSpPr txBox="1"/>
          <p:nvPr/>
        </p:nvSpPr>
        <p:spPr>
          <a:xfrm>
            <a:off x="4408527" y="4205068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0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6A3DB-7495-EDE7-4D00-12C1D72FF058}"/>
              </a:ext>
            </a:extLst>
          </p:cNvPr>
          <p:cNvSpPr txBox="1"/>
          <p:nvPr/>
        </p:nvSpPr>
        <p:spPr>
          <a:xfrm>
            <a:off x="8311280" y="3522517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BF346F-146F-00E2-FD10-0E0350B49C64}"/>
                  </a:ext>
                </a:extLst>
              </p:cNvPr>
              <p:cNvSpPr txBox="1"/>
              <p:nvPr/>
            </p:nvSpPr>
            <p:spPr>
              <a:xfrm>
                <a:off x="1542245" y="5090506"/>
                <a:ext cx="3098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+(4−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)−4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BF346F-146F-00E2-FD10-0E0350B4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45" y="5090506"/>
                <a:ext cx="3098092" cy="276999"/>
              </a:xfrm>
              <a:prstGeom prst="rect">
                <a:avLst/>
              </a:prstGeom>
              <a:blipFill>
                <a:blip r:embed="rId3"/>
                <a:stretch>
                  <a:fillRect l="-1224" t="-8696" r="-2449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42B71E-D596-04CC-EBDD-62250B7EA37D}"/>
                  </a:ext>
                </a:extLst>
              </p:cNvPr>
              <p:cNvSpPr txBox="1"/>
              <p:nvPr/>
            </p:nvSpPr>
            <p:spPr>
              <a:xfrm>
                <a:off x="1542245" y="5654865"/>
                <a:ext cx="9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42B71E-D596-04CC-EBDD-62250B7E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45" y="5654865"/>
                <a:ext cx="978088" cy="276999"/>
              </a:xfrm>
              <a:prstGeom prst="rect">
                <a:avLst/>
              </a:prstGeom>
              <a:blipFill>
                <a:blip r:embed="rId4"/>
                <a:stretch>
                  <a:fillRect l="-5128" r="-5128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왼쪽 중괄호[L] 41">
            <a:extLst>
              <a:ext uri="{FF2B5EF4-FFF2-40B4-BE49-F238E27FC236}">
                <a16:creationId xmlns:a16="http://schemas.microsoft.com/office/drawing/2014/main" id="{CDEFF9AC-21ED-B7A1-C95B-959FAE4C487E}"/>
              </a:ext>
            </a:extLst>
          </p:cNvPr>
          <p:cNvSpPr/>
          <p:nvPr/>
        </p:nvSpPr>
        <p:spPr>
          <a:xfrm>
            <a:off x="940948" y="4971967"/>
            <a:ext cx="446202" cy="10529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0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064635"/>
                <a:ext cx="6172200" cy="1709045"/>
              </a:xfrm>
            </p:spPr>
            <p:txBody>
              <a:bodyPr/>
              <a:lstStyle/>
              <a:p>
                <a:r>
                  <a:rPr lang="en-US" dirty="0"/>
                  <a:t> case 2 	</a:t>
                </a:r>
                <a:r>
                  <a:rPr lang="en-US" altLang="ko-KR" sz="2000" dirty="0"/>
                  <a:t>(4 –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= 4)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need buffer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Next step = always case 2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need to care offset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064635"/>
                <a:ext cx="6172200" cy="1709045"/>
              </a:xfrm>
              <a:blipFill>
                <a:blip r:embed="rId2"/>
                <a:stretch>
                  <a:fillRect l="-1639" t="-6667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9446AC77-2102-644B-4CDF-E2E09860965C}"/>
              </a:ext>
            </a:extLst>
          </p:cNvPr>
          <p:cNvGrpSpPr/>
          <p:nvPr/>
        </p:nvGrpSpPr>
        <p:grpSpPr>
          <a:xfrm>
            <a:off x="2245968" y="326851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C7301D-74A0-7601-E8D2-69FF9EC70D34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A04C830-E74B-59A2-1090-CE1B3009311B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C76CBF-5B57-9EDF-56A8-DB2624C38277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1C26FB-AA76-2529-4B62-E183C57BC10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7C427E-9A48-7A78-0689-585FDEB56B61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BAE803-74E9-FF55-8944-82C0B79FA7F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22D55C-513B-6BEC-57CB-46FBF5DBDE4A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37E878-17EF-47A4-A777-13F7EC104765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24FF4D-E24F-9598-D023-FFE4988C57B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326D6B0-A249-05BB-9C41-C64ADA7735F1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A9D757-8647-FB90-DACD-AD46AEAA79E7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11E125-A8A9-F22E-E776-BD52DD8330A6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051D4C-4177-B59E-3D8F-8A775FF898B2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404EB14-92F3-8E5D-2318-D0408AD07275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47AB06-063C-A7CB-8B00-95B894B3E695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EF3FB2-5E2E-6285-46E6-32556D1D3C9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59C228-E39A-256D-5E79-80F505710B7F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D31D1A-B702-8E46-2630-0C27DE392BE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5CDCB2-1F1D-0075-17C6-E7002EBBEE58}"/>
              </a:ext>
            </a:extLst>
          </p:cNvPr>
          <p:cNvGrpSpPr/>
          <p:nvPr/>
        </p:nvGrpSpPr>
        <p:grpSpPr>
          <a:xfrm>
            <a:off x="6920993" y="3246595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DEDC408-8E7F-A624-05C6-975BDD2ABB52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1497CC9-179F-F7B2-1118-EC7C644E0390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BC3382F-4BEF-BA32-1767-D5003685811E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69BD2C-FCD5-AE5F-C022-9078E34A4094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66AFF16-D82A-374B-BD2F-BCE69A8FAC2A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3F0BF30-A9F9-E41D-1C3F-35EB9AD634B8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AAB4719-BF9B-9433-76EB-D89E6159B82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4C74B9F-7471-4D4E-7D38-6AB147A462D6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EBABB40-BA7F-A966-D252-966222D72C41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334F549-5B34-0587-78A5-4839236E23E2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7C9E5B4-B0A5-81DD-BF8E-214E2E95AF92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91340F0-32A4-2663-7332-E85107C3F290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CF03CA9-BD5C-1324-FADA-F38FC3E12FA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1CB763-4AE7-ADAC-254E-35FFFAF13AD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ED0C00-66A4-978B-0956-55AAB7BDE05F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0F7C22A-61B5-EC94-FE80-55201DE89DB1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035AB45-C6E6-A0F8-B07A-2F9AA7A9A89C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A4F452-E147-73C9-D24A-E58A902B30EB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5B49A9-BCC8-F17D-2E82-1108375794AE}"/>
              </a:ext>
            </a:extLst>
          </p:cNvPr>
          <p:cNvSpPr txBox="1"/>
          <p:nvPr/>
        </p:nvSpPr>
        <p:spPr>
          <a:xfrm>
            <a:off x="2404792" y="2769079"/>
            <a:ext cx="26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Source MEM</a:t>
            </a:r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846BD1-3109-EB5E-B1FE-7075468B3C33}"/>
              </a:ext>
            </a:extLst>
          </p:cNvPr>
          <p:cNvSpPr txBox="1"/>
          <p:nvPr/>
        </p:nvSpPr>
        <p:spPr>
          <a:xfrm>
            <a:off x="7806661" y="2738580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p:sp>
        <p:nvSpPr>
          <p:cNvPr id="95" name="위쪽 화살표[U] 94">
            <a:extLst>
              <a:ext uri="{FF2B5EF4-FFF2-40B4-BE49-F238E27FC236}">
                <a16:creationId xmlns:a16="http://schemas.microsoft.com/office/drawing/2014/main" id="{F516B7FF-76D2-25DB-D685-1F1125350EAB}"/>
              </a:ext>
            </a:extLst>
          </p:cNvPr>
          <p:cNvSpPr/>
          <p:nvPr/>
        </p:nvSpPr>
        <p:spPr>
          <a:xfrm>
            <a:off x="3930357" y="4513616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위쪽 화살표[U] 95">
            <a:extLst>
              <a:ext uri="{FF2B5EF4-FFF2-40B4-BE49-F238E27FC236}">
                <a16:creationId xmlns:a16="http://schemas.microsoft.com/office/drawing/2014/main" id="{51DB0284-47B2-3AF9-FAED-7A6FDBE1F1E8}"/>
              </a:ext>
            </a:extLst>
          </p:cNvPr>
          <p:cNvSpPr/>
          <p:nvPr/>
        </p:nvSpPr>
        <p:spPr>
          <a:xfrm>
            <a:off x="8605382" y="4510801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위쪽 화살표[U] 31">
            <a:extLst>
              <a:ext uri="{FF2B5EF4-FFF2-40B4-BE49-F238E27FC236}">
                <a16:creationId xmlns:a16="http://schemas.microsoft.com/office/drawing/2014/main" id="{6147C3CF-8D62-DE00-61E4-E55A70B28F19}"/>
              </a:ext>
            </a:extLst>
          </p:cNvPr>
          <p:cNvSpPr/>
          <p:nvPr/>
        </p:nvSpPr>
        <p:spPr>
          <a:xfrm>
            <a:off x="4706775" y="4218693"/>
            <a:ext cx="376956" cy="424206"/>
          </a:xfrm>
          <a:prstGeom prst="upArrow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06638F1D-ECD4-81EC-F4E1-D85C6FEBD286}"/>
              </a:ext>
            </a:extLst>
          </p:cNvPr>
          <p:cNvSpPr/>
          <p:nvPr/>
        </p:nvSpPr>
        <p:spPr>
          <a:xfrm>
            <a:off x="9358565" y="4218693"/>
            <a:ext cx="376956" cy="424206"/>
          </a:xfrm>
          <a:prstGeom prst="upArrow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D3ED16-CFCE-6900-9D1F-2D8C591F4464}"/>
              </a:ext>
            </a:extLst>
          </p:cNvPr>
          <p:cNvGrpSpPr/>
          <p:nvPr/>
        </p:nvGrpSpPr>
        <p:grpSpPr>
          <a:xfrm>
            <a:off x="552033" y="5266908"/>
            <a:ext cx="1605931" cy="1052913"/>
            <a:chOff x="940948" y="4971967"/>
            <a:chExt cx="1605931" cy="10529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A55949-8D91-E875-F0B0-D817E64A88E2}"/>
                    </a:ext>
                  </a:extLst>
                </p:cNvPr>
                <p:cNvSpPr txBox="1"/>
                <p:nvPr/>
              </p:nvSpPr>
              <p:spPr>
                <a:xfrm>
                  <a:off x="1542245" y="5090506"/>
                  <a:ext cx="1004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A55949-8D91-E875-F0B0-D817E64A8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245" y="5090506"/>
                  <a:ext cx="100463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5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CCE4E5F-DEFC-E307-AC95-23270DC264C4}"/>
                    </a:ext>
                  </a:extLst>
                </p:cNvPr>
                <p:cNvSpPr txBox="1"/>
                <p:nvPr/>
              </p:nvSpPr>
              <p:spPr>
                <a:xfrm>
                  <a:off x="1542245" y="5654865"/>
                  <a:ext cx="978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CCE4E5F-DEFC-E307-AC95-23270DC26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245" y="5654865"/>
                  <a:ext cx="97808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128" r="-5128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왼쪽 중괄호[L] 37">
              <a:extLst>
                <a:ext uri="{FF2B5EF4-FFF2-40B4-BE49-F238E27FC236}">
                  <a16:creationId xmlns:a16="http://schemas.microsoft.com/office/drawing/2014/main" id="{6885E0CE-BBE6-7FD4-55D3-0F30F9B49A1B}"/>
                </a:ext>
              </a:extLst>
            </p:cNvPr>
            <p:cNvSpPr/>
            <p:nvPr/>
          </p:nvSpPr>
          <p:spPr>
            <a:xfrm>
              <a:off x="940948" y="4971967"/>
              <a:ext cx="446202" cy="105291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D2FD77F0-8EBE-8497-1783-96C52C9339A0}"/>
              </a:ext>
            </a:extLst>
          </p:cNvPr>
          <p:cNvSpPr/>
          <p:nvPr/>
        </p:nvSpPr>
        <p:spPr>
          <a:xfrm rot="5400000">
            <a:off x="1768951" y="4134026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9CACFDFB-C18A-D15E-80AD-A49603ACBB2E}"/>
              </a:ext>
            </a:extLst>
          </p:cNvPr>
          <p:cNvSpPr/>
          <p:nvPr/>
        </p:nvSpPr>
        <p:spPr>
          <a:xfrm rot="5400000">
            <a:off x="6466707" y="4096235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1619BE-D463-67A5-482F-DA4F4970CD47}"/>
              </a:ext>
            </a:extLst>
          </p:cNvPr>
          <p:cNvSpPr txBox="1"/>
          <p:nvPr/>
        </p:nvSpPr>
        <p:spPr>
          <a:xfrm>
            <a:off x="3985755" y="4583333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C2E7D5-8899-6578-FB0E-FCFF3189615E}"/>
              </a:ext>
            </a:extLst>
          </p:cNvPr>
          <p:cNvSpPr txBox="1"/>
          <p:nvPr/>
        </p:nvSpPr>
        <p:spPr>
          <a:xfrm>
            <a:off x="8660780" y="4596453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2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064635"/>
                <a:ext cx="9242246" cy="1406989"/>
              </a:xfrm>
            </p:spPr>
            <p:txBody>
              <a:bodyPr/>
              <a:lstStyle/>
              <a:p>
                <a:r>
                  <a:rPr lang="en-US" dirty="0"/>
                  <a:t> case 3 	</a:t>
                </a:r>
                <a:r>
                  <a:rPr lang="en-US" altLang="ko-KR" sz="2000" dirty="0"/>
                  <a:t>(4 –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&lt; 4)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need buffer on first step </a:t>
                </a:r>
                <a:r>
                  <a:rPr lang="en-US" sz="2000" dirty="0">
                    <a:sym typeface="Wingdings" pitchFamily="2" charset="2"/>
                  </a:rPr>
                  <a:t> but just put everything in buffer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ym typeface="Wingdings" pitchFamily="2" charset="2"/>
                  </a:rPr>
                  <a:t>No FIFO input in first step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ym typeface="Wingdings" pitchFamily="2" charset="2"/>
                  </a:rPr>
                  <a:t>Next step = always case 1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064635"/>
                <a:ext cx="9242246" cy="1406989"/>
              </a:xfrm>
              <a:blipFill>
                <a:blip r:embed="rId2"/>
                <a:stretch>
                  <a:fillRect l="-1097" t="-8108" b="-27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D3ED16-CFCE-6900-9D1F-2D8C591F4464}"/>
              </a:ext>
            </a:extLst>
          </p:cNvPr>
          <p:cNvGrpSpPr/>
          <p:nvPr/>
        </p:nvGrpSpPr>
        <p:grpSpPr>
          <a:xfrm>
            <a:off x="519743" y="5459948"/>
            <a:ext cx="3258435" cy="1052913"/>
            <a:chOff x="940948" y="4971967"/>
            <a:chExt cx="3258435" cy="10529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A55949-8D91-E875-F0B0-D817E64A88E2}"/>
                    </a:ext>
                  </a:extLst>
                </p:cNvPr>
                <p:cNvSpPr txBox="1"/>
                <p:nvPr/>
              </p:nvSpPr>
              <p:spPr>
                <a:xfrm>
                  <a:off x="1542245" y="5090506"/>
                  <a:ext cx="265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+(4−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A55949-8D91-E875-F0B0-D817E64A8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245" y="5090506"/>
                  <a:ext cx="26571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" t="-4348" r="-952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CCE4E5F-DEFC-E307-AC95-23270DC264C4}"/>
                    </a:ext>
                  </a:extLst>
                </p:cNvPr>
                <p:cNvSpPr txBox="1"/>
                <p:nvPr/>
              </p:nvSpPr>
              <p:spPr>
                <a:xfrm>
                  <a:off x="1542245" y="5654865"/>
                  <a:ext cx="978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CCE4E5F-DEFC-E307-AC95-23270DC26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245" y="5654865"/>
                  <a:ext cx="97808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128" r="-3846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왼쪽 중괄호[L] 37">
              <a:extLst>
                <a:ext uri="{FF2B5EF4-FFF2-40B4-BE49-F238E27FC236}">
                  <a16:creationId xmlns:a16="http://schemas.microsoft.com/office/drawing/2014/main" id="{6885E0CE-BBE6-7FD4-55D3-0F30F9B49A1B}"/>
                </a:ext>
              </a:extLst>
            </p:cNvPr>
            <p:cNvSpPr/>
            <p:nvPr/>
          </p:nvSpPr>
          <p:spPr>
            <a:xfrm>
              <a:off x="940948" y="4971967"/>
              <a:ext cx="446202" cy="105291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1F6F198-3832-1EA1-C4FD-5554AE6E2293}"/>
              </a:ext>
            </a:extLst>
          </p:cNvPr>
          <p:cNvGrpSpPr/>
          <p:nvPr/>
        </p:nvGrpSpPr>
        <p:grpSpPr>
          <a:xfrm>
            <a:off x="2210112" y="2157777"/>
            <a:ext cx="7670775" cy="3169480"/>
            <a:chOff x="1905311" y="2157777"/>
            <a:chExt cx="7670775" cy="316948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46AC77-2102-644B-4CDF-E2E09860965C}"/>
                </a:ext>
              </a:extLst>
            </p:cNvPr>
            <p:cNvGrpSpPr/>
            <p:nvPr/>
          </p:nvGrpSpPr>
          <p:grpSpPr>
            <a:xfrm>
              <a:off x="1905311" y="3451390"/>
              <a:ext cx="2994349" cy="1191731"/>
              <a:chOff x="2093204" y="2005070"/>
              <a:chExt cx="2994349" cy="1191731"/>
            </a:xfrm>
            <a:solidFill>
              <a:schemeClr val="bg1"/>
            </a:solidFill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4C7301D-74A0-7601-E8D2-69FF9EC70D34}"/>
                  </a:ext>
                </a:extLst>
              </p:cNvPr>
              <p:cNvGrpSpPr/>
              <p:nvPr/>
            </p:nvGrpSpPr>
            <p:grpSpPr>
              <a:xfrm>
                <a:off x="2093204" y="2005070"/>
                <a:ext cx="2992110" cy="598085"/>
                <a:chOff x="2093204" y="2005070"/>
                <a:chExt cx="2992110" cy="598085"/>
              </a:xfrm>
              <a:grpFill/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A04C830-E74B-59A2-1090-CE1B3009311B}"/>
                    </a:ext>
                  </a:extLst>
                </p:cNvPr>
                <p:cNvSpPr/>
                <p:nvPr/>
              </p:nvSpPr>
              <p:spPr>
                <a:xfrm>
                  <a:off x="2093204" y="2005070"/>
                  <a:ext cx="749147" cy="297455"/>
                </a:xfrm>
                <a:prstGeom prst="rect">
                  <a:avLst/>
                </a:prstGeom>
                <a:solidFill>
                  <a:schemeClr val="bg1"/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x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AC76CBF-5B57-9EDF-56A8-DB2624C38277}"/>
                    </a:ext>
                  </a:extLst>
                </p:cNvPr>
                <p:cNvSpPr/>
                <p:nvPr/>
              </p:nvSpPr>
              <p:spPr>
                <a:xfrm>
                  <a:off x="2842351" y="2006334"/>
                  <a:ext cx="749147" cy="297455"/>
                </a:xfrm>
                <a:prstGeom prst="rect">
                  <a:avLst/>
                </a:prstGeom>
                <a:solidFill>
                  <a:schemeClr val="bg1"/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x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41C26FB-AA76-2529-4B62-E183C57BC10E}"/>
                    </a:ext>
                  </a:extLst>
                </p:cNvPr>
                <p:cNvSpPr/>
                <p:nvPr/>
              </p:nvSpPr>
              <p:spPr>
                <a:xfrm>
                  <a:off x="3591498" y="2006334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000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11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C7C427E-9A48-7A78-0689-585FDEB56B61}"/>
                    </a:ext>
                  </a:extLst>
                </p:cNvPr>
                <p:cNvSpPr/>
                <p:nvPr/>
              </p:nvSpPr>
              <p:spPr>
                <a:xfrm>
                  <a:off x="4336167" y="200656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10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32BAE803-74E9-FF55-8944-82C0B79FA7FD}"/>
                    </a:ext>
                  </a:extLst>
                </p:cNvPr>
                <p:cNvSpPr/>
                <p:nvPr/>
              </p:nvSpPr>
              <p:spPr>
                <a:xfrm>
                  <a:off x="2093204" y="2302525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9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A922D55C-513B-6BEC-57CB-46FBF5DBDE4A}"/>
                    </a:ext>
                  </a:extLst>
                </p:cNvPr>
                <p:cNvSpPr/>
                <p:nvPr/>
              </p:nvSpPr>
              <p:spPr>
                <a:xfrm>
                  <a:off x="2842351" y="230378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8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4037E878-17EF-47A4-A777-13F7EC104765}"/>
                    </a:ext>
                  </a:extLst>
                </p:cNvPr>
                <p:cNvSpPr/>
                <p:nvPr/>
              </p:nvSpPr>
              <p:spPr>
                <a:xfrm>
                  <a:off x="3591498" y="230378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7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5A24FF4D-E24F-9598-D023-FFE4988C57B9}"/>
                    </a:ext>
                  </a:extLst>
                </p:cNvPr>
                <p:cNvSpPr/>
                <p:nvPr/>
              </p:nvSpPr>
              <p:spPr>
                <a:xfrm>
                  <a:off x="4336167" y="2305700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noFill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326D6B0-A249-05BB-9C41-C64ADA7735F1}"/>
                  </a:ext>
                </a:extLst>
              </p:cNvPr>
              <p:cNvGrpSpPr/>
              <p:nvPr/>
            </p:nvGrpSpPr>
            <p:grpSpPr>
              <a:xfrm>
                <a:off x="2095443" y="2598716"/>
                <a:ext cx="2992110" cy="598085"/>
                <a:chOff x="2093204" y="2005070"/>
                <a:chExt cx="2992110" cy="598085"/>
              </a:xfrm>
              <a:grpFill/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82A9D757-8647-FB90-DACD-AD46AEAA79E7}"/>
                    </a:ext>
                  </a:extLst>
                </p:cNvPr>
                <p:cNvSpPr/>
                <p:nvPr/>
              </p:nvSpPr>
              <p:spPr>
                <a:xfrm>
                  <a:off x="2093204" y="2005070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5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811E125-A8A9-F22E-E776-BD52DD8330A6}"/>
                    </a:ext>
                  </a:extLst>
                </p:cNvPr>
                <p:cNvSpPr/>
                <p:nvPr/>
              </p:nvSpPr>
              <p:spPr>
                <a:xfrm>
                  <a:off x="2842351" y="2006334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4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2051D4C-4177-B59E-3D8F-8A775FF898B2}"/>
                    </a:ext>
                  </a:extLst>
                </p:cNvPr>
                <p:cNvSpPr/>
                <p:nvPr/>
              </p:nvSpPr>
              <p:spPr>
                <a:xfrm>
                  <a:off x="3591498" y="2006334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3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3404EB14-92F3-8E5D-2318-D0408AD07275}"/>
                    </a:ext>
                  </a:extLst>
                </p:cNvPr>
                <p:cNvSpPr/>
                <p:nvPr/>
              </p:nvSpPr>
              <p:spPr>
                <a:xfrm>
                  <a:off x="4336167" y="200656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347AB06-063C-A7CB-8B00-95B894B3E695}"/>
                    </a:ext>
                  </a:extLst>
                </p:cNvPr>
                <p:cNvSpPr/>
                <p:nvPr/>
              </p:nvSpPr>
              <p:spPr>
                <a:xfrm>
                  <a:off x="2093204" y="2302525"/>
                  <a:ext cx="749147" cy="297455"/>
                </a:xfrm>
                <a:prstGeom prst="rect">
                  <a:avLst/>
                </a:prstGeom>
                <a:solidFill>
                  <a:srgbClr val="FF0000">
                    <a:alpha val="51311"/>
                  </a:srgb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1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DEF3FB2-5E2E-6285-46E6-32556D1D3C9D}"/>
                    </a:ext>
                  </a:extLst>
                </p:cNvPr>
                <p:cNvSpPr/>
                <p:nvPr/>
              </p:nvSpPr>
              <p:spPr>
                <a:xfrm>
                  <a:off x="2842351" y="2303789"/>
                  <a:ext cx="749147" cy="297455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759C228-E39A-256D-5E79-80F505710B7F}"/>
                    </a:ext>
                  </a:extLst>
                </p:cNvPr>
                <p:cNvSpPr/>
                <p:nvPr/>
              </p:nvSpPr>
              <p:spPr>
                <a:xfrm>
                  <a:off x="3591498" y="230378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ED31D1A-B702-8E46-2630-0C27DE392BE9}"/>
                    </a:ext>
                  </a:extLst>
                </p:cNvPr>
                <p:cNvSpPr/>
                <p:nvPr/>
              </p:nvSpPr>
              <p:spPr>
                <a:xfrm>
                  <a:off x="4336167" y="2305700"/>
                  <a:ext cx="749147" cy="297455"/>
                </a:xfrm>
                <a:prstGeom prst="rect">
                  <a:avLst/>
                </a:prstGeom>
                <a:solidFill>
                  <a:schemeClr val="bg1"/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C5CDCB2-1F1D-0075-17C6-E7002EBBEE58}"/>
                </a:ext>
              </a:extLst>
            </p:cNvPr>
            <p:cNvGrpSpPr/>
            <p:nvPr/>
          </p:nvGrpSpPr>
          <p:grpSpPr>
            <a:xfrm>
              <a:off x="6580336" y="2748130"/>
              <a:ext cx="2994349" cy="1191731"/>
              <a:chOff x="2093204" y="2005070"/>
              <a:chExt cx="2994349" cy="1191731"/>
            </a:xfrm>
            <a:solidFill>
              <a:schemeClr val="bg1"/>
            </a:solidFill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CDEDC408-8E7F-A624-05C6-975BDD2ABB52}"/>
                  </a:ext>
                </a:extLst>
              </p:cNvPr>
              <p:cNvGrpSpPr/>
              <p:nvPr/>
            </p:nvGrpSpPr>
            <p:grpSpPr>
              <a:xfrm>
                <a:off x="2093204" y="2005070"/>
                <a:ext cx="2992110" cy="598085"/>
                <a:chOff x="2093204" y="2005070"/>
                <a:chExt cx="2992110" cy="598085"/>
              </a:xfrm>
              <a:grpFill/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1497CC9-179F-F7B2-1118-EC7C644E0390}"/>
                    </a:ext>
                  </a:extLst>
                </p:cNvPr>
                <p:cNvSpPr/>
                <p:nvPr/>
              </p:nvSpPr>
              <p:spPr>
                <a:xfrm>
                  <a:off x="2093204" y="2005070"/>
                  <a:ext cx="749147" cy="297455"/>
                </a:xfrm>
                <a:prstGeom prst="rect">
                  <a:avLst/>
                </a:prstGeom>
                <a:solidFill>
                  <a:schemeClr val="bg1"/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x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ABC3382F-4BEF-BA32-1767-D5003685811E}"/>
                    </a:ext>
                  </a:extLst>
                </p:cNvPr>
                <p:cNvSpPr/>
                <p:nvPr/>
              </p:nvSpPr>
              <p:spPr>
                <a:xfrm>
                  <a:off x="2842351" y="2006334"/>
                  <a:ext cx="749147" cy="297455"/>
                </a:xfrm>
                <a:prstGeom prst="rect">
                  <a:avLst/>
                </a:prstGeom>
                <a:solidFill>
                  <a:schemeClr val="bg1"/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x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069BD2C-FCD5-AE5F-C022-9078E34A4094}"/>
                    </a:ext>
                  </a:extLst>
                </p:cNvPr>
                <p:cNvSpPr/>
                <p:nvPr/>
              </p:nvSpPr>
              <p:spPr>
                <a:xfrm>
                  <a:off x="3591498" y="2006334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000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11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66AFF16-D82A-374B-BD2F-BCE69A8FAC2A}"/>
                    </a:ext>
                  </a:extLst>
                </p:cNvPr>
                <p:cNvSpPr/>
                <p:nvPr/>
              </p:nvSpPr>
              <p:spPr>
                <a:xfrm>
                  <a:off x="4336167" y="200656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10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13F0BF30-A9F9-E41D-1C3F-35EB9AD634B8}"/>
                    </a:ext>
                  </a:extLst>
                </p:cNvPr>
                <p:cNvSpPr/>
                <p:nvPr/>
              </p:nvSpPr>
              <p:spPr>
                <a:xfrm>
                  <a:off x="2093204" y="2302525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9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EAAB4719-BF9B-9433-76EB-D89E6159B82D}"/>
                    </a:ext>
                  </a:extLst>
                </p:cNvPr>
                <p:cNvSpPr/>
                <p:nvPr/>
              </p:nvSpPr>
              <p:spPr>
                <a:xfrm>
                  <a:off x="2842351" y="230378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8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C4C74B9F-7471-4D4E-7D38-6AB147A462D6}"/>
                    </a:ext>
                  </a:extLst>
                </p:cNvPr>
                <p:cNvSpPr/>
                <p:nvPr/>
              </p:nvSpPr>
              <p:spPr>
                <a:xfrm>
                  <a:off x="3591498" y="230378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7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5EBABB40-BA7F-A966-D252-966222D72C41}"/>
                    </a:ext>
                  </a:extLst>
                </p:cNvPr>
                <p:cNvSpPr/>
                <p:nvPr/>
              </p:nvSpPr>
              <p:spPr>
                <a:xfrm>
                  <a:off x="4336167" y="2305700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noFill/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334F549-5B34-0587-78A5-4839236E23E2}"/>
                  </a:ext>
                </a:extLst>
              </p:cNvPr>
              <p:cNvGrpSpPr/>
              <p:nvPr/>
            </p:nvGrpSpPr>
            <p:grpSpPr>
              <a:xfrm>
                <a:off x="2095443" y="2598716"/>
                <a:ext cx="2992110" cy="598085"/>
                <a:chOff x="2093204" y="2005070"/>
                <a:chExt cx="2992110" cy="598085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7C9E5B4-B0A5-81DD-BF8E-214E2E95AF92}"/>
                    </a:ext>
                  </a:extLst>
                </p:cNvPr>
                <p:cNvSpPr/>
                <p:nvPr/>
              </p:nvSpPr>
              <p:spPr>
                <a:xfrm>
                  <a:off x="2093204" y="2005070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5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A91340F0-32A4-2663-7332-E85107C3F290}"/>
                    </a:ext>
                  </a:extLst>
                </p:cNvPr>
                <p:cNvSpPr/>
                <p:nvPr/>
              </p:nvSpPr>
              <p:spPr>
                <a:xfrm>
                  <a:off x="2842351" y="2006334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4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2CF03CA9-BD5C-1324-FADA-F38FC3E12FAE}"/>
                    </a:ext>
                  </a:extLst>
                </p:cNvPr>
                <p:cNvSpPr/>
                <p:nvPr/>
              </p:nvSpPr>
              <p:spPr>
                <a:xfrm>
                  <a:off x="3591498" y="2006334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3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D1CB763-4AE7-ADAC-254E-35FFFAF13AD2}"/>
                    </a:ext>
                  </a:extLst>
                </p:cNvPr>
                <p:cNvSpPr/>
                <p:nvPr/>
              </p:nvSpPr>
              <p:spPr>
                <a:xfrm>
                  <a:off x="4336167" y="200656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EED0C00-66A4-978B-0956-55AAB7BDE05F}"/>
                    </a:ext>
                  </a:extLst>
                </p:cNvPr>
                <p:cNvSpPr/>
                <p:nvPr/>
              </p:nvSpPr>
              <p:spPr>
                <a:xfrm>
                  <a:off x="2093204" y="2302525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1311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noFill/>
                    </a:rPr>
                    <a:t>1</a:t>
                  </a:r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C0F7C22A-61B5-EC94-FE80-55201DE89DB1}"/>
                    </a:ext>
                  </a:extLst>
                </p:cNvPr>
                <p:cNvSpPr/>
                <p:nvPr/>
              </p:nvSpPr>
              <p:spPr>
                <a:xfrm>
                  <a:off x="2842351" y="230378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noFill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035AB45-C6E6-A0F8-B07A-2F9AA7A9A89C}"/>
                    </a:ext>
                  </a:extLst>
                </p:cNvPr>
                <p:cNvSpPr/>
                <p:nvPr/>
              </p:nvSpPr>
              <p:spPr>
                <a:xfrm>
                  <a:off x="3591498" y="2303789"/>
                  <a:ext cx="749147" cy="297455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74A4F452-E147-73C9-D24A-E58A902B30EB}"/>
                    </a:ext>
                  </a:extLst>
                </p:cNvPr>
                <p:cNvSpPr/>
                <p:nvPr/>
              </p:nvSpPr>
              <p:spPr>
                <a:xfrm>
                  <a:off x="4336167" y="2305700"/>
                  <a:ext cx="749147" cy="297455"/>
                </a:xfrm>
                <a:prstGeom prst="rect">
                  <a:avLst/>
                </a:prstGeom>
                <a:solidFill>
                  <a:schemeClr val="bg1"/>
                </a:solidFill>
                <a:ln w="317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9846BD1-3109-EB5E-B1FE-7075468B3C33}"/>
                </a:ext>
              </a:extLst>
            </p:cNvPr>
            <p:cNvSpPr txBox="1"/>
            <p:nvPr/>
          </p:nvSpPr>
          <p:spPr>
            <a:xfrm>
              <a:off x="7466004" y="2240115"/>
              <a:ext cx="1357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FIFO</a:t>
              </a:r>
              <a:endParaRPr kumimoji="1" lang="ko-KR" altLang="en-US" dirty="0"/>
            </a:p>
          </p:txBody>
        </p:sp>
        <p:sp>
          <p:nvSpPr>
            <p:cNvPr id="95" name="위쪽 화살표[U] 94">
              <a:extLst>
                <a:ext uri="{FF2B5EF4-FFF2-40B4-BE49-F238E27FC236}">
                  <a16:creationId xmlns:a16="http://schemas.microsoft.com/office/drawing/2014/main" id="{F516B7FF-76D2-25DB-D685-1F1125350EAB}"/>
                </a:ext>
              </a:extLst>
            </p:cNvPr>
            <p:cNvSpPr/>
            <p:nvPr/>
          </p:nvSpPr>
          <p:spPr>
            <a:xfrm>
              <a:off x="2840553" y="4696496"/>
              <a:ext cx="376956" cy="424206"/>
            </a:xfrm>
            <a:prstGeom prst="up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위쪽 화살표[U] 95">
              <a:extLst>
                <a:ext uri="{FF2B5EF4-FFF2-40B4-BE49-F238E27FC236}">
                  <a16:creationId xmlns:a16="http://schemas.microsoft.com/office/drawing/2014/main" id="{51DB0284-47B2-3AF9-FAED-7A6FDBE1F1E8}"/>
                </a:ext>
              </a:extLst>
            </p:cNvPr>
            <p:cNvSpPr/>
            <p:nvPr/>
          </p:nvSpPr>
          <p:spPr>
            <a:xfrm>
              <a:off x="9017908" y="3981660"/>
              <a:ext cx="376956" cy="424206"/>
            </a:xfrm>
            <a:prstGeom prst="up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위쪽 화살표[U] 31">
              <a:extLst>
                <a:ext uri="{FF2B5EF4-FFF2-40B4-BE49-F238E27FC236}">
                  <a16:creationId xmlns:a16="http://schemas.microsoft.com/office/drawing/2014/main" id="{6147C3CF-8D62-DE00-61E4-E55A70B28F19}"/>
                </a:ext>
              </a:extLst>
            </p:cNvPr>
            <p:cNvSpPr/>
            <p:nvPr/>
          </p:nvSpPr>
          <p:spPr>
            <a:xfrm>
              <a:off x="4366118" y="4401573"/>
              <a:ext cx="376956" cy="424206"/>
            </a:xfrm>
            <a:prstGeom prst="upArrow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위쪽 화살표[U] 34">
              <a:extLst>
                <a:ext uri="{FF2B5EF4-FFF2-40B4-BE49-F238E27FC236}">
                  <a16:creationId xmlns:a16="http://schemas.microsoft.com/office/drawing/2014/main" id="{06638F1D-ECD4-81EC-F4E1-D85C6FEBD286}"/>
                </a:ext>
              </a:extLst>
            </p:cNvPr>
            <p:cNvSpPr/>
            <p:nvPr/>
          </p:nvSpPr>
          <p:spPr>
            <a:xfrm>
              <a:off x="7517004" y="3998654"/>
              <a:ext cx="376956" cy="424206"/>
            </a:xfrm>
            <a:prstGeom prst="upArrow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CA7E421-8173-2879-62F2-46FCE0D400E3}"/>
                </a:ext>
              </a:extLst>
            </p:cNvPr>
            <p:cNvGrpSpPr/>
            <p:nvPr/>
          </p:nvGrpSpPr>
          <p:grpSpPr>
            <a:xfrm>
              <a:off x="6583976" y="5028303"/>
              <a:ext cx="2992110" cy="298954"/>
              <a:chOff x="6583976" y="4172750"/>
              <a:chExt cx="2992110" cy="29895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BD2A249-F237-ED83-1469-9CD1BAC3A649}"/>
                  </a:ext>
                </a:extLst>
              </p:cNvPr>
              <p:cNvSpPr/>
              <p:nvPr/>
            </p:nvSpPr>
            <p:spPr>
              <a:xfrm>
                <a:off x="6583976" y="417275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39D4372-1B24-6E63-35A8-A8A699752BB4}"/>
                  </a:ext>
                </a:extLst>
              </p:cNvPr>
              <p:cNvSpPr/>
              <p:nvPr/>
            </p:nvSpPr>
            <p:spPr>
              <a:xfrm>
                <a:off x="7333123" y="417401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D361F66-1FD5-1DBF-9386-06149EE1DCAA}"/>
                  </a:ext>
                </a:extLst>
              </p:cNvPr>
              <p:cNvSpPr/>
              <p:nvPr/>
            </p:nvSpPr>
            <p:spPr>
              <a:xfrm>
                <a:off x="8082270" y="4174014"/>
                <a:ext cx="749147" cy="297455"/>
              </a:xfrm>
              <a:prstGeom prst="rect">
                <a:avLst/>
              </a:prstGeom>
              <a:solidFill>
                <a:srgbClr val="FF0000">
                  <a:alpha val="51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3FADA94-5A78-2714-EB51-994B96E953B8}"/>
                  </a:ext>
                </a:extLst>
              </p:cNvPr>
              <p:cNvSpPr/>
              <p:nvPr/>
            </p:nvSpPr>
            <p:spPr>
              <a:xfrm>
                <a:off x="8826939" y="4174249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00323F-988E-1D47-35D7-9095CEFD477D}"/>
                </a:ext>
              </a:extLst>
            </p:cNvPr>
            <p:cNvSpPr txBox="1"/>
            <p:nvPr/>
          </p:nvSpPr>
          <p:spPr>
            <a:xfrm>
              <a:off x="7405861" y="4668625"/>
              <a:ext cx="1357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Buffer</a:t>
              </a:r>
              <a:endParaRPr kumimoji="1"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0261FA-B077-E700-ABAB-336D9A5C58C1}"/>
                </a:ext>
              </a:extLst>
            </p:cNvPr>
            <p:cNvSpPr txBox="1"/>
            <p:nvPr/>
          </p:nvSpPr>
          <p:spPr>
            <a:xfrm>
              <a:off x="5121388" y="2157777"/>
              <a:ext cx="1357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/>
                <a:t>Step 1</a:t>
              </a:r>
              <a:endParaRPr kumimoji="1" lang="ko-KR" altLang="en-US" sz="2800" dirty="0"/>
            </a:p>
          </p:txBody>
        </p:sp>
      </p:grpSp>
      <p:sp>
        <p:nvSpPr>
          <p:cNvPr id="43" name="위쪽 화살표[U] 42">
            <a:extLst>
              <a:ext uri="{FF2B5EF4-FFF2-40B4-BE49-F238E27FC236}">
                <a16:creationId xmlns:a16="http://schemas.microsoft.com/office/drawing/2014/main" id="{3686FF9B-956B-F271-9FB5-681FFB4EEF02}"/>
              </a:ext>
            </a:extLst>
          </p:cNvPr>
          <p:cNvSpPr/>
          <p:nvPr/>
        </p:nvSpPr>
        <p:spPr>
          <a:xfrm rot="5400000">
            <a:off x="1743509" y="4286741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위쪽 화살표[U] 43">
            <a:extLst>
              <a:ext uri="{FF2B5EF4-FFF2-40B4-BE49-F238E27FC236}">
                <a16:creationId xmlns:a16="http://schemas.microsoft.com/office/drawing/2014/main" id="{058E51AF-B04B-6CFD-370C-43920E51F743}"/>
              </a:ext>
            </a:extLst>
          </p:cNvPr>
          <p:cNvSpPr/>
          <p:nvPr/>
        </p:nvSpPr>
        <p:spPr>
          <a:xfrm rot="5400000">
            <a:off x="6382612" y="4964927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85FC28-2647-6E3C-CB60-DCA64DA7BF7C}"/>
              </a:ext>
            </a:extLst>
          </p:cNvPr>
          <p:cNvSpPr txBox="1"/>
          <p:nvPr/>
        </p:nvSpPr>
        <p:spPr>
          <a:xfrm>
            <a:off x="3195566" y="4756551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7B59ED-3CE2-A59B-3F11-C5FA3D01C90B}"/>
              </a:ext>
            </a:extLst>
          </p:cNvPr>
          <p:cNvSpPr txBox="1"/>
          <p:nvPr/>
        </p:nvSpPr>
        <p:spPr>
          <a:xfrm>
            <a:off x="9364847" y="4043847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0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8EFF0D-7A3D-57DE-3E6A-378D8475B97D}"/>
              </a:ext>
            </a:extLst>
          </p:cNvPr>
          <p:cNvSpPr txBox="1"/>
          <p:nvPr/>
        </p:nvSpPr>
        <p:spPr>
          <a:xfrm>
            <a:off x="2404792" y="2946336"/>
            <a:ext cx="26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Source MEM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3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D48-FA75-4534-804C-E3D4FD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064635"/>
                <a:ext cx="9242246" cy="1406989"/>
              </a:xfrm>
            </p:spPr>
            <p:txBody>
              <a:bodyPr/>
              <a:lstStyle/>
              <a:p>
                <a:r>
                  <a:rPr lang="en-US" dirty="0"/>
                  <a:t> case 3 	</a:t>
                </a:r>
                <a:r>
                  <a:rPr lang="en-US" altLang="ko-KR" sz="2000" dirty="0"/>
                  <a:t>(4 –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&lt; 4)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2 will become = case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3C4A0-CEDE-4880-BE6A-DD537080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064635"/>
                <a:ext cx="9242246" cy="1406989"/>
              </a:xfrm>
              <a:blipFill>
                <a:blip r:embed="rId2"/>
                <a:stretch>
                  <a:fillRect l="-1097" t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9446AC77-2102-644B-4CDF-E2E09860965C}"/>
              </a:ext>
            </a:extLst>
          </p:cNvPr>
          <p:cNvGrpSpPr/>
          <p:nvPr/>
        </p:nvGrpSpPr>
        <p:grpSpPr>
          <a:xfrm>
            <a:off x="2143731" y="326851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C7301D-74A0-7601-E8D2-69FF9EC70D34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A04C830-E74B-59A2-1090-CE1B3009311B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C76CBF-5B57-9EDF-56A8-DB2624C38277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1C26FB-AA76-2529-4B62-E183C57BC10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7C427E-9A48-7A78-0689-585FDEB56B61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BAE803-74E9-FF55-8944-82C0B79FA7FD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22D55C-513B-6BEC-57CB-46FBF5DBDE4A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37E878-17EF-47A4-A777-13F7EC104765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24FF4D-E24F-9598-D023-FFE4988C57B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326D6B0-A249-05BB-9C41-C64ADA7735F1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A9D757-8647-FB90-DACD-AD46AEAA79E7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11E125-A8A9-F22E-E776-BD52DD8330A6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rgbClr val="92D05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051D4C-4177-B59E-3D8F-8A775FF898B2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404EB14-92F3-8E5D-2318-D0408AD07275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47AB06-063C-A7CB-8B00-95B894B3E695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FF000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EF3FB2-5E2E-6285-46E6-32556D1D3C9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59C228-E39A-256D-5E79-80F505710B7F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D31D1A-B702-8E46-2630-0C27DE392BE9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5CDCB2-1F1D-0075-17C6-E7002EBBEE58}"/>
              </a:ext>
            </a:extLst>
          </p:cNvPr>
          <p:cNvGrpSpPr/>
          <p:nvPr/>
        </p:nvGrpSpPr>
        <p:grpSpPr>
          <a:xfrm>
            <a:off x="6818756" y="2463650"/>
            <a:ext cx="2994349" cy="1191731"/>
            <a:chOff x="2093204" y="2005070"/>
            <a:chExt cx="2994349" cy="1191731"/>
          </a:xfrm>
          <a:solidFill>
            <a:schemeClr val="bg1"/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DEDC408-8E7F-A624-05C6-975BDD2ABB52}"/>
                </a:ext>
              </a:extLst>
            </p:cNvPr>
            <p:cNvGrpSpPr/>
            <p:nvPr/>
          </p:nvGrpSpPr>
          <p:grpSpPr>
            <a:xfrm>
              <a:off x="2093204" y="2005070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1497CC9-179F-F7B2-1118-EC7C644E0390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BC3382F-4BEF-BA32-1767-D5003685811E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x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69BD2C-FCD5-AE5F-C022-9078E34A4094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66AFF16-D82A-374B-BD2F-BCE69A8FAC2A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10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3F0BF30-A9F9-E41D-1C3F-35EB9AD634B8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9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AAB4719-BF9B-9433-76EB-D89E6159B82D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8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4C74B9F-7471-4D4E-7D38-6AB147A462D6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7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EBABB40-BA7F-A966-D252-966222D72C41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334F549-5B34-0587-78A5-4839236E23E2}"/>
                </a:ext>
              </a:extLst>
            </p:cNvPr>
            <p:cNvGrpSpPr/>
            <p:nvPr/>
          </p:nvGrpSpPr>
          <p:grpSpPr>
            <a:xfrm>
              <a:off x="2095443" y="2598716"/>
              <a:ext cx="2992110" cy="598085"/>
              <a:chOff x="2093204" y="2005070"/>
              <a:chExt cx="2992110" cy="598085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7C9E5B4-B0A5-81DD-BF8E-214E2E95AF92}"/>
                  </a:ext>
                </a:extLst>
              </p:cNvPr>
              <p:cNvSpPr/>
              <p:nvPr/>
            </p:nvSpPr>
            <p:spPr>
              <a:xfrm>
                <a:off x="2093204" y="2005070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5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91340F0-32A4-2663-7332-E85107C3F290}"/>
                  </a:ext>
                </a:extLst>
              </p:cNvPr>
              <p:cNvSpPr/>
              <p:nvPr/>
            </p:nvSpPr>
            <p:spPr>
              <a:xfrm>
                <a:off x="2842351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4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CF03CA9-BD5C-1324-FADA-F38FC3E12FAE}"/>
                  </a:ext>
                </a:extLst>
              </p:cNvPr>
              <p:cNvSpPr/>
              <p:nvPr/>
            </p:nvSpPr>
            <p:spPr>
              <a:xfrm>
                <a:off x="3591498" y="2006334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3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1CB763-4AE7-ADAC-254E-35FFFAF13AD2}"/>
                  </a:ext>
                </a:extLst>
              </p:cNvPr>
              <p:cNvSpPr/>
              <p:nvPr/>
            </p:nvSpPr>
            <p:spPr>
              <a:xfrm>
                <a:off x="4336167" y="2006569"/>
                <a:ext cx="749147" cy="297455"/>
              </a:xfrm>
              <a:prstGeom prst="rect">
                <a:avLst/>
              </a:prstGeom>
              <a:solidFill>
                <a:schemeClr val="bg1">
                  <a:alpha val="51311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ED0C00-66A4-978B-0956-55AAB7BDE05F}"/>
                  </a:ext>
                </a:extLst>
              </p:cNvPr>
              <p:cNvSpPr/>
              <p:nvPr/>
            </p:nvSpPr>
            <p:spPr>
              <a:xfrm>
                <a:off x="2093204" y="2302525"/>
                <a:ext cx="749147" cy="297455"/>
              </a:xfrm>
              <a:prstGeom prst="rect">
                <a:avLst/>
              </a:prstGeom>
              <a:solidFill>
                <a:srgbClr val="00B0F0">
                  <a:alpha val="51311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noFill/>
                  </a:rPr>
                  <a:t>1</a:t>
                </a:r>
                <a:endParaRPr kumimoji="1" lang="ko-KR" altLang="en-US" dirty="0">
                  <a:noFill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0F7C22A-61B5-EC94-FE80-55201DE89DB1}"/>
                  </a:ext>
                </a:extLst>
              </p:cNvPr>
              <p:cNvSpPr/>
              <p:nvPr/>
            </p:nvSpPr>
            <p:spPr>
              <a:xfrm>
                <a:off x="2842351" y="2303789"/>
                <a:ext cx="749147" cy="297455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noFill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035AB45-C6E6-A0F8-B07A-2F9AA7A9A89C}"/>
                  </a:ext>
                </a:extLst>
              </p:cNvPr>
              <p:cNvSpPr/>
              <p:nvPr/>
            </p:nvSpPr>
            <p:spPr>
              <a:xfrm>
                <a:off x="3591498" y="2303789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A4F452-E147-73C9-D24A-E58A902B30EB}"/>
                  </a:ext>
                </a:extLst>
              </p:cNvPr>
              <p:cNvSpPr/>
              <p:nvPr/>
            </p:nvSpPr>
            <p:spPr>
              <a:xfrm>
                <a:off x="4336167" y="2305700"/>
                <a:ext cx="749147" cy="2974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9846BD1-3109-EB5E-B1FE-7075468B3C33}"/>
              </a:ext>
            </a:extLst>
          </p:cNvPr>
          <p:cNvSpPr txBox="1"/>
          <p:nvPr/>
        </p:nvSpPr>
        <p:spPr>
          <a:xfrm>
            <a:off x="7704424" y="1955635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FIFO</a:t>
            </a:r>
            <a:endParaRPr kumimoji="1" lang="ko-KR" altLang="en-US" dirty="0"/>
          </a:p>
        </p:txBody>
      </p:sp>
      <p:sp>
        <p:nvSpPr>
          <p:cNvPr id="95" name="위쪽 화살표[U] 94">
            <a:extLst>
              <a:ext uri="{FF2B5EF4-FFF2-40B4-BE49-F238E27FC236}">
                <a16:creationId xmlns:a16="http://schemas.microsoft.com/office/drawing/2014/main" id="{F516B7FF-76D2-25DB-D685-1F1125350EAB}"/>
              </a:ext>
            </a:extLst>
          </p:cNvPr>
          <p:cNvSpPr/>
          <p:nvPr/>
        </p:nvSpPr>
        <p:spPr>
          <a:xfrm>
            <a:off x="4572789" y="4221583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위쪽 화살표[U] 95">
            <a:extLst>
              <a:ext uri="{FF2B5EF4-FFF2-40B4-BE49-F238E27FC236}">
                <a16:creationId xmlns:a16="http://schemas.microsoft.com/office/drawing/2014/main" id="{51DB0284-47B2-3AF9-FAED-7A6FDBE1F1E8}"/>
              </a:ext>
            </a:extLst>
          </p:cNvPr>
          <p:cNvSpPr/>
          <p:nvPr/>
        </p:nvSpPr>
        <p:spPr>
          <a:xfrm>
            <a:off x="7775507" y="3712529"/>
            <a:ext cx="376956" cy="42420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위쪽 화살표[U] 31">
            <a:extLst>
              <a:ext uri="{FF2B5EF4-FFF2-40B4-BE49-F238E27FC236}">
                <a16:creationId xmlns:a16="http://schemas.microsoft.com/office/drawing/2014/main" id="{6147C3CF-8D62-DE00-61E4-E55A70B28F19}"/>
              </a:ext>
            </a:extLst>
          </p:cNvPr>
          <p:cNvSpPr/>
          <p:nvPr/>
        </p:nvSpPr>
        <p:spPr>
          <a:xfrm>
            <a:off x="4568838" y="3884132"/>
            <a:ext cx="376956" cy="424206"/>
          </a:xfrm>
          <a:prstGeom prst="upArrow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06638F1D-ECD4-81EC-F4E1-D85C6FEBD286}"/>
              </a:ext>
            </a:extLst>
          </p:cNvPr>
          <p:cNvSpPr/>
          <p:nvPr/>
        </p:nvSpPr>
        <p:spPr>
          <a:xfrm>
            <a:off x="7775507" y="3400989"/>
            <a:ext cx="376956" cy="424206"/>
          </a:xfrm>
          <a:prstGeom prst="upArrow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A7E421-8173-2879-62F2-46FCE0D400E3}"/>
              </a:ext>
            </a:extLst>
          </p:cNvPr>
          <p:cNvGrpSpPr/>
          <p:nvPr/>
        </p:nvGrpSpPr>
        <p:grpSpPr>
          <a:xfrm>
            <a:off x="6822396" y="5629255"/>
            <a:ext cx="2992110" cy="298954"/>
            <a:chOff x="6583976" y="4172750"/>
            <a:chExt cx="2992110" cy="2989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D2A249-F237-ED83-1469-9CD1BAC3A649}"/>
                </a:ext>
              </a:extLst>
            </p:cNvPr>
            <p:cNvSpPr/>
            <p:nvPr/>
          </p:nvSpPr>
          <p:spPr>
            <a:xfrm>
              <a:off x="6583976" y="4172750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9D4372-1B24-6E63-35A8-A8A699752BB4}"/>
                </a:ext>
              </a:extLst>
            </p:cNvPr>
            <p:cNvSpPr/>
            <p:nvPr/>
          </p:nvSpPr>
          <p:spPr>
            <a:xfrm>
              <a:off x="7333123" y="4174014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361F66-1FD5-1DBF-9386-06149EE1DCAA}"/>
                </a:ext>
              </a:extLst>
            </p:cNvPr>
            <p:cNvSpPr/>
            <p:nvPr/>
          </p:nvSpPr>
          <p:spPr>
            <a:xfrm>
              <a:off x="8082270" y="4174014"/>
              <a:ext cx="749147" cy="297455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11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FADA94-5A78-2714-EB51-994B96E953B8}"/>
                </a:ext>
              </a:extLst>
            </p:cNvPr>
            <p:cNvSpPr/>
            <p:nvPr/>
          </p:nvSpPr>
          <p:spPr>
            <a:xfrm>
              <a:off x="8826939" y="4174249"/>
              <a:ext cx="749147" cy="297455"/>
            </a:xfrm>
            <a:prstGeom prst="rect">
              <a:avLst/>
            </a:prstGeom>
            <a:solidFill>
              <a:srgbClr val="92D050">
                <a:alpha val="51311"/>
              </a:srgb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10</a:t>
              </a:r>
              <a:endParaRPr kumimoji="1" lang="ko-KR" altLang="en-US" dirty="0">
                <a:noFill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100323F-988E-1D47-35D7-9095CEFD477D}"/>
              </a:ext>
            </a:extLst>
          </p:cNvPr>
          <p:cNvSpPr txBox="1"/>
          <p:nvPr/>
        </p:nvSpPr>
        <p:spPr>
          <a:xfrm>
            <a:off x="7644281" y="5269577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Buffer_new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8B67A0-C162-A1A0-FE1F-80609E180593}"/>
              </a:ext>
            </a:extLst>
          </p:cNvPr>
          <p:cNvSpPr txBox="1"/>
          <p:nvPr/>
        </p:nvSpPr>
        <p:spPr>
          <a:xfrm>
            <a:off x="5359808" y="1683528"/>
            <a:ext cx="13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Step 2 ~</a:t>
            </a:r>
            <a:endParaRPr kumimoji="1" lang="ko-KR" altLang="en-US" sz="28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CCDCAE-84CF-DBF3-9383-56293242BE2B}"/>
              </a:ext>
            </a:extLst>
          </p:cNvPr>
          <p:cNvGrpSpPr/>
          <p:nvPr/>
        </p:nvGrpSpPr>
        <p:grpSpPr>
          <a:xfrm>
            <a:off x="6822396" y="4670590"/>
            <a:ext cx="2992110" cy="298954"/>
            <a:chOff x="6583976" y="4172750"/>
            <a:chExt cx="2992110" cy="2989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502D68F-2813-B8AF-A861-1504624A46C8}"/>
                </a:ext>
              </a:extLst>
            </p:cNvPr>
            <p:cNvSpPr/>
            <p:nvPr/>
          </p:nvSpPr>
          <p:spPr>
            <a:xfrm>
              <a:off x="6583976" y="4172750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F9F60E-FF17-1D74-D33D-14D9F988CF65}"/>
                </a:ext>
              </a:extLst>
            </p:cNvPr>
            <p:cNvSpPr/>
            <p:nvPr/>
          </p:nvSpPr>
          <p:spPr>
            <a:xfrm>
              <a:off x="7333123" y="4174014"/>
              <a:ext cx="749147" cy="29745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x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EA7F5B8-FB06-74B5-614A-8BD28BB2B2DA}"/>
                </a:ext>
              </a:extLst>
            </p:cNvPr>
            <p:cNvSpPr/>
            <p:nvPr/>
          </p:nvSpPr>
          <p:spPr>
            <a:xfrm>
              <a:off x="8082270" y="4174014"/>
              <a:ext cx="749147" cy="297455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11</a:t>
              </a:r>
              <a:endParaRPr kumimoji="1" lang="ko-KR" altLang="en-US" dirty="0">
                <a:noFill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A441DA-0299-29EE-EFE4-399AEEF62F12}"/>
                </a:ext>
              </a:extLst>
            </p:cNvPr>
            <p:cNvSpPr/>
            <p:nvPr/>
          </p:nvSpPr>
          <p:spPr>
            <a:xfrm>
              <a:off x="8826939" y="4174249"/>
              <a:ext cx="749147" cy="297455"/>
            </a:xfrm>
            <a:prstGeom prst="rect">
              <a:avLst/>
            </a:prstGeom>
            <a:solidFill>
              <a:srgbClr val="FF0000">
                <a:alpha val="51311"/>
              </a:srgb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noFill/>
                </a:rPr>
                <a:t>10</a:t>
              </a:r>
              <a:endParaRPr kumimoji="1" lang="ko-KR" altLang="en-US" dirty="0">
                <a:noFill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99F4C74-939B-C281-86F2-AC3F388C7514}"/>
              </a:ext>
            </a:extLst>
          </p:cNvPr>
          <p:cNvSpPr txBox="1"/>
          <p:nvPr/>
        </p:nvSpPr>
        <p:spPr>
          <a:xfrm>
            <a:off x="7644281" y="4310912"/>
            <a:ext cx="13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Buffer_old</a:t>
            </a:r>
            <a:endParaRPr kumimoji="1" lang="ko-KR" altLang="en-US" dirty="0"/>
          </a:p>
        </p:txBody>
      </p:sp>
      <p:sp>
        <p:nvSpPr>
          <p:cNvPr id="44" name="아래로 구부러진 화살표[C] 43">
            <a:extLst>
              <a:ext uri="{FF2B5EF4-FFF2-40B4-BE49-F238E27FC236}">
                <a16:creationId xmlns:a16="http://schemas.microsoft.com/office/drawing/2014/main" id="{A34241B2-C48D-9790-ADE0-E2998958293D}"/>
              </a:ext>
            </a:extLst>
          </p:cNvPr>
          <p:cNvSpPr/>
          <p:nvPr/>
        </p:nvSpPr>
        <p:spPr>
          <a:xfrm rot="16200000" flipV="1">
            <a:off x="9376699" y="3910713"/>
            <a:ext cx="1465651" cy="446202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5" name="아래로 구부러진 화살표[C] 44">
            <a:extLst>
              <a:ext uri="{FF2B5EF4-FFF2-40B4-BE49-F238E27FC236}">
                <a16:creationId xmlns:a16="http://schemas.microsoft.com/office/drawing/2014/main" id="{C9ECEB55-E606-066B-94B7-D6DFB4502585}"/>
              </a:ext>
            </a:extLst>
          </p:cNvPr>
          <p:cNvSpPr/>
          <p:nvPr/>
        </p:nvSpPr>
        <p:spPr>
          <a:xfrm rot="16200000" flipH="1">
            <a:off x="5636727" y="5104001"/>
            <a:ext cx="1240207" cy="609344"/>
          </a:xfrm>
          <a:prstGeom prst="curvedDownArrow">
            <a:avLst/>
          </a:prstGeom>
          <a:solidFill>
            <a:schemeClr val="tx1">
              <a:alpha val="5484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6" name="위쪽 화살표[U] 45">
            <a:extLst>
              <a:ext uri="{FF2B5EF4-FFF2-40B4-BE49-F238E27FC236}">
                <a16:creationId xmlns:a16="http://schemas.microsoft.com/office/drawing/2014/main" id="{D47ECB2E-5F4B-BE02-D929-E8E1F7B67E35}"/>
              </a:ext>
            </a:extLst>
          </p:cNvPr>
          <p:cNvSpPr/>
          <p:nvPr/>
        </p:nvSpPr>
        <p:spPr>
          <a:xfrm rot="5400000">
            <a:off x="1657676" y="3821002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B838CC71-9B9C-3735-AC5E-761B84731EA6}"/>
              </a:ext>
            </a:extLst>
          </p:cNvPr>
          <p:cNvSpPr/>
          <p:nvPr/>
        </p:nvSpPr>
        <p:spPr>
          <a:xfrm rot="5400000">
            <a:off x="6317732" y="3311948"/>
            <a:ext cx="376956" cy="424206"/>
          </a:xfrm>
          <a:prstGeom prst="up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0CAEBB-C331-044C-4111-4C3194C0EAAD}"/>
              </a:ext>
            </a:extLst>
          </p:cNvPr>
          <p:cNvSpPr txBox="1"/>
          <p:nvPr/>
        </p:nvSpPr>
        <p:spPr>
          <a:xfrm>
            <a:off x="4616305" y="4307235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0</a:t>
            </a:r>
            <a:endParaRPr lang="ko-KR" altLang="en-US" dirty="0">
              <a:solidFill>
                <a:schemeClr val="tx1">
                  <a:alpha val="50048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013111-711E-4CFE-1C45-0FA9B8B4644F}"/>
              </a:ext>
            </a:extLst>
          </p:cNvPr>
          <p:cNvSpPr txBox="1"/>
          <p:nvPr/>
        </p:nvSpPr>
        <p:spPr>
          <a:xfrm>
            <a:off x="7841108" y="3795260"/>
            <a:ext cx="33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alpha val="50048"/>
                  </a:schemeClr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7B4260-AE0C-80F3-9AC3-22A2CA2AA3F1}"/>
              </a:ext>
            </a:extLst>
          </p:cNvPr>
          <p:cNvSpPr txBox="1"/>
          <p:nvPr/>
        </p:nvSpPr>
        <p:spPr>
          <a:xfrm>
            <a:off x="2404792" y="2826954"/>
            <a:ext cx="26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Source MEM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0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806</Words>
  <Application>Microsoft Macintosh PowerPoint</Application>
  <PresentationFormat>와이드스크린</PresentationFormat>
  <Paragraphs>407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Menlo</vt:lpstr>
      <vt:lpstr>Wingdings</vt:lpstr>
      <vt:lpstr>Office 테마</vt:lpstr>
      <vt:lpstr>Lab1 Simple DMA Design</vt:lpstr>
      <vt:lpstr>Outline</vt:lpstr>
      <vt:lpstr>Basic Idea</vt:lpstr>
      <vt:lpstr>Basic Idea</vt:lpstr>
      <vt:lpstr>Case Classification </vt:lpstr>
      <vt:lpstr>Case Classification </vt:lpstr>
      <vt:lpstr>Case Classification </vt:lpstr>
      <vt:lpstr>Case Classification </vt:lpstr>
      <vt:lpstr>Case Classification </vt:lpstr>
      <vt:lpstr>Write state </vt:lpstr>
      <vt:lpstr>Write state </vt:lpstr>
      <vt:lpstr>Write state </vt:lpstr>
      <vt:lpstr>FSM &amp; Summary </vt:lpstr>
      <vt:lpstr>FSM &amp; Summary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yangje;jieon yoon</dc:creator>
  <cp:lastModifiedBy>limvictor@naver.com</cp:lastModifiedBy>
  <cp:revision>118</cp:revision>
  <dcterms:created xsi:type="dcterms:W3CDTF">2021-12-05T03:58:55Z</dcterms:created>
  <dcterms:modified xsi:type="dcterms:W3CDTF">2024-01-17T04:18:21Z</dcterms:modified>
</cp:coreProperties>
</file>