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290" r:id="rId4"/>
    <p:sldId id="296" r:id="rId5"/>
    <p:sldId id="297" r:id="rId6"/>
    <p:sldId id="298" r:id="rId7"/>
    <p:sldId id="299" r:id="rId8"/>
    <p:sldId id="292" r:id="rId9"/>
    <p:sldId id="300" r:id="rId10"/>
    <p:sldId id="301" r:id="rId11"/>
    <p:sldId id="302" r:id="rId12"/>
    <p:sldId id="303" r:id="rId13"/>
    <p:sldId id="294" r:id="rId14"/>
    <p:sldId id="304" r:id="rId15"/>
    <p:sldId id="305" r:id="rId16"/>
    <p:sldId id="306" r:id="rId17"/>
    <p:sldId id="293" r:id="rId18"/>
    <p:sldId id="307" r:id="rId19"/>
    <p:sldId id="308" r:id="rId20"/>
    <p:sldId id="309" r:id="rId21"/>
    <p:sldId id="295" r:id="rId22"/>
    <p:sldId id="291" r:id="rId23"/>
    <p:sldId id="310" r:id="rId24"/>
    <p:sldId id="312" r:id="rId25"/>
    <p:sldId id="287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32"/>
  </p:normalViewPr>
  <p:slideViewPr>
    <p:cSldViewPr>
      <p:cViewPr varScale="1">
        <p:scale>
          <a:sx n="108" d="100"/>
          <a:sy n="108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3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0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 rot="20058041">
            <a:off x="5007125" y="4212483"/>
            <a:ext cx="3506688" cy="2197968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이등변 삼각형 7"/>
          <p:cNvSpPr/>
          <p:nvPr userDrawn="1"/>
        </p:nvSpPr>
        <p:spPr>
          <a:xfrm rot="1630265">
            <a:off x="6286285" y="3331045"/>
            <a:ext cx="511988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이등변 삼각형 8"/>
          <p:cNvSpPr/>
          <p:nvPr userDrawn="1"/>
        </p:nvSpPr>
        <p:spPr>
          <a:xfrm rot="1630265">
            <a:off x="8206498" y="3214351"/>
            <a:ext cx="511988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이등변 삼각형 9"/>
          <p:cNvSpPr/>
          <p:nvPr userDrawn="1"/>
        </p:nvSpPr>
        <p:spPr>
          <a:xfrm rot="1630265">
            <a:off x="3693997" y="3322063"/>
            <a:ext cx="511988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이등변 삼각형 10"/>
          <p:cNvSpPr/>
          <p:nvPr userDrawn="1"/>
        </p:nvSpPr>
        <p:spPr>
          <a:xfrm rot="1630265">
            <a:off x="474069" y="4916614"/>
            <a:ext cx="3271139" cy="1461891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이등변 삼각형 11"/>
          <p:cNvSpPr/>
          <p:nvPr userDrawn="1"/>
        </p:nvSpPr>
        <p:spPr>
          <a:xfrm rot="20360799">
            <a:off x="7477046" y="4560455"/>
            <a:ext cx="4438633" cy="178170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5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2020-06-16</a:t>
            </a:fld>
            <a:endParaRPr lang="ko-KR" altLang="en-US" dirty="0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9267328" cy="43204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2924672" y="6425952"/>
            <a:ext cx="9267328" cy="43204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89752" y="646286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m6eAeFgA2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54610" y="558205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ko-KR" altLang="en-US" sz="3200" spc="-300" dirty="0">
                <a:solidFill>
                  <a:srgbClr val="00B0F0"/>
                </a:solidFill>
              </a:rPr>
              <a:t>스마트 버스 </a:t>
            </a:r>
            <a:r>
              <a:rPr lang="ko-KR" altLang="en-US" sz="3200" spc="-300" dirty="0" err="1">
                <a:solidFill>
                  <a:srgbClr val="00B0F0"/>
                </a:solidFill>
              </a:rPr>
              <a:t>승하차</a:t>
            </a:r>
            <a:r>
              <a:rPr lang="ko-KR" altLang="en-US" sz="3200" spc="-300" dirty="0">
                <a:solidFill>
                  <a:srgbClr val="00B0F0"/>
                </a:solidFill>
              </a:rPr>
              <a:t> 서비스</a:t>
            </a:r>
            <a:br>
              <a:rPr lang="en-US" altLang="ko-KR" sz="3200" spc="-3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3200" spc="-300" dirty="0">
                <a:solidFill>
                  <a:schemeClr val="bg1">
                    <a:lumMod val="75000"/>
                  </a:schemeClr>
                </a:solidFill>
              </a:rPr>
              <a:t>User Interface </a:t>
            </a:r>
            <a:r>
              <a:rPr lang="ko-KR" altLang="en-US" sz="3200" spc="-300" dirty="0">
                <a:solidFill>
                  <a:schemeClr val="bg1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637784" y="1268760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r>
              <a:rPr lang="en-US" altLang="ko-KR" sz="1400" spc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 : 2020.04.25</a:t>
            </a:r>
          </a:p>
          <a:p>
            <a:pPr algn="r"/>
            <a:r>
              <a:rPr lang="ko-KR" altLang="en-US" sz="1400" spc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전문 프로젝트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579" y1="49771" x2="63967" y2="9862"/>
                        <a14:foregroundMark x1="67934" y1="13073" x2="89587" y2="31651"/>
                        <a14:foregroundMark x1="70579" y1="21330" x2="39174" y2="55734"/>
                        <a14:foregroundMark x1="62314" y1="15367" x2="40000" y2="42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9" b="11317"/>
          <a:stretch/>
        </p:blipFill>
        <p:spPr bwMode="auto">
          <a:xfrm>
            <a:off x="6637784" y="4221088"/>
            <a:ext cx="3578136" cy="2114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2279576" y="2032276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0937DDD-DA3B-F140-8ADD-E797E6A05B88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endParaRPr lang="ko-KR" altLang="en-US" sz="1400" spc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485DB-C90B-9C4F-BBCE-C57A1F0115B3}"/>
              </a:ext>
            </a:extLst>
          </p:cNvPr>
          <p:cNvSpPr/>
          <p:nvPr/>
        </p:nvSpPr>
        <p:spPr>
          <a:xfrm>
            <a:off x="2313236" y="4842288"/>
            <a:ext cx="2308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2014040003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윤민호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2014040017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현승호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2014040019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하태연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2018076051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김주은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2018076052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옥보라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5BFD-A620-4BCB-B7B5-AD740EB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메인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6FF3C-1BED-4A6B-A4F4-5F290585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67434-C359-4433-BABC-76FF610E53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85220"/>
            <a:ext cx="2175945" cy="3596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E58F8-CEC7-48FC-A9D7-4DBBA4F346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66931" y="1669415"/>
            <a:ext cx="2143491" cy="3596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25FA7C-B1C5-48A8-B431-9060788DBB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12719" y="1681100"/>
            <a:ext cx="2007163" cy="35960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7A1EA8-C837-4989-8FC0-F087A770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57471" y="1681100"/>
            <a:ext cx="2110514" cy="35960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08BFE3-5D48-4EC6-93CB-100B9A4CBB9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615034" y="1657731"/>
            <a:ext cx="2110514" cy="35960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02932C-FF07-48E9-B2D7-B4013525066F}"/>
              </a:ext>
            </a:extLst>
          </p:cNvPr>
          <p:cNvSpPr txBox="1"/>
          <p:nvPr/>
        </p:nvSpPr>
        <p:spPr>
          <a:xfrm>
            <a:off x="609600" y="5517232"/>
            <a:ext cx="21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티켓 결제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CF5B1-FF55-41B1-9BD5-0710930C2FC7}"/>
              </a:ext>
            </a:extLst>
          </p:cNvPr>
          <p:cNvSpPr txBox="1"/>
          <p:nvPr/>
        </p:nvSpPr>
        <p:spPr>
          <a:xfrm>
            <a:off x="2912719" y="5517232"/>
            <a:ext cx="21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변경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C6D97-4378-471B-9679-DC8F367D53DE}"/>
              </a:ext>
            </a:extLst>
          </p:cNvPr>
          <p:cNvSpPr txBox="1"/>
          <p:nvPr/>
        </p:nvSpPr>
        <p:spPr>
          <a:xfrm>
            <a:off x="7357471" y="5481591"/>
            <a:ext cx="21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BDFB2-5BA2-406F-B804-3301734B441B}"/>
              </a:ext>
            </a:extLst>
          </p:cNvPr>
          <p:cNvSpPr txBox="1"/>
          <p:nvPr/>
        </p:nvSpPr>
        <p:spPr>
          <a:xfrm>
            <a:off x="9549603" y="5488985"/>
            <a:ext cx="21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이벤트화면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887CB-9A70-4019-8817-A3B8D05A02EE}"/>
              </a:ext>
            </a:extLst>
          </p:cNvPr>
          <p:cNvSpPr txBox="1"/>
          <p:nvPr/>
        </p:nvSpPr>
        <p:spPr>
          <a:xfrm>
            <a:off x="4955013" y="5517232"/>
            <a:ext cx="21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즐겨찾기 화면</a:t>
            </a:r>
          </a:p>
        </p:txBody>
      </p:sp>
    </p:spTree>
    <p:extLst>
      <p:ext uri="{BB962C8B-B14F-4D97-AF65-F5344CB8AC3E}">
        <p14:creationId xmlns:p14="http://schemas.microsoft.com/office/powerpoint/2010/main" val="42164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862E-71BA-40D0-AEF4-A39BB3EF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버스 선택 </a:t>
            </a:r>
            <a:r>
              <a:rPr lang="en-US" altLang="ko-KR" dirty="0">
                <a:solidFill>
                  <a:srgbClr val="00B0F0"/>
                </a:solidFill>
              </a:rPr>
              <a:t>/ </a:t>
            </a:r>
            <a:r>
              <a:rPr lang="ko-KR" altLang="en-US" dirty="0">
                <a:solidFill>
                  <a:srgbClr val="00B0F0"/>
                </a:solidFill>
              </a:rPr>
              <a:t>결제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1AA2F-B7E4-42C2-8699-6FB231FE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A9900-20A7-4149-8500-47EEEB041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808" y="1465826"/>
            <a:ext cx="2186305" cy="422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5BE36B-FABA-43F9-8B13-F9B5A1EF8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30338" y="1465826"/>
            <a:ext cx="2188845" cy="422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FD4680-4C86-4C49-8324-0383B0F179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13668" y="1465825"/>
            <a:ext cx="2090420" cy="4229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0F33F-65B4-4306-B85E-EB60ADAD521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94737" y="1465825"/>
            <a:ext cx="2066925" cy="4229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02AC3B-A3B2-43FC-B2C8-6F810CF6FD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471329" y="1465825"/>
            <a:ext cx="2189012" cy="4229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F9B53-A20C-4732-A25F-7B4644942FDF}"/>
              </a:ext>
            </a:extLst>
          </p:cNvPr>
          <p:cNvSpPr txBox="1"/>
          <p:nvPr/>
        </p:nvSpPr>
        <p:spPr>
          <a:xfrm>
            <a:off x="484808" y="5949280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위치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38E55-E191-446E-B6F9-0E583B20E876}"/>
              </a:ext>
            </a:extLst>
          </p:cNvPr>
          <p:cNvSpPr txBox="1"/>
          <p:nvPr/>
        </p:nvSpPr>
        <p:spPr>
          <a:xfrm>
            <a:off x="2832878" y="5980900"/>
            <a:ext cx="218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근처 버스 정류장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A1979-885D-4BF6-92CC-E1519B79E619}"/>
              </a:ext>
            </a:extLst>
          </p:cNvPr>
          <p:cNvSpPr txBox="1"/>
          <p:nvPr/>
        </p:nvSpPr>
        <p:spPr>
          <a:xfrm>
            <a:off x="5065725" y="6015170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탑승 버스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8EB3F-825E-4004-B34E-AE8A25751E42}"/>
              </a:ext>
            </a:extLst>
          </p:cNvPr>
          <p:cNvSpPr txBox="1"/>
          <p:nvPr/>
        </p:nvSpPr>
        <p:spPr>
          <a:xfrm>
            <a:off x="7235528" y="6015170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도착지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3E2AE-E68C-41B1-9DBE-BDE5916E5411}"/>
              </a:ext>
            </a:extLst>
          </p:cNvPr>
          <p:cNvSpPr txBox="1"/>
          <p:nvPr/>
        </p:nvSpPr>
        <p:spPr>
          <a:xfrm>
            <a:off x="9474036" y="5949280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결제 확인</a:t>
            </a:r>
          </a:p>
        </p:txBody>
      </p:sp>
    </p:spTree>
    <p:extLst>
      <p:ext uri="{BB962C8B-B14F-4D97-AF65-F5344CB8AC3E}">
        <p14:creationId xmlns:p14="http://schemas.microsoft.com/office/powerpoint/2010/main" val="19250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725D-2234-4E33-8B29-27FA6A15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마이페이지 </a:t>
            </a:r>
            <a:r>
              <a:rPr lang="en-US" altLang="ko-KR" dirty="0">
                <a:solidFill>
                  <a:srgbClr val="00B0F0"/>
                </a:solidFill>
              </a:rPr>
              <a:t>/ </a:t>
            </a:r>
            <a:r>
              <a:rPr lang="ko-KR" altLang="en-US" dirty="0">
                <a:solidFill>
                  <a:srgbClr val="00B0F0"/>
                </a:solidFill>
              </a:rPr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4C902-0D7D-49F4-A050-8D6958F9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4D924-7F2E-4E95-8961-C173EE05A8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367" y="1694007"/>
            <a:ext cx="2560320" cy="4258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D6F79F-5D40-4069-A0A8-A9AE93D44D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38605" y="1699539"/>
            <a:ext cx="2560320" cy="4279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CFF3C-2E47-4CCC-BEAF-B90A1B064F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4440" y="1694007"/>
            <a:ext cx="2560320" cy="4246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1E286-8356-458E-882A-A8B223ED0BF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64622" y="1700808"/>
            <a:ext cx="2560320" cy="427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CAD4C-F263-4346-A80C-F33C3CFDB04A}"/>
              </a:ext>
            </a:extLst>
          </p:cNvPr>
          <p:cNvSpPr txBox="1"/>
          <p:nvPr/>
        </p:nvSpPr>
        <p:spPr>
          <a:xfrm>
            <a:off x="811374" y="6133946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마이페이지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C2F85-832A-400B-B7C3-88792EE1805F}"/>
              </a:ext>
            </a:extLst>
          </p:cNvPr>
          <p:cNvSpPr txBox="1"/>
          <p:nvPr/>
        </p:nvSpPr>
        <p:spPr>
          <a:xfrm>
            <a:off x="3631265" y="6133946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자주쓰는카드</a:t>
            </a:r>
            <a:r>
              <a:rPr lang="ko-KR" altLang="en-US" dirty="0"/>
              <a:t>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ED93D-E2B1-4A10-BA73-BDDCF2CFAF5F}"/>
              </a:ext>
            </a:extLst>
          </p:cNvPr>
          <p:cNvSpPr txBox="1"/>
          <p:nvPr/>
        </p:nvSpPr>
        <p:spPr>
          <a:xfrm>
            <a:off x="6441447" y="6133946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결제 내역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34F53-AE11-41E3-99FF-3391135F4B76}"/>
              </a:ext>
            </a:extLst>
          </p:cNvPr>
          <p:cNvSpPr txBox="1"/>
          <p:nvPr/>
        </p:nvSpPr>
        <p:spPr>
          <a:xfrm>
            <a:off x="9251629" y="6133946"/>
            <a:ext cx="218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 화면</a:t>
            </a:r>
          </a:p>
        </p:txBody>
      </p:sp>
    </p:spTree>
    <p:extLst>
      <p:ext uri="{BB962C8B-B14F-4D97-AF65-F5344CB8AC3E}">
        <p14:creationId xmlns:p14="http://schemas.microsoft.com/office/powerpoint/2010/main" val="345128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54610" y="1484784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ko-KR" altLang="en-US" sz="3200" spc="-300" dirty="0">
                <a:solidFill>
                  <a:srgbClr val="00B0F0"/>
                </a:solidFill>
              </a:rPr>
              <a:t>데이터베이스 </a:t>
            </a:r>
            <a:r>
              <a:rPr lang="en-US" altLang="ko-KR" sz="3200" spc="-300" dirty="0">
                <a:solidFill>
                  <a:srgbClr val="00B0F0"/>
                </a:solidFill>
              </a:rPr>
              <a:t>(Firebase Authentication / Realtime database)</a:t>
            </a:r>
            <a:endParaRPr lang="ko-KR" altLang="en-US" sz="32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79576" y="2958855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0937DDD-DA3B-F140-8ADD-E797E6A05B88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endParaRPr lang="ko-KR" altLang="en-US" sz="1400" spc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00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4593-E036-4A38-93E1-BB76CC2D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Firebase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FDC2B-F2C6-4BB9-9EB0-E938C46C1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13125"/>
            <a:ext cx="5384800" cy="405217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구글에서 제공하는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백엔드</a:t>
            </a:r>
            <a:r>
              <a:rPr lang="ko-KR" altLang="en-US" sz="2400" dirty="0"/>
              <a:t> 시스템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 베이스 제공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다양한 로그인 옵션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다양한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실시간 수치 및 그래프</a:t>
            </a:r>
          </a:p>
        </p:txBody>
      </p:sp>
      <p:pic>
        <p:nvPicPr>
          <p:cNvPr id="3074" name="Picture 2" descr="인프런 - 파이어베이스(Firebase)를 이용한 위치기반서비스 만들기">
            <a:extLst>
              <a:ext uri="{FF2B5EF4-FFF2-40B4-BE49-F238E27FC236}">
                <a16:creationId xmlns:a16="http://schemas.microsoft.com/office/drawing/2014/main" id="{B347CB48-D6C3-498C-916F-159DFCB5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6040" y="1602075"/>
            <a:ext cx="4175826" cy="27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4CFE2-C6B2-4810-BF1B-D5796853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14</a:t>
            </a:fld>
            <a:endParaRPr lang="ko-KR" altLang="en-US"/>
          </a:p>
        </p:txBody>
      </p:sp>
      <p:pic>
        <p:nvPicPr>
          <p:cNvPr id="3076" name="Picture 4" descr="파이어베이스 애널러틱스를 이용한 모바일 데이타 분석 #1-Hello Firebase">
            <a:extLst>
              <a:ext uri="{FF2B5EF4-FFF2-40B4-BE49-F238E27FC236}">
                <a16:creationId xmlns:a16="http://schemas.microsoft.com/office/drawing/2014/main" id="{D9794600-B266-45AC-B7D9-C39B4187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1" y="4316361"/>
            <a:ext cx="4189265" cy="2236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5735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FCFA-86C2-4E11-A081-5EEE6A9F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Firebase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Authentication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B7D8A1D-5A8C-4FC1-9D62-07D99405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간단한 유저 관리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B3B61D-4F97-48F6-8917-941C333B2B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689318"/>
            <a:ext cx="5386917" cy="2922401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2D88089-8F53-4BD3-BA53-E57BD67F1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다양한 로그인 옵션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B261D6-A068-4EFA-8EFB-753B912251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3369" y="2688744"/>
            <a:ext cx="5389033" cy="2923549"/>
          </a:xfrm>
          <a:prstGeom prst="rect">
            <a:avLst/>
          </a:prstGeom>
          <a:noFill/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C9EB5A-8DD5-4608-986F-8945BB20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5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2D0-821B-4FB1-BED9-492BD1C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Realtime Database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9A9371A-7185-4B39-A833-F4BB8A31E51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00204"/>
            <a:ext cx="5384800" cy="3723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A8D39E4-0E6D-4D6D-A818-5AA335B4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515024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실시간 데이터베이스 제공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트리형식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어플과 실시간으로 데이터를 주고 받으며 데이터베이스를 업데이트 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어플 </a:t>
            </a:r>
            <a:r>
              <a:rPr lang="ko-KR" altLang="en-US" sz="1800" dirty="0" err="1"/>
              <a:t>사용중에도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를 업데이트 하면 </a:t>
            </a:r>
            <a:r>
              <a:rPr lang="ko-KR" altLang="en-US" sz="1800" dirty="0" err="1"/>
              <a:t>어플에서</a:t>
            </a:r>
            <a:r>
              <a:rPr lang="ko-KR" altLang="en-US" sz="1800" dirty="0"/>
              <a:t> 바로 확인이 되며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어플에서</a:t>
            </a:r>
            <a:r>
              <a:rPr lang="ko-KR" altLang="en-US" sz="1800" dirty="0"/>
              <a:t> 변경한 내용도 실시간으로 변경된다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625453-2B0C-4AD7-AD6E-97AD0205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54610" y="1484784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ko-KR" altLang="en-US" sz="3200" spc="-300" dirty="0">
                <a:solidFill>
                  <a:srgbClr val="00B0F0"/>
                </a:solidFill>
              </a:rPr>
              <a:t>수집 데이터와 이용방안</a:t>
            </a:r>
            <a:endParaRPr lang="ko-KR" altLang="en-US" sz="32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79576" y="2958855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0937DDD-DA3B-F140-8ADD-E797E6A05B88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endParaRPr lang="ko-KR" altLang="en-US" sz="1400" spc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31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551E-D0B6-42D0-B590-D08596A0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수집데이터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EB5FB-640E-4FE8-A6D1-A92A218A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승</a:t>
            </a:r>
            <a:r>
              <a:rPr lang="en-US" altLang="ko-KR" sz="2800" dirty="0"/>
              <a:t>/</a:t>
            </a:r>
            <a:r>
              <a:rPr lang="ko-KR" altLang="en-US" sz="2800" dirty="0"/>
              <a:t>하차 정보</a:t>
            </a:r>
            <a:endParaRPr lang="en-US" altLang="ko-KR" sz="2800" dirty="0"/>
          </a:p>
          <a:p>
            <a:pPr lvl="1"/>
            <a:r>
              <a:rPr lang="ko-KR" altLang="en-US" sz="2400" dirty="0"/>
              <a:t>승</a:t>
            </a:r>
            <a:r>
              <a:rPr lang="en-US" altLang="ko-KR" sz="2400" dirty="0"/>
              <a:t>/</a:t>
            </a:r>
            <a:r>
              <a:rPr lang="ko-KR" altLang="en-US" sz="2400" dirty="0"/>
              <a:t>하차 시간대</a:t>
            </a:r>
            <a:endParaRPr lang="en-US" altLang="ko-KR" sz="2400" dirty="0"/>
          </a:p>
          <a:p>
            <a:pPr lvl="1"/>
            <a:r>
              <a:rPr lang="ko-KR" altLang="en-US" sz="2400" dirty="0"/>
              <a:t>정류장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환승유무</a:t>
            </a:r>
            <a:endParaRPr lang="en-US" altLang="ko-KR" sz="2400" dirty="0"/>
          </a:p>
          <a:p>
            <a:endParaRPr lang="en-US" altLang="ko-KR" sz="2800" dirty="0"/>
          </a:p>
          <a:p>
            <a:r>
              <a:rPr lang="ko-KR" altLang="en-US" sz="2800" dirty="0"/>
              <a:t>가속도센서 </a:t>
            </a:r>
            <a:r>
              <a:rPr lang="en-US" altLang="ko-KR" sz="2800" dirty="0"/>
              <a:t>/ </a:t>
            </a:r>
            <a:r>
              <a:rPr lang="ko-KR" altLang="en-US" sz="2800" dirty="0" err="1"/>
              <a:t>자이로센서</a:t>
            </a:r>
            <a:r>
              <a:rPr lang="ko-KR" altLang="en-US" sz="2800" dirty="0"/>
              <a:t> 데이터</a:t>
            </a:r>
            <a:endParaRPr lang="en-US" altLang="ko-KR" sz="2800" dirty="0"/>
          </a:p>
          <a:p>
            <a:pPr lvl="1"/>
            <a:r>
              <a:rPr lang="ko-KR" altLang="en-US" sz="2400" dirty="0"/>
              <a:t>실시간 센서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37D7E-D161-4594-9159-BD7772BF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098" name="Picture 2" descr="버스환승요금&amp;교통카드환승 대중교통환승 빅백이벤트! 시내버스환승 ...">
            <a:extLst>
              <a:ext uri="{FF2B5EF4-FFF2-40B4-BE49-F238E27FC236}">
                <a16:creationId xmlns:a16="http://schemas.microsoft.com/office/drawing/2014/main" id="{D67D046F-20B9-495B-A047-3E823B9B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86" y="1916832"/>
            <a:ext cx="3456384" cy="34563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달리는 스마트폰 일러스트 ai 무료다운로드 free running smartphone ...">
            <a:extLst>
              <a:ext uri="{FF2B5EF4-FFF2-40B4-BE49-F238E27FC236}">
                <a16:creationId xmlns:a16="http://schemas.microsoft.com/office/drawing/2014/main" id="{588C6F11-BBBC-4378-AC31-DB46E44FA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8" b="6465"/>
          <a:stretch/>
        </p:blipFill>
        <p:spPr bwMode="auto">
          <a:xfrm>
            <a:off x="6085630" y="1930053"/>
            <a:ext cx="2746674" cy="32329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0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659B-1E92-4CAA-A117-7689E868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승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ko-KR" altLang="en-US" dirty="0">
                <a:solidFill>
                  <a:srgbClr val="00B0F0"/>
                </a:solidFill>
              </a:rPr>
              <a:t>하차 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146B3-7676-4BA2-92BC-AC2C6076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9160A6-8CB9-4404-8AD6-6C1AE7B779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4032" y="1641475"/>
            <a:ext cx="4375150" cy="2597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F67F58-95E2-4038-A477-B575F2CCC2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4321175"/>
            <a:ext cx="4375150" cy="1763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F7E91-86A0-43BD-9EAC-455BD98CCA95}"/>
              </a:ext>
            </a:extLst>
          </p:cNvPr>
          <p:cNvSpPr txBox="1"/>
          <p:nvPr/>
        </p:nvSpPr>
        <p:spPr>
          <a:xfrm>
            <a:off x="695400" y="1772816"/>
            <a:ext cx="51125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방식으로 분석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노선 개선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승하차율이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높은 지역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노선을 증설하여 교통혼잡을 줄이는 효과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승하차율이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저조한 지역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거주 인구 또는 유동인구가 적은 지역으로 이용률에 비해 많은 노선이 배치된 경우 배차간격을 늘리고 노선 수를 줄여 비용을 절감하는 효과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2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8E09F-F146-4E28-854D-121DF1B1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B95F6-D89B-4A5B-A9A2-53E172EA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1700808"/>
            <a:ext cx="10363200" cy="2706093"/>
          </a:xfrm>
        </p:spPr>
        <p:txBody>
          <a:bodyPr anchor="b">
            <a:normAutofit fontScale="92500" lnSpcReduction="1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700" dirty="0"/>
              <a:t>서비스 설명</a:t>
            </a:r>
            <a:endParaRPr lang="en-US" altLang="ko-KR" sz="17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700" dirty="0"/>
              <a:t>어플리케이션 디자인</a:t>
            </a:r>
            <a:endParaRPr lang="en-US" altLang="ko-KR" sz="17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700" spc="-300" dirty="0"/>
              <a:t>데이터베이스 </a:t>
            </a:r>
            <a:r>
              <a:rPr lang="en-US" altLang="ko-KR" sz="1700" spc="-300" dirty="0"/>
              <a:t>(Firebase Authentication / Realtime database)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700" spc="-300" dirty="0"/>
              <a:t>수집 데이터와 이용방안</a:t>
            </a:r>
            <a:endParaRPr lang="en-US" altLang="ko-KR" sz="1700" spc="-3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700" spc="-300" dirty="0"/>
              <a:t>인공지능과 통신</a:t>
            </a:r>
            <a:endParaRPr lang="en-US" altLang="ko-KR" sz="1700" spc="-3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700" spc="-300" dirty="0"/>
              <a:t>어플리케이션 구동 영상</a:t>
            </a:r>
            <a:endParaRPr lang="ko-KR" altLang="en-US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AC54E-6A19-4D2D-8045-FD9CAF33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6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45AA2-219C-4B11-B5FE-F12BE260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가속도 센서 </a:t>
            </a:r>
            <a:r>
              <a:rPr lang="en-US" altLang="ko-KR" dirty="0">
                <a:solidFill>
                  <a:srgbClr val="00B0F0"/>
                </a:solidFill>
              </a:rPr>
              <a:t>/ </a:t>
            </a:r>
            <a:r>
              <a:rPr lang="ko-KR" altLang="en-US" dirty="0" err="1">
                <a:solidFill>
                  <a:srgbClr val="00B0F0"/>
                </a:solidFill>
              </a:rPr>
              <a:t>자이로</a:t>
            </a:r>
            <a:r>
              <a:rPr lang="ko-KR" altLang="en-US" dirty="0">
                <a:solidFill>
                  <a:srgbClr val="00B0F0"/>
                </a:solidFill>
              </a:rPr>
              <a:t> 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27997-AE56-4990-8490-21FBF9CD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4864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걷기 </a:t>
            </a:r>
            <a:r>
              <a:rPr lang="en-US" altLang="ko-KR" sz="2800" dirty="0"/>
              <a:t>/ </a:t>
            </a:r>
            <a:r>
              <a:rPr lang="ko-KR" altLang="en-US" sz="2800" dirty="0"/>
              <a:t>뛰기 판단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실시간 </a:t>
            </a:r>
            <a:r>
              <a:rPr lang="ko-KR" altLang="en-US" sz="2400" dirty="0" err="1"/>
              <a:t>센서값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인공지능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파이썬 서버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MPL</a:t>
            </a:r>
            <a:r>
              <a:rPr lang="ko-KR" altLang="en-US" sz="2400" dirty="0"/>
              <a:t> 기반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Kaggle </a:t>
            </a:r>
            <a:r>
              <a:rPr lang="ko-KR" altLang="en-US" sz="2400" dirty="0"/>
              <a:t>데이터 학습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실시간 데이터 판단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878C6-43AF-423D-AAC2-A97FC2D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38708-0B39-4084-BF81-48D83F94AB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6240" y="1967640"/>
            <a:ext cx="3168352" cy="3241933"/>
          </a:xfrm>
          <a:prstGeom prst="rect">
            <a:avLst/>
          </a:prstGeom>
          <a:ln cap="flat"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1B06CE-FDCF-40EB-90C0-48AC09FC50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7888" y="1919418"/>
            <a:ext cx="3168352" cy="3338379"/>
          </a:xfrm>
          <a:prstGeom prst="rect">
            <a:avLst/>
          </a:prstGeom>
          <a:ln cap="flat"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E6D3D-2E95-4647-84FD-E2272E01CCA8}"/>
              </a:ext>
            </a:extLst>
          </p:cNvPr>
          <p:cNvSpPr txBox="1"/>
          <p:nvPr/>
        </p:nvSpPr>
        <p:spPr>
          <a:xfrm>
            <a:off x="5573942" y="5577012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걸을 때의 </a:t>
            </a:r>
            <a:r>
              <a:rPr lang="ko-KR" altLang="en-US" dirty="0" err="1"/>
              <a:t>센서값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5BE0B-9BF1-4C4D-A4E6-09A596D23608}"/>
              </a:ext>
            </a:extLst>
          </p:cNvPr>
          <p:cNvSpPr txBox="1"/>
          <p:nvPr/>
        </p:nvSpPr>
        <p:spPr>
          <a:xfrm>
            <a:off x="8742294" y="5577012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뛸 때의 </a:t>
            </a:r>
            <a:r>
              <a:rPr lang="ko-KR" altLang="en-US" dirty="0" err="1"/>
              <a:t>센서값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4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54610" y="1484784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ko-KR" altLang="en-US" sz="3200" spc="-300" dirty="0">
                <a:solidFill>
                  <a:srgbClr val="00B0F0"/>
                </a:solidFill>
              </a:rPr>
              <a:t>인공지능과 통신</a:t>
            </a:r>
            <a:endParaRPr lang="ko-KR" altLang="en-US" sz="32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79576" y="2958855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0937DDD-DA3B-F140-8ADD-E797E6A05B88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endParaRPr lang="ko-KR" altLang="en-US" sz="1400" spc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14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8A768-59D1-41A9-817E-C3D7971C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학습 </a:t>
            </a:r>
            <a:r>
              <a:rPr lang="en-US" altLang="ko-KR" dirty="0">
                <a:solidFill>
                  <a:srgbClr val="00B0F0"/>
                </a:solidFill>
              </a:rPr>
              <a:t>/ </a:t>
            </a:r>
            <a:r>
              <a:rPr lang="ko-KR" altLang="en-US" dirty="0">
                <a:solidFill>
                  <a:srgbClr val="00B0F0"/>
                </a:solidFill>
              </a:rPr>
              <a:t>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EA04B-95E2-46B6-911E-8262B72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AB46F-594A-4AC6-B6E2-81D577E524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84784"/>
            <a:ext cx="2770659" cy="430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타임투데브:[샘플] 파이썬 오픈 소스 신경망 라이브러리 케라스(Keras ...">
            <a:extLst>
              <a:ext uri="{FF2B5EF4-FFF2-40B4-BE49-F238E27FC236}">
                <a16:creationId xmlns:a16="http://schemas.microsoft.com/office/drawing/2014/main" id="{F5396232-DF3F-49C2-B53C-CDBBD4EE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837218"/>
            <a:ext cx="396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84B82-3CDE-456E-B510-E3E296E599F6}"/>
              </a:ext>
            </a:extLst>
          </p:cNvPr>
          <p:cNvSpPr txBox="1"/>
          <p:nvPr/>
        </p:nvSpPr>
        <p:spPr>
          <a:xfrm>
            <a:off x="4007768" y="1484784"/>
            <a:ext cx="727280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Kaggle</a:t>
            </a:r>
            <a:r>
              <a:rPr lang="ko-KR" altLang="en-US" dirty="0"/>
              <a:t> 사이트에서 학습용 데이터 수집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파이썬 </a:t>
            </a:r>
            <a:r>
              <a:rPr lang="en-US" altLang="ko-KR" dirty="0" err="1"/>
              <a:t>Keras</a:t>
            </a:r>
            <a:r>
              <a:rPr lang="ko-KR" altLang="en-US" dirty="0"/>
              <a:t>를 통한 인공지능 학습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데이터를 통한 예측</a:t>
            </a:r>
            <a:endParaRPr lang="en-US" altLang="ko-KR" dirty="0"/>
          </a:p>
        </p:txBody>
      </p:sp>
      <p:pic>
        <p:nvPicPr>
          <p:cNvPr id="5124" name="Picture 4" descr="Kaggle로 머신러닝 마스터하기 :: '캐글 마스터 인터뷰' 카테고리의 글 ...">
            <a:extLst>
              <a:ext uri="{FF2B5EF4-FFF2-40B4-BE49-F238E27FC236}">
                <a16:creationId xmlns:a16="http://schemas.microsoft.com/office/drawing/2014/main" id="{69EEAD15-3F44-4B41-A8BE-5BC1446D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47" y="2839960"/>
            <a:ext cx="4171268" cy="189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80C5D8-5315-465E-9E82-814B4B248D4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37284" y="4727368"/>
            <a:ext cx="6371580" cy="1285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074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34E18-9570-45D2-98B5-FFDF913A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실시간 결과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D8D83-BA06-4288-819A-8A63BE50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63728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어플리케이션에서 수집된 실시간 데이터 전송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인공지능이 판단 후 전송한    결과값을 통해 도착 가능성    예측</a:t>
            </a:r>
            <a:r>
              <a:rPr lang="en-US" altLang="ko-KR" sz="2400" dirty="0"/>
              <a:t> </a:t>
            </a:r>
            <a:r>
              <a:rPr lang="ko-KR" altLang="en-US" sz="2400" dirty="0"/>
              <a:t>및 조언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ECDC1-C42E-4619-9661-F7FC2F86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36B3F-6EAF-4906-B972-0D8D26AAFB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956" y="2132856"/>
            <a:ext cx="1903703" cy="3686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DEEC46-8BAD-4597-8B5B-50199D053A71}"/>
              </a:ext>
            </a:extLst>
          </p:cNvPr>
          <p:cNvPicPr/>
          <p:nvPr/>
        </p:nvPicPr>
        <p:blipFill rotWithShape="1">
          <a:blip r:embed="rId3"/>
          <a:srcRect l="2074" r="3004"/>
          <a:stretch/>
        </p:blipFill>
        <p:spPr>
          <a:xfrm>
            <a:off x="5447928" y="2132856"/>
            <a:ext cx="1815182" cy="3686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E6592C-2B69-439A-9009-E9A5FD156187}"/>
              </a:ext>
            </a:extLst>
          </p:cNvPr>
          <p:cNvPicPr/>
          <p:nvPr/>
        </p:nvPicPr>
        <p:blipFill rotWithShape="1">
          <a:blip r:embed="rId4"/>
          <a:srcRect l="2277" r="3224"/>
          <a:stretch/>
        </p:blipFill>
        <p:spPr>
          <a:xfrm>
            <a:off x="9578702" y="2132856"/>
            <a:ext cx="1815182" cy="36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AA21D-9652-4FF3-B67C-CD061347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구동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533E6-18B1-4BBA-9580-3D24B951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https://youtu.be/8m6eAeFgA2Y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3A3E6-A714-4AC6-A96A-6BD58255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74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C6C4D9CD-47BB-4908-ABC8-F19CC4514464}"/>
              </a:ext>
            </a:extLst>
          </p:cNvPr>
          <p:cNvSpPr txBox="1">
            <a:spLocks/>
          </p:cNvSpPr>
          <p:nvPr/>
        </p:nvSpPr>
        <p:spPr>
          <a:xfrm>
            <a:off x="4080892" y="2420888"/>
            <a:ext cx="4030216" cy="1800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6000" spc="-3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2829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54610" y="1484784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ko-KR" altLang="en-US" sz="3200" spc="-300" dirty="0">
                <a:solidFill>
                  <a:srgbClr val="00B0F0"/>
                </a:solidFill>
              </a:rPr>
              <a:t>서비스 설명</a:t>
            </a:r>
            <a:endParaRPr lang="ko-KR" altLang="en-US" sz="32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79576" y="2958855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0937DDD-DA3B-F140-8ADD-E797E6A05B88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endParaRPr lang="ko-KR" altLang="en-US" sz="1400" spc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6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7A8BB-654E-4A80-AAA7-41DC57F0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스마트 버스 </a:t>
            </a:r>
            <a:r>
              <a:rPr lang="ko-KR" altLang="en-US" dirty="0" err="1">
                <a:solidFill>
                  <a:srgbClr val="00B0F0"/>
                </a:solidFill>
              </a:rPr>
              <a:t>승하차</a:t>
            </a:r>
            <a:r>
              <a:rPr lang="ko-KR" altLang="en-US" dirty="0">
                <a:solidFill>
                  <a:srgbClr val="00B0F0"/>
                </a:solidFill>
              </a:rPr>
              <a:t>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276BC-1931-45FC-82AF-DE3C533955F8}"/>
              </a:ext>
            </a:extLst>
          </p:cNvPr>
          <p:cNvPicPr/>
          <p:nvPr/>
        </p:nvPicPr>
        <p:blipFill rotWithShape="1">
          <a:blip r:embed="rId2"/>
          <a:srcRect l="3037" r="1" b="388"/>
          <a:stretch/>
        </p:blipFill>
        <p:spPr>
          <a:xfrm>
            <a:off x="1925263" y="1600203"/>
            <a:ext cx="2753473" cy="4525963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9A85C-E94C-457F-8315-1C917312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현재 버스 시스템의 불편함 </a:t>
            </a:r>
            <a:r>
              <a:rPr lang="en-US" altLang="ko-KR" sz="2600" dirty="0"/>
              <a:t>/ </a:t>
            </a:r>
            <a:r>
              <a:rPr lang="ko-KR" altLang="en-US" sz="2600" dirty="0"/>
              <a:t>단점</a:t>
            </a:r>
            <a:endParaRPr lang="en-US" altLang="ko-KR" sz="2600" dirty="0"/>
          </a:p>
          <a:p>
            <a:pPr lvl="1"/>
            <a:r>
              <a:rPr lang="ko-KR" altLang="en-US" sz="2600" dirty="0"/>
              <a:t>버스가 탑승자를 못 보고 지나치는 경우</a:t>
            </a:r>
            <a:endParaRPr lang="en-US" altLang="ko-KR" sz="2600" dirty="0"/>
          </a:p>
          <a:p>
            <a:pPr lvl="1"/>
            <a:r>
              <a:rPr lang="ko-KR" altLang="en-US" sz="2600" dirty="0"/>
              <a:t>탑승자가 많아 탑승이 복잡한 경우</a:t>
            </a:r>
            <a:endParaRPr lang="en-US" altLang="ko-KR" sz="2600" dirty="0"/>
          </a:p>
          <a:p>
            <a:pPr lvl="1"/>
            <a:r>
              <a:rPr lang="ko-KR" altLang="en-US" sz="2600" dirty="0"/>
              <a:t>하차태그를 잊는 경우</a:t>
            </a:r>
            <a:endParaRPr lang="en-US" altLang="ko-KR" sz="2600" dirty="0"/>
          </a:p>
          <a:p>
            <a:pPr lvl="1"/>
            <a:r>
              <a:rPr lang="ko-KR" altLang="en-US" sz="2600" dirty="0"/>
              <a:t>정류장에서만 버스가 언제 오는지 확인 가능한 경우</a:t>
            </a:r>
            <a:endParaRPr lang="en-US" altLang="ko-KR" sz="2600" dirty="0"/>
          </a:p>
          <a:p>
            <a:r>
              <a:rPr lang="ko-KR" altLang="en-US" sz="2600" dirty="0"/>
              <a:t>위와 같은 불편한 점들을 해결 하기위한 서비스</a:t>
            </a:r>
            <a:endParaRPr lang="en-US" altLang="ko-KR" sz="2600" dirty="0"/>
          </a:p>
          <a:p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C6958-1765-4215-91AD-2F6DDF2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3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932C-2757-41F8-B7EA-1C59DEB8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시스템 </a:t>
            </a:r>
            <a:r>
              <a:rPr lang="ko-KR" altLang="en-US" dirty="0" err="1">
                <a:solidFill>
                  <a:srgbClr val="00B0F0"/>
                </a:solidFill>
              </a:rPr>
              <a:t>아키텍쳐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131985-2F8E-4695-B566-C5FDF8E380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2921" y="1600203"/>
            <a:ext cx="8046157" cy="4525963"/>
          </a:xfrm>
          <a:prstGeom prst="rect">
            <a:avLst/>
          </a:prstGeom>
          <a:noFill/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EB54E5-0CD0-4C02-8903-CC264E4A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3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8DF23-00CF-4726-B633-C043539A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주요 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26DDA-59D8-4BB2-9542-3F8842DA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</a:p>
          <a:p>
            <a:r>
              <a:rPr lang="ko-KR" altLang="en-US" dirty="0"/>
              <a:t>가속도 센서</a:t>
            </a:r>
            <a:endParaRPr lang="en-US" altLang="ko-KR" dirty="0"/>
          </a:p>
          <a:p>
            <a:r>
              <a:rPr lang="ko-KR" altLang="en-US" dirty="0" err="1"/>
              <a:t>자이로센서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7B607-068F-4476-B1CB-98083A6D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Picture 6" descr="화면과 빨간색 대상 포이에 무선 네비게이터지도 서비스 인터넷 응용 ...">
            <a:extLst>
              <a:ext uri="{FF2B5EF4-FFF2-40B4-BE49-F238E27FC236}">
                <a16:creationId xmlns:a16="http://schemas.microsoft.com/office/drawing/2014/main" id="{2C5E3951-D1CD-4D1A-ADDE-87B213C74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r="10886" b="-1"/>
          <a:stretch/>
        </p:blipFill>
        <p:spPr bwMode="auto">
          <a:xfrm>
            <a:off x="3713299" y="3099333"/>
            <a:ext cx="3120339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자이로스코프(Gyroscope) 기술">
            <a:extLst>
              <a:ext uri="{FF2B5EF4-FFF2-40B4-BE49-F238E27FC236}">
                <a16:creationId xmlns:a16="http://schemas.microsoft.com/office/drawing/2014/main" id="{CEE3A5E8-C41F-4D56-965A-234D0C6F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38" y="3370405"/>
            <a:ext cx="4404597" cy="27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마트폰과 3축 가속도 센서(2014, 고3, 3월A)">
            <a:extLst>
              <a:ext uri="{FF2B5EF4-FFF2-40B4-BE49-F238E27FC236}">
                <a16:creationId xmlns:a16="http://schemas.microsoft.com/office/drawing/2014/main" id="{167A1925-D8E5-4C04-98C9-E4EE244A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7" y="3342021"/>
            <a:ext cx="2612070" cy="27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7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5AF7-7FC4-46C3-8957-E0C7D030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15EA-1629-4FC5-8F70-E6B6D14BB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빠른 탑승</a:t>
            </a:r>
            <a:endParaRPr lang="en-US" altLang="ko-KR" dirty="0"/>
          </a:p>
          <a:p>
            <a:pPr lvl="1"/>
            <a:r>
              <a:rPr lang="ko-KR" altLang="en-US" dirty="0" err="1"/>
              <a:t>선결제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교통 체증 감소</a:t>
            </a:r>
            <a:endParaRPr lang="en-US" altLang="ko-KR" dirty="0"/>
          </a:p>
          <a:p>
            <a:pPr lvl="1"/>
            <a:r>
              <a:rPr lang="ko-KR" altLang="en-US" dirty="0"/>
              <a:t>불필요한 정류장 하차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하차 데이터 누적</a:t>
            </a:r>
            <a:endParaRPr lang="en-US" altLang="ko-KR" dirty="0"/>
          </a:p>
          <a:p>
            <a:pPr lvl="1"/>
            <a:r>
              <a:rPr lang="ko-KR" altLang="en-US" dirty="0"/>
              <a:t>버스회사에서 다양하게 사용 가능</a:t>
            </a:r>
            <a:endParaRPr lang="en-US" altLang="ko-KR" dirty="0"/>
          </a:p>
        </p:txBody>
      </p:sp>
      <p:pic>
        <p:nvPicPr>
          <p:cNvPr id="2050" name="Picture 2" descr="천안시내버스요금]천안시내버스요금표 안내 : 네이버 블로그">
            <a:extLst>
              <a:ext uri="{FF2B5EF4-FFF2-40B4-BE49-F238E27FC236}">
                <a16:creationId xmlns:a16="http://schemas.microsoft.com/office/drawing/2014/main" id="{7CF09114-AC45-45D6-833F-F8179AB3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4941" y="1600203"/>
            <a:ext cx="4690117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6ECA2A-6F78-4568-948F-5F1B8FEB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52" y="646286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CE12531-6FF3-4A70-ADD4-1CF142C0B40C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1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54610" y="1484784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ko-KR" altLang="en-US" sz="3200" spc="-300" dirty="0">
                <a:solidFill>
                  <a:srgbClr val="00B0F0"/>
                </a:solidFill>
              </a:rPr>
              <a:t>어플리케이션 디자인</a:t>
            </a:r>
            <a:endParaRPr lang="ko-KR" altLang="en-US" sz="32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79576" y="2958855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0937DDD-DA3B-F140-8ADD-E797E6A05B88}"/>
              </a:ext>
            </a:extLst>
          </p:cNvPr>
          <p:cNvSpPr txBox="1">
            <a:spLocks/>
          </p:cNvSpPr>
          <p:nvPr/>
        </p:nvSpPr>
        <p:spPr>
          <a:xfrm>
            <a:off x="1199456" y="4797152"/>
            <a:ext cx="327464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endParaRPr lang="ko-KR" altLang="en-US" sz="1400" spc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4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C177-3A62-4972-9A4C-044BF29D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</a:rPr>
              <a:t>스플래시</a:t>
            </a:r>
            <a:r>
              <a:rPr lang="ko-KR" altLang="en-US" dirty="0">
                <a:solidFill>
                  <a:srgbClr val="00B0F0"/>
                </a:solidFill>
              </a:rPr>
              <a:t> 화면 </a:t>
            </a:r>
            <a:r>
              <a:rPr lang="en-US" altLang="ko-KR" dirty="0">
                <a:solidFill>
                  <a:srgbClr val="00B0F0"/>
                </a:solidFill>
              </a:rPr>
              <a:t>/ </a:t>
            </a:r>
            <a:r>
              <a:rPr lang="ko-KR" altLang="en-US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FE148-B34D-4083-BB71-5D9A5307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63E36-F15D-449B-9A7E-E1DF6F3C5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904" y="1780528"/>
            <a:ext cx="2564130" cy="4243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0FA506-2C86-4953-912F-1AFA177839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246" y="1757121"/>
            <a:ext cx="2564130" cy="426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CDAD8-2E62-46BD-9CAE-ACB95D9E86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64930" y="1757121"/>
            <a:ext cx="2617470" cy="426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AC72DE-2BA3-45DF-9782-94907B9CFB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62588" y="1757121"/>
            <a:ext cx="2564130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80AE9-4E77-46B5-80FC-4C72E35A4094}"/>
              </a:ext>
            </a:extLst>
          </p:cNvPr>
          <p:cNvSpPr txBox="1"/>
          <p:nvPr/>
        </p:nvSpPr>
        <p:spPr>
          <a:xfrm>
            <a:off x="557904" y="6237312"/>
            <a:ext cx="256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</a:rPr>
              <a:t>스플래시</a:t>
            </a:r>
            <a:r>
              <a:rPr lang="ko-KR" altLang="en-US" dirty="0">
                <a:latin typeface="맑은 고딕" panose="020B0503020000020004" pitchFamily="50" charset="-127"/>
              </a:rPr>
              <a:t> 화면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로딩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8EF4-7558-4A67-A51E-8C700595A46C}"/>
              </a:ext>
            </a:extLst>
          </p:cNvPr>
          <p:cNvSpPr txBox="1"/>
          <p:nvPr/>
        </p:nvSpPr>
        <p:spPr>
          <a:xfrm>
            <a:off x="3360246" y="6239004"/>
            <a:ext cx="256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1A5F4-4A15-431E-8775-47EEF943C6EF}"/>
              </a:ext>
            </a:extLst>
          </p:cNvPr>
          <p:cNvSpPr txBox="1"/>
          <p:nvPr/>
        </p:nvSpPr>
        <p:spPr>
          <a:xfrm>
            <a:off x="6168500" y="6237312"/>
            <a:ext cx="256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비밀번호 찾기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CEED0-3EBE-4B15-9538-1A4CDD9691D4}"/>
              </a:ext>
            </a:extLst>
          </p:cNvPr>
          <p:cNvSpPr txBox="1"/>
          <p:nvPr/>
        </p:nvSpPr>
        <p:spPr>
          <a:xfrm>
            <a:off x="9017286" y="6214030"/>
            <a:ext cx="256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34816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408</Words>
  <Application>Microsoft Office PowerPoint</Application>
  <PresentationFormat>와이드스크린</PresentationFormat>
  <Paragraphs>146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스마트 버스 승하차 서비스 User Interface 설계</vt:lpstr>
      <vt:lpstr>목차</vt:lpstr>
      <vt:lpstr>서비스 설명</vt:lpstr>
      <vt:lpstr>스마트 버스 승하차 서비스</vt:lpstr>
      <vt:lpstr>시스템 아키텍쳐</vt:lpstr>
      <vt:lpstr>주요 센서</vt:lpstr>
      <vt:lpstr>기대효과</vt:lpstr>
      <vt:lpstr>어플리케이션 디자인</vt:lpstr>
      <vt:lpstr>스플래시 화면 / 로그인</vt:lpstr>
      <vt:lpstr>메인 화면</vt:lpstr>
      <vt:lpstr>버스 선택 / 결제</vt:lpstr>
      <vt:lpstr>마이페이지 / 설정</vt:lpstr>
      <vt:lpstr>데이터베이스 (Firebase Authentication / Realtime database)</vt:lpstr>
      <vt:lpstr>Firebase</vt:lpstr>
      <vt:lpstr>Firebase Authentication</vt:lpstr>
      <vt:lpstr>Realtime Database</vt:lpstr>
      <vt:lpstr>수집 데이터와 이용방안</vt:lpstr>
      <vt:lpstr>수집데이터</vt:lpstr>
      <vt:lpstr>승/하차 정보</vt:lpstr>
      <vt:lpstr>가속도 센서 / 자이로 센서</vt:lpstr>
      <vt:lpstr>인공지능과 통신</vt:lpstr>
      <vt:lpstr>학습 / 예측</vt:lpstr>
      <vt:lpstr>실시간 결과 출력</vt:lpstr>
      <vt:lpstr>어플리케이션 구동 영상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버스 승하차 서비스 User Interface 설계</dc:title>
  <dc:creator>김주은</dc:creator>
  <cp:lastModifiedBy>김주은</cp:lastModifiedBy>
  <cp:revision>4</cp:revision>
  <dcterms:created xsi:type="dcterms:W3CDTF">2020-06-16T08:22:20Z</dcterms:created>
  <dcterms:modified xsi:type="dcterms:W3CDTF">2020-06-16T08:33:51Z</dcterms:modified>
</cp:coreProperties>
</file>