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embeddedFontLst>
    <p:embeddedFont>
      <p:font typeface="NanumSquare" panose="020B0600000101010101" pitchFamily="34" charset="-127"/>
      <p:regular r:id="rId9"/>
    </p:embeddedFont>
    <p:embeddedFont>
      <p:font typeface="NanumSquare Bold" panose="020B0600000101010101" pitchFamily="34" charset="-127"/>
      <p:bold r:id="rId10"/>
    </p:embeddedFont>
    <p:embeddedFont>
      <p:font typeface="NanumSquare Regular" panose="020B0600000101010101" pitchFamily="34" charset="-127"/>
      <p:regular r:id="rId11"/>
      <p:bold r:id="rId12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74" d="100"/>
          <a:sy n="74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http://</a:t>
            </a:r>
            <a:r>
              <a:rPr kumimoji="1" lang="en-US" altLang="ko-KR" dirty="0" err="1"/>
              <a:t>aunit.mtrace.go.kr</a:t>
            </a:r>
            <a:r>
              <a:rPr kumimoji="1" lang="en-US" altLang="ko-KR" dirty="0"/>
              <a:t>/3.customer/7.customerMtraceGuide.jsp</a:t>
            </a:r>
          </a:p>
          <a:p>
            <a:r>
              <a:rPr lang="en-US" altLang="ko-KR" sz="2200" b="1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LOT1408146112000023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01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90678"/>
            <a:ext cx="10464800" cy="64561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윤영욱"/>
          <p:cNvSpPr txBox="1"/>
          <p:nvPr/>
        </p:nvSpPr>
        <p:spPr>
          <a:xfrm>
            <a:off x="9756733" y="7280316"/>
            <a:ext cx="1154431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r>
              <a:t>윤영욱</a:t>
            </a:r>
          </a:p>
        </p:txBody>
      </p:sp>
      <p:grpSp>
        <p:nvGrpSpPr>
          <p:cNvPr id="122" name="그룹"/>
          <p:cNvGrpSpPr/>
          <p:nvPr/>
        </p:nvGrpSpPr>
        <p:grpSpPr>
          <a:xfrm>
            <a:off x="1546402" y="2440698"/>
            <a:ext cx="6016533" cy="1697204"/>
            <a:chOff x="0" y="0"/>
            <a:chExt cx="6016531" cy="1697203"/>
          </a:xfrm>
        </p:grpSpPr>
        <p:sp>
          <p:nvSpPr>
            <p:cNvPr id="120" name="TransMeat"/>
            <p:cNvSpPr txBox="1"/>
            <p:nvPr/>
          </p:nvSpPr>
          <p:spPr>
            <a:xfrm>
              <a:off x="0" y="-1"/>
              <a:ext cx="6016532" cy="148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9000" b="0">
                  <a:latin typeface="AppleGothic"/>
                  <a:ea typeface="AppleGothic"/>
                  <a:cs typeface="AppleGothic"/>
                  <a:sym typeface="AppleGothic"/>
                </a:defRPr>
              </a:pPr>
              <a:r>
                <a:rPr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Trans</a:t>
              </a:r>
              <a:r>
                <a:rPr dirty="0" err="1">
                  <a:solidFill>
                    <a:schemeClr val="accent5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Meat</a:t>
              </a:r>
              <a:endParaRPr dirty="0">
                <a:solidFill>
                  <a:schemeClr val="accent5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21" name="축산물 유통 관리 플랫폼"/>
            <p:cNvSpPr txBox="1"/>
            <p:nvPr/>
          </p:nvSpPr>
          <p:spPr>
            <a:xfrm>
              <a:off x="2203907" y="1261847"/>
              <a:ext cx="3116581" cy="435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>
                  <a:latin typeface="NanumSquare Bold"/>
                  <a:ea typeface="NanumSquare Bold"/>
                  <a:cs typeface="NanumSquare Bold"/>
                  <a:sym typeface="NanumSquare Bold"/>
                </a:defRPr>
              </a:pPr>
              <a:r>
                <a:t>축산물 </a:t>
              </a:r>
              <a:r>
                <a:rPr>
                  <a:solidFill>
                    <a:schemeClr val="accent5"/>
                  </a:solidFill>
                </a:rPr>
                <a:t>유통 관리 플랫폼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도축일자없는 신선육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rPr sz="5000" dirty="0" err="1">
                <a:solidFill>
                  <a:schemeClr val="accent5"/>
                </a:solidFill>
                <a:latin typeface="NanumSquare Bold"/>
                <a:ea typeface="NanumSquare Bold"/>
                <a:cs typeface="NanumSquare Bold"/>
                <a:sym typeface="NanumSquare Bold"/>
              </a:rPr>
              <a:t>도</a:t>
            </a:r>
            <a:r>
              <a:rPr dirty="0" err="1">
                <a:solidFill>
                  <a:schemeClr val="accent5"/>
                </a:solidFill>
                <a:latin typeface="NanumSquare Bold"/>
                <a:ea typeface="NanumSquare Bold"/>
                <a:cs typeface="NanumSquare Bold"/>
                <a:sym typeface="NanumSquare Bold"/>
              </a:rPr>
              <a:t>축일자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신선육</a:t>
            </a:r>
            <a:r>
              <a:rPr dirty="0"/>
              <a:t>?</a:t>
            </a:r>
          </a:p>
        </p:txBody>
      </p:sp>
      <p:sp>
        <p:nvSpPr>
          <p:cNvPr id="125" name="소비자는…"/>
          <p:cNvSpPr txBox="1"/>
          <p:nvPr/>
        </p:nvSpPr>
        <p:spPr>
          <a:xfrm>
            <a:off x="2547173" y="1983189"/>
            <a:ext cx="3192781" cy="1284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b="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rPr sz="4000">
                <a:latin typeface="NanumSquare Bold"/>
                <a:ea typeface="NanumSquare Bold"/>
                <a:cs typeface="NanumSquare Bold"/>
                <a:sym typeface="NanumSquare Bold"/>
              </a:rPr>
              <a:t>소</a:t>
            </a:r>
            <a:r>
              <a:t>비자는</a:t>
            </a:r>
          </a:p>
          <a:p>
            <a:pPr algn="l">
              <a:lnSpc>
                <a:spcPct val="150000"/>
              </a:lnSpc>
              <a:defRPr b="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냉동 업체를  믿어야 하나</a:t>
            </a:r>
          </a:p>
        </p:txBody>
      </p:sp>
      <p:grpSp>
        <p:nvGrpSpPr>
          <p:cNvPr id="128" name="그룹"/>
          <p:cNvGrpSpPr/>
          <p:nvPr/>
        </p:nvGrpSpPr>
        <p:grpSpPr>
          <a:xfrm>
            <a:off x="-12700" y="3683000"/>
            <a:ext cx="13189843" cy="8745099"/>
            <a:chOff x="0" y="0"/>
            <a:chExt cx="13189842" cy="8745099"/>
          </a:xfrm>
        </p:grpSpPr>
        <p:pic>
          <p:nvPicPr>
            <p:cNvPr id="126" name="art_1408516533.jpg" descr="art_1408516533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" y="491"/>
              <a:ext cx="13004800" cy="8744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직사각형"/>
            <p:cNvSpPr/>
            <p:nvPr/>
          </p:nvSpPr>
          <p:spPr>
            <a:xfrm>
              <a:off x="0" y="0"/>
              <a:ext cx="13189843" cy="6105029"/>
            </a:xfrm>
            <a:prstGeom prst="rect">
              <a:avLst/>
            </a:prstGeom>
            <a:solidFill>
              <a:srgbClr val="6C6C6C">
                <a:alpha val="6572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2" animBg="1" advAuto="0"/>
      <p:bldP spid="128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의심은 확신으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의심은 </a:t>
            </a:r>
            <a:r>
              <a:rPr sz="5000">
                <a:solidFill>
                  <a:schemeClr val="accent5"/>
                </a:solidFill>
                <a:latin typeface="NanumSquare Bold"/>
                <a:ea typeface="NanumSquare Bold"/>
                <a:cs typeface="NanumSquare Bold"/>
                <a:sym typeface="NanumSquare Bold"/>
              </a:rPr>
              <a:t>확</a:t>
            </a:r>
            <a:r>
              <a:rPr>
                <a:solidFill>
                  <a:schemeClr val="accent5"/>
                </a:solidFill>
                <a:latin typeface="NanumSquare Bold"/>
                <a:ea typeface="NanumSquare Bold"/>
                <a:cs typeface="NanumSquare Bold"/>
                <a:sym typeface="NanumSquare Bold"/>
              </a:rPr>
              <a:t>신</a:t>
            </a:r>
            <a:r>
              <a:t>으로</a:t>
            </a:r>
          </a:p>
        </p:txBody>
      </p:sp>
      <p:pic>
        <p:nvPicPr>
          <p:cNvPr id="131" name="스크린샷 2019-06-30 오후 4.53.46.png" descr="스크린샷 2019-06-30 오후 4.53.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37" y="2795255"/>
            <a:ext cx="5534976" cy="5288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DSC09370.jpg" descr="DSC0937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870" y="2782604"/>
            <a:ext cx="4825978" cy="3619483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조류독감 걸린 닭은 싸니까"/>
          <p:cNvSpPr txBox="1"/>
          <p:nvPr/>
        </p:nvSpPr>
        <p:spPr>
          <a:xfrm>
            <a:off x="7152520" y="7534555"/>
            <a:ext cx="4133597" cy="657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b="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rPr sz="4000">
                <a:latin typeface="NanumSquare Bold"/>
                <a:ea typeface="NanumSquare Bold"/>
                <a:cs typeface="NanumSquare Bold"/>
                <a:sym typeface="NanumSquare Bold"/>
              </a:rPr>
              <a:t>조</a:t>
            </a:r>
            <a:r>
              <a:rPr sz="4000"/>
              <a:t>류독감</a:t>
            </a:r>
            <a:r>
              <a:t> 걸린 닭은 싸니까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animBg="1" advAuto="0"/>
      <p:bldP spid="132" grpId="2" animBg="1" advAuto="0"/>
      <p:bldP spid="133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알고 먹자던 먹거리 알 수가 없다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알고 먹자던 먹거리 </a:t>
            </a:r>
            <a:r>
              <a:rPr sz="5000">
                <a:solidFill>
                  <a:schemeClr val="accent5"/>
                </a:solidFill>
                <a:latin typeface="NanumSquare Bold"/>
                <a:ea typeface="NanumSquare Bold"/>
                <a:cs typeface="NanumSquare Bold"/>
                <a:sym typeface="NanumSquare Bold"/>
              </a:rPr>
              <a:t>알</a:t>
            </a:r>
            <a:r>
              <a:rPr>
                <a:solidFill>
                  <a:schemeClr val="accent5"/>
                </a:solidFill>
                <a:latin typeface="NanumSquare Bold"/>
                <a:ea typeface="NanumSquare Bold"/>
                <a:cs typeface="NanumSquare Bold"/>
                <a:sym typeface="NanumSquare Bold"/>
              </a:rPr>
              <a:t> 수가 없다</a:t>
            </a:r>
          </a:p>
        </p:txBody>
      </p:sp>
      <p:sp>
        <p:nvSpPr>
          <p:cNvPr id="136" name="원산지?"/>
          <p:cNvSpPr txBox="1"/>
          <p:nvPr/>
        </p:nvSpPr>
        <p:spPr>
          <a:xfrm rot="20700000">
            <a:off x="5252786" y="4213461"/>
            <a:ext cx="1502604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 b="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t>원산지?</a:t>
            </a:r>
          </a:p>
        </p:txBody>
      </p:sp>
      <p:sp>
        <p:nvSpPr>
          <p:cNvPr id="137" name="질병여부?"/>
          <p:cNvSpPr txBox="1"/>
          <p:nvPr/>
        </p:nvSpPr>
        <p:spPr>
          <a:xfrm rot="851759">
            <a:off x="6961209" y="5196597"/>
            <a:ext cx="1707643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t>질병여부?</a:t>
            </a:r>
          </a:p>
        </p:txBody>
      </p:sp>
      <p:sp>
        <p:nvSpPr>
          <p:cNvPr id="138" name="도축일자?"/>
          <p:cNvSpPr txBox="1"/>
          <p:nvPr/>
        </p:nvSpPr>
        <p:spPr>
          <a:xfrm rot="20991183">
            <a:off x="6415109" y="6618997"/>
            <a:ext cx="1707643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t>도축일자?</a:t>
            </a:r>
          </a:p>
        </p:txBody>
      </p:sp>
      <p:sp>
        <p:nvSpPr>
          <p:cNvPr id="139" name="????"/>
          <p:cNvSpPr txBox="1"/>
          <p:nvPr/>
        </p:nvSpPr>
        <p:spPr>
          <a:xfrm rot="727921">
            <a:off x="4489408" y="5782285"/>
            <a:ext cx="1215645" cy="65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solidFill>
                  <a:schemeClr val="accent5"/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1" animBg="1" advAuto="0"/>
      <p:bldP spid="137" grpId="2" animBg="1" advAuto="0"/>
      <p:bldP spid="138" grpId="3" animBg="1" advAuto="0"/>
      <p:bldP spid="139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g.png" descr="p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073796"/>
            <a:ext cx="774304" cy="77430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HOW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>
                <a:latin typeface="AppleGothic"/>
                <a:ea typeface="AppleGothic"/>
                <a:cs typeface="AppleGothic"/>
                <a:sym typeface="AppleGothic"/>
              </a:defRPr>
            </a:pPr>
            <a:r>
              <a:rPr sz="5000" dirty="0">
                <a:solidFill>
                  <a:schemeClr val="accent5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H</a:t>
            </a:r>
            <a:r>
              <a:rPr dirty="0">
                <a:latin typeface="NanumSquare" panose="020B0600000101010101" pitchFamily="34" charset="-127"/>
                <a:ea typeface="NanumSquare" panose="020B0600000101010101" pitchFamily="34" charset="-127"/>
              </a:rPr>
              <a:t>OW</a:t>
            </a:r>
            <a:r>
              <a:rPr dirty="0"/>
              <a:t>?</a:t>
            </a:r>
          </a:p>
        </p:txBody>
      </p:sp>
      <p:grpSp>
        <p:nvGrpSpPr>
          <p:cNvPr id="145" name="그룹"/>
          <p:cNvGrpSpPr/>
          <p:nvPr/>
        </p:nvGrpSpPr>
        <p:grpSpPr>
          <a:xfrm>
            <a:off x="3086100" y="3181498"/>
            <a:ext cx="2887142" cy="774701"/>
            <a:chOff x="0" y="0"/>
            <a:chExt cx="2887141" cy="774700"/>
          </a:xfrm>
        </p:grpSpPr>
        <p:sp>
          <p:nvSpPr>
            <p:cNvPr id="143" name="화살표"/>
            <p:cNvSpPr/>
            <p:nvPr/>
          </p:nvSpPr>
          <p:spPr>
            <a:xfrm>
              <a:off x="0" y="273198"/>
              <a:ext cx="1113384" cy="228304"/>
            </a:xfrm>
            <a:prstGeom prst="rightArrow">
              <a:avLst>
                <a:gd name="adj1" fmla="val 39833"/>
                <a:gd name="adj2" fmla="val 803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44" name="tag.png" descr="tag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2441" y="0"/>
              <a:ext cx="774701" cy="774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8" name="그룹"/>
          <p:cNvGrpSpPr/>
          <p:nvPr/>
        </p:nvGrpSpPr>
        <p:grpSpPr>
          <a:xfrm>
            <a:off x="6972300" y="3124348"/>
            <a:ext cx="2857500" cy="889001"/>
            <a:chOff x="0" y="0"/>
            <a:chExt cx="2857500" cy="889000"/>
          </a:xfrm>
        </p:grpSpPr>
        <p:pic>
          <p:nvPicPr>
            <p:cNvPr id="146" name="blockchain-2.png" descr="blockchain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8500" y="0"/>
              <a:ext cx="889000" cy="88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화살표"/>
            <p:cNvSpPr/>
            <p:nvPr/>
          </p:nvSpPr>
          <p:spPr>
            <a:xfrm>
              <a:off x="0" y="330348"/>
              <a:ext cx="1113384" cy="228304"/>
            </a:xfrm>
            <a:prstGeom prst="rightArrow">
              <a:avLst>
                <a:gd name="adj1" fmla="val 39833"/>
                <a:gd name="adj2" fmla="val 803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51" name="그룹"/>
          <p:cNvGrpSpPr/>
          <p:nvPr/>
        </p:nvGrpSpPr>
        <p:grpSpPr>
          <a:xfrm>
            <a:off x="1225351" y="6557094"/>
            <a:ext cx="2974133" cy="1270001"/>
            <a:chOff x="0" y="0"/>
            <a:chExt cx="2974131" cy="1270000"/>
          </a:xfrm>
        </p:grpSpPr>
        <p:pic>
          <p:nvPicPr>
            <p:cNvPr id="149" name="man-3.png" descr="man-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" name="화살표"/>
            <p:cNvSpPr/>
            <p:nvPr/>
          </p:nvSpPr>
          <p:spPr>
            <a:xfrm flipH="1">
              <a:off x="1860748" y="520848"/>
              <a:ext cx="1113384" cy="228304"/>
            </a:xfrm>
            <a:prstGeom prst="rightArrow">
              <a:avLst>
                <a:gd name="adj1" fmla="val 39833"/>
                <a:gd name="adj2" fmla="val 803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54" name="그룹"/>
          <p:cNvGrpSpPr/>
          <p:nvPr/>
        </p:nvGrpSpPr>
        <p:grpSpPr>
          <a:xfrm>
            <a:off x="8940800" y="6066291"/>
            <a:ext cx="2304450" cy="1570329"/>
            <a:chOff x="0" y="0"/>
            <a:chExt cx="2304449" cy="1570327"/>
          </a:xfrm>
        </p:grpSpPr>
        <p:sp>
          <p:nvSpPr>
            <p:cNvPr id="152" name="화살표"/>
            <p:cNvSpPr/>
            <p:nvPr/>
          </p:nvSpPr>
          <p:spPr>
            <a:xfrm rot="8100000">
              <a:off x="1273400" y="360206"/>
              <a:ext cx="1113384" cy="228303"/>
            </a:xfrm>
            <a:prstGeom prst="rightArrow">
              <a:avLst>
                <a:gd name="adj1" fmla="val 39833"/>
                <a:gd name="adj2" fmla="val 803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53" name="ham.png" descr="ha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0" y="681302"/>
              <a:ext cx="889025" cy="889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7" name="그룹"/>
          <p:cNvGrpSpPr/>
          <p:nvPr/>
        </p:nvGrpSpPr>
        <p:grpSpPr>
          <a:xfrm>
            <a:off x="10328686" y="3996191"/>
            <a:ext cx="2182566" cy="2010909"/>
            <a:chOff x="0" y="0"/>
            <a:chExt cx="2182564" cy="2010908"/>
          </a:xfrm>
        </p:grpSpPr>
        <p:sp>
          <p:nvSpPr>
            <p:cNvPr id="155" name="화살표"/>
            <p:cNvSpPr/>
            <p:nvPr/>
          </p:nvSpPr>
          <p:spPr>
            <a:xfrm rot="13500000" flipH="1">
              <a:off x="-82335" y="360206"/>
              <a:ext cx="1113385" cy="228303"/>
            </a:xfrm>
            <a:prstGeom prst="rightArrow">
              <a:avLst>
                <a:gd name="adj1" fmla="val 39833"/>
                <a:gd name="adj2" fmla="val 803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56" name="conveyor.png" descr="conveyor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4013" y="942356"/>
              <a:ext cx="1068552" cy="10685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0" name="그룹"/>
          <p:cNvGrpSpPr/>
          <p:nvPr/>
        </p:nvGrpSpPr>
        <p:grpSpPr>
          <a:xfrm>
            <a:off x="5051615" y="6657818"/>
            <a:ext cx="3034069" cy="1068553"/>
            <a:chOff x="0" y="0"/>
            <a:chExt cx="3034067" cy="1068551"/>
          </a:xfrm>
        </p:grpSpPr>
        <p:sp>
          <p:nvSpPr>
            <p:cNvPr id="158" name="화살표"/>
            <p:cNvSpPr/>
            <p:nvPr/>
          </p:nvSpPr>
          <p:spPr>
            <a:xfrm flipH="1">
              <a:off x="1920684" y="420124"/>
              <a:ext cx="1113384" cy="228304"/>
            </a:xfrm>
            <a:prstGeom prst="rightArrow">
              <a:avLst>
                <a:gd name="adj1" fmla="val 39833"/>
                <a:gd name="adj2" fmla="val 803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59" name="shopping.png" descr="shopping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1068552" cy="10685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  <p:bldP spid="145" grpId="2" animBg="1" advAuto="0"/>
      <p:bldP spid="148" grpId="3" animBg="1" advAuto="0"/>
      <p:bldP spid="151" grpId="7" animBg="1" advAuto="0"/>
      <p:bldP spid="154" grpId="5" animBg="1" advAuto="0"/>
      <p:bldP spid="157" grpId="4" animBg="1" advAuto="0"/>
      <p:bldP spid="160" grpId="6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hank you"/>
          <p:cNvSpPr txBox="1"/>
          <p:nvPr/>
        </p:nvSpPr>
        <p:spPr>
          <a:xfrm>
            <a:off x="3591102" y="4133850"/>
            <a:ext cx="6016533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9000" b="0">
                <a:latin typeface="AppleGothic"/>
                <a:ea typeface="AppleGothic"/>
                <a:cs typeface="AppleGothic"/>
                <a:sym typeface="AppleGothic"/>
              </a:defRPr>
            </a:pPr>
            <a:r>
              <a:rPr dirty="0">
                <a:latin typeface="NanumSquare" panose="020B0600000101010101" pitchFamily="34" charset="-127"/>
                <a:ea typeface="NanumSquare" panose="020B0600000101010101" pitchFamily="34" charset="-127"/>
              </a:rPr>
              <a:t>Thank </a:t>
            </a:r>
            <a:r>
              <a:rPr dirty="0">
                <a:solidFill>
                  <a:schemeClr val="accent5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</Words>
  <Application>Microsoft Macintosh PowerPoint</Application>
  <PresentationFormat>사용자 지정</PresentationFormat>
  <Paragraphs>17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NanumSquare Bold</vt:lpstr>
      <vt:lpstr>Helvetica Neue Light</vt:lpstr>
      <vt:lpstr>NanumSquare</vt:lpstr>
      <vt:lpstr>AppleGothic</vt:lpstr>
      <vt:lpstr>Helvetica Neue Medium</vt:lpstr>
      <vt:lpstr>NanumSquare Regular</vt:lpstr>
      <vt:lpstr>Helvetica Neue</vt:lpstr>
      <vt:lpstr>Black</vt:lpstr>
      <vt:lpstr>PowerPoint 프레젠테이션</vt:lpstr>
      <vt:lpstr>도축일자없는 신선육?</vt:lpstr>
      <vt:lpstr>의심은 확신으로</vt:lpstr>
      <vt:lpstr>알고 먹자던 먹거리 알 수가 없다</vt:lpstr>
      <vt:lpstr>HOW?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윤영욱</cp:lastModifiedBy>
  <cp:revision>6</cp:revision>
  <dcterms:modified xsi:type="dcterms:W3CDTF">2019-07-01T00:38:35Z</dcterms:modified>
</cp:coreProperties>
</file>