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11"/>
    </p:embeddedFont>
    <p:embeddedFont>
      <p:font typeface="a옛날사진관2" panose="02020600000000000000" pitchFamily="18" charset="-127"/>
      <p:regular r:id="rId12"/>
    </p:embeddedFont>
    <p:embeddedFont>
      <p:font typeface="나눔스퀘어_ac" panose="020B0600000101010101" pitchFamily="50" charset="-127"/>
      <p:regular r:id="rId13"/>
    </p:embeddedFont>
    <p:embeddedFont>
      <p:font typeface="나눔스퀘어_ac Bold" panose="020B0600000101010101" pitchFamily="50" charset="-127"/>
      <p:bold r:id="rId14"/>
    </p:embeddedFont>
    <p:embeddedFont>
      <p:font typeface="나눔스퀘어_ac Light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3C"/>
    <a:srgbClr val="8F5643"/>
    <a:srgbClr val="CC9D8D"/>
    <a:srgbClr val="C2755B"/>
    <a:srgbClr val="E2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0ADA-3953-4347-8F62-53C6C46C13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3106-FF05-4C61-9E66-C0451B46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7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13106-FF05-4C61-9E66-C0451B46BA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8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00AD-BEE5-40D6-91A0-9487139C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0EBD0-18D0-4621-94F7-51B0AE2F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B347-E93C-4A3A-9B40-6E81A17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4F85-6145-4797-9996-8DCBF73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6A56-F593-40CD-830B-6B9B2FE2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C1A1-7A2D-40C7-AFCD-75415D7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47059-FEE5-4EA8-9500-00BCA97E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1283-53A3-4199-80CF-F1E797D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8A5D-7EE7-4B5C-A7A2-27377CD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723C-28FE-4ABA-9582-AC0A363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1CE1D-B0BD-4CEA-8D77-D3680E7D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8846-BF01-491C-8084-8CECF91F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6499-B67A-4E28-BD6E-B4CC964B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6B99-6D16-4CF9-9602-3290CA6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E1A13-FE25-4BF6-96B1-EE64AA6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0378-01DE-47B2-8B1A-60131C3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D16F5-71C5-4D93-9525-87B203BF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2B48-A3F0-4713-8EB2-BA601E3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7E013-79A5-453C-B7D6-10CE610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14204-4319-42F6-BCE3-15AF3EE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A6A3-808D-42C5-ACF7-7F81C9CC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112-1713-4B4E-9BFA-3D262BE5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9BD59-01D6-429B-8970-25F3FFD5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A03A1-F6FD-41ED-B379-68B0AF2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BC56E-C3D7-4F36-9DD7-D9D069A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BF96-D499-4B9A-A1D9-BBEAA45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AF88-DFE7-413B-A0F8-F25925AFA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FD04C-6EB8-4D59-B3E0-52DA27CB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8F757-DE8A-4C35-9180-8AB7A02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75784-9890-4848-90D8-2BFE405E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38D07-6DF3-49ED-9B24-0BC59D9F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73AD-1144-4DBC-B053-E2E8F83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0549D-5702-4004-8F29-889615DB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9BCFC-B345-4A44-BA13-B4805ACF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57276-7333-4B6F-B1E9-BFB89BEE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E2387-AA85-4512-BB7B-2876A365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3CF1A-72F3-4F13-BB59-6E3373B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4618F-28CD-425D-B011-8F722D36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8E58-57C3-40A4-B88D-F4D27EE4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70731-C498-4BDC-AF6B-42ACDFD2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4F124-6085-44AE-A760-B2D661C3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7950C-191B-41FA-836C-B436592B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5F4A8-C55A-471A-A816-5289861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D85C5-09DD-4CFA-AC63-076993C2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AE628-CDF8-49D5-9C16-8C928581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4D8F5-5768-48E2-A5E6-ACF6D50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28D70-4E63-4EAE-B39D-27184F4C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41879-2E58-45C5-99E0-496263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4608C-4904-46ED-98E8-B6A0184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00401-E33A-4119-A884-D11D3C3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FCEAF-42B4-4888-81C2-4E6D9D0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B2C4-4F01-4DF8-8074-46215CF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ED4D-C8D1-46FB-BEBE-8CAA863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3AB3-83A5-400B-A4F6-11DB8686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33AAA-E8A5-4181-B322-44D1E4E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1AF1-5CF0-4998-914F-8F14438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F8D4A-F68A-4E49-BAD8-3AAEB99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5D52F-2CA7-4CA2-81C9-B43330F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C22B3-8B3B-4ADF-9644-4DF78A40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D1846-D025-4F20-B78D-E417B2CF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BF9C-01BA-496C-BADC-75022CD7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CE1E4-CC98-4928-935C-C00A6AB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74938-E4D6-4B78-95BB-07696725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6F2136-E154-48EC-A3F5-EE042C3B78EF}"/>
              </a:ext>
            </a:extLst>
          </p:cNvPr>
          <p:cNvSpPr/>
          <p:nvPr/>
        </p:nvSpPr>
        <p:spPr>
          <a:xfrm>
            <a:off x="6219" y="4966448"/>
            <a:ext cx="12192000" cy="1891552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4981C-18E7-4B5E-9DBF-09FE2116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258" y="2181423"/>
            <a:ext cx="6481483" cy="1796863"/>
          </a:xfrm>
        </p:spPr>
        <p:txBody>
          <a:bodyPr/>
          <a:lstStyle/>
          <a:p>
            <a:pPr algn="l"/>
            <a:r>
              <a:rPr lang="ko-KR" altLang="en-US" sz="32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데이터마이닝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5FD72-C216-473D-B80B-CE9AECBE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5143850"/>
            <a:ext cx="5856377" cy="1507146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2018-18291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김민재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2015-13144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송한결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2000-00000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정유나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B2D77ED-5125-4316-AD47-DE230E6AB566}"/>
              </a:ext>
            </a:extLst>
          </p:cNvPr>
          <p:cNvSpPr/>
          <p:nvPr/>
        </p:nvSpPr>
        <p:spPr>
          <a:xfrm>
            <a:off x="2599763" y="3915533"/>
            <a:ext cx="9592237" cy="95635"/>
          </a:xfrm>
          <a:custGeom>
            <a:avLst/>
            <a:gdLst>
              <a:gd name="connsiteX0" fmla="*/ 23909 w 9592237"/>
              <a:gd name="connsiteY0" fmla="*/ 0 h 95635"/>
              <a:gd name="connsiteX1" fmla="*/ 9592237 w 9592237"/>
              <a:gd name="connsiteY1" fmla="*/ 0 h 95635"/>
              <a:gd name="connsiteX2" fmla="*/ 9592237 w 9592237"/>
              <a:gd name="connsiteY2" fmla="*/ 95635 h 95635"/>
              <a:gd name="connsiteX3" fmla="*/ 0 w 9592237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2237" h="95635">
                <a:moveTo>
                  <a:pt x="23909" y="0"/>
                </a:moveTo>
                <a:lnTo>
                  <a:pt x="9592237" y="0"/>
                </a:lnTo>
                <a:lnTo>
                  <a:pt x="9592237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AED1E3-71C9-46CB-AA21-691FA80927A0}"/>
              </a:ext>
            </a:extLst>
          </p:cNvPr>
          <p:cNvSpPr/>
          <p:nvPr/>
        </p:nvSpPr>
        <p:spPr>
          <a:xfrm flipV="1">
            <a:off x="1" y="4759444"/>
            <a:ext cx="5320144" cy="1891552"/>
          </a:xfrm>
          <a:custGeom>
            <a:avLst/>
            <a:gdLst>
              <a:gd name="connsiteX0" fmla="*/ 0 w 4256299"/>
              <a:gd name="connsiteY0" fmla="*/ 2147397 h 2147397"/>
              <a:gd name="connsiteX1" fmla="*/ 4256299 w 4256299"/>
              <a:gd name="connsiteY1" fmla="*/ 2147397 h 2147397"/>
              <a:gd name="connsiteX2" fmla="*/ 3719450 w 4256299"/>
              <a:gd name="connsiteY2" fmla="*/ 0 h 2147397"/>
              <a:gd name="connsiteX3" fmla="*/ 0 w 4256299"/>
              <a:gd name="connsiteY3" fmla="*/ 0 h 214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99" h="2147397">
                <a:moveTo>
                  <a:pt x="0" y="2147397"/>
                </a:moveTo>
                <a:lnTo>
                  <a:pt x="4256299" y="2147397"/>
                </a:lnTo>
                <a:lnTo>
                  <a:pt x="3719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st="381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622923" y="47855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DE736F1-211A-41B4-B4DA-7D99A349DCB9}"/>
              </a:ext>
            </a:extLst>
          </p:cNvPr>
          <p:cNvSpPr/>
          <p:nvPr/>
        </p:nvSpPr>
        <p:spPr>
          <a:xfrm>
            <a:off x="2102865" y="1402456"/>
            <a:ext cx="223430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6C36-8FBE-4A6D-A1B1-E7F264A09422}"/>
              </a:ext>
            </a:extLst>
          </p:cNvPr>
          <p:cNvSpPr txBox="1"/>
          <p:nvPr/>
        </p:nvSpPr>
        <p:spPr>
          <a:xfrm>
            <a:off x="493057" y="243526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배경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7D0ADB9-2503-45F8-9784-2F0C97FE3889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60E9D2AB-89DF-4463-9304-81F87DA55160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2C31-547C-436D-AE6B-CB244EE1815C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</a:t>
            </a:r>
            <a:r>
              <a:rPr lang="en-US" altLang="ko-KR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및  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7F1C4-7E7F-44E8-A513-DB3EFBB267A5}"/>
              </a:ext>
            </a:extLst>
          </p:cNvPr>
          <p:cNvSpPr txBox="1"/>
          <p:nvPr/>
        </p:nvSpPr>
        <p:spPr>
          <a:xfrm>
            <a:off x="493057" y="3426702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문제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밸류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B8353-FF4F-48AA-BD13-30F8E222AE18}"/>
              </a:ext>
            </a:extLst>
          </p:cNvPr>
          <p:cNvSpPr txBox="1"/>
          <p:nvPr/>
        </p:nvSpPr>
        <p:spPr>
          <a:xfrm>
            <a:off x="2763012" y="3302377"/>
            <a:ext cx="8718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 역사의 승객 분포를 이용해 역들을 클러스터링하고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클러스터의 광고효과지수를 도출함으로써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디지털 광고 운영전략을 개선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전체적인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효과 제고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기대할 수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2763013" y="2281380"/>
            <a:ext cx="883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지하철 디지털 광고는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시간대별로 유연하게 광고를 바꿀 수 있다는 이점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살리지 못하고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48790-D416-469A-A8FF-D513516A246E}"/>
              </a:ext>
            </a:extLst>
          </p:cNvPr>
          <p:cNvSpPr txBox="1"/>
          <p:nvPr/>
        </p:nvSpPr>
        <p:spPr>
          <a:xfrm>
            <a:off x="2084935" y="1095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광고효과지수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ko-KR" altLang="en-US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883C247-6725-432F-B722-635573C48E56}"/>
              </a:ext>
            </a:extLst>
          </p:cNvPr>
          <p:cNvSpPr/>
          <p:nvPr/>
        </p:nvSpPr>
        <p:spPr>
          <a:xfrm rot="10800000">
            <a:off x="0" y="1927772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86C924F7-8872-469A-83F7-ABD3981539EF}"/>
              </a:ext>
            </a:extLst>
          </p:cNvPr>
          <p:cNvSpPr/>
          <p:nvPr/>
        </p:nvSpPr>
        <p:spPr>
          <a:xfrm>
            <a:off x="11481399" y="1927772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F76EF42-1424-4FF5-9771-80F86B51766B}"/>
              </a:ext>
            </a:extLst>
          </p:cNvPr>
          <p:cNvSpPr/>
          <p:nvPr/>
        </p:nvSpPr>
        <p:spPr>
          <a:xfrm rot="10800000">
            <a:off x="8663114" y="1927771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B5F25-E0CD-4F92-ADC8-40C747C4C214}"/>
              </a:ext>
            </a:extLst>
          </p:cNvPr>
          <p:cNvSpPr txBox="1"/>
          <p:nvPr/>
        </p:nvSpPr>
        <p:spPr>
          <a:xfrm>
            <a:off x="493056" y="4934096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액션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56D032-3A6C-474E-9545-674B711414D8}"/>
              </a:ext>
            </a:extLst>
          </p:cNvPr>
          <p:cNvSpPr txBox="1"/>
          <p:nvPr/>
        </p:nvSpPr>
        <p:spPr>
          <a:xfrm>
            <a:off x="2763013" y="4626320"/>
            <a:ext cx="806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클러스터에 대해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시간대마다 광고효과지수가 높은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성별 및 연령대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indent="177800"/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광고 송출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시간대별로 세분화된 광고단가 책정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326065AA-2990-4344-9ED9-28813863903C}"/>
              </a:ext>
            </a:extLst>
          </p:cNvPr>
          <p:cNvSpPr/>
          <p:nvPr/>
        </p:nvSpPr>
        <p:spPr>
          <a:xfrm>
            <a:off x="8024433" y="636270"/>
            <a:ext cx="1744407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7067738-EBCC-43BA-9145-A410E2995117}"/>
              </a:ext>
            </a:extLst>
          </p:cNvPr>
          <p:cNvSpPr/>
          <p:nvPr/>
        </p:nvSpPr>
        <p:spPr>
          <a:xfrm>
            <a:off x="1707424" y="636270"/>
            <a:ext cx="2655026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B0E77-06B0-49F7-99CC-754F357A2383}"/>
              </a:ext>
            </a:extLst>
          </p:cNvPr>
          <p:cNvSpPr txBox="1"/>
          <p:nvPr/>
        </p:nvSpPr>
        <p:spPr>
          <a:xfrm>
            <a:off x="4945877" y="44061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25C8C-7789-42AB-BBA7-309598598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31"/>
          <a:stretch/>
        </p:blipFill>
        <p:spPr>
          <a:xfrm>
            <a:off x="6897977" y="1362238"/>
            <a:ext cx="4466950" cy="2142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161B0-17AB-4258-9CF4-8DD7135A10A8}"/>
              </a:ext>
            </a:extLst>
          </p:cNvPr>
          <p:cNvSpPr txBox="1"/>
          <p:nvPr/>
        </p:nvSpPr>
        <p:spPr>
          <a:xfrm>
            <a:off x="1677044" y="43448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승하차인원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열린데이터 광장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4C677-9259-4308-8CB1-3447CC3743FB}"/>
              </a:ext>
            </a:extLst>
          </p:cNvPr>
          <p:cNvCxnSpPr>
            <a:cxnSpLocks/>
          </p:cNvCxnSpPr>
          <p:nvPr/>
        </p:nvCxnSpPr>
        <p:spPr>
          <a:xfrm flipH="1">
            <a:off x="6089780" y="1303354"/>
            <a:ext cx="3110" cy="4553338"/>
          </a:xfrm>
          <a:prstGeom prst="line">
            <a:avLst/>
          </a:prstGeom>
          <a:ln w="28575">
            <a:solidFill>
              <a:srgbClr val="8F56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BEE2-3E1A-42CF-BD83-CB6412D1E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7" r="1440"/>
          <a:stretch/>
        </p:blipFill>
        <p:spPr>
          <a:xfrm>
            <a:off x="6289040" y="3880547"/>
            <a:ext cx="2793998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BC4E62-D591-4334-85C9-2BB9EDFB9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1" r="1249"/>
          <a:stretch/>
        </p:blipFill>
        <p:spPr>
          <a:xfrm>
            <a:off x="9131452" y="3880547"/>
            <a:ext cx="2793998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3EC58D-C6E5-44F3-B429-969EEE8A1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924"/>
          <a:stretch/>
        </p:blipFill>
        <p:spPr>
          <a:xfrm>
            <a:off x="313543" y="1362238"/>
            <a:ext cx="5417283" cy="21429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E5258A7-52A8-4B0D-80D9-38A754520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805" y="3735337"/>
            <a:ext cx="3617968" cy="2231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9898D3-0243-4C86-AD89-3CE40AD58007}"/>
              </a:ext>
            </a:extLst>
          </p:cNvPr>
          <p:cNvSpPr txBox="1"/>
          <p:nvPr/>
        </p:nvSpPr>
        <p:spPr>
          <a:xfrm>
            <a:off x="8001573" y="434482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7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AA2910F8-F780-4DBB-BCC3-83112BEB87CA}"/>
              </a:ext>
            </a:extLst>
          </p:cNvPr>
          <p:cNvSpPr/>
          <p:nvPr/>
        </p:nvSpPr>
        <p:spPr>
          <a:xfrm>
            <a:off x="2366010" y="4792477"/>
            <a:ext cx="823722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DBDAD833-27DB-4CC8-8B1B-0FA42A4D6D56}"/>
              </a:ext>
            </a:extLst>
          </p:cNvPr>
          <p:cNvSpPr/>
          <p:nvPr/>
        </p:nvSpPr>
        <p:spPr>
          <a:xfrm>
            <a:off x="2169170" y="1962127"/>
            <a:ext cx="149986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포뮬레이션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723049" y="1716869"/>
            <a:ext cx="1033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프레임워크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K-means clustering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98B7E-B060-486E-98ED-B2BF91EE965B}"/>
              </a:ext>
            </a:extLst>
          </p:cNvPr>
          <p:cNvSpPr txBox="1"/>
          <p:nvPr/>
        </p:nvSpPr>
        <p:spPr>
          <a:xfrm>
            <a:off x="1105986" y="2304043"/>
            <a:ext cx="773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역의 시간대별 승객 분포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2A4F6-EFF6-4E92-8A7C-E1681C716A6B}"/>
              </a:ext>
            </a:extLst>
          </p:cNvPr>
          <p:cNvSpPr txBox="1"/>
          <p:nvPr/>
        </p:nvSpPr>
        <p:spPr>
          <a:xfrm>
            <a:off x="723049" y="2985834"/>
            <a:ext cx="1033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e.g.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출근시간 광고효과지수  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×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강남구 유동인구 중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 비율</a:t>
            </a:r>
            <a:endParaRPr lang="ko-KR" altLang="en-US" sz="2400" dirty="0"/>
          </a:p>
          <a:p>
            <a:pPr algn="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(+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프로세스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484CC-3931-4D89-9CAF-9B808C809975}"/>
              </a:ext>
            </a:extLst>
          </p:cNvPr>
          <p:cNvSpPr txBox="1"/>
          <p:nvPr/>
        </p:nvSpPr>
        <p:spPr>
          <a:xfrm>
            <a:off x="1104456" y="3898760"/>
            <a:ext cx="99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클러스터로 나눔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5A86F7-E5B5-4FB5-8E81-C10D75BA4890}"/>
              </a:ext>
            </a:extLst>
          </p:cNvPr>
          <p:cNvSpPr txBox="1"/>
          <p:nvPr/>
        </p:nvSpPr>
        <p:spPr>
          <a:xfrm>
            <a:off x="723049" y="4532126"/>
            <a:ext cx="100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인사이트 도출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클러스터 내에서 시간대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광고효과지수 평균 계산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011C1-2C37-47C1-B96B-8E10040F74E2}"/>
              </a:ext>
            </a:extLst>
          </p:cNvPr>
          <p:cNvSpPr txBox="1"/>
          <p:nvPr/>
        </p:nvSpPr>
        <p:spPr>
          <a:xfrm>
            <a:off x="1104456" y="5106763"/>
            <a:ext cx="632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SKT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상이할 수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대안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데이터 조사 후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데이터에 비중 반영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813337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813337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101642" y="1813336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AFEC6-62C1-46F2-BC48-09A52DB40751}"/>
              </a:ext>
            </a:extLst>
          </p:cNvPr>
          <p:cNvSpPr txBox="1"/>
          <p:nvPr/>
        </p:nvSpPr>
        <p:spPr>
          <a:xfrm>
            <a:off x="575347" y="2360183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2E642-7566-477C-BABE-0B94200E8C19}"/>
              </a:ext>
            </a:extLst>
          </p:cNvPr>
          <p:cNvSpPr txBox="1"/>
          <p:nvPr/>
        </p:nvSpPr>
        <p:spPr>
          <a:xfrm>
            <a:off x="3870409" y="236977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승하차인원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열린데이터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광장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A0504-D48D-4EB8-B37F-B11C51FCB931}"/>
              </a:ext>
            </a:extLst>
          </p:cNvPr>
          <p:cNvSpPr txBox="1"/>
          <p:nvPr/>
        </p:nvSpPr>
        <p:spPr>
          <a:xfrm>
            <a:off x="7298289" y="2377963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40665-09F8-428D-AC6F-4D96683DDDFD}"/>
              </a:ext>
            </a:extLst>
          </p:cNvPr>
          <p:cNvSpPr txBox="1"/>
          <p:nvPr/>
        </p:nvSpPr>
        <p:spPr>
          <a:xfrm>
            <a:off x="575347" y="378207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인사이트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DD3BF-FB29-48E2-8411-9E4141F8617A}"/>
              </a:ext>
            </a:extLst>
          </p:cNvPr>
          <p:cNvSpPr txBox="1"/>
          <p:nvPr/>
        </p:nvSpPr>
        <p:spPr>
          <a:xfrm>
            <a:off x="494043" y="5203973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밸류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DEDDE-35A8-4CA0-844D-9B1E2A25681F}"/>
              </a:ext>
            </a:extLst>
          </p:cNvPr>
          <p:cNvSpPr txBox="1"/>
          <p:nvPr/>
        </p:nvSpPr>
        <p:spPr>
          <a:xfrm>
            <a:off x="3870409" y="3737353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시간대를 구분하여 연령별 유동인구를 기준으로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지하철역을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634E3-647D-4A20-97E2-FCF36CA76D8E}"/>
              </a:ext>
            </a:extLst>
          </p:cNvPr>
          <p:cNvSpPr txBox="1"/>
          <p:nvPr/>
        </p:nvSpPr>
        <p:spPr>
          <a:xfrm>
            <a:off x="3870409" y="5173195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연령별 유동인구를 구분하고 시간대를 세분화하여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효과적인 광고 묶음 개발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1C00288-DBF3-4FC3-B180-7491BDC5DF07}"/>
              </a:ext>
            </a:extLst>
          </p:cNvPr>
          <p:cNvSpPr/>
          <p:nvPr/>
        </p:nvSpPr>
        <p:spPr>
          <a:xfrm>
            <a:off x="1988540" y="1431410"/>
            <a:ext cx="2504681" cy="210406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1A91B4F-45F5-466E-B6BC-0E855CD9A60B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801E99D9-CAF0-429A-9390-F780ADB205D3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064EC-9D6B-4691-AA0E-91BDE6604053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및  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로부터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endParaRPr lang="en-US" altLang="ko-KR" sz="3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2F4C4F-8F8E-4A88-BB93-90035A9BD3FC}"/>
              </a:ext>
            </a:extLst>
          </p:cNvPr>
          <p:cNvSpPr txBox="1"/>
          <p:nvPr/>
        </p:nvSpPr>
        <p:spPr>
          <a:xfrm>
            <a:off x="1869141" y="1092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광고 전략 도출</a:t>
            </a:r>
          </a:p>
        </p:txBody>
      </p:sp>
    </p:spTree>
    <p:extLst>
      <p:ext uri="{BB962C8B-B14F-4D97-AF65-F5344CB8AC3E}">
        <p14:creationId xmlns:p14="http://schemas.microsoft.com/office/powerpoint/2010/main" val="23764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34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Pre-processing</a:t>
            </a:r>
            <a:endParaRPr lang="ko-KR" altLang="en-US" sz="3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1688927-9CEE-408C-8B56-9810779A60F9}"/>
              </a:ext>
            </a:extLst>
          </p:cNvPr>
          <p:cNvSpPr/>
          <p:nvPr/>
        </p:nvSpPr>
        <p:spPr>
          <a:xfrm>
            <a:off x="3280528" y="3687122"/>
            <a:ext cx="1571524" cy="175176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학습 준비 및 초벌 분석 결과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0266A-997C-45A1-B891-CE73007BC57C}"/>
              </a:ext>
            </a:extLst>
          </p:cNvPr>
          <p:cNvSpPr txBox="1"/>
          <p:nvPr/>
        </p:nvSpPr>
        <p:spPr>
          <a:xfrm>
            <a:off x="57962" y="1982878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학습 데이터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BCD91-9225-4743-83F0-8625F9673A52}"/>
              </a:ext>
            </a:extLst>
          </p:cNvPr>
          <p:cNvSpPr txBox="1"/>
          <p:nvPr/>
        </p:nvSpPr>
        <p:spPr>
          <a:xfrm>
            <a:off x="59565" y="327800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평가 기준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04743-0157-4085-8135-96C219E26D24}"/>
              </a:ext>
            </a:extLst>
          </p:cNvPr>
          <p:cNvSpPr txBox="1"/>
          <p:nvPr/>
        </p:nvSpPr>
        <p:spPr>
          <a:xfrm>
            <a:off x="57962" y="4662549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초벌 분석 결과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605DCC-A591-437B-8525-A352ACFEE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455"/>
              </p:ext>
            </p:extLst>
          </p:nvPr>
        </p:nvGraphicFramePr>
        <p:xfrm>
          <a:off x="2894861" y="1659661"/>
          <a:ext cx="9093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07">
                  <a:extLst>
                    <a:ext uri="{9D8B030D-6E8A-4147-A177-3AD203B41FA5}">
                      <a16:colId xmlns:a16="http://schemas.microsoft.com/office/drawing/2014/main" val="810004794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020093713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206595045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343072995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2727979300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106150630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874190121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29161622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406540386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361950948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709639786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54665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역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 </a:t>
                      </a:r>
                      <a:r>
                        <a:rPr lang="ko-KR" altLang="en-US" sz="10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 </a:t>
                      </a:r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60-70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60-70 </a:t>
                      </a:r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4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강남 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54764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86566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78866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54829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45695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77761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87016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68630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53625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658818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76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잠실 저녁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130560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227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86D762-666D-4E1D-868D-D9C31CC7B4F4}"/>
              </a:ext>
            </a:extLst>
          </p:cNvPr>
          <p:cNvSpPr txBox="1"/>
          <p:nvPr/>
        </p:nvSpPr>
        <p:spPr>
          <a:xfrm>
            <a:off x="3209816" y="3068187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라벨이 없는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비지도학습이므로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Silhouette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비교하여 적절한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4A071-F2AA-49FE-8FC9-4D66B2ADDE0E}"/>
              </a:ext>
            </a:extLst>
          </p:cNvPr>
          <p:cNvSpPr txBox="1"/>
          <p:nvPr/>
        </p:nvSpPr>
        <p:spPr>
          <a:xfrm>
            <a:off x="3209816" y="4547789"/>
            <a:ext cx="8138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 수가 작을수록 전체 유동인구 수만 크게 반영되는 문제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소수 지하철역 유동인구 수가 매우 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클러스터 수 늘리고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연령별 인구비율 분리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4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363</Words>
  <Application>Microsoft Office PowerPoint</Application>
  <PresentationFormat>와이드스크린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a옛날사진관2</vt:lpstr>
      <vt:lpstr>나눔스퀘어_ac Bold</vt:lpstr>
      <vt:lpstr>나눔스퀘어_ac Light</vt:lpstr>
      <vt:lpstr>나눔스퀘어_ac</vt:lpstr>
      <vt:lpstr>나눔스퀘어_ac ExtraBold</vt:lpstr>
      <vt:lpstr>맑은 고딕</vt:lpstr>
      <vt:lpstr>Arial</vt:lpstr>
      <vt:lpstr>Office 테마</vt:lpstr>
      <vt:lpstr>데이터마이닝 프로젝트 주제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김민재</dc:creator>
  <cp:lastModifiedBy>송한결</cp:lastModifiedBy>
  <cp:revision>51</cp:revision>
  <dcterms:created xsi:type="dcterms:W3CDTF">2020-11-07T16:01:28Z</dcterms:created>
  <dcterms:modified xsi:type="dcterms:W3CDTF">2020-11-29T10:40:35Z</dcterms:modified>
</cp:coreProperties>
</file>