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embeddedFontLst>
    <p:embeddedFont>
      <p:font typeface="a옛날사진관2" panose="02020600000000000000" pitchFamily="18" charset="-127"/>
      <p:regular r:id="rId10"/>
    </p:embeddedFont>
    <p:embeddedFont>
      <p:font typeface="나눔스퀘어_ac" panose="020B0600000101010101" pitchFamily="50" charset="-127"/>
      <p:regular r:id="rId11"/>
    </p:embeddedFont>
    <p:embeddedFont>
      <p:font typeface="나눔스퀘어_ac Bold" panose="020B0600000101010101" pitchFamily="50" charset="-127"/>
      <p:bold r:id="rId12"/>
    </p:embeddedFont>
    <p:embeddedFont>
      <p:font typeface="나눔스퀘어_ac Light" panose="020B0600000101010101" pitchFamily="50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473C"/>
    <a:srgbClr val="8F5643"/>
    <a:srgbClr val="CC9D8D"/>
    <a:srgbClr val="C2755B"/>
    <a:srgbClr val="E2C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A00AD-BEE5-40D6-91A0-9487139C8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60EBD0-18D0-4621-94F7-51B0AE2FD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6B347-E93C-4A3A-9B40-6E81A17D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F4F85-6145-4797-9996-8DCBF73B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56A56-F593-40CD-830B-6B9B2FE2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8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8C1A1-7A2D-40C7-AFCD-75415D79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347059-FEE5-4EA8-9500-00BCA97E4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01283-53A3-4199-80CF-F1E797D9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18A5D-7EE7-4B5C-A7A2-27377CD6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1723C-28FE-4ABA-9582-AC0A3638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1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1CE1D-B0BD-4CEA-8D77-D3680E7D0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1C8846-BF01-491C-8084-8CECF91FD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16499-B67A-4E28-BD6E-B4CC964B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36B99-6D16-4CF9-9602-3290CA6F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BE1A13-FE25-4BF6-96B1-EE64AA69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9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50378-01DE-47B2-8B1A-60131C32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D16F5-71C5-4D93-9525-87B203BF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C2B48-A3F0-4713-8EB2-BA601E36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7E013-79A5-453C-B7D6-10CE6109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14204-4319-42F6-BCE3-15AF3EEA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8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9A6A3-808D-42C5-ACF7-7F81C9CC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45112-1713-4B4E-9BFA-3D262BE54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39BD59-01D6-429B-8970-25F3FFD5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A03A1-F6FD-41ED-B379-68B0AF2C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BC56E-C3D7-4F36-9DD7-D9D069A9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8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2BF96-D499-4B9A-A1D9-BBEAA459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DEAF88-DFE7-413B-A0F8-F25925AFA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AFD04C-6EB8-4D59-B3E0-52DA27CB6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F8F757-DE8A-4C35-9180-8AB7A022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75784-9890-4848-90D8-2BFE405E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038D07-6DF3-49ED-9B24-0BC59D9F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3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B73AD-1144-4DBC-B053-E2E8F83B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0549D-5702-4004-8F29-889615DBE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B9BCFC-B345-4A44-BA13-B4805ACFE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357276-7333-4B6F-B1E9-BFB89BEE6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5E2387-AA85-4512-BB7B-2876A365C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D3CF1A-72F3-4F13-BB59-6E3373BF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54618F-28CD-425D-B011-8F722D36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608E58-57C3-40A4-B88D-F4D27EE4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6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70731-C498-4BDC-AF6B-42ACDFD2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4F124-6085-44AE-A760-B2D661C3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D7950C-191B-41FA-836C-B436592B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F5F4A8-C55A-471A-A816-52898614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7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CD85C5-09DD-4CFA-AC63-076993C2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4AE628-CDF8-49D5-9C16-8C928581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4D8F5-5768-48E2-A5E6-ACF6D50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59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28D70-4E63-4EAE-B39D-27184F4C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41879-2E58-45C5-99E0-496263D2A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4608C-4904-46ED-98E8-B6A01841D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00401-E33A-4119-A884-D11D3C32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FCEAF-42B4-4888-81C2-4E6D9D03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4B2C4-4F01-4DF8-8074-46215CF4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7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5ED4D-C8D1-46FB-BEBE-8CAA863A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B83AB3-83A5-400B-A4F6-11DB8686A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33AAA-E8A5-4181-B322-44D1E4E46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1AF1-5CF0-4998-914F-8F144386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EAB1-2C2F-44E2-9002-5C27AA55973B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7F8D4A-F68A-4E49-BAD8-3AAEB99A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55D52F-2CA7-4CA2-81C9-B43330FF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4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C22B3-8B3B-4ADF-9644-4DF78A40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D1846-D025-4F20-B78D-E417B2CF8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8BF9C-01BA-496C-BADC-75022CD70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EAB1-2C2F-44E2-9002-5C27AA55973B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CE1E4-CC98-4928-935C-C00A6ABD5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74938-E4D6-4B78-95BB-07696725C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4BB26-FB88-45F7-86E8-B234D4920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6F2136-E154-48EC-A3F5-EE042C3B78EF}"/>
              </a:ext>
            </a:extLst>
          </p:cNvPr>
          <p:cNvSpPr/>
          <p:nvPr/>
        </p:nvSpPr>
        <p:spPr>
          <a:xfrm>
            <a:off x="6219" y="4966448"/>
            <a:ext cx="12192000" cy="1891552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C4981C-18E7-4B5E-9DBF-09FE21166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5258" y="2181423"/>
            <a:ext cx="6481483" cy="1796863"/>
          </a:xfrm>
        </p:spPr>
        <p:txBody>
          <a:bodyPr/>
          <a:lstStyle/>
          <a:p>
            <a:pPr algn="l"/>
            <a:r>
              <a:rPr lang="ko-KR" altLang="en-US" sz="32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데이터마이닝</a:t>
            </a:r>
            <a:b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주제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A5FD72-C216-473D-B80B-CE9AECBE8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7535" y="5143850"/>
            <a:ext cx="5856377" cy="1507146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2018-18291  </a:t>
            </a:r>
            <a:r>
              <a:rPr lang="ko-KR" altLang="en-US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김민재</a:t>
            </a:r>
            <a:endParaRPr lang="en-US" altLang="ko-KR" sz="2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2015-13144  </a:t>
            </a:r>
            <a:r>
              <a:rPr lang="ko-KR" altLang="en-US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송한결</a:t>
            </a:r>
            <a:endParaRPr lang="en-US" altLang="ko-KR" sz="2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2000-00000  </a:t>
            </a:r>
            <a:r>
              <a:rPr lang="ko-KR" altLang="en-US" sz="2000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정유나</a:t>
            </a:r>
            <a:endParaRPr lang="en-US" altLang="ko-KR" sz="2000" dirty="0">
              <a:solidFill>
                <a:schemeClr val="bg1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B2D77ED-5125-4316-AD47-DE230E6AB566}"/>
              </a:ext>
            </a:extLst>
          </p:cNvPr>
          <p:cNvSpPr/>
          <p:nvPr/>
        </p:nvSpPr>
        <p:spPr>
          <a:xfrm>
            <a:off x="2599763" y="3915533"/>
            <a:ext cx="9592237" cy="95635"/>
          </a:xfrm>
          <a:custGeom>
            <a:avLst/>
            <a:gdLst>
              <a:gd name="connsiteX0" fmla="*/ 23909 w 9592237"/>
              <a:gd name="connsiteY0" fmla="*/ 0 h 95635"/>
              <a:gd name="connsiteX1" fmla="*/ 9592237 w 9592237"/>
              <a:gd name="connsiteY1" fmla="*/ 0 h 95635"/>
              <a:gd name="connsiteX2" fmla="*/ 9592237 w 9592237"/>
              <a:gd name="connsiteY2" fmla="*/ 95635 h 95635"/>
              <a:gd name="connsiteX3" fmla="*/ 0 w 9592237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2237" h="95635">
                <a:moveTo>
                  <a:pt x="23909" y="0"/>
                </a:moveTo>
                <a:lnTo>
                  <a:pt x="9592237" y="0"/>
                </a:lnTo>
                <a:lnTo>
                  <a:pt x="9592237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EAED1E3-71C9-46CB-AA21-691FA80927A0}"/>
              </a:ext>
            </a:extLst>
          </p:cNvPr>
          <p:cNvSpPr/>
          <p:nvPr/>
        </p:nvSpPr>
        <p:spPr>
          <a:xfrm flipV="1">
            <a:off x="1" y="4759444"/>
            <a:ext cx="5320144" cy="1891552"/>
          </a:xfrm>
          <a:custGeom>
            <a:avLst/>
            <a:gdLst>
              <a:gd name="connsiteX0" fmla="*/ 0 w 4256299"/>
              <a:gd name="connsiteY0" fmla="*/ 2147397 h 2147397"/>
              <a:gd name="connsiteX1" fmla="*/ 4256299 w 4256299"/>
              <a:gd name="connsiteY1" fmla="*/ 2147397 h 2147397"/>
              <a:gd name="connsiteX2" fmla="*/ 3719450 w 4256299"/>
              <a:gd name="connsiteY2" fmla="*/ 0 h 2147397"/>
              <a:gd name="connsiteX3" fmla="*/ 0 w 4256299"/>
              <a:gd name="connsiteY3" fmla="*/ 0 h 2147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299" h="2147397">
                <a:moveTo>
                  <a:pt x="0" y="2147397"/>
                </a:moveTo>
                <a:lnTo>
                  <a:pt x="4256299" y="2147397"/>
                </a:lnTo>
                <a:lnTo>
                  <a:pt x="3719450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st="381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2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D92F1-9537-4F38-A0DA-6CB5D5D74972}"/>
              </a:ext>
            </a:extLst>
          </p:cNvPr>
          <p:cNvSpPr txBox="1"/>
          <p:nvPr/>
        </p:nvSpPr>
        <p:spPr>
          <a:xfrm>
            <a:off x="622923" y="478556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</a:t>
            </a: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9DE736F1-211A-41B4-B4DA-7D99A349DCB9}"/>
              </a:ext>
            </a:extLst>
          </p:cNvPr>
          <p:cNvSpPr/>
          <p:nvPr/>
        </p:nvSpPr>
        <p:spPr>
          <a:xfrm>
            <a:off x="2102865" y="1402456"/>
            <a:ext cx="2234301" cy="216000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86C36-8FBE-4A6D-A1B1-E7F264A09422}"/>
              </a:ext>
            </a:extLst>
          </p:cNvPr>
          <p:cNvSpPr txBox="1"/>
          <p:nvPr/>
        </p:nvSpPr>
        <p:spPr>
          <a:xfrm>
            <a:off x="493057" y="2435267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비즈니스 배경</a:t>
            </a:r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id="{37D0ADB9-2503-45F8-9784-2F0C97FE3889}"/>
              </a:ext>
            </a:extLst>
          </p:cNvPr>
          <p:cNvSpPr/>
          <p:nvPr/>
        </p:nvSpPr>
        <p:spPr>
          <a:xfrm>
            <a:off x="6862257" y="814870"/>
            <a:ext cx="2713318" cy="216000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60E9D2AB-89DF-4463-9304-81F87DA55160}"/>
              </a:ext>
            </a:extLst>
          </p:cNvPr>
          <p:cNvSpPr/>
          <p:nvPr/>
        </p:nvSpPr>
        <p:spPr>
          <a:xfrm>
            <a:off x="2100175" y="814870"/>
            <a:ext cx="4202951" cy="216000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2C31-547C-436D-AE6B-CB244EE1815C}"/>
              </a:ext>
            </a:extLst>
          </p:cNvPr>
          <p:cNvSpPr txBox="1"/>
          <p:nvPr/>
        </p:nvSpPr>
        <p:spPr>
          <a:xfrm>
            <a:off x="2084935" y="490582"/>
            <a:ext cx="8740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지하철</a:t>
            </a:r>
            <a:r>
              <a:rPr lang="en-US" altLang="ko-KR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승하차인원 데이터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및   </a:t>
            </a:r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유동인구 데이터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로부터</a:t>
            </a:r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endParaRPr lang="en-US" altLang="ko-KR" sz="32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7F1C4-7E7F-44E8-A513-DB3EFBB267A5}"/>
              </a:ext>
            </a:extLst>
          </p:cNvPr>
          <p:cNvSpPr txBox="1"/>
          <p:nvPr/>
        </p:nvSpPr>
        <p:spPr>
          <a:xfrm>
            <a:off x="493057" y="3426702"/>
            <a:ext cx="1848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비즈니스 문제</a:t>
            </a:r>
            <a:endParaRPr lang="en-US" altLang="ko-KR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밸류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EB8353-FF4F-48AA-BD13-30F8E222AE18}"/>
              </a:ext>
            </a:extLst>
          </p:cNvPr>
          <p:cNvSpPr txBox="1"/>
          <p:nvPr/>
        </p:nvSpPr>
        <p:spPr>
          <a:xfrm>
            <a:off x="2763012" y="3302377"/>
            <a:ext cx="8718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지하철 역사의 승객 분포를 이용해 역들을 클러스터링하고 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클러스터의 광고효과지수를 도출함으로써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디지털 광고 운영전략을 개선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하고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전체적인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광고 효과 제고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기대할 수 있다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4A9F0E-BFB8-487E-9B5F-AD94004CC378}"/>
              </a:ext>
            </a:extLst>
          </p:cNvPr>
          <p:cNvSpPr txBox="1"/>
          <p:nvPr/>
        </p:nvSpPr>
        <p:spPr>
          <a:xfrm>
            <a:off x="2763013" y="2281380"/>
            <a:ext cx="8834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지하철 디지털 광고는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시간대별로 유연하게 광고를 바꿀 수 있다는 이점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살리지 못하고 있다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E48790-D416-469A-A8FF-D513516A246E}"/>
              </a:ext>
            </a:extLst>
          </p:cNvPr>
          <p:cNvSpPr txBox="1"/>
          <p:nvPr/>
        </p:nvSpPr>
        <p:spPr>
          <a:xfrm>
            <a:off x="2084935" y="1095004"/>
            <a:ext cx="32093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광고효과지수 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도출</a:t>
            </a:r>
            <a:endParaRPr lang="ko-KR" altLang="en-US" sz="32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2883C247-6725-432F-B722-635573C48E56}"/>
              </a:ext>
            </a:extLst>
          </p:cNvPr>
          <p:cNvSpPr/>
          <p:nvPr/>
        </p:nvSpPr>
        <p:spPr>
          <a:xfrm rot="10800000">
            <a:off x="0" y="1927772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86C924F7-8872-469A-83F7-ABD3981539EF}"/>
              </a:ext>
            </a:extLst>
          </p:cNvPr>
          <p:cNvSpPr/>
          <p:nvPr/>
        </p:nvSpPr>
        <p:spPr>
          <a:xfrm>
            <a:off x="11481399" y="1927772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7F76EF42-1424-4FF5-9771-80F86B51766B}"/>
              </a:ext>
            </a:extLst>
          </p:cNvPr>
          <p:cNvSpPr/>
          <p:nvPr/>
        </p:nvSpPr>
        <p:spPr>
          <a:xfrm rot="10800000">
            <a:off x="8663114" y="1927771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DB5F25-E0CD-4F92-ADC8-40C747C4C214}"/>
              </a:ext>
            </a:extLst>
          </p:cNvPr>
          <p:cNvSpPr txBox="1"/>
          <p:nvPr/>
        </p:nvSpPr>
        <p:spPr>
          <a:xfrm>
            <a:off x="493056" y="4934096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비즈니스 액션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56D032-3A6C-474E-9545-674B711414D8}"/>
              </a:ext>
            </a:extLst>
          </p:cNvPr>
          <p:cNvSpPr txBox="1"/>
          <p:nvPr/>
        </p:nvSpPr>
        <p:spPr>
          <a:xfrm>
            <a:off x="2763013" y="4626320"/>
            <a:ext cx="80625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클러스터에 대해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시간대마다 광고효과지수가 높은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성별 및 연령대 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indent="177800"/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타겟 광고 송출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군집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시간대별로 세분화된 광고단가 책정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67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326065AA-2990-4344-9ED9-28813863903C}"/>
              </a:ext>
            </a:extLst>
          </p:cNvPr>
          <p:cNvSpPr/>
          <p:nvPr/>
        </p:nvSpPr>
        <p:spPr>
          <a:xfrm>
            <a:off x="8024433" y="636270"/>
            <a:ext cx="1744407" cy="160648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77067738-EBCC-43BA-9145-A410E2995117}"/>
              </a:ext>
            </a:extLst>
          </p:cNvPr>
          <p:cNvSpPr/>
          <p:nvPr/>
        </p:nvSpPr>
        <p:spPr>
          <a:xfrm>
            <a:off x="1707424" y="636270"/>
            <a:ext cx="2655026" cy="160648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6B0E77-06B0-49F7-99CC-754F357A2383}"/>
              </a:ext>
            </a:extLst>
          </p:cNvPr>
          <p:cNvSpPr txBox="1"/>
          <p:nvPr/>
        </p:nvSpPr>
        <p:spPr>
          <a:xfrm>
            <a:off x="4945877" y="440612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예시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725C8C-7789-42AB-BBA7-309598598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031"/>
          <a:stretch/>
        </p:blipFill>
        <p:spPr>
          <a:xfrm>
            <a:off x="6897977" y="1362238"/>
            <a:ext cx="4466950" cy="2142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9161B0-17AB-4258-9CF4-8DD7135A10A8}"/>
              </a:ext>
            </a:extLst>
          </p:cNvPr>
          <p:cNvSpPr txBox="1"/>
          <p:nvPr/>
        </p:nvSpPr>
        <p:spPr>
          <a:xfrm>
            <a:off x="1677044" y="434482"/>
            <a:ext cx="274626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승하차인원 데이터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en-US" altLang="ko-KR" sz="14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– </a:t>
            </a:r>
            <a:r>
              <a:rPr lang="ko-KR" altLang="en-US" sz="14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서울 열린데이터 광장</a:t>
            </a:r>
            <a:endParaRPr lang="ko-KR" altLang="en-US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F4C677-9259-4308-8CB1-3447CC3743FB}"/>
              </a:ext>
            </a:extLst>
          </p:cNvPr>
          <p:cNvCxnSpPr>
            <a:cxnSpLocks/>
          </p:cNvCxnSpPr>
          <p:nvPr/>
        </p:nvCxnSpPr>
        <p:spPr>
          <a:xfrm flipH="1">
            <a:off x="6089780" y="1303354"/>
            <a:ext cx="3110" cy="4553338"/>
          </a:xfrm>
          <a:prstGeom prst="line">
            <a:avLst/>
          </a:prstGeom>
          <a:ln w="28575">
            <a:solidFill>
              <a:srgbClr val="8F56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FB7BEE2-3E1A-42CF-BD83-CB6412D1ED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7" r="1440"/>
          <a:stretch/>
        </p:blipFill>
        <p:spPr>
          <a:xfrm>
            <a:off x="6289040" y="3880547"/>
            <a:ext cx="2793998" cy="18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BC4E62-D591-4334-85C9-2BB9EDFB90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31" r="1249"/>
          <a:stretch/>
        </p:blipFill>
        <p:spPr>
          <a:xfrm>
            <a:off x="9131452" y="3880547"/>
            <a:ext cx="2793998" cy="180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E3EC58D-C6E5-44F3-B429-969EEE8A14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924"/>
          <a:stretch/>
        </p:blipFill>
        <p:spPr>
          <a:xfrm>
            <a:off x="313543" y="1362238"/>
            <a:ext cx="5417283" cy="214296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E5258A7-52A8-4B0D-80D9-38A754520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8805" y="3735337"/>
            <a:ext cx="3617968" cy="22316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79898D3-0243-4C86-AD89-3CE40AD58007}"/>
              </a:ext>
            </a:extLst>
          </p:cNvPr>
          <p:cNvSpPr txBox="1"/>
          <p:nvPr/>
        </p:nvSpPr>
        <p:spPr>
          <a:xfrm>
            <a:off x="8001573" y="434482"/>
            <a:ext cx="23074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유동인구 데이터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en-US" altLang="ko-KR" sz="140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– SK Telecom Big Data Hub</a:t>
            </a:r>
            <a:endParaRPr lang="ko-KR" altLang="en-US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79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평행 사변형 61">
            <a:extLst>
              <a:ext uri="{FF2B5EF4-FFF2-40B4-BE49-F238E27FC236}">
                <a16:creationId xmlns:a16="http://schemas.microsoft.com/office/drawing/2014/main" id="{AA2910F8-F780-4DBB-BCC3-83112BEB87CA}"/>
              </a:ext>
            </a:extLst>
          </p:cNvPr>
          <p:cNvSpPr/>
          <p:nvPr/>
        </p:nvSpPr>
        <p:spPr>
          <a:xfrm>
            <a:off x="2366010" y="4792477"/>
            <a:ext cx="8237220" cy="160648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" name="평행 사변형 54">
            <a:extLst>
              <a:ext uri="{FF2B5EF4-FFF2-40B4-BE49-F238E27FC236}">
                <a16:creationId xmlns:a16="http://schemas.microsoft.com/office/drawing/2014/main" id="{DBDAD833-27DB-4CC8-8B1B-0FA42A4D6D56}"/>
              </a:ext>
            </a:extLst>
          </p:cNvPr>
          <p:cNvSpPr/>
          <p:nvPr/>
        </p:nvSpPr>
        <p:spPr>
          <a:xfrm>
            <a:off x="2169170" y="1962127"/>
            <a:ext cx="1499860" cy="160648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D92F1-9537-4F38-A0DA-6CB5D5D74972}"/>
              </a:ext>
            </a:extLst>
          </p:cNvPr>
          <p:cNvSpPr txBox="1"/>
          <p:nvPr/>
        </p:nvSpPr>
        <p:spPr>
          <a:xfrm>
            <a:off x="494043" y="478556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포뮬레이션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4A9F0E-BFB8-487E-9B5F-AD94004CC378}"/>
              </a:ext>
            </a:extLst>
          </p:cNvPr>
          <p:cNvSpPr txBox="1"/>
          <p:nvPr/>
        </p:nvSpPr>
        <p:spPr>
          <a:xfrm>
            <a:off x="723049" y="1716869"/>
            <a:ext cx="1033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프레임워크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클러스터링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 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K-means clustering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C98B7E-B060-486E-98ED-B2BF91EE965B}"/>
              </a:ext>
            </a:extLst>
          </p:cNvPr>
          <p:cNvSpPr txBox="1"/>
          <p:nvPr/>
        </p:nvSpPr>
        <p:spPr>
          <a:xfrm>
            <a:off x="1105986" y="2304043"/>
            <a:ext cx="773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입력변수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역의 시간대별 승객 분포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유동인구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</a:t>
            </a: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 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출력변수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없음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E2A4F6-EFF6-4E92-8A7C-E1681C716A6B}"/>
              </a:ext>
            </a:extLst>
          </p:cNvPr>
          <p:cNvSpPr txBox="1"/>
          <p:nvPr/>
        </p:nvSpPr>
        <p:spPr>
          <a:xfrm>
            <a:off x="723049" y="2985834"/>
            <a:ext cx="1033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 데이터 정의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 e.g.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강남역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20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 남성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출근시간 광고효과지수   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   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강남역 </a:t>
            </a: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</a:t>
            </a: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-10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 승하차인원</a:t>
            </a:r>
            <a:endParaRPr lang="en-US" altLang="ko-KR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/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× 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강남구 유동인구 중 </a:t>
            </a: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 남성 비율</a:t>
            </a:r>
            <a:endParaRPr lang="ko-KR" altLang="en-US" sz="2400"/>
          </a:p>
          <a:p>
            <a:pPr algn="r"/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(+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 프로세스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5484CC-3931-4D89-9CAF-9B808C809975}"/>
              </a:ext>
            </a:extLst>
          </p:cNvPr>
          <p:cNvSpPr txBox="1"/>
          <p:nvPr/>
        </p:nvSpPr>
        <p:spPr>
          <a:xfrm>
            <a:off x="1104456" y="3898760"/>
            <a:ext cx="9956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학습 방법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</a:t>
            </a:r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클러스터로 나눔</a:t>
            </a: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5A86F7-E5B5-4FB5-8E81-C10D75BA4890}"/>
              </a:ext>
            </a:extLst>
          </p:cNvPr>
          <p:cNvSpPr txBox="1"/>
          <p:nvPr/>
        </p:nvSpPr>
        <p:spPr>
          <a:xfrm>
            <a:off x="723049" y="4532126"/>
            <a:ext cx="1004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인사이트 도출 방법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클러스터 내에서 시간대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성별 </a:t>
            </a: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연령대별 광고효과지수 평균 계산</a:t>
            </a:r>
            <a:endParaRPr lang="en-US" altLang="ko-KR" sz="20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A011C1-2C37-47C1-B96B-8E10040F74E2}"/>
              </a:ext>
            </a:extLst>
          </p:cNvPr>
          <p:cNvSpPr txBox="1"/>
          <p:nvPr/>
        </p:nvSpPr>
        <p:spPr>
          <a:xfrm>
            <a:off x="1104456" y="5106763"/>
            <a:ext cx="6320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문제점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연령대별 </a:t>
            </a:r>
            <a:r>
              <a:rPr lang="en-US" altLang="ko-KR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SKT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상이할 수 있음</a:t>
            </a:r>
            <a:endParaRPr lang="en-US" altLang="ko-KR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→ 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대안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데이터 조사 후 </a:t>
            </a:r>
            <a:r>
              <a: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유동인구 데이터에 비중 반영</a:t>
            </a:r>
            <a:endParaRPr lang="en-US" altLang="ko-KR" sz="24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44F4D49-FB4C-4729-BC4E-D673650D745B}"/>
              </a:ext>
            </a:extLst>
          </p:cNvPr>
          <p:cNvSpPr/>
          <p:nvPr/>
        </p:nvSpPr>
        <p:spPr>
          <a:xfrm rot="10800000">
            <a:off x="0" y="1299993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2C08CC0-3A99-40B5-9439-686A71BE95C3}"/>
              </a:ext>
            </a:extLst>
          </p:cNvPr>
          <p:cNvSpPr/>
          <p:nvPr/>
        </p:nvSpPr>
        <p:spPr>
          <a:xfrm>
            <a:off x="11481399" y="1299993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294E74-B294-403A-A3DA-FBCE011C0611}"/>
              </a:ext>
            </a:extLst>
          </p:cNvPr>
          <p:cNvSpPr/>
          <p:nvPr/>
        </p:nvSpPr>
        <p:spPr>
          <a:xfrm rot="10800000">
            <a:off x="8663114" y="1299992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0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44F4D49-FB4C-4729-BC4E-D673650D745B}"/>
              </a:ext>
            </a:extLst>
          </p:cNvPr>
          <p:cNvSpPr/>
          <p:nvPr/>
        </p:nvSpPr>
        <p:spPr>
          <a:xfrm rot="10800000">
            <a:off x="0" y="1813337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2C08CC0-3A99-40B5-9439-686A71BE95C3}"/>
              </a:ext>
            </a:extLst>
          </p:cNvPr>
          <p:cNvSpPr/>
          <p:nvPr/>
        </p:nvSpPr>
        <p:spPr>
          <a:xfrm>
            <a:off x="11481399" y="1813337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294E74-B294-403A-A3DA-FBCE011C0611}"/>
              </a:ext>
            </a:extLst>
          </p:cNvPr>
          <p:cNvSpPr/>
          <p:nvPr/>
        </p:nvSpPr>
        <p:spPr>
          <a:xfrm rot="10800000">
            <a:off x="8101642" y="1813336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7AFEC6-62C1-46F2-BC48-09A52DB40751}"/>
              </a:ext>
            </a:extLst>
          </p:cNvPr>
          <p:cNvSpPr txBox="1"/>
          <p:nvPr/>
        </p:nvSpPr>
        <p:spPr>
          <a:xfrm>
            <a:off x="575347" y="2360183"/>
            <a:ext cx="139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42E642-7566-477C-BABE-0B94200E8C19}"/>
              </a:ext>
            </a:extLst>
          </p:cNvPr>
          <p:cNvSpPr txBox="1"/>
          <p:nvPr/>
        </p:nvSpPr>
        <p:spPr>
          <a:xfrm>
            <a:off x="3870409" y="2369772"/>
            <a:ext cx="274626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지하철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승하차인원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– 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서울 </a:t>
            </a:r>
            <a:r>
              <a:rPr lang="ko-KR" altLang="en-US" sz="14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열린데이터</a:t>
            </a:r>
            <a:r>
              <a:rPr lang="ko-KR" altLang="en-US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광장</a:t>
            </a:r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A0504-D48D-4EB8-B37F-B11C51FCB931}"/>
              </a:ext>
            </a:extLst>
          </p:cNvPr>
          <p:cNvSpPr txBox="1"/>
          <p:nvPr/>
        </p:nvSpPr>
        <p:spPr>
          <a:xfrm>
            <a:off x="7298289" y="2377963"/>
            <a:ext cx="23074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유동인구 데이터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en-US" altLang="ko-KR" sz="14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– SK Telecom Big Data Hub</a:t>
            </a:r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C40665-09F8-428D-AC6F-4D96683DDDFD}"/>
              </a:ext>
            </a:extLst>
          </p:cNvPr>
          <p:cNvSpPr txBox="1"/>
          <p:nvPr/>
        </p:nvSpPr>
        <p:spPr>
          <a:xfrm>
            <a:off x="575347" y="3782078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인사이트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6DD3BF-FB29-48E2-8411-9E4141F8617A}"/>
              </a:ext>
            </a:extLst>
          </p:cNvPr>
          <p:cNvSpPr txBox="1"/>
          <p:nvPr/>
        </p:nvSpPr>
        <p:spPr>
          <a:xfrm>
            <a:off x="494043" y="5203973"/>
            <a:ext cx="270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비즈니스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밸류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DEDDE-35A8-4CA0-844D-9B1E2A25681F}"/>
              </a:ext>
            </a:extLst>
          </p:cNvPr>
          <p:cNvSpPr txBox="1"/>
          <p:nvPr/>
        </p:nvSpPr>
        <p:spPr>
          <a:xfrm>
            <a:off x="3870409" y="3737353"/>
            <a:ext cx="4865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시간대를 구분하여 연령별 유동인구를 기준으로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just"/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 지하철역을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클러스터링한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결과</a:t>
            </a:r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2634E3-647D-4A20-97E2-FCF36CA76D8E}"/>
              </a:ext>
            </a:extLst>
          </p:cNvPr>
          <p:cNvSpPr txBox="1"/>
          <p:nvPr/>
        </p:nvSpPr>
        <p:spPr>
          <a:xfrm>
            <a:off x="3870409" y="5173195"/>
            <a:ext cx="5099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연령별 유동인구를 구분하고 시간대를 세분화하여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효과적인 광고 묶음 개발</a:t>
            </a:r>
            <a:endParaRPr lang="ko-KR" altLang="en-US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DB906E-C18B-44A2-B854-52151B7121B9}"/>
              </a:ext>
            </a:extLst>
          </p:cNvPr>
          <p:cNvSpPr txBox="1"/>
          <p:nvPr/>
        </p:nvSpPr>
        <p:spPr>
          <a:xfrm>
            <a:off x="622923" y="478556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</a:t>
            </a: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81C00288-DBF3-4FC3-B180-7491BDC5DF07}"/>
              </a:ext>
            </a:extLst>
          </p:cNvPr>
          <p:cNvSpPr/>
          <p:nvPr/>
        </p:nvSpPr>
        <p:spPr>
          <a:xfrm>
            <a:off x="2102865" y="1402456"/>
            <a:ext cx="2234301" cy="216000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31A91B4F-45F5-466E-B6BC-0E855CD9A60B}"/>
              </a:ext>
            </a:extLst>
          </p:cNvPr>
          <p:cNvSpPr/>
          <p:nvPr/>
        </p:nvSpPr>
        <p:spPr>
          <a:xfrm>
            <a:off x="6862257" y="814870"/>
            <a:ext cx="2713318" cy="216000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801E99D9-CAF0-429A-9390-F780ADB205D3}"/>
              </a:ext>
            </a:extLst>
          </p:cNvPr>
          <p:cNvSpPr/>
          <p:nvPr/>
        </p:nvSpPr>
        <p:spPr>
          <a:xfrm>
            <a:off x="2100175" y="814870"/>
            <a:ext cx="4202951" cy="216000"/>
          </a:xfrm>
          <a:prstGeom prst="parallelogram">
            <a:avLst/>
          </a:prstGeom>
          <a:solidFill>
            <a:srgbClr val="E2C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F064EC-9D6B-4691-AA0E-91BDE6604053}"/>
              </a:ext>
            </a:extLst>
          </p:cNvPr>
          <p:cNvSpPr txBox="1"/>
          <p:nvPr/>
        </p:nvSpPr>
        <p:spPr>
          <a:xfrm>
            <a:off x="2084935" y="490582"/>
            <a:ext cx="8740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지하철</a:t>
            </a:r>
            <a:r>
              <a:rPr lang="en-US" altLang="ko-KR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승하차인원 데이터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및   </a:t>
            </a:r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유동인구 데이터</a:t>
            </a:r>
            <a:r>
              <a:rPr lang="ko-KR" altLang="en-US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로부터</a:t>
            </a:r>
            <a:r>
              <a:rPr lang="ko-KR" altLang="en-US" sz="32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  <a:endParaRPr lang="en-US" altLang="ko-KR" sz="32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2F4C4F-8F8E-4A88-BB93-90035A9BD3FC}"/>
              </a:ext>
            </a:extLst>
          </p:cNvPr>
          <p:cNvSpPr txBox="1"/>
          <p:nvPr/>
        </p:nvSpPr>
        <p:spPr>
          <a:xfrm>
            <a:off x="2084935" y="1095004"/>
            <a:ext cx="32093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광고효과지수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도출</a:t>
            </a:r>
            <a:endParaRPr lang="ko-KR" altLang="en-US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45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D92F1-9537-4F38-A0DA-6CB5D5D74972}"/>
              </a:ext>
            </a:extLst>
          </p:cNvPr>
          <p:cNvSpPr txBox="1"/>
          <p:nvPr/>
        </p:nvSpPr>
        <p:spPr>
          <a:xfrm>
            <a:off x="494043" y="478556"/>
            <a:ext cx="347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Pre-processing</a:t>
            </a:r>
            <a:endParaRPr lang="ko-KR" altLang="en-US" sz="36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44F4D49-FB4C-4729-BC4E-D673650D745B}"/>
              </a:ext>
            </a:extLst>
          </p:cNvPr>
          <p:cNvSpPr/>
          <p:nvPr/>
        </p:nvSpPr>
        <p:spPr>
          <a:xfrm rot="10800000">
            <a:off x="0" y="1299993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2C08CC0-3A99-40B5-9439-686A71BE95C3}"/>
              </a:ext>
            </a:extLst>
          </p:cNvPr>
          <p:cNvSpPr/>
          <p:nvPr/>
        </p:nvSpPr>
        <p:spPr>
          <a:xfrm>
            <a:off x="11481399" y="1299993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294E74-B294-403A-A3DA-FBCE011C0611}"/>
              </a:ext>
            </a:extLst>
          </p:cNvPr>
          <p:cNvSpPr/>
          <p:nvPr/>
        </p:nvSpPr>
        <p:spPr>
          <a:xfrm rot="10800000">
            <a:off x="8663114" y="1299992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5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D92F1-9537-4F38-A0DA-6CB5D5D74972}"/>
              </a:ext>
            </a:extLst>
          </p:cNvPr>
          <p:cNvSpPr txBox="1"/>
          <p:nvPr/>
        </p:nvSpPr>
        <p:spPr>
          <a:xfrm>
            <a:off x="494043" y="478556"/>
            <a:ext cx="270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시각화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44F4D49-FB4C-4729-BC4E-D673650D745B}"/>
              </a:ext>
            </a:extLst>
          </p:cNvPr>
          <p:cNvSpPr/>
          <p:nvPr/>
        </p:nvSpPr>
        <p:spPr>
          <a:xfrm rot="10800000">
            <a:off x="0" y="1299993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2C08CC0-3A99-40B5-9439-686A71BE95C3}"/>
              </a:ext>
            </a:extLst>
          </p:cNvPr>
          <p:cNvSpPr/>
          <p:nvPr/>
        </p:nvSpPr>
        <p:spPr>
          <a:xfrm>
            <a:off x="11481399" y="1299993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294E74-B294-403A-A3DA-FBCE011C0611}"/>
              </a:ext>
            </a:extLst>
          </p:cNvPr>
          <p:cNvSpPr/>
          <p:nvPr/>
        </p:nvSpPr>
        <p:spPr>
          <a:xfrm rot="10800000">
            <a:off x="8663114" y="1299992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5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72D6778-383A-464E-B328-745CC8D59DD7}"/>
              </a:ext>
            </a:extLst>
          </p:cNvPr>
          <p:cNvSpPr/>
          <p:nvPr/>
        </p:nvSpPr>
        <p:spPr>
          <a:xfrm>
            <a:off x="0" y="6339840"/>
            <a:ext cx="12192000" cy="518160"/>
          </a:xfrm>
          <a:prstGeom prst="rect">
            <a:avLst/>
          </a:prstGeom>
          <a:solidFill>
            <a:srgbClr val="66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59D728F-79FD-490B-88A3-6930068A291A}"/>
              </a:ext>
            </a:extLst>
          </p:cNvPr>
          <p:cNvSpPr/>
          <p:nvPr/>
        </p:nvSpPr>
        <p:spPr>
          <a:xfrm flipV="1">
            <a:off x="0" y="6214331"/>
            <a:ext cx="6947647" cy="518161"/>
          </a:xfrm>
          <a:custGeom>
            <a:avLst/>
            <a:gdLst>
              <a:gd name="connsiteX0" fmla="*/ 0 w 7171765"/>
              <a:gd name="connsiteY0" fmla="*/ 636494 h 636494"/>
              <a:gd name="connsiteX1" fmla="*/ 7171765 w 7171765"/>
              <a:gd name="connsiteY1" fmla="*/ 636494 h 636494"/>
              <a:gd name="connsiteX2" fmla="*/ 7012642 w 7171765"/>
              <a:gd name="connsiteY2" fmla="*/ 0 h 636494"/>
              <a:gd name="connsiteX3" fmla="*/ 0 w 7171765"/>
              <a:gd name="connsiteY3" fmla="*/ 0 h 6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1765" h="636494">
                <a:moveTo>
                  <a:pt x="0" y="636494"/>
                </a:moveTo>
                <a:lnTo>
                  <a:pt x="7171765" y="636494"/>
                </a:lnTo>
                <a:lnTo>
                  <a:pt x="7012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76200" dir="2700000" sx="101000" sy="101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D92F1-9537-4F38-A0DA-6CB5D5D74972}"/>
              </a:ext>
            </a:extLst>
          </p:cNvPr>
          <p:cNvSpPr txBox="1"/>
          <p:nvPr/>
        </p:nvSpPr>
        <p:spPr>
          <a:xfrm>
            <a:off x="494043" y="478556"/>
            <a:ext cx="6045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학습 준비 및 초벌 분석 결과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44F4D49-FB4C-4729-BC4E-D673650D745B}"/>
              </a:ext>
            </a:extLst>
          </p:cNvPr>
          <p:cNvSpPr/>
          <p:nvPr/>
        </p:nvSpPr>
        <p:spPr>
          <a:xfrm rot="10800000">
            <a:off x="0" y="1299993"/>
            <a:ext cx="8557549" cy="95635"/>
          </a:xfrm>
          <a:custGeom>
            <a:avLst/>
            <a:gdLst>
              <a:gd name="connsiteX0" fmla="*/ 8557549 w 8557549"/>
              <a:gd name="connsiteY0" fmla="*/ 95635 h 95635"/>
              <a:gd name="connsiteX1" fmla="*/ 2105890 w 8557549"/>
              <a:gd name="connsiteY1" fmla="*/ 95635 h 95635"/>
              <a:gd name="connsiteX2" fmla="*/ 0 w 8557549"/>
              <a:gd name="connsiteY2" fmla="*/ 95635 h 95635"/>
              <a:gd name="connsiteX3" fmla="*/ 23909 w 8557549"/>
              <a:gd name="connsiteY3" fmla="*/ 0 h 95635"/>
              <a:gd name="connsiteX4" fmla="*/ 2129799 w 8557549"/>
              <a:gd name="connsiteY4" fmla="*/ 0 h 95635"/>
              <a:gd name="connsiteX5" fmla="*/ 8557549 w 8557549"/>
              <a:gd name="connsiteY5" fmla="*/ 0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7549" h="95635">
                <a:moveTo>
                  <a:pt x="8557549" y="95635"/>
                </a:moveTo>
                <a:lnTo>
                  <a:pt x="2105890" y="95635"/>
                </a:lnTo>
                <a:lnTo>
                  <a:pt x="0" y="95635"/>
                </a:lnTo>
                <a:lnTo>
                  <a:pt x="23909" y="0"/>
                </a:lnTo>
                <a:lnTo>
                  <a:pt x="2129799" y="0"/>
                </a:lnTo>
                <a:lnTo>
                  <a:pt x="8557549" y="0"/>
                </a:lnTo>
                <a:close/>
              </a:path>
            </a:pathLst>
          </a:custGeom>
          <a:solidFill>
            <a:srgbClr val="CC9D8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2C08CC0-3A99-40B5-9439-686A71BE95C3}"/>
              </a:ext>
            </a:extLst>
          </p:cNvPr>
          <p:cNvSpPr/>
          <p:nvPr/>
        </p:nvSpPr>
        <p:spPr>
          <a:xfrm>
            <a:off x="11481399" y="1299993"/>
            <a:ext cx="710601" cy="95635"/>
          </a:xfrm>
          <a:custGeom>
            <a:avLst/>
            <a:gdLst>
              <a:gd name="connsiteX0" fmla="*/ 23909 w 710601"/>
              <a:gd name="connsiteY0" fmla="*/ 0 h 95635"/>
              <a:gd name="connsiteX1" fmla="*/ 710601 w 710601"/>
              <a:gd name="connsiteY1" fmla="*/ 0 h 95635"/>
              <a:gd name="connsiteX2" fmla="*/ 710601 w 710601"/>
              <a:gd name="connsiteY2" fmla="*/ 95635 h 95635"/>
              <a:gd name="connsiteX3" fmla="*/ 0 w 710601"/>
              <a:gd name="connsiteY3" fmla="*/ 95635 h 9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01" h="95635">
                <a:moveTo>
                  <a:pt x="23909" y="0"/>
                </a:moveTo>
                <a:lnTo>
                  <a:pt x="710601" y="0"/>
                </a:lnTo>
                <a:lnTo>
                  <a:pt x="710601" y="95635"/>
                </a:lnTo>
                <a:lnTo>
                  <a:pt x="0" y="95635"/>
                </a:lnTo>
                <a:close/>
              </a:path>
            </a:pathLst>
          </a:custGeom>
          <a:solidFill>
            <a:srgbClr val="C2755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294E74-B294-403A-A3DA-FBCE011C0611}"/>
              </a:ext>
            </a:extLst>
          </p:cNvPr>
          <p:cNvSpPr/>
          <p:nvPr/>
        </p:nvSpPr>
        <p:spPr>
          <a:xfrm rot="10800000">
            <a:off x="8663114" y="1299992"/>
            <a:ext cx="2712720" cy="95634"/>
          </a:xfrm>
          <a:custGeom>
            <a:avLst/>
            <a:gdLst>
              <a:gd name="connsiteX0" fmla="*/ 2688811 w 2712720"/>
              <a:gd name="connsiteY0" fmla="*/ 95634 h 95634"/>
              <a:gd name="connsiteX1" fmla="*/ 0 w 2712720"/>
              <a:gd name="connsiteY1" fmla="*/ 95634 h 95634"/>
              <a:gd name="connsiteX2" fmla="*/ 23909 w 2712720"/>
              <a:gd name="connsiteY2" fmla="*/ 0 h 95634"/>
              <a:gd name="connsiteX3" fmla="*/ 2129799 w 2712720"/>
              <a:gd name="connsiteY3" fmla="*/ 0 h 95634"/>
              <a:gd name="connsiteX4" fmla="*/ 2712720 w 2712720"/>
              <a:gd name="connsiteY4" fmla="*/ 0 h 9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2720" h="95634">
                <a:moveTo>
                  <a:pt x="2688811" y="95634"/>
                </a:moveTo>
                <a:lnTo>
                  <a:pt x="0" y="95634"/>
                </a:lnTo>
                <a:lnTo>
                  <a:pt x="23909" y="0"/>
                </a:lnTo>
                <a:lnTo>
                  <a:pt x="2129799" y="0"/>
                </a:lnTo>
                <a:lnTo>
                  <a:pt x="2712720" y="0"/>
                </a:lnTo>
                <a:close/>
              </a:path>
            </a:pathLst>
          </a:custGeom>
          <a:solidFill>
            <a:srgbClr val="66473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0266A-997C-45A1-B891-CE73007BC57C}"/>
              </a:ext>
            </a:extLst>
          </p:cNvPr>
          <p:cNvSpPr txBox="1"/>
          <p:nvPr/>
        </p:nvSpPr>
        <p:spPr>
          <a:xfrm>
            <a:off x="331339" y="1956679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A.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학습 데이터 구축</a:t>
            </a:r>
            <a:endParaRPr lang="ko-KR" altLang="en-US"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0BCD91-9225-4743-83F0-8625F9673A52}"/>
              </a:ext>
            </a:extLst>
          </p:cNvPr>
          <p:cNvSpPr txBox="1"/>
          <p:nvPr/>
        </p:nvSpPr>
        <p:spPr>
          <a:xfrm>
            <a:off x="469197" y="3277092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B.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평가 기준 구축</a:t>
            </a:r>
            <a:endParaRPr lang="ko-KR" altLang="en-US"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04743-0157-4085-8135-96C219E26D24}"/>
              </a:ext>
            </a:extLst>
          </p:cNvPr>
          <p:cNvSpPr txBox="1"/>
          <p:nvPr/>
        </p:nvSpPr>
        <p:spPr>
          <a:xfrm>
            <a:off x="467594" y="4661632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C.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초벌 분석 결과</a:t>
            </a:r>
            <a:endParaRPr lang="ko-KR" altLang="en-US" sz="24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84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280</Words>
  <Application>Microsoft Office PowerPoint</Application>
  <PresentationFormat>와이드스크린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나눔스퀘어_ac</vt:lpstr>
      <vt:lpstr>나눔스퀘어_ac Bold</vt:lpstr>
      <vt:lpstr>맑은 고딕</vt:lpstr>
      <vt:lpstr>Arial</vt:lpstr>
      <vt:lpstr>a옛날사진관2</vt:lpstr>
      <vt:lpstr>나눔스퀘어_ac Light</vt:lpstr>
      <vt:lpstr>Office 테마</vt:lpstr>
      <vt:lpstr>데이터마이닝 프로젝트 주제 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주제 제안</dc:title>
  <dc:creator>김민재</dc:creator>
  <cp:lastModifiedBy>송한결</cp:lastModifiedBy>
  <cp:revision>45</cp:revision>
  <dcterms:created xsi:type="dcterms:W3CDTF">2020-11-07T16:01:28Z</dcterms:created>
  <dcterms:modified xsi:type="dcterms:W3CDTF">2020-11-28T15:29:05Z</dcterms:modified>
</cp:coreProperties>
</file>