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65" d="100"/>
          <a:sy n="165" d="100"/>
        </p:scale>
        <p:origin x="6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g259153f9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 name="Google Shape;32;g259153f9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59153f9bb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59153f9bb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59153f9bb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59153f9b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59153f9bb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59153f9bb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59153f9bb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59153f9bb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59153f9bb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59153f9bb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59153f9bb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59153f9bb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59153f9bb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59153f9bb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59153f9bb_0_26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59153f9bb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59153f9bb_0_28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59153f9bb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59153f9bb_0_29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59153f9bb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g259153f9b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 name="Google Shape;39;g259153f9b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59153f9bb_0_30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59153f9bb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59153f9bb_0_31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59153f9bb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59153f9bb_0_32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59153f9bb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6d5ba58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6d5ba58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7076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259153f9bb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259153f9bb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59153f9bb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59153f9bb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59153f9bb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59153f9bb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59153f9bb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59153f9bb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59153f9bb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59153f9b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59153f9bb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59153f9b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59153f9bb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59153f9b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
        <p:nvSpPr>
          <p:cNvPr id="11" name="Google Shape;11;p2"/>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2" name="Google Shape;12;p2"/>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 name="Google Shape;15;p3"/>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 name="Google Shape;16;p3"/>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9" name="Google Shape;19;p4"/>
          <p:cNvSpPr txBox="1">
            <a:spLocks noGrp="1"/>
          </p:cNvSpPr>
          <p:nvPr>
            <p:ph type="body" idx="1"/>
          </p:nvPr>
        </p:nvSpPr>
        <p:spPr>
          <a:xfrm>
            <a:off x="457200" y="1200150"/>
            <a:ext cx="3994500" cy="37257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 name="Google Shape;20;p4"/>
          <p:cNvSpPr txBox="1">
            <a:spLocks noGrp="1"/>
          </p:cNvSpPr>
          <p:nvPr>
            <p:ph type="body" idx="2"/>
          </p:nvPr>
        </p:nvSpPr>
        <p:spPr>
          <a:xfrm>
            <a:off x="4692274" y="1200150"/>
            <a:ext cx="3994500" cy="37257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1" name="Google Shape;21;p4"/>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
        <p:cNvGrpSpPr/>
        <p:nvPr/>
      </p:nvGrpSpPr>
      <p:grpSpPr>
        <a:xfrm>
          <a:off x="0" y="0"/>
          <a:ext cx="0" cy="0"/>
          <a:chOff x="0" y="0"/>
          <a:chExt cx="0" cy="0"/>
        </a:xfrm>
      </p:grpSpPr>
      <p:sp>
        <p:nvSpPr>
          <p:cNvPr id="26" name="Google Shape;26;p6"/>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lstStyle>
            <a:lvl1pPr marL="457200" lvl="0" indent="-228600" algn="ctr">
              <a:spcBef>
                <a:spcPts val="0"/>
              </a:spcBef>
              <a:spcAft>
                <a:spcPts val="0"/>
              </a:spcAft>
              <a:buClr>
                <a:schemeClr val="dk1"/>
              </a:buClr>
              <a:buSzPts val="1800"/>
              <a:buNone/>
              <a:defRPr sz="1800">
                <a:solidFill>
                  <a:schemeClr val="dk1"/>
                </a:solidFill>
              </a:defRPr>
            </a:lvl1pPr>
          </a:lstStyle>
          <a:p>
            <a:endParaRPr/>
          </a:p>
        </p:txBody>
      </p:sp>
      <p:sp>
        <p:nvSpPr>
          <p:cNvPr id="27" name="Google Shape;27;p6"/>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7"/>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ight-gradient">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3600"/>
              <a:buNone/>
              <a:defRPr sz="3600" b="1">
                <a:solidFill>
                  <a:schemeClr val="dk1"/>
                </a:solidFill>
              </a:defRPr>
            </a:lvl1pPr>
            <a:lvl2pPr lvl="1">
              <a:spcBef>
                <a:spcPts val="0"/>
              </a:spcBef>
              <a:spcAft>
                <a:spcPts val="0"/>
              </a:spcAft>
              <a:buClr>
                <a:schemeClr val="dk1"/>
              </a:buClr>
              <a:buSzPts val="3600"/>
              <a:buNone/>
              <a:defRPr sz="3600" b="1">
                <a:solidFill>
                  <a:schemeClr val="dk1"/>
                </a:solidFill>
              </a:defRPr>
            </a:lvl2pPr>
            <a:lvl3pPr lvl="2">
              <a:spcBef>
                <a:spcPts val="0"/>
              </a:spcBef>
              <a:spcAft>
                <a:spcPts val="0"/>
              </a:spcAft>
              <a:buClr>
                <a:schemeClr val="dk1"/>
              </a:buClr>
              <a:buSzPts val="3600"/>
              <a:buNone/>
              <a:defRPr sz="3600" b="1">
                <a:solidFill>
                  <a:schemeClr val="dk1"/>
                </a:solidFill>
              </a:defRPr>
            </a:lvl3pPr>
            <a:lvl4pPr lvl="3">
              <a:spcBef>
                <a:spcPts val="0"/>
              </a:spcBef>
              <a:spcAft>
                <a:spcPts val="0"/>
              </a:spcAft>
              <a:buClr>
                <a:schemeClr val="dk1"/>
              </a:buClr>
              <a:buSzPts val="3600"/>
              <a:buNone/>
              <a:defRPr sz="3600" b="1">
                <a:solidFill>
                  <a:schemeClr val="dk1"/>
                </a:solidFill>
              </a:defRPr>
            </a:lvl4pPr>
            <a:lvl5pPr lvl="4">
              <a:spcBef>
                <a:spcPts val="0"/>
              </a:spcBef>
              <a:spcAft>
                <a:spcPts val="0"/>
              </a:spcAft>
              <a:buClr>
                <a:schemeClr val="dk1"/>
              </a:buClr>
              <a:buSzPts val="3600"/>
              <a:buNone/>
              <a:defRPr sz="3600" b="1">
                <a:solidFill>
                  <a:schemeClr val="dk1"/>
                </a:solidFill>
              </a:defRPr>
            </a:lvl5pPr>
            <a:lvl6pPr lvl="5">
              <a:spcBef>
                <a:spcPts val="0"/>
              </a:spcBef>
              <a:spcAft>
                <a:spcPts val="0"/>
              </a:spcAft>
              <a:buClr>
                <a:schemeClr val="dk1"/>
              </a:buClr>
              <a:buSzPts val="3600"/>
              <a:buNone/>
              <a:defRPr sz="3600" b="1">
                <a:solidFill>
                  <a:schemeClr val="dk1"/>
                </a:solidFill>
              </a:defRPr>
            </a:lvl6pPr>
            <a:lvl7pPr lvl="6">
              <a:spcBef>
                <a:spcPts val="0"/>
              </a:spcBef>
              <a:spcAft>
                <a:spcPts val="0"/>
              </a:spcAft>
              <a:buClr>
                <a:schemeClr val="dk1"/>
              </a:buClr>
              <a:buSzPts val="3600"/>
              <a:buNone/>
              <a:defRPr sz="3600" b="1">
                <a:solidFill>
                  <a:schemeClr val="dk1"/>
                </a:solidFill>
              </a:defRPr>
            </a:lvl7pPr>
            <a:lvl8pPr lvl="7">
              <a:spcBef>
                <a:spcPts val="0"/>
              </a:spcBef>
              <a:spcAft>
                <a:spcPts val="0"/>
              </a:spcAft>
              <a:buClr>
                <a:schemeClr val="dk1"/>
              </a:buClr>
              <a:buSzPts val="3600"/>
              <a:buNone/>
              <a:defRPr sz="3600" b="1">
                <a:solidFill>
                  <a:schemeClr val="dk1"/>
                </a:solidFill>
              </a:defRPr>
            </a:lvl8pPr>
            <a:lvl9pPr lvl="8">
              <a:spcBef>
                <a:spcPts val="0"/>
              </a:spcBef>
              <a:spcAft>
                <a:spcPts val="0"/>
              </a:spcAft>
              <a:buClr>
                <a:schemeClr val="dk1"/>
              </a:buClr>
              <a:buSzPts val="3600"/>
              <a:buNone/>
              <a:defRPr sz="3600" b="1">
                <a:solidFill>
                  <a:schemeClr val="dk1"/>
                </a:solidFill>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SzPts val="3000"/>
              <a:buChar char="●"/>
              <a:defRPr sz="3000"/>
            </a:lvl1pPr>
            <a:lvl2pPr marL="914400" lvl="1" indent="-381000">
              <a:spcBef>
                <a:spcPts val="0"/>
              </a:spcBef>
              <a:spcAft>
                <a:spcPts val="0"/>
              </a:spcAft>
              <a:buSzPts val="2400"/>
              <a:buChar char="○"/>
              <a:defRPr sz="2400"/>
            </a:lvl2pPr>
            <a:lvl3pPr marL="1371600" lvl="2" indent="-381000">
              <a:spcBef>
                <a:spcPts val="0"/>
              </a:spcBef>
              <a:spcAft>
                <a:spcPts val="0"/>
              </a:spcAft>
              <a:buSzPts val="2400"/>
              <a:buChar char="■"/>
              <a:defRPr sz="24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 name="Google Shape;8;p1"/>
          <p:cNvSpPr txBox="1">
            <a:spLocks noGrp="1"/>
          </p:cNvSpPr>
          <p:nvPr>
            <p:ph type="sldNum" idx="12"/>
          </p:nvPr>
        </p:nvSpPr>
        <p:spPr>
          <a:xfrm>
            <a:off x="8556791"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mallpdf.com/compress-pdf"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685800" y="265900"/>
            <a:ext cx="7772400" cy="247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Computer Vision </a:t>
            </a:r>
            <a:endParaRPr sz="3600" dirty="0"/>
          </a:p>
          <a:p>
            <a:pPr marL="0" lvl="0" indent="0" algn="ctr" rtl="0">
              <a:spcBef>
                <a:spcPts val="0"/>
              </a:spcBef>
              <a:spcAft>
                <a:spcPts val="0"/>
              </a:spcAft>
              <a:buClr>
                <a:schemeClr val="dk1"/>
              </a:buClr>
              <a:buSzPts val="1100"/>
              <a:buFont typeface="Arial"/>
              <a:buNone/>
            </a:pPr>
            <a:r>
              <a:rPr lang="en" sz="3600" dirty="0"/>
              <a:t>Fall 2018</a:t>
            </a:r>
            <a:endParaRPr sz="3600" dirty="0"/>
          </a:p>
          <a:p>
            <a:pPr marL="0" lvl="0" indent="0" algn="ctr" rtl="0">
              <a:spcBef>
                <a:spcPts val="0"/>
              </a:spcBef>
              <a:spcAft>
                <a:spcPts val="0"/>
              </a:spcAft>
              <a:buNone/>
            </a:pPr>
            <a:r>
              <a:rPr lang="en" sz="3600" dirty="0"/>
              <a:t>Problem Set #4</a:t>
            </a:r>
            <a:endParaRPr sz="3600" dirty="0"/>
          </a:p>
        </p:txBody>
      </p:sp>
      <p:sp>
        <p:nvSpPr>
          <p:cNvPr id="35" name="Google Shape;35;p8"/>
          <p:cNvSpPr txBox="1">
            <a:spLocks noGrp="1"/>
          </p:cNvSpPr>
          <p:nvPr>
            <p:ph type="subTitle" idx="1"/>
          </p:nvPr>
        </p:nvSpPr>
        <p:spPr>
          <a:xfrm>
            <a:off x="685800" y="3042499"/>
            <a:ext cx="7772400" cy="112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Junle  Lu</a:t>
            </a:r>
          </a:p>
          <a:p>
            <a:pPr marL="0" lvl="0" indent="0" algn="ctr" rtl="0">
              <a:spcBef>
                <a:spcPts val="0"/>
              </a:spcBef>
              <a:spcAft>
                <a:spcPts val="0"/>
              </a:spcAft>
              <a:buNone/>
            </a:pPr>
            <a:r>
              <a:rPr lang="en-US" sz="1800" dirty="0"/>
              <a:t>j</a:t>
            </a:r>
            <a:r>
              <a:rPr lang="en" sz="1800" dirty="0" err="1"/>
              <a:t>unle.lu@gatech.edu</a:t>
            </a:r>
            <a:endParaRPr sz="1800" dirty="0"/>
          </a:p>
          <a:p>
            <a:pPr marL="0" lvl="0" indent="0" algn="ctr" rtl="0">
              <a:spcBef>
                <a:spcPts val="0"/>
              </a:spcBef>
              <a:spcAft>
                <a:spcPts val="0"/>
              </a:spcAft>
              <a:buNone/>
            </a:pPr>
            <a:endParaRPr dirty="0"/>
          </a:p>
        </p:txBody>
      </p:sp>
      <p:sp>
        <p:nvSpPr>
          <p:cNvPr id="36" name="Google Shape;36;p8"/>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3a: Difference images</a:t>
            </a:r>
            <a:endParaRPr/>
          </a:p>
        </p:txBody>
      </p:sp>
      <p:sp>
        <p:nvSpPr>
          <p:cNvPr id="105" name="Google Shape;105;p17"/>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06" name="Google Shape;106;p17"/>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ps4-3-a-1.png</a:t>
            </a:r>
            <a:endParaRPr/>
          </a:p>
        </p:txBody>
      </p:sp>
      <p:pic>
        <p:nvPicPr>
          <p:cNvPr id="3" name="Picture 2">
            <a:extLst>
              <a:ext uri="{FF2B5EF4-FFF2-40B4-BE49-F238E27FC236}">
                <a16:creationId xmlns:a16="http://schemas.microsoft.com/office/drawing/2014/main" id="{B69070F2-8069-CC44-846B-0B0AA3434306}"/>
              </a:ext>
            </a:extLst>
          </p:cNvPr>
          <p:cNvPicPr>
            <a:picLocks noChangeAspect="1"/>
          </p:cNvPicPr>
          <p:nvPr/>
        </p:nvPicPr>
        <p:blipFill>
          <a:blip r:embed="rId3"/>
          <a:stretch>
            <a:fillRect/>
          </a:stretch>
        </p:blipFill>
        <p:spPr>
          <a:xfrm>
            <a:off x="2766878" y="1171623"/>
            <a:ext cx="3781156" cy="301535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3a: Difference images (cont.)</a:t>
            </a:r>
            <a:endParaRPr/>
          </a:p>
        </p:txBody>
      </p:sp>
      <p:sp>
        <p:nvSpPr>
          <p:cNvPr id="113" name="Google Shape;113;p18"/>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14" name="Google Shape;114;p18"/>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ps4-3-a-2.png</a:t>
            </a:r>
            <a:endParaRPr/>
          </a:p>
        </p:txBody>
      </p:sp>
      <p:pic>
        <p:nvPicPr>
          <p:cNvPr id="3" name="Picture 2">
            <a:extLst>
              <a:ext uri="{FF2B5EF4-FFF2-40B4-BE49-F238E27FC236}">
                <a16:creationId xmlns:a16="http://schemas.microsoft.com/office/drawing/2014/main" id="{CCBEFE55-E224-8344-8B06-466323F04F6F}"/>
              </a:ext>
            </a:extLst>
          </p:cNvPr>
          <p:cNvPicPr>
            <a:picLocks noChangeAspect="1"/>
          </p:cNvPicPr>
          <p:nvPr/>
        </p:nvPicPr>
        <p:blipFill>
          <a:blip r:embed="rId3"/>
          <a:stretch>
            <a:fillRect/>
          </a:stretch>
        </p:blipFill>
        <p:spPr>
          <a:xfrm>
            <a:off x="2336585" y="1088251"/>
            <a:ext cx="3893734" cy="31051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4a: Hierarchical LK</a:t>
            </a:r>
            <a:endParaRPr/>
          </a:p>
        </p:txBody>
      </p:sp>
      <p:sp>
        <p:nvSpPr>
          <p:cNvPr id="121" name="Google Shape;121;p19"/>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22" name="Google Shape;122;p19"/>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ps4-4-a-1.png</a:t>
            </a:r>
            <a:endParaRPr/>
          </a:p>
        </p:txBody>
      </p:sp>
      <p:pic>
        <p:nvPicPr>
          <p:cNvPr id="3" name="Picture 2">
            <a:extLst>
              <a:ext uri="{FF2B5EF4-FFF2-40B4-BE49-F238E27FC236}">
                <a16:creationId xmlns:a16="http://schemas.microsoft.com/office/drawing/2014/main" id="{C6E8F8F8-9573-344D-A680-2C62A726A507}"/>
              </a:ext>
            </a:extLst>
          </p:cNvPr>
          <p:cNvPicPr>
            <a:picLocks noChangeAspect="1"/>
          </p:cNvPicPr>
          <p:nvPr/>
        </p:nvPicPr>
        <p:blipFill>
          <a:blip r:embed="rId3"/>
          <a:stretch>
            <a:fillRect/>
          </a:stretch>
        </p:blipFill>
        <p:spPr>
          <a:xfrm>
            <a:off x="2523424" y="1063375"/>
            <a:ext cx="4164799" cy="31235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4a: Hierarchical LK (cont.)</a:t>
            </a:r>
            <a:endParaRPr/>
          </a:p>
        </p:txBody>
      </p:sp>
      <p:sp>
        <p:nvSpPr>
          <p:cNvPr id="129" name="Google Shape;129;p20"/>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30" name="Google Shape;130;p20"/>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ps4-4-a-2.png</a:t>
            </a:r>
            <a:endParaRPr/>
          </a:p>
        </p:txBody>
      </p:sp>
      <p:pic>
        <p:nvPicPr>
          <p:cNvPr id="3" name="Picture 2">
            <a:extLst>
              <a:ext uri="{FF2B5EF4-FFF2-40B4-BE49-F238E27FC236}">
                <a16:creationId xmlns:a16="http://schemas.microsoft.com/office/drawing/2014/main" id="{B4A495DB-C071-BF42-A5A0-07673D640808}"/>
              </a:ext>
            </a:extLst>
          </p:cNvPr>
          <p:cNvPicPr>
            <a:picLocks noChangeAspect="1"/>
          </p:cNvPicPr>
          <p:nvPr/>
        </p:nvPicPr>
        <p:blipFill>
          <a:blip r:embed="rId3"/>
          <a:stretch>
            <a:fillRect/>
          </a:stretch>
        </p:blipFill>
        <p:spPr>
          <a:xfrm>
            <a:off x="2137904" y="1063378"/>
            <a:ext cx="4076915" cy="305768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4a: Hierarchical LK (cont.)</a:t>
            </a:r>
            <a:endParaRPr/>
          </a:p>
        </p:txBody>
      </p:sp>
      <p:sp>
        <p:nvSpPr>
          <p:cNvPr id="137" name="Google Shape;137;p21"/>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38" name="Google Shape;138;p21"/>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ps4-4-a-3.png</a:t>
            </a:r>
            <a:endParaRPr/>
          </a:p>
        </p:txBody>
      </p:sp>
      <p:pic>
        <p:nvPicPr>
          <p:cNvPr id="3" name="Picture 2">
            <a:extLst>
              <a:ext uri="{FF2B5EF4-FFF2-40B4-BE49-F238E27FC236}">
                <a16:creationId xmlns:a16="http://schemas.microsoft.com/office/drawing/2014/main" id="{AF0C1A64-D2F5-FA4E-994C-93EA9D5539E8}"/>
              </a:ext>
            </a:extLst>
          </p:cNvPr>
          <p:cNvPicPr>
            <a:picLocks noChangeAspect="1"/>
          </p:cNvPicPr>
          <p:nvPr/>
        </p:nvPicPr>
        <p:blipFill>
          <a:blip r:embed="rId3"/>
          <a:stretch>
            <a:fillRect/>
          </a:stretch>
        </p:blipFill>
        <p:spPr>
          <a:xfrm>
            <a:off x="2269639" y="1280397"/>
            <a:ext cx="3875437" cy="290657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4b: Hierarchical LK (cont.)</a:t>
            </a:r>
            <a:endParaRPr/>
          </a:p>
        </p:txBody>
      </p:sp>
      <p:sp>
        <p:nvSpPr>
          <p:cNvPr id="145" name="Google Shape;145;p22"/>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46" name="Google Shape;146;p22"/>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ps4-4-b-1.png</a:t>
            </a:r>
            <a:endParaRPr/>
          </a:p>
        </p:txBody>
      </p:sp>
      <p:pic>
        <p:nvPicPr>
          <p:cNvPr id="3" name="Picture 2">
            <a:extLst>
              <a:ext uri="{FF2B5EF4-FFF2-40B4-BE49-F238E27FC236}">
                <a16:creationId xmlns:a16="http://schemas.microsoft.com/office/drawing/2014/main" id="{B889072E-D08C-7247-A938-F3AB98C9101C}"/>
              </a:ext>
            </a:extLst>
          </p:cNvPr>
          <p:cNvPicPr>
            <a:picLocks noChangeAspect="1"/>
          </p:cNvPicPr>
          <p:nvPr/>
        </p:nvPicPr>
        <p:blipFill>
          <a:blip r:embed="rId3"/>
          <a:stretch>
            <a:fillRect/>
          </a:stretch>
        </p:blipFill>
        <p:spPr>
          <a:xfrm>
            <a:off x="2540000" y="1047750"/>
            <a:ext cx="4064000" cy="304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4b: Hierarchical LK (cont.)</a:t>
            </a:r>
            <a:endParaRPr/>
          </a:p>
        </p:txBody>
      </p:sp>
      <p:sp>
        <p:nvSpPr>
          <p:cNvPr id="153" name="Google Shape;153;p23"/>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54" name="Google Shape;154;p23"/>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ps4-4-b-2.png</a:t>
            </a:r>
            <a:endParaRPr/>
          </a:p>
        </p:txBody>
      </p:sp>
      <p:pic>
        <p:nvPicPr>
          <p:cNvPr id="3" name="Picture 2">
            <a:extLst>
              <a:ext uri="{FF2B5EF4-FFF2-40B4-BE49-F238E27FC236}">
                <a16:creationId xmlns:a16="http://schemas.microsoft.com/office/drawing/2014/main" id="{3BDE4878-2F3A-7A45-BB7D-ABCBA6BCED62}"/>
              </a:ext>
            </a:extLst>
          </p:cNvPr>
          <p:cNvPicPr>
            <a:picLocks noChangeAspect="1"/>
          </p:cNvPicPr>
          <p:nvPr/>
        </p:nvPicPr>
        <p:blipFill>
          <a:blip r:embed="rId3"/>
          <a:stretch>
            <a:fillRect/>
          </a:stretch>
        </p:blipFill>
        <p:spPr>
          <a:xfrm>
            <a:off x="2540000" y="1047750"/>
            <a:ext cx="4064000" cy="304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5a: Frame Interpolation</a:t>
            </a:r>
            <a:endParaRPr/>
          </a:p>
        </p:txBody>
      </p:sp>
      <p:sp>
        <p:nvSpPr>
          <p:cNvPr id="161" name="Google Shape;161;p24"/>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62" name="Google Shape;162;p24"/>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ps4-5-a-1.png</a:t>
            </a:r>
            <a:endParaRPr/>
          </a:p>
        </p:txBody>
      </p:sp>
      <p:grpSp>
        <p:nvGrpSpPr>
          <p:cNvPr id="163" name="Google Shape;163;p24"/>
          <p:cNvGrpSpPr/>
          <p:nvPr/>
        </p:nvGrpSpPr>
        <p:grpSpPr>
          <a:xfrm>
            <a:off x="1624313" y="1233174"/>
            <a:ext cx="5895375" cy="3080350"/>
            <a:chOff x="1277850" y="1063374"/>
            <a:chExt cx="5895375" cy="3080350"/>
          </a:xfrm>
        </p:grpSpPr>
        <p:pic>
          <p:nvPicPr>
            <p:cNvPr id="164" name="Google Shape;164;p24"/>
            <p:cNvPicPr preferRelativeResize="0"/>
            <p:nvPr/>
          </p:nvPicPr>
          <p:blipFill>
            <a:blip r:embed="rId3">
              <a:alphaModFix/>
            </a:blip>
            <a:stretch>
              <a:fillRect/>
            </a:stretch>
          </p:blipFill>
          <p:spPr>
            <a:xfrm>
              <a:off x="1277850" y="1063374"/>
              <a:ext cx="1965125" cy="1540175"/>
            </a:xfrm>
            <a:prstGeom prst="rect">
              <a:avLst/>
            </a:prstGeom>
            <a:noFill/>
            <a:ln w="9525" cap="flat" cmpd="sng">
              <a:solidFill>
                <a:srgbClr val="666666"/>
              </a:solidFill>
              <a:prstDash val="solid"/>
              <a:round/>
              <a:headEnd type="none" w="sm" len="sm"/>
              <a:tailEnd type="none" w="sm" len="sm"/>
            </a:ln>
          </p:spPr>
        </p:pic>
        <p:pic>
          <p:nvPicPr>
            <p:cNvPr id="165" name="Google Shape;165;p24"/>
            <p:cNvPicPr preferRelativeResize="0"/>
            <p:nvPr/>
          </p:nvPicPr>
          <p:blipFill>
            <a:blip r:embed="rId3">
              <a:alphaModFix/>
            </a:blip>
            <a:stretch>
              <a:fillRect/>
            </a:stretch>
          </p:blipFill>
          <p:spPr>
            <a:xfrm>
              <a:off x="3242975" y="1063374"/>
              <a:ext cx="1965125" cy="1540175"/>
            </a:xfrm>
            <a:prstGeom prst="rect">
              <a:avLst/>
            </a:prstGeom>
            <a:noFill/>
            <a:ln w="9525" cap="flat" cmpd="sng">
              <a:solidFill>
                <a:srgbClr val="666666"/>
              </a:solidFill>
              <a:prstDash val="solid"/>
              <a:round/>
              <a:headEnd type="none" w="sm" len="sm"/>
              <a:tailEnd type="none" w="sm" len="sm"/>
            </a:ln>
          </p:spPr>
        </p:pic>
        <p:pic>
          <p:nvPicPr>
            <p:cNvPr id="166" name="Google Shape;166;p24"/>
            <p:cNvPicPr preferRelativeResize="0"/>
            <p:nvPr/>
          </p:nvPicPr>
          <p:blipFill>
            <a:blip r:embed="rId3">
              <a:alphaModFix/>
            </a:blip>
            <a:stretch>
              <a:fillRect/>
            </a:stretch>
          </p:blipFill>
          <p:spPr>
            <a:xfrm>
              <a:off x="5208100" y="1063374"/>
              <a:ext cx="1965125" cy="1540175"/>
            </a:xfrm>
            <a:prstGeom prst="rect">
              <a:avLst/>
            </a:prstGeom>
            <a:noFill/>
            <a:ln w="9525" cap="flat" cmpd="sng">
              <a:solidFill>
                <a:srgbClr val="666666"/>
              </a:solidFill>
              <a:prstDash val="solid"/>
              <a:round/>
              <a:headEnd type="none" w="sm" len="sm"/>
              <a:tailEnd type="none" w="sm" len="sm"/>
            </a:ln>
          </p:spPr>
        </p:pic>
        <p:pic>
          <p:nvPicPr>
            <p:cNvPr id="167" name="Google Shape;167;p24"/>
            <p:cNvPicPr preferRelativeResize="0"/>
            <p:nvPr/>
          </p:nvPicPr>
          <p:blipFill>
            <a:blip r:embed="rId3">
              <a:alphaModFix/>
            </a:blip>
            <a:stretch>
              <a:fillRect/>
            </a:stretch>
          </p:blipFill>
          <p:spPr>
            <a:xfrm>
              <a:off x="1277850" y="2603549"/>
              <a:ext cx="1965125" cy="1540175"/>
            </a:xfrm>
            <a:prstGeom prst="rect">
              <a:avLst/>
            </a:prstGeom>
            <a:noFill/>
            <a:ln w="9525" cap="flat" cmpd="sng">
              <a:solidFill>
                <a:srgbClr val="666666"/>
              </a:solidFill>
              <a:prstDash val="solid"/>
              <a:round/>
              <a:headEnd type="none" w="sm" len="sm"/>
              <a:tailEnd type="none" w="sm" len="sm"/>
            </a:ln>
          </p:spPr>
        </p:pic>
        <p:pic>
          <p:nvPicPr>
            <p:cNvPr id="168" name="Google Shape;168;p24"/>
            <p:cNvPicPr preferRelativeResize="0"/>
            <p:nvPr/>
          </p:nvPicPr>
          <p:blipFill>
            <a:blip r:embed="rId3">
              <a:alphaModFix/>
            </a:blip>
            <a:stretch>
              <a:fillRect/>
            </a:stretch>
          </p:blipFill>
          <p:spPr>
            <a:xfrm>
              <a:off x="3242975" y="2603549"/>
              <a:ext cx="1965125" cy="1540175"/>
            </a:xfrm>
            <a:prstGeom prst="rect">
              <a:avLst/>
            </a:prstGeom>
            <a:noFill/>
            <a:ln w="9525" cap="flat" cmpd="sng">
              <a:solidFill>
                <a:srgbClr val="666666"/>
              </a:solidFill>
              <a:prstDash val="solid"/>
              <a:round/>
              <a:headEnd type="none" w="sm" len="sm"/>
              <a:tailEnd type="none" w="sm" len="sm"/>
            </a:ln>
          </p:spPr>
        </p:pic>
        <p:pic>
          <p:nvPicPr>
            <p:cNvPr id="169" name="Google Shape;169;p24"/>
            <p:cNvPicPr preferRelativeResize="0"/>
            <p:nvPr/>
          </p:nvPicPr>
          <p:blipFill>
            <a:blip r:embed="rId3">
              <a:alphaModFix/>
            </a:blip>
            <a:stretch>
              <a:fillRect/>
            </a:stretch>
          </p:blipFill>
          <p:spPr>
            <a:xfrm>
              <a:off x="5208100" y="2603549"/>
              <a:ext cx="1965125" cy="1540175"/>
            </a:xfrm>
            <a:prstGeom prst="rect">
              <a:avLst/>
            </a:prstGeom>
            <a:noFill/>
            <a:ln w="9525" cap="flat" cmpd="sng">
              <a:solidFill>
                <a:srgbClr val="666666"/>
              </a:solidFill>
              <a:prstDash val="solid"/>
              <a:round/>
              <a:headEnd type="none" w="sm" len="sm"/>
              <a:tailEnd type="none" w="sm" len="sm"/>
            </a:ln>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5b: Frame Interpolation</a:t>
            </a:r>
            <a:endParaRPr/>
          </a:p>
        </p:txBody>
      </p:sp>
      <p:sp>
        <p:nvSpPr>
          <p:cNvPr id="175" name="Google Shape;175;p25"/>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76" name="Google Shape;176;p25"/>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ps4-5-b-1.png</a:t>
            </a:r>
            <a:endParaRPr/>
          </a:p>
        </p:txBody>
      </p:sp>
      <p:grpSp>
        <p:nvGrpSpPr>
          <p:cNvPr id="177" name="Google Shape;177;p25"/>
          <p:cNvGrpSpPr/>
          <p:nvPr/>
        </p:nvGrpSpPr>
        <p:grpSpPr>
          <a:xfrm>
            <a:off x="1624313" y="1233174"/>
            <a:ext cx="5895375" cy="3080350"/>
            <a:chOff x="1277850" y="1063374"/>
            <a:chExt cx="5895375" cy="3080350"/>
          </a:xfrm>
        </p:grpSpPr>
        <p:pic>
          <p:nvPicPr>
            <p:cNvPr id="178" name="Google Shape;178;p25"/>
            <p:cNvPicPr preferRelativeResize="0"/>
            <p:nvPr/>
          </p:nvPicPr>
          <p:blipFill>
            <a:blip r:embed="rId3">
              <a:alphaModFix/>
            </a:blip>
            <a:stretch>
              <a:fillRect/>
            </a:stretch>
          </p:blipFill>
          <p:spPr>
            <a:xfrm>
              <a:off x="1277850" y="1063374"/>
              <a:ext cx="1965125" cy="1540175"/>
            </a:xfrm>
            <a:prstGeom prst="rect">
              <a:avLst/>
            </a:prstGeom>
            <a:noFill/>
            <a:ln w="9525" cap="flat" cmpd="sng">
              <a:solidFill>
                <a:srgbClr val="666666"/>
              </a:solidFill>
              <a:prstDash val="solid"/>
              <a:round/>
              <a:headEnd type="none" w="sm" len="sm"/>
              <a:tailEnd type="none" w="sm" len="sm"/>
            </a:ln>
          </p:spPr>
        </p:pic>
        <p:pic>
          <p:nvPicPr>
            <p:cNvPr id="179" name="Google Shape;179;p25"/>
            <p:cNvPicPr preferRelativeResize="0"/>
            <p:nvPr/>
          </p:nvPicPr>
          <p:blipFill>
            <a:blip r:embed="rId3">
              <a:alphaModFix/>
            </a:blip>
            <a:stretch>
              <a:fillRect/>
            </a:stretch>
          </p:blipFill>
          <p:spPr>
            <a:xfrm>
              <a:off x="3242975" y="1063374"/>
              <a:ext cx="1965125" cy="1540175"/>
            </a:xfrm>
            <a:prstGeom prst="rect">
              <a:avLst/>
            </a:prstGeom>
            <a:noFill/>
            <a:ln w="9525" cap="flat" cmpd="sng">
              <a:solidFill>
                <a:srgbClr val="666666"/>
              </a:solidFill>
              <a:prstDash val="solid"/>
              <a:round/>
              <a:headEnd type="none" w="sm" len="sm"/>
              <a:tailEnd type="none" w="sm" len="sm"/>
            </a:ln>
          </p:spPr>
        </p:pic>
        <p:pic>
          <p:nvPicPr>
            <p:cNvPr id="180" name="Google Shape;180;p25"/>
            <p:cNvPicPr preferRelativeResize="0"/>
            <p:nvPr/>
          </p:nvPicPr>
          <p:blipFill>
            <a:blip r:embed="rId3">
              <a:alphaModFix/>
            </a:blip>
            <a:stretch>
              <a:fillRect/>
            </a:stretch>
          </p:blipFill>
          <p:spPr>
            <a:xfrm>
              <a:off x="5208100" y="1063374"/>
              <a:ext cx="1965125" cy="1540175"/>
            </a:xfrm>
            <a:prstGeom prst="rect">
              <a:avLst/>
            </a:prstGeom>
            <a:noFill/>
            <a:ln w="9525" cap="flat" cmpd="sng">
              <a:solidFill>
                <a:srgbClr val="666666"/>
              </a:solidFill>
              <a:prstDash val="solid"/>
              <a:round/>
              <a:headEnd type="none" w="sm" len="sm"/>
              <a:tailEnd type="none" w="sm" len="sm"/>
            </a:ln>
          </p:spPr>
        </p:pic>
        <p:pic>
          <p:nvPicPr>
            <p:cNvPr id="181" name="Google Shape;181;p25"/>
            <p:cNvPicPr preferRelativeResize="0"/>
            <p:nvPr/>
          </p:nvPicPr>
          <p:blipFill>
            <a:blip r:embed="rId3">
              <a:alphaModFix/>
            </a:blip>
            <a:stretch>
              <a:fillRect/>
            </a:stretch>
          </p:blipFill>
          <p:spPr>
            <a:xfrm>
              <a:off x="1277850" y="2603549"/>
              <a:ext cx="1965125" cy="1540175"/>
            </a:xfrm>
            <a:prstGeom prst="rect">
              <a:avLst/>
            </a:prstGeom>
            <a:noFill/>
            <a:ln w="9525" cap="flat" cmpd="sng">
              <a:solidFill>
                <a:srgbClr val="666666"/>
              </a:solidFill>
              <a:prstDash val="solid"/>
              <a:round/>
              <a:headEnd type="none" w="sm" len="sm"/>
              <a:tailEnd type="none" w="sm" len="sm"/>
            </a:ln>
          </p:spPr>
        </p:pic>
        <p:pic>
          <p:nvPicPr>
            <p:cNvPr id="182" name="Google Shape;182;p25"/>
            <p:cNvPicPr preferRelativeResize="0"/>
            <p:nvPr/>
          </p:nvPicPr>
          <p:blipFill>
            <a:blip r:embed="rId3">
              <a:alphaModFix/>
            </a:blip>
            <a:stretch>
              <a:fillRect/>
            </a:stretch>
          </p:blipFill>
          <p:spPr>
            <a:xfrm>
              <a:off x="3242975" y="2603549"/>
              <a:ext cx="1965125" cy="1540175"/>
            </a:xfrm>
            <a:prstGeom prst="rect">
              <a:avLst/>
            </a:prstGeom>
            <a:noFill/>
            <a:ln w="9525" cap="flat" cmpd="sng">
              <a:solidFill>
                <a:srgbClr val="666666"/>
              </a:solidFill>
              <a:prstDash val="solid"/>
              <a:round/>
              <a:headEnd type="none" w="sm" len="sm"/>
              <a:tailEnd type="none" w="sm" len="sm"/>
            </a:ln>
          </p:spPr>
        </p:pic>
        <p:pic>
          <p:nvPicPr>
            <p:cNvPr id="183" name="Google Shape;183;p25"/>
            <p:cNvPicPr preferRelativeResize="0"/>
            <p:nvPr/>
          </p:nvPicPr>
          <p:blipFill>
            <a:blip r:embed="rId3">
              <a:alphaModFix/>
            </a:blip>
            <a:stretch>
              <a:fillRect/>
            </a:stretch>
          </p:blipFill>
          <p:spPr>
            <a:xfrm>
              <a:off x="5208100" y="2603549"/>
              <a:ext cx="1965125" cy="1540175"/>
            </a:xfrm>
            <a:prstGeom prst="rect">
              <a:avLst/>
            </a:prstGeom>
            <a:noFill/>
            <a:ln w="9525" cap="flat" cmpd="sng">
              <a:solidFill>
                <a:srgbClr val="666666"/>
              </a:solidFill>
              <a:prstDash val="solid"/>
              <a:round/>
              <a:headEnd type="none" w="sm" len="sm"/>
              <a:tailEnd type="none" w="sm" len="sm"/>
            </a:ln>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5b: Frame Interpolation</a:t>
            </a:r>
            <a:endParaRPr/>
          </a:p>
        </p:txBody>
      </p:sp>
      <p:sp>
        <p:nvSpPr>
          <p:cNvPr id="189" name="Google Shape;189;p26"/>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90" name="Google Shape;190;p26"/>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ps4-5-b-2.png</a:t>
            </a:r>
            <a:endParaRPr/>
          </a:p>
        </p:txBody>
      </p:sp>
      <p:grpSp>
        <p:nvGrpSpPr>
          <p:cNvPr id="191" name="Google Shape;191;p26"/>
          <p:cNvGrpSpPr/>
          <p:nvPr/>
        </p:nvGrpSpPr>
        <p:grpSpPr>
          <a:xfrm>
            <a:off x="1624313" y="1233174"/>
            <a:ext cx="5895375" cy="3080350"/>
            <a:chOff x="1277850" y="1063374"/>
            <a:chExt cx="5895375" cy="3080350"/>
          </a:xfrm>
        </p:grpSpPr>
        <p:pic>
          <p:nvPicPr>
            <p:cNvPr id="192" name="Google Shape;192;p26"/>
            <p:cNvPicPr preferRelativeResize="0"/>
            <p:nvPr/>
          </p:nvPicPr>
          <p:blipFill>
            <a:blip r:embed="rId3">
              <a:alphaModFix/>
            </a:blip>
            <a:stretch>
              <a:fillRect/>
            </a:stretch>
          </p:blipFill>
          <p:spPr>
            <a:xfrm>
              <a:off x="1277850" y="1063374"/>
              <a:ext cx="1965125" cy="1540175"/>
            </a:xfrm>
            <a:prstGeom prst="rect">
              <a:avLst/>
            </a:prstGeom>
            <a:noFill/>
            <a:ln w="9525" cap="flat" cmpd="sng">
              <a:solidFill>
                <a:srgbClr val="666666"/>
              </a:solidFill>
              <a:prstDash val="solid"/>
              <a:round/>
              <a:headEnd type="none" w="sm" len="sm"/>
              <a:tailEnd type="none" w="sm" len="sm"/>
            </a:ln>
          </p:spPr>
        </p:pic>
        <p:pic>
          <p:nvPicPr>
            <p:cNvPr id="193" name="Google Shape;193;p26"/>
            <p:cNvPicPr preferRelativeResize="0"/>
            <p:nvPr/>
          </p:nvPicPr>
          <p:blipFill>
            <a:blip r:embed="rId3">
              <a:alphaModFix/>
            </a:blip>
            <a:stretch>
              <a:fillRect/>
            </a:stretch>
          </p:blipFill>
          <p:spPr>
            <a:xfrm>
              <a:off x="3242975" y="1063374"/>
              <a:ext cx="1965125" cy="1540175"/>
            </a:xfrm>
            <a:prstGeom prst="rect">
              <a:avLst/>
            </a:prstGeom>
            <a:noFill/>
            <a:ln w="9525" cap="flat" cmpd="sng">
              <a:solidFill>
                <a:srgbClr val="666666"/>
              </a:solidFill>
              <a:prstDash val="solid"/>
              <a:round/>
              <a:headEnd type="none" w="sm" len="sm"/>
              <a:tailEnd type="none" w="sm" len="sm"/>
            </a:ln>
          </p:spPr>
        </p:pic>
        <p:pic>
          <p:nvPicPr>
            <p:cNvPr id="194" name="Google Shape;194;p26"/>
            <p:cNvPicPr preferRelativeResize="0"/>
            <p:nvPr/>
          </p:nvPicPr>
          <p:blipFill>
            <a:blip r:embed="rId3">
              <a:alphaModFix/>
            </a:blip>
            <a:stretch>
              <a:fillRect/>
            </a:stretch>
          </p:blipFill>
          <p:spPr>
            <a:xfrm>
              <a:off x="5208100" y="1063374"/>
              <a:ext cx="1965125" cy="1540175"/>
            </a:xfrm>
            <a:prstGeom prst="rect">
              <a:avLst/>
            </a:prstGeom>
            <a:noFill/>
            <a:ln w="9525" cap="flat" cmpd="sng">
              <a:solidFill>
                <a:srgbClr val="666666"/>
              </a:solidFill>
              <a:prstDash val="solid"/>
              <a:round/>
              <a:headEnd type="none" w="sm" len="sm"/>
              <a:tailEnd type="none" w="sm" len="sm"/>
            </a:ln>
          </p:spPr>
        </p:pic>
        <p:pic>
          <p:nvPicPr>
            <p:cNvPr id="195" name="Google Shape;195;p26"/>
            <p:cNvPicPr preferRelativeResize="0"/>
            <p:nvPr/>
          </p:nvPicPr>
          <p:blipFill>
            <a:blip r:embed="rId3">
              <a:alphaModFix/>
            </a:blip>
            <a:stretch>
              <a:fillRect/>
            </a:stretch>
          </p:blipFill>
          <p:spPr>
            <a:xfrm>
              <a:off x="1277850" y="2603549"/>
              <a:ext cx="1965125" cy="1540175"/>
            </a:xfrm>
            <a:prstGeom prst="rect">
              <a:avLst/>
            </a:prstGeom>
            <a:noFill/>
            <a:ln w="9525" cap="flat" cmpd="sng">
              <a:solidFill>
                <a:srgbClr val="666666"/>
              </a:solidFill>
              <a:prstDash val="solid"/>
              <a:round/>
              <a:headEnd type="none" w="sm" len="sm"/>
              <a:tailEnd type="none" w="sm" len="sm"/>
            </a:ln>
          </p:spPr>
        </p:pic>
        <p:pic>
          <p:nvPicPr>
            <p:cNvPr id="196" name="Google Shape;196;p26"/>
            <p:cNvPicPr preferRelativeResize="0"/>
            <p:nvPr/>
          </p:nvPicPr>
          <p:blipFill>
            <a:blip r:embed="rId3">
              <a:alphaModFix/>
            </a:blip>
            <a:stretch>
              <a:fillRect/>
            </a:stretch>
          </p:blipFill>
          <p:spPr>
            <a:xfrm>
              <a:off x="3242975" y="2603549"/>
              <a:ext cx="1965125" cy="1540175"/>
            </a:xfrm>
            <a:prstGeom prst="rect">
              <a:avLst/>
            </a:prstGeom>
            <a:noFill/>
            <a:ln w="9525" cap="flat" cmpd="sng">
              <a:solidFill>
                <a:srgbClr val="666666"/>
              </a:solidFill>
              <a:prstDash val="solid"/>
              <a:round/>
              <a:headEnd type="none" w="sm" len="sm"/>
              <a:tailEnd type="none" w="sm" len="sm"/>
            </a:ln>
          </p:spPr>
        </p:pic>
        <p:pic>
          <p:nvPicPr>
            <p:cNvPr id="197" name="Google Shape;197;p26"/>
            <p:cNvPicPr preferRelativeResize="0"/>
            <p:nvPr/>
          </p:nvPicPr>
          <p:blipFill>
            <a:blip r:embed="rId3">
              <a:alphaModFix/>
            </a:blip>
            <a:stretch>
              <a:fillRect/>
            </a:stretch>
          </p:blipFill>
          <p:spPr>
            <a:xfrm>
              <a:off x="5208100" y="2603549"/>
              <a:ext cx="1965125" cy="1540175"/>
            </a:xfrm>
            <a:prstGeom prst="rect">
              <a:avLst/>
            </a:prstGeom>
            <a:noFill/>
            <a:ln w="9525" cap="flat" cmpd="sng">
              <a:solidFill>
                <a:srgbClr val="666666"/>
              </a:solidFill>
              <a:prstDash val="solid"/>
              <a:round/>
              <a:headEnd type="none" w="sm" len="sm"/>
              <a:tailEnd type="none" w="sm" len="sm"/>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1a: Base Shift0 and ShiftR2</a:t>
            </a:r>
            <a:endParaRPr/>
          </a:p>
        </p:txBody>
      </p:sp>
      <p:sp>
        <p:nvSpPr>
          <p:cNvPr id="42" name="Google Shape;42;p9"/>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43" name="Google Shape;43;p9"/>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ps4-1-a-1.png</a:t>
            </a:r>
            <a:endParaRPr/>
          </a:p>
        </p:txBody>
      </p:sp>
      <p:pic>
        <p:nvPicPr>
          <p:cNvPr id="7" name="Picture 6">
            <a:extLst>
              <a:ext uri="{FF2B5EF4-FFF2-40B4-BE49-F238E27FC236}">
                <a16:creationId xmlns:a16="http://schemas.microsoft.com/office/drawing/2014/main" id="{01904EC0-4050-B441-835A-CFE114F9CA83}"/>
              </a:ext>
            </a:extLst>
          </p:cNvPr>
          <p:cNvPicPr>
            <a:picLocks noChangeAspect="1"/>
          </p:cNvPicPr>
          <p:nvPr/>
        </p:nvPicPr>
        <p:blipFill>
          <a:blip r:embed="rId3"/>
          <a:stretch>
            <a:fillRect/>
          </a:stretch>
        </p:blipFill>
        <p:spPr>
          <a:xfrm>
            <a:off x="2137904" y="1063377"/>
            <a:ext cx="4333529" cy="325014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6: Challenge Problem</a:t>
            </a:r>
            <a:endParaRPr/>
          </a:p>
        </p:txBody>
      </p:sp>
      <p:sp>
        <p:nvSpPr>
          <p:cNvPr id="203" name="Google Shape;203;p27"/>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204" name="Google Shape;204;p27"/>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ps4-6-a-1.png</a:t>
            </a:r>
            <a:endParaRPr/>
          </a:p>
        </p:txBody>
      </p:sp>
      <p:pic>
        <p:nvPicPr>
          <p:cNvPr id="205" name="Google Shape;205;p27"/>
          <p:cNvPicPr preferRelativeResize="0"/>
          <p:nvPr/>
        </p:nvPicPr>
        <p:blipFill>
          <a:blip r:embed="rId3">
            <a:alphaModFix/>
          </a:blip>
          <a:stretch>
            <a:fillRect/>
          </a:stretch>
        </p:blipFill>
        <p:spPr>
          <a:xfrm>
            <a:off x="2523425" y="1082863"/>
            <a:ext cx="4097150" cy="3211175"/>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6: Challenge Problem (cont.)</a:t>
            </a:r>
            <a:endParaRPr/>
          </a:p>
        </p:txBody>
      </p:sp>
      <p:sp>
        <p:nvSpPr>
          <p:cNvPr id="211" name="Google Shape;211;p28"/>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212" name="Google Shape;212;p28"/>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ps4-6-a-2.png</a:t>
            </a:r>
            <a:endParaRPr/>
          </a:p>
        </p:txBody>
      </p:sp>
      <p:pic>
        <p:nvPicPr>
          <p:cNvPr id="213" name="Google Shape;213;p28"/>
          <p:cNvPicPr preferRelativeResize="0"/>
          <p:nvPr/>
        </p:nvPicPr>
        <p:blipFill>
          <a:blip r:embed="rId3">
            <a:alphaModFix/>
          </a:blip>
          <a:stretch>
            <a:fillRect/>
          </a:stretch>
        </p:blipFill>
        <p:spPr>
          <a:xfrm>
            <a:off x="2523425" y="1082863"/>
            <a:ext cx="4097150" cy="3211175"/>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6: Challenge Problem (cont.)</a:t>
            </a:r>
            <a:endParaRPr/>
          </a:p>
        </p:txBody>
      </p:sp>
      <p:sp>
        <p:nvSpPr>
          <p:cNvPr id="219" name="Google Shape;219;p29"/>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220" name="Google Shape;220;p29"/>
          <p:cNvSpPr txBox="1"/>
          <p:nvPr/>
        </p:nvSpPr>
        <p:spPr>
          <a:xfrm>
            <a:off x="1113700" y="2432550"/>
            <a:ext cx="6990000" cy="1011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3600" b="1">
                <a:solidFill>
                  <a:schemeClr val="dk1"/>
                </a:solidFill>
                <a:latin typeface="Calibri"/>
                <a:ea typeface="Calibri"/>
                <a:cs typeface="Calibri"/>
                <a:sym typeface="Calibri"/>
              </a:rPr>
              <a:t>Video Link</a:t>
            </a:r>
            <a:endParaRPr sz="3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If your pdf is larger than 7MB</a:t>
            </a:r>
            <a:endParaRPr/>
          </a:p>
        </p:txBody>
      </p:sp>
      <p:sp>
        <p:nvSpPr>
          <p:cNvPr id="226" name="Google Shape;226;p30"/>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Please compress it using (or something similar):</a:t>
            </a:r>
            <a:endParaRPr/>
          </a:p>
          <a:p>
            <a:pPr marL="0" lvl="0" indent="0" algn="l" rtl="0">
              <a:spcBef>
                <a:spcPts val="600"/>
              </a:spcBef>
              <a:spcAft>
                <a:spcPts val="0"/>
              </a:spcAft>
              <a:buNone/>
            </a:pPr>
            <a:r>
              <a:rPr lang="en" u="sng">
                <a:solidFill>
                  <a:schemeClr val="hlink"/>
                </a:solidFill>
                <a:hlinkClick r:id="rId3"/>
              </a:rPr>
              <a:t>https://smallpdf.com/compress-pdf</a:t>
            </a:r>
            <a:r>
              <a:rPr lang="en"/>
              <a:t> </a:t>
            </a:r>
            <a:endParaRPr/>
          </a:p>
          <a:p>
            <a:pPr marL="0" lvl="0" indent="0" algn="l" rtl="0">
              <a:spcBef>
                <a:spcPts val="600"/>
              </a:spcBef>
              <a:spcAft>
                <a:spcPts val="0"/>
              </a:spcAft>
              <a:buNone/>
            </a:pPr>
            <a:endParaRPr/>
          </a:p>
          <a:p>
            <a:pPr marL="0" lvl="0" indent="0" algn="l" rtl="0">
              <a:spcBef>
                <a:spcPts val="600"/>
              </a:spcBef>
              <a:spcAft>
                <a:spcPts val="0"/>
              </a:spcAft>
              <a:buNone/>
            </a:pPr>
            <a:r>
              <a:rPr lang="en"/>
              <a:t>Verify that all images are still visible for grading.</a:t>
            </a:r>
            <a:endParaRPr/>
          </a:p>
        </p:txBody>
      </p:sp>
    </p:spTree>
    <p:extLst>
      <p:ext uri="{BB962C8B-B14F-4D97-AF65-F5344CB8AC3E}">
        <p14:creationId xmlns:p14="http://schemas.microsoft.com/office/powerpoint/2010/main" val="597757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1a: Base Shift0 and ShiftR5U5</a:t>
            </a:r>
            <a:endParaRPr/>
          </a:p>
        </p:txBody>
      </p:sp>
      <p:sp>
        <p:nvSpPr>
          <p:cNvPr id="50" name="Google Shape;50;p10"/>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51" name="Google Shape;51;p10"/>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ps4-1-a-2.png</a:t>
            </a:r>
            <a:endParaRPr/>
          </a:p>
        </p:txBody>
      </p:sp>
      <p:pic>
        <p:nvPicPr>
          <p:cNvPr id="5" name="Picture 4">
            <a:extLst>
              <a:ext uri="{FF2B5EF4-FFF2-40B4-BE49-F238E27FC236}">
                <a16:creationId xmlns:a16="http://schemas.microsoft.com/office/drawing/2014/main" id="{02A923ED-D451-AE4E-80F9-6FBA0F1DA3F2}"/>
              </a:ext>
            </a:extLst>
          </p:cNvPr>
          <p:cNvPicPr>
            <a:picLocks noChangeAspect="1"/>
          </p:cNvPicPr>
          <p:nvPr/>
        </p:nvPicPr>
        <p:blipFill>
          <a:blip r:embed="rId3"/>
          <a:stretch>
            <a:fillRect/>
          </a:stretch>
        </p:blipFill>
        <p:spPr>
          <a:xfrm>
            <a:off x="2412600" y="1122166"/>
            <a:ext cx="4255145" cy="319135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1b: Base Shift0 and ShiftR10</a:t>
            </a:r>
            <a:endParaRPr/>
          </a:p>
        </p:txBody>
      </p:sp>
      <p:sp>
        <p:nvSpPr>
          <p:cNvPr id="58" name="Google Shape;58;p11"/>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59" name="Google Shape;59;p11"/>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ps4-1-b-1.png</a:t>
            </a:r>
            <a:endParaRPr/>
          </a:p>
        </p:txBody>
      </p:sp>
      <p:pic>
        <p:nvPicPr>
          <p:cNvPr id="3" name="Picture 2">
            <a:extLst>
              <a:ext uri="{FF2B5EF4-FFF2-40B4-BE49-F238E27FC236}">
                <a16:creationId xmlns:a16="http://schemas.microsoft.com/office/drawing/2014/main" id="{82FC097D-7A27-2849-AF48-F82089F2F53C}"/>
              </a:ext>
            </a:extLst>
          </p:cNvPr>
          <p:cNvPicPr>
            <a:picLocks noChangeAspect="1"/>
          </p:cNvPicPr>
          <p:nvPr/>
        </p:nvPicPr>
        <p:blipFill>
          <a:blip r:embed="rId3"/>
          <a:stretch>
            <a:fillRect/>
          </a:stretch>
        </p:blipFill>
        <p:spPr>
          <a:xfrm>
            <a:off x="2523425" y="1082863"/>
            <a:ext cx="3869626" cy="29022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1b: Base Shift0 and ShiftR20</a:t>
            </a:r>
            <a:endParaRPr/>
          </a:p>
        </p:txBody>
      </p:sp>
      <p:sp>
        <p:nvSpPr>
          <p:cNvPr id="66" name="Google Shape;66;p12"/>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67" name="Google Shape;67;p12"/>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ps4-1-b-2.png</a:t>
            </a:r>
            <a:endParaRPr/>
          </a:p>
        </p:txBody>
      </p:sp>
      <p:pic>
        <p:nvPicPr>
          <p:cNvPr id="3" name="Picture 2">
            <a:extLst>
              <a:ext uri="{FF2B5EF4-FFF2-40B4-BE49-F238E27FC236}">
                <a16:creationId xmlns:a16="http://schemas.microsoft.com/office/drawing/2014/main" id="{A4B2675E-9717-4443-986A-D474524D0F1F}"/>
              </a:ext>
            </a:extLst>
          </p:cNvPr>
          <p:cNvPicPr>
            <a:picLocks noChangeAspect="1"/>
          </p:cNvPicPr>
          <p:nvPr/>
        </p:nvPicPr>
        <p:blipFill>
          <a:blip r:embed="rId3"/>
          <a:stretch>
            <a:fillRect/>
          </a:stretch>
        </p:blipFill>
        <p:spPr>
          <a:xfrm>
            <a:off x="2539999" y="1063375"/>
            <a:ext cx="3913584" cy="293518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1b: Base Shift0 and ShiftR40</a:t>
            </a:r>
            <a:endParaRPr/>
          </a:p>
        </p:txBody>
      </p:sp>
      <p:sp>
        <p:nvSpPr>
          <p:cNvPr id="74" name="Google Shape;74;p13"/>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75" name="Google Shape;75;p13"/>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ps4-1-b-3.png</a:t>
            </a:r>
            <a:endParaRPr/>
          </a:p>
        </p:txBody>
      </p:sp>
      <p:pic>
        <p:nvPicPr>
          <p:cNvPr id="3" name="Picture 2">
            <a:extLst>
              <a:ext uri="{FF2B5EF4-FFF2-40B4-BE49-F238E27FC236}">
                <a16:creationId xmlns:a16="http://schemas.microsoft.com/office/drawing/2014/main" id="{351B80AE-15D1-B142-BB55-9424DB085B7A}"/>
              </a:ext>
            </a:extLst>
          </p:cNvPr>
          <p:cNvPicPr>
            <a:picLocks noChangeAspect="1"/>
          </p:cNvPicPr>
          <p:nvPr/>
        </p:nvPicPr>
        <p:blipFill>
          <a:blip r:embed="rId3"/>
          <a:stretch>
            <a:fillRect/>
          </a:stretch>
        </p:blipFill>
        <p:spPr>
          <a:xfrm>
            <a:off x="2523424" y="1063375"/>
            <a:ext cx="4089231" cy="306692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1b: Text Response</a:t>
            </a:r>
            <a:endParaRPr/>
          </a:p>
        </p:txBody>
      </p:sp>
      <p:sp>
        <p:nvSpPr>
          <p:cNvPr id="82" name="Google Shape;82;p14"/>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Clr>
                <a:schemeClr val="dk1"/>
              </a:buClr>
              <a:buSzPts val="2400"/>
              <a:buChar char="●"/>
            </a:pPr>
            <a:r>
              <a:rPr lang="en" sz="2400" dirty="0">
                <a:solidFill>
                  <a:schemeClr val="dk1"/>
                </a:solidFill>
                <a:latin typeface="Calibri"/>
                <a:ea typeface="Calibri"/>
                <a:cs typeface="Calibri"/>
                <a:sym typeface="Calibri"/>
              </a:rPr>
              <a:t>Does LK still work? Does it fall apart on any of the pairs? Try using different parameters to get results closer to the ones above. Describe your results and what you tried.</a:t>
            </a:r>
          </a:p>
          <a:p>
            <a:pPr marL="457200" lvl="0" indent="-381000" algn="l" rtl="0">
              <a:lnSpc>
                <a:spcPct val="115000"/>
              </a:lnSpc>
              <a:spcBef>
                <a:spcPts val="0"/>
              </a:spcBef>
              <a:spcAft>
                <a:spcPts val="0"/>
              </a:spcAft>
              <a:buClr>
                <a:schemeClr val="dk1"/>
              </a:buClr>
              <a:buSzPts val="2400"/>
              <a:buChar char="●"/>
            </a:pPr>
            <a:r>
              <a:rPr lang="en" sz="2400" dirty="0">
                <a:solidFill>
                  <a:schemeClr val="dk1"/>
                </a:solidFill>
                <a:latin typeface="Calibri"/>
                <a:ea typeface="Calibri"/>
                <a:cs typeface="Calibri"/>
                <a:sym typeface="Calibri"/>
              </a:rPr>
              <a:t>Ans: LK did not work well at first, especially on SHIFTR40. I tried many different ‘</a:t>
            </a:r>
            <a:r>
              <a:rPr lang="en" sz="2400" dirty="0" err="1">
                <a:solidFill>
                  <a:schemeClr val="dk1"/>
                </a:solidFill>
                <a:latin typeface="Calibri"/>
                <a:ea typeface="Calibri"/>
                <a:cs typeface="Calibri"/>
                <a:sym typeface="Calibri"/>
              </a:rPr>
              <a:t>ksize</a:t>
            </a:r>
            <a:r>
              <a:rPr lang="en" sz="2400" dirty="0">
                <a:solidFill>
                  <a:schemeClr val="dk1"/>
                </a:solidFill>
                <a:latin typeface="Calibri"/>
                <a:ea typeface="Calibri"/>
                <a:cs typeface="Calibri"/>
                <a:sym typeface="Calibri"/>
              </a:rPr>
              <a:t>’ value for the uniform filter (cv2.blur) to make them to work. </a:t>
            </a:r>
            <a:endParaRPr sz="2400" dirty="0">
              <a:solidFill>
                <a:schemeClr val="dk1"/>
              </a:solidFill>
              <a:latin typeface="Calibri"/>
              <a:ea typeface="Calibri"/>
              <a:cs typeface="Calibri"/>
              <a:sym typeface="Calibri"/>
            </a:endParaRPr>
          </a:p>
        </p:txBody>
      </p:sp>
      <p:sp>
        <p:nvSpPr>
          <p:cNvPr id="83" name="Google Shape;83;p14"/>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2a: Gaussian Pyramid</a:t>
            </a:r>
            <a:endParaRPr/>
          </a:p>
        </p:txBody>
      </p:sp>
      <p:sp>
        <p:nvSpPr>
          <p:cNvPr id="89" name="Google Shape;89;p15"/>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90" name="Google Shape;90;p15"/>
          <p:cNvSpPr txBox="1"/>
          <p:nvPr/>
        </p:nvSpPr>
        <p:spPr>
          <a:xfrm>
            <a:off x="2079100" y="444007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ps4-2-a-1.png</a:t>
            </a:r>
            <a:endParaRPr/>
          </a:p>
        </p:txBody>
      </p:sp>
      <p:pic>
        <p:nvPicPr>
          <p:cNvPr id="3" name="Picture 2">
            <a:extLst>
              <a:ext uri="{FF2B5EF4-FFF2-40B4-BE49-F238E27FC236}">
                <a16:creationId xmlns:a16="http://schemas.microsoft.com/office/drawing/2014/main" id="{2A6326B0-02F5-F24B-A5DA-B6CA52A2D6C3}"/>
              </a:ext>
            </a:extLst>
          </p:cNvPr>
          <p:cNvPicPr>
            <a:picLocks noChangeAspect="1"/>
          </p:cNvPicPr>
          <p:nvPr/>
        </p:nvPicPr>
        <p:blipFill>
          <a:blip r:embed="rId3"/>
          <a:stretch>
            <a:fillRect/>
          </a:stretch>
        </p:blipFill>
        <p:spPr>
          <a:xfrm>
            <a:off x="549598" y="929451"/>
            <a:ext cx="7778514" cy="33111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2b: Laplacian Pyramid</a:t>
            </a:r>
            <a:endParaRPr/>
          </a:p>
        </p:txBody>
      </p:sp>
      <p:sp>
        <p:nvSpPr>
          <p:cNvPr id="97" name="Google Shape;97;p16"/>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98" name="Google Shape;98;p16"/>
          <p:cNvSpPr txBox="1"/>
          <p:nvPr/>
        </p:nvSpPr>
        <p:spPr>
          <a:xfrm>
            <a:off x="2079100" y="4440075"/>
            <a:ext cx="43188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libri"/>
                <a:ea typeface="Calibri"/>
                <a:cs typeface="Calibri"/>
                <a:sym typeface="Calibri"/>
              </a:rPr>
              <a:t>Laplacian Pyramid Image </a:t>
            </a:r>
            <a:r>
              <a:rPr lang="en" b="1">
                <a:solidFill>
                  <a:schemeClr val="dk1"/>
                </a:solidFill>
                <a:latin typeface="Calibri"/>
                <a:ea typeface="Calibri"/>
                <a:cs typeface="Calibri"/>
                <a:sym typeface="Calibri"/>
              </a:rPr>
              <a:t>- ps4-2-b-1.png</a:t>
            </a:r>
            <a:endParaRPr/>
          </a:p>
        </p:txBody>
      </p:sp>
      <p:pic>
        <p:nvPicPr>
          <p:cNvPr id="3" name="Picture 2">
            <a:extLst>
              <a:ext uri="{FF2B5EF4-FFF2-40B4-BE49-F238E27FC236}">
                <a16:creationId xmlns:a16="http://schemas.microsoft.com/office/drawing/2014/main" id="{39B6C30F-E49B-C048-961C-37B934735D0A}"/>
              </a:ext>
            </a:extLst>
          </p:cNvPr>
          <p:cNvPicPr>
            <a:picLocks noChangeAspect="1"/>
          </p:cNvPicPr>
          <p:nvPr/>
        </p:nvPicPr>
        <p:blipFill>
          <a:blip r:embed="rId3"/>
          <a:stretch>
            <a:fillRect/>
          </a:stretch>
        </p:blipFill>
        <p:spPr>
          <a:xfrm>
            <a:off x="852102" y="1021135"/>
            <a:ext cx="7439796" cy="3166940"/>
          </a:xfrm>
          <a:prstGeom prst="rect">
            <a:avLst/>
          </a:prstGeom>
        </p:spPr>
      </p:pic>
    </p:spTree>
  </p:cSld>
  <p:clrMapOvr>
    <a:masterClrMapping/>
  </p:clrMapOvr>
</p:sld>
</file>

<file path=ppt/theme/theme1.xml><?xml version="1.0" encoding="utf-8"?>
<a:theme xmlns:a="http://schemas.openxmlformats.org/drawingml/2006/main"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TotalTime>
  <Words>390</Words>
  <Application>Microsoft Macintosh PowerPoint</Application>
  <PresentationFormat>On-screen Show (16:9)</PresentationFormat>
  <Paragraphs>75</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Light Gradient</vt:lpstr>
      <vt:lpstr>Computer Vision  Fall 2018 Problem Set #4</vt:lpstr>
      <vt:lpstr>1a: Base Shift0 and ShiftR2</vt:lpstr>
      <vt:lpstr>1a: Base Shift0 and ShiftR5U5</vt:lpstr>
      <vt:lpstr>1b: Base Shift0 and ShiftR10</vt:lpstr>
      <vt:lpstr>1b: Base Shift0 and ShiftR20</vt:lpstr>
      <vt:lpstr>1b: Base Shift0 and ShiftR40</vt:lpstr>
      <vt:lpstr>1b: Text Response</vt:lpstr>
      <vt:lpstr>2a: Gaussian Pyramid</vt:lpstr>
      <vt:lpstr>2b: Laplacian Pyramid</vt:lpstr>
      <vt:lpstr>3a: Difference images</vt:lpstr>
      <vt:lpstr>3a: Difference images (cont.)</vt:lpstr>
      <vt:lpstr>4a: Hierarchical LK</vt:lpstr>
      <vt:lpstr>4a: Hierarchical LK (cont.)</vt:lpstr>
      <vt:lpstr>4a: Hierarchical LK (cont.)</vt:lpstr>
      <vt:lpstr>4b: Hierarchical LK (cont.)</vt:lpstr>
      <vt:lpstr>4b: Hierarchical LK (cont.)</vt:lpstr>
      <vt:lpstr>5a: Frame Interpolation</vt:lpstr>
      <vt:lpstr>5b: Frame Interpolation</vt:lpstr>
      <vt:lpstr>5b: Frame Interpolation</vt:lpstr>
      <vt:lpstr>6: Challenge Problem</vt:lpstr>
      <vt:lpstr>6: Challenge Problem (cont.)</vt:lpstr>
      <vt:lpstr>6: Challenge Problem (cont.)</vt:lpstr>
      <vt:lpstr>If your pdf is larger than 7MB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Fall 2018 Problem Set #4</dc:title>
  <cp:lastModifiedBy>Lu, Junle</cp:lastModifiedBy>
  <cp:revision>8</cp:revision>
  <cp:lastPrinted>2018-10-15T23:46:33Z</cp:lastPrinted>
  <dcterms:modified xsi:type="dcterms:W3CDTF">2018-10-15T23:55:48Z</dcterms:modified>
</cp:coreProperties>
</file>