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9D8E"/>
    <a:srgbClr val="BDD4CE"/>
    <a:srgbClr val="006149"/>
    <a:srgbClr val="DCEAE7"/>
    <a:srgbClr val="00CC97"/>
    <a:srgbClr val="007E5D"/>
    <a:srgbClr val="014231"/>
    <a:srgbClr val="00634A"/>
    <a:srgbClr val="00B082"/>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8" d="100"/>
          <a:sy n="28" d="100"/>
        </p:scale>
        <p:origin x="-920" y="536"/>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Junle:Desktop:depth_data_10th_bes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500"/>
            </a:pPr>
            <a:r>
              <a:rPr lang="en-US" sz="2500" dirty="0"/>
              <a:t>Inverse of </a:t>
            </a:r>
            <a:r>
              <a:rPr lang="en-US" sz="2500" dirty="0" smtClean="0"/>
              <a:t>Depth Data Mean</a:t>
            </a:r>
            <a:endParaRPr lang="en-US" sz="2500" dirty="0"/>
          </a:p>
        </c:rich>
      </c:tx>
      <c:layout>
        <c:manualLayout>
          <c:xMode val="edge"/>
          <c:yMode val="edge"/>
          <c:x val="0.27202216389618"/>
          <c:y val="0.0104166666666667"/>
        </c:manualLayout>
      </c:layout>
      <c:overlay val="0"/>
    </c:title>
    <c:autoTitleDeleted val="0"/>
    <c:plotArea>
      <c:layout>
        <c:manualLayout>
          <c:layoutTarget val="inner"/>
          <c:xMode val="edge"/>
          <c:yMode val="edge"/>
          <c:x val="0.232897929425488"/>
          <c:y val="0.0951388888888889"/>
          <c:w val="0.733467774861476"/>
          <c:h val="0.776284722222222"/>
        </c:manualLayout>
      </c:layout>
      <c:scatterChart>
        <c:scatterStyle val="smoothMarker"/>
        <c:varyColors val="0"/>
        <c:ser>
          <c:idx val="0"/>
          <c:order val="0"/>
          <c:tx>
            <c:strRef>
              <c:f>Sheet1!$M$4</c:f>
              <c:strCache>
                <c:ptCount val="1"/>
                <c:pt idx="0">
                  <c:v>Mean Inverse</c:v>
                </c:pt>
              </c:strCache>
            </c:strRef>
          </c:tx>
          <c:spPr>
            <a:ln>
              <a:solidFill>
                <a:srgbClr val="0000FF"/>
              </a:solidFill>
            </a:ln>
          </c:spPr>
          <c:trendline>
            <c:trendlineType val="linear"/>
            <c:dispRSqr val="0"/>
            <c:dispEq val="0"/>
          </c:trendline>
          <c:trendline>
            <c:spPr>
              <a:ln w="25400">
                <a:solidFill>
                  <a:srgbClr val="FF0000"/>
                </a:solidFill>
              </a:ln>
            </c:spPr>
            <c:trendlineType val="linear"/>
            <c:dispRSqr val="1"/>
            <c:dispEq val="1"/>
            <c:trendlineLbl>
              <c:layout>
                <c:manualLayout>
                  <c:x val="-0.0789157298256794"/>
                  <c:y val="0.0238179505912276"/>
                </c:manualLayout>
              </c:layout>
              <c:tx>
                <c:rich>
                  <a:bodyPr/>
                  <a:lstStyle/>
                  <a:p>
                    <a:pPr>
                      <a:defRPr sz="1800"/>
                    </a:pPr>
                    <a:r>
                      <a:rPr lang="en-US" sz="1800"/>
                      <a:t>y = 0.0021x - 0.0051
R² = 0.97658</a:t>
                    </a:r>
                  </a:p>
                </c:rich>
              </c:tx>
              <c:numFmt formatCode="General" sourceLinked="0"/>
            </c:trendlineLbl>
          </c:trendline>
          <c:xVal>
            <c:numRef>
              <c:f>Sheet1!$L$5:$L$9</c:f>
              <c:numCache>
                <c:formatCode>General</c:formatCode>
                <c:ptCount val="5"/>
                <c:pt idx="0">
                  <c:v>3.0</c:v>
                </c:pt>
                <c:pt idx="1">
                  <c:v>4.0</c:v>
                </c:pt>
                <c:pt idx="2">
                  <c:v>5.0</c:v>
                </c:pt>
                <c:pt idx="3">
                  <c:v>6.0</c:v>
                </c:pt>
                <c:pt idx="4">
                  <c:v>7.0</c:v>
                </c:pt>
              </c:numCache>
            </c:numRef>
          </c:xVal>
          <c:yVal>
            <c:numRef>
              <c:f>Sheet1!$M$5:$M$9</c:f>
              <c:numCache>
                <c:formatCode>General</c:formatCode>
                <c:ptCount val="5"/>
                <c:pt idx="0">
                  <c:v>0.000957480218458686</c:v>
                </c:pt>
                <c:pt idx="1">
                  <c:v>0.00296413983626091</c:v>
                </c:pt>
                <c:pt idx="2">
                  <c:v>0.00618345061277995</c:v>
                </c:pt>
                <c:pt idx="3">
                  <c:v>0.00760225026607876</c:v>
                </c:pt>
                <c:pt idx="4">
                  <c:v>0.00908892605249763</c:v>
                </c:pt>
              </c:numCache>
            </c:numRef>
          </c:yVal>
          <c:smooth val="1"/>
        </c:ser>
        <c:dLbls>
          <c:showLegendKey val="0"/>
          <c:showVal val="0"/>
          <c:showCatName val="0"/>
          <c:showSerName val="0"/>
          <c:showPercent val="0"/>
          <c:showBubbleSize val="0"/>
        </c:dLbls>
        <c:axId val="2043550952"/>
        <c:axId val="-2119543800"/>
      </c:scatterChart>
      <c:valAx>
        <c:axId val="2043550952"/>
        <c:scaling>
          <c:orientation val="minMax"/>
        </c:scaling>
        <c:delete val="0"/>
        <c:axPos val="b"/>
        <c:title>
          <c:tx>
            <c:rich>
              <a:bodyPr/>
              <a:lstStyle/>
              <a:p>
                <a:pPr>
                  <a:defRPr sz="1800"/>
                </a:pPr>
                <a:r>
                  <a:rPr lang="en-US" sz="1800"/>
                  <a:t>Window Scale</a:t>
                </a:r>
              </a:p>
            </c:rich>
          </c:tx>
          <c:layout/>
          <c:overlay val="0"/>
        </c:title>
        <c:numFmt formatCode="General" sourceLinked="1"/>
        <c:majorTickMark val="out"/>
        <c:minorTickMark val="none"/>
        <c:tickLblPos val="nextTo"/>
        <c:txPr>
          <a:bodyPr/>
          <a:lstStyle/>
          <a:p>
            <a:pPr>
              <a:defRPr sz="1800"/>
            </a:pPr>
            <a:endParaRPr lang="en-US"/>
          </a:p>
        </c:txPr>
        <c:crossAx val="-2119543800"/>
        <c:crosses val="autoZero"/>
        <c:crossBetween val="midCat"/>
      </c:valAx>
      <c:valAx>
        <c:axId val="-2119543800"/>
        <c:scaling>
          <c:orientation val="minMax"/>
        </c:scaling>
        <c:delete val="0"/>
        <c:axPos val="l"/>
        <c:majorGridlines/>
        <c:title>
          <c:tx>
            <c:rich>
              <a:bodyPr rot="0" vert="horz"/>
              <a:lstStyle/>
              <a:p>
                <a:pPr>
                  <a:defRPr sz="1800"/>
                </a:pPr>
                <a:r>
                  <a:rPr lang="en-US" sz="1800" dirty="0"/>
                  <a:t>Inverse of </a:t>
                </a:r>
                <a:endParaRPr lang="en-US" sz="1800" dirty="0" smtClean="0"/>
              </a:p>
              <a:p>
                <a:pPr>
                  <a:defRPr sz="1800"/>
                </a:pPr>
                <a:r>
                  <a:rPr lang="en-US" sz="1800" dirty="0" smtClean="0"/>
                  <a:t>Depth </a:t>
                </a:r>
                <a:r>
                  <a:rPr lang="en-US" sz="1800" dirty="0"/>
                  <a:t>Mean</a:t>
                </a:r>
              </a:p>
            </c:rich>
          </c:tx>
          <c:layout>
            <c:manualLayout>
              <c:xMode val="edge"/>
              <c:yMode val="edge"/>
              <c:x val="0.0137387387387387"/>
              <c:y val="0.423810640243003"/>
            </c:manualLayout>
          </c:layout>
          <c:overlay val="0"/>
        </c:title>
        <c:numFmt formatCode="General" sourceLinked="1"/>
        <c:majorTickMark val="out"/>
        <c:minorTickMark val="none"/>
        <c:tickLblPos val="nextTo"/>
        <c:txPr>
          <a:bodyPr/>
          <a:lstStyle/>
          <a:p>
            <a:pPr>
              <a:defRPr sz="1800"/>
            </a:pPr>
            <a:endParaRPr lang="en-US"/>
          </a:p>
        </c:txPr>
        <c:crossAx val="2043550952"/>
        <c:crosses val="autoZero"/>
        <c:crossBetween val="midCat"/>
      </c:valAx>
    </c:plotArea>
    <c:legend>
      <c:legendPos val="r"/>
      <c:legendEntry>
        <c:idx val="1"/>
        <c:delete val="1"/>
      </c:legendEntry>
      <c:layout>
        <c:manualLayout>
          <c:xMode val="edge"/>
          <c:yMode val="edge"/>
          <c:x val="0.238814741907262"/>
          <c:y val="0.624307332677165"/>
          <c:w val="0.19266673957422"/>
          <c:h val="0.0968714457567804"/>
        </c:manualLayout>
      </c:layout>
      <c:overlay val="0"/>
      <c:txPr>
        <a:bodyPr/>
        <a:lstStyle/>
        <a:p>
          <a:pPr>
            <a:defRPr sz="1800"/>
          </a:pPr>
          <a:endParaRPr lang="en-US"/>
        </a:p>
      </c:txPr>
    </c:legend>
    <c:plotVisOnly val="1"/>
    <c:dispBlanksAs val="gap"/>
    <c:showDLblsOverMax val="0"/>
  </c:chart>
  <c:spPr>
    <a:solidFill>
      <a:schemeClr val="bg1"/>
    </a:solidFill>
    <a:ln>
      <a:solidFill>
        <a:srgbClr val="0000FF"/>
      </a:solidFill>
    </a:ln>
  </c:spPr>
  <c:txPr>
    <a:bodyPr/>
    <a:lstStyle/>
    <a:p>
      <a:pPr>
        <a:defRPr>
          <a:ln>
            <a:noFill/>
          </a:ln>
          <a:solidFill>
            <a:srgbClr val="000000"/>
          </a:solidFil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DC7FF369-15CD-4AE8-AD6F-0DD9E71D983D}" type="slidenum">
              <a:rPr lang="en-US"/>
              <a:pPr>
                <a:defRPr/>
              </a:pPr>
              <a:t>‹#›</a:t>
            </a:fld>
            <a:endParaRPr lang="en-US"/>
          </a:p>
        </p:txBody>
      </p:sp>
    </p:spTree>
    <p:extLst>
      <p:ext uri="{BB962C8B-B14F-4D97-AF65-F5344CB8AC3E}">
        <p14:creationId xmlns:p14="http://schemas.microsoft.com/office/powerpoint/2010/main" val="1115986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eaLnBrk="1" hangingPunct="1"/>
            <a:fld id="{C5E13FED-D575-44BD-985D-CE780F31FB99}" type="slidenum">
              <a:rPr lang="en-US" sz="1200" smtClean="0"/>
              <a:pPr eaLnBrk="1" hangingPunct="1"/>
              <a:t>1</a:t>
            </a:fld>
            <a:endParaRPr lang="en-US" sz="1200"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191987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6"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4245" y="18653125"/>
            <a:ext cx="30722711"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FCB089F-6037-4808-A5EC-726053647E7B}" type="slidenum">
              <a:rPr lang="en-US"/>
              <a:pPr>
                <a:defRPr/>
              </a:pPr>
              <a:t>‹#›</a:t>
            </a:fld>
            <a:endParaRPr lang="en-US"/>
          </a:p>
        </p:txBody>
      </p:sp>
    </p:spTree>
    <p:extLst>
      <p:ext uri="{BB962C8B-B14F-4D97-AF65-F5344CB8AC3E}">
        <p14:creationId xmlns:p14="http://schemas.microsoft.com/office/powerpoint/2010/main" val="1527822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AF7A044-11FD-4E27-B513-0D458FB4B05D}" type="slidenum">
              <a:rPr lang="en-US"/>
              <a:pPr>
                <a:defRPr/>
              </a:pPr>
              <a:t>‹#›</a:t>
            </a:fld>
            <a:endParaRPr lang="en-US"/>
          </a:p>
        </p:txBody>
      </p:sp>
    </p:spTree>
    <p:extLst>
      <p:ext uri="{BB962C8B-B14F-4D97-AF65-F5344CB8AC3E}">
        <p14:creationId xmlns:p14="http://schemas.microsoft.com/office/powerpoint/2010/main" val="182820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7" y="1319214"/>
            <a:ext cx="9874956" cy="280876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5689" y="1319214"/>
            <a:ext cx="29490812" cy="280876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4A8B09D-F957-4A06-AF1F-2E1E112D5404}" type="slidenum">
              <a:rPr lang="en-US"/>
              <a:pPr>
                <a:defRPr/>
              </a:pPr>
              <a:t>‹#›</a:t>
            </a:fld>
            <a:endParaRPr lang="en-US"/>
          </a:p>
        </p:txBody>
      </p:sp>
    </p:spTree>
    <p:extLst>
      <p:ext uri="{BB962C8B-B14F-4D97-AF65-F5344CB8AC3E}">
        <p14:creationId xmlns:p14="http://schemas.microsoft.com/office/powerpoint/2010/main" val="978149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41C0E7-0C39-489E-BBEB-8384BC9D7485}" type="slidenum">
              <a:rPr lang="en-US"/>
              <a:pPr>
                <a:defRPr/>
              </a:pPr>
              <a:t>‹#›</a:t>
            </a:fld>
            <a:endParaRPr lang="en-US"/>
          </a:p>
        </p:txBody>
      </p:sp>
    </p:spTree>
    <p:extLst>
      <p:ext uri="{BB962C8B-B14F-4D97-AF65-F5344CB8AC3E}">
        <p14:creationId xmlns:p14="http://schemas.microsoft.com/office/powerpoint/2010/main" val="1033603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6"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3952538"/>
            <a:ext cx="37306956"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1F452E-A8E4-4CE1-9655-29125E889951}" type="slidenum">
              <a:rPr lang="en-US"/>
              <a:pPr>
                <a:defRPr/>
              </a:pPr>
              <a:t>‹#›</a:t>
            </a:fld>
            <a:endParaRPr lang="en-US"/>
          </a:p>
        </p:txBody>
      </p:sp>
    </p:spTree>
    <p:extLst>
      <p:ext uri="{BB962C8B-B14F-4D97-AF65-F5344CB8AC3E}">
        <p14:creationId xmlns:p14="http://schemas.microsoft.com/office/powerpoint/2010/main" val="4252583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5689" y="7681914"/>
            <a:ext cx="19682178" cy="21724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3334" y="7681914"/>
            <a:ext cx="19683589" cy="21724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F3D9962-47D2-455B-8692-003D58807FFA}" type="slidenum">
              <a:rPr lang="en-US"/>
              <a:pPr>
                <a:defRPr/>
              </a:pPr>
              <a:t>‹#›</a:t>
            </a:fld>
            <a:endParaRPr lang="en-US"/>
          </a:p>
        </p:txBody>
      </p:sp>
    </p:spTree>
    <p:extLst>
      <p:ext uri="{BB962C8B-B14F-4D97-AF65-F5344CB8AC3E}">
        <p14:creationId xmlns:p14="http://schemas.microsoft.com/office/powerpoint/2010/main" val="1309064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278" y="7369176"/>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4278" y="10439401"/>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5556" y="7369176"/>
            <a:ext cx="1940136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5556" y="10439401"/>
            <a:ext cx="1940136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EC449C7-2544-4411-A6D9-A7181026BEAF}" type="slidenum">
              <a:rPr lang="en-US"/>
              <a:pPr>
                <a:defRPr/>
              </a:pPr>
              <a:t>‹#›</a:t>
            </a:fld>
            <a:endParaRPr lang="en-US"/>
          </a:p>
        </p:txBody>
      </p:sp>
    </p:spTree>
    <p:extLst>
      <p:ext uri="{BB962C8B-B14F-4D97-AF65-F5344CB8AC3E}">
        <p14:creationId xmlns:p14="http://schemas.microsoft.com/office/powerpoint/2010/main" val="3560882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E03D6AC-E1AB-4462-989E-5A0865C23D2A}" type="slidenum">
              <a:rPr lang="en-US"/>
              <a:pPr>
                <a:defRPr/>
              </a:pPr>
              <a:t>‹#›</a:t>
            </a:fld>
            <a:endParaRPr lang="en-US"/>
          </a:p>
        </p:txBody>
      </p:sp>
    </p:spTree>
    <p:extLst>
      <p:ext uri="{BB962C8B-B14F-4D97-AF65-F5344CB8AC3E}">
        <p14:creationId xmlns:p14="http://schemas.microsoft.com/office/powerpoint/2010/main" val="3973973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ABF8EBA-EBC0-4AA1-85C3-834763B2AA78}" type="slidenum">
              <a:rPr lang="en-US"/>
              <a:pPr>
                <a:defRPr/>
              </a:pPr>
              <a:t>‹#›</a:t>
            </a:fld>
            <a:endParaRPr lang="en-US"/>
          </a:p>
        </p:txBody>
      </p:sp>
    </p:spTree>
    <p:extLst>
      <p:ext uri="{BB962C8B-B14F-4D97-AF65-F5344CB8AC3E}">
        <p14:creationId xmlns:p14="http://schemas.microsoft.com/office/powerpoint/2010/main" val="3778699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523"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278"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32F5167-8CBC-4FF1-941C-FB4C9DC0C8D7}" type="slidenum">
              <a:rPr lang="en-US"/>
              <a:pPr>
                <a:defRPr/>
              </a:pPr>
              <a:t>‹#›</a:t>
            </a:fld>
            <a:endParaRPr lang="en-US"/>
          </a:p>
        </p:txBody>
      </p:sp>
    </p:spTree>
    <p:extLst>
      <p:ext uri="{BB962C8B-B14F-4D97-AF65-F5344CB8AC3E}">
        <p14:creationId xmlns:p14="http://schemas.microsoft.com/office/powerpoint/2010/main" val="3045152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6"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3545" y="2941639"/>
            <a:ext cx="26334156"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3545" y="25763539"/>
            <a:ext cx="26334156"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5629D8C-964D-4531-AEEF-CACEBA47F0D9}" type="slidenum">
              <a:rPr lang="en-US"/>
              <a:pPr>
                <a:defRPr/>
              </a:pPr>
              <a:t>‹#›</a:t>
            </a:fld>
            <a:endParaRPr lang="en-US"/>
          </a:p>
        </p:txBody>
      </p:sp>
    </p:spTree>
    <p:extLst>
      <p:ext uri="{BB962C8B-B14F-4D97-AF65-F5344CB8AC3E}">
        <p14:creationId xmlns:p14="http://schemas.microsoft.com/office/powerpoint/2010/main" val="11940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95513" y="7681913"/>
            <a:ext cx="39501762" cy="2172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numCol="1" anchor="t" anchorCtr="0" compatLnSpc="1">
            <a:prstTxWarp prst="textNoShape">
              <a:avLst/>
            </a:prstTxWarp>
          </a:bodyPr>
          <a:lstStyle>
            <a:lvl1pPr defTabSz="4703763">
              <a:defRPr sz="7200"/>
            </a:lvl1pPr>
          </a:lstStyle>
          <a:p>
            <a:pPr>
              <a:defRPr/>
            </a:pPr>
            <a:endParaRPr lang="en-US"/>
          </a:p>
        </p:txBody>
      </p:sp>
      <p:sp>
        <p:nvSpPr>
          <p:cNvPr id="1029" name="Rectangle 5"/>
          <p:cNvSpPr>
            <a:spLocks noGrp="1" noChangeArrowheads="1"/>
          </p:cNvSpPr>
          <p:nvPr>
            <p:ph type="ftr" sz="quarter" idx="3"/>
          </p:nvPr>
        </p:nvSpPr>
        <p:spPr bwMode="auto">
          <a:xfrm>
            <a:off x="14997113" y="29978350"/>
            <a:ext cx="13898562"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numCol="1" anchor="t" anchorCtr="0" compatLnSpc="1">
            <a:prstTxWarp prst="textNoShape">
              <a:avLst/>
            </a:prstTxWarp>
          </a:bodyPr>
          <a:lstStyle>
            <a:lvl1pPr algn="ctr" defTabSz="4703763">
              <a:defRPr sz="7200"/>
            </a:lvl1pPr>
          </a:lstStyle>
          <a:p>
            <a:pPr>
              <a:defRPr/>
            </a:pPr>
            <a:endParaRPr lang="en-US"/>
          </a:p>
        </p:txBody>
      </p:sp>
      <p:sp>
        <p:nvSpPr>
          <p:cNvPr id="1030" name="Rectangle 6"/>
          <p:cNvSpPr>
            <a:spLocks noGrp="1" noChangeArrowheads="1"/>
          </p:cNvSpPr>
          <p:nvPr>
            <p:ph type="sldNum" sz="quarter" idx="4"/>
          </p:nvPr>
        </p:nvSpPr>
        <p:spPr bwMode="auto">
          <a:xfrm>
            <a:off x="31456313" y="29978350"/>
            <a:ext cx="10240962"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numCol="1" anchor="t" anchorCtr="0" compatLnSpc="1">
            <a:prstTxWarp prst="textNoShape">
              <a:avLst/>
            </a:prstTxWarp>
          </a:bodyPr>
          <a:lstStyle>
            <a:lvl1pPr algn="r" defTabSz="4703763">
              <a:defRPr sz="7200"/>
            </a:lvl1pPr>
          </a:lstStyle>
          <a:p>
            <a:pPr>
              <a:defRPr/>
            </a:pPr>
            <a:fld id="{7920789E-004F-4528-BD99-83C2E37E877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charset="0"/>
        </a:defRPr>
      </a:lvl2pPr>
      <a:lvl3pPr algn="ctr" defTabSz="4703763" rtl="0" eaLnBrk="0" fontAlgn="base" hangingPunct="0">
        <a:spcBef>
          <a:spcPct val="0"/>
        </a:spcBef>
        <a:spcAft>
          <a:spcPct val="0"/>
        </a:spcAft>
        <a:defRPr sz="22700">
          <a:solidFill>
            <a:schemeClr val="tx2"/>
          </a:solidFill>
          <a:latin typeface="Arial" charset="0"/>
        </a:defRPr>
      </a:lvl3pPr>
      <a:lvl4pPr algn="ctr" defTabSz="4703763" rtl="0" eaLnBrk="0" fontAlgn="base" hangingPunct="0">
        <a:spcBef>
          <a:spcPct val="0"/>
        </a:spcBef>
        <a:spcAft>
          <a:spcPct val="0"/>
        </a:spcAft>
        <a:defRPr sz="22700">
          <a:solidFill>
            <a:schemeClr val="tx2"/>
          </a:solidFill>
          <a:latin typeface="Arial" charset="0"/>
        </a:defRPr>
      </a:lvl4pPr>
      <a:lvl5pPr algn="ctr" defTabSz="4703763" rtl="0" eaLnBrk="0" fontAlgn="base" hangingPunct="0">
        <a:spcBef>
          <a:spcPct val="0"/>
        </a:spcBef>
        <a:spcAft>
          <a:spcPct val="0"/>
        </a:spcAft>
        <a:defRPr sz="22700">
          <a:solidFill>
            <a:schemeClr val="tx2"/>
          </a:solidFill>
          <a:latin typeface="Arial" charset="0"/>
        </a:defRPr>
      </a:lvl5pPr>
      <a:lvl6pPr marL="457200" algn="ctr" defTabSz="4703763" rtl="0" fontAlgn="base">
        <a:spcBef>
          <a:spcPct val="0"/>
        </a:spcBef>
        <a:spcAft>
          <a:spcPct val="0"/>
        </a:spcAft>
        <a:defRPr sz="22700">
          <a:solidFill>
            <a:schemeClr val="tx2"/>
          </a:solidFill>
          <a:latin typeface="Arial" charset="0"/>
        </a:defRPr>
      </a:lvl6pPr>
      <a:lvl7pPr marL="914400" algn="ctr" defTabSz="4703763" rtl="0" fontAlgn="base">
        <a:spcBef>
          <a:spcPct val="0"/>
        </a:spcBef>
        <a:spcAft>
          <a:spcPct val="0"/>
        </a:spcAft>
        <a:defRPr sz="22700">
          <a:solidFill>
            <a:schemeClr val="tx2"/>
          </a:solidFill>
          <a:latin typeface="Arial" charset="0"/>
        </a:defRPr>
      </a:lvl7pPr>
      <a:lvl8pPr marL="1371600" algn="ctr" defTabSz="4703763" rtl="0" fontAlgn="base">
        <a:spcBef>
          <a:spcPct val="0"/>
        </a:spcBef>
        <a:spcAft>
          <a:spcPct val="0"/>
        </a:spcAft>
        <a:defRPr sz="22700">
          <a:solidFill>
            <a:schemeClr val="tx2"/>
          </a:solidFill>
          <a:latin typeface="Arial" charset="0"/>
        </a:defRPr>
      </a:lvl8pPr>
      <a:lvl9pPr marL="1828800" algn="ctr" defTabSz="4703763" rtl="0" fontAlgn="base">
        <a:spcBef>
          <a:spcPct val="0"/>
        </a:spcBef>
        <a:spcAft>
          <a:spcPct val="0"/>
        </a:spcAft>
        <a:defRPr sz="22700">
          <a:solidFill>
            <a:schemeClr val="tx2"/>
          </a:solidFill>
          <a:latin typeface="Arial" charset="0"/>
        </a:defRPr>
      </a:lvl9pPr>
    </p:titleStyle>
    <p:bodyStyle>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chart" Target="../charts/chart1.xml"/><Relationship Id="rId6" Type="http://schemas.openxmlformats.org/officeDocument/2006/relationships/image" Target="../media/image3.png"/><Relationship Id="rId7" Type="http://schemas.openxmlformats.org/officeDocument/2006/relationships/image" Target="../media/image4.emf"/><Relationship Id="rId8" Type="http://schemas.openxmlformats.org/officeDocument/2006/relationships/image" Target="../media/image5.png"/><Relationship Id="rId9" Type="http://schemas.openxmlformats.org/officeDocument/2006/relationships/image" Target="../media/image6.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619D8E"/>
            </a:gs>
            <a:gs pos="100000">
              <a:srgbClr val="F8F8F8"/>
            </a:gs>
          </a:gsLst>
          <a:lin ang="5400000" scaled="1"/>
        </a:gradFill>
        <a:effectLst/>
      </p:bgPr>
    </p:bg>
    <p:spTree>
      <p:nvGrpSpPr>
        <p:cNvPr id="1" name=""/>
        <p:cNvGrpSpPr/>
        <p:nvPr/>
      </p:nvGrpSpPr>
      <p:grpSpPr>
        <a:xfrm>
          <a:off x="0" y="0"/>
          <a:ext cx="0" cy="0"/>
          <a:chOff x="0" y="0"/>
          <a:chExt cx="0" cy="0"/>
        </a:xfrm>
      </p:grpSpPr>
      <p:sp>
        <p:nvSpPr>
          <p:cNvPr id="2050" name="Rectangle 6"/>
          <p:cNvSpPr>
            <a:spLocks noChangeArrowheads="1"/>
          </p:cNvSpPr>
          <p:nvPr/>
        </p:nvSpPr>
        <p:spPr bwMode="auto">
          <a:xfrm>
            <a:off x="35920" y="0"/>
            <a:ext cx="43891200" cy="5638800"/>
          </a:xfrm>
          <a:prstGeom prst="rect">
            <a:avLst/>
          </a:prstGeom>
          <a:gradFill flip="none" rotWithShape="1">
            <a:gsLst>
              <a:gs pos="100000">
                <a:srgbClr val="006149"/>
              </a:gs>
              <a:gs pos="0">
                <a:srgbClr val="014231"/>
              </a:gs>
            </a:gsLst>
            <a:lin ang="16200000" scaled="1"/>
            <a:tileRect/>
          </a:gradFill>
          <a:ln w="38100">
            <a:solidFill>
              <a:srgbClr val="006149"/>
            </a:solidFill>
            <a:miter lim="800000"/>
            <a:headEnd/>
            <a:tailEnd/>
          </a:ln>
          <a:effectLst>
            <a:outerShdw blurRad="50800" dist="38100" dir="2700000" algn="tl" rotWithShape="0">
              <a:prstClr val="black">
                <a:alpha val="40000"/>
              </a:prstClr>
            </a:outerShdw>
          </a:effectLst>
        </p:spPr>
        <p:txBody>
          <a:bodyPr lIns="137160" tIns="68580" rIns="137160" bIns="68580" anchor="ctr"/>
          <a:lstStyle/>
          <a:p>
            <a:pPr algn="ctr" defTabSz="4703763"/>
            <a:r>
              <a:rPr lang="en-US" sz="8000" b="1" dirty="0" smtClean="0">
                <a:solidFill>
                  <a:schemeClr val="bg1"/>
                </a:solidFill>
                <a:effectLst>
                  <a:outerShdw blurRad="50800" dist="38100" dir="2700000" algn="tl" rotWithShape="0">
                    <a:prstClr val="black">
                      <a:alpha val="40000"/>
                    </a:prstClr>
                  </a:outerShdw>
                </a:effectLst>
                <a:latin typeface="Gill Sans" pitchFamily="34" charset="0"/>
              </a:rPr>
              <a:t>Real-time Robust Person Detection and Tracking </a:t>
            </a:r>
            <a:endParaRPr lang="en-US" sz="8000" b="1" dirty="0">
              <a:solidFill>
                <a:schemeClr val="bg1"/>
              </a:solidFill>
              <a:effectLst>
                <a:outerShdw blurRad="50800" dist="38100" dir="2700000" algn="tl" rotWithShape="0">
                  <a:prstClr val="black">
                    <a:alpha val="40000"/>
                  </a:prstClr>
                </a:outerShdw>
              </a:effectLst>
              <a:latin typeface="Gill Sans" pitchFamily="34" charset="0"/>
            </a:endParaRPr>
          </a:p>
          <a:p>
            <a:pPr algn="ctr" defTabSz="4703763"/>
            <a:r>
              <a:rPr lang="en-US" sz="4800" b="1" dirty="0" smtClean="0">
                <a:solidFill>
                  <a:schemeClr val="bg1"/>
                </a:solidFill>
                <a:effectLst>
                  <a:outerShdw blurRad="50800" dist="38100" dir="2700000" algn="tl" rotWithShape="0">
                    <a:prstClr val="black">
                      <a:alpha val="40000"/>
                    </a:prstClr>
                  </a:outerShdw>
                </a:effectLst>
                <a:latin typeface="Gill Sans" pitchFamily="34" charset="0"/>
              </a:rPr>
              <a:t>Junle Lu, Mentor: Dr. Scott Craver</a:t>
            </a:r>
            <a:endParaRPr lang="en-US" sz="4800" b="1" dirty="0">
              <a:solidFill>
                <a:schemeClr val="bg1"/>
              </a:solidFill>
              <a:effectLst>
                <a:outerShdw blurRad="50800" dist="38100" dir="2700000" algn="tl" rotWithShape="0">
                  <a:prstClr val="black">
                    <a:alpha val="40000"/>
                  </a:prstClr>
                </a:outerShdw>
              </a:effectLst>
              <a:latin typeface="Gill Sans" pitchFamily="34" charset="0"/>
            </a:endParaRPr>
          </a:p>
          <a:p>
            <a:pPr algn="ctr" defTabSz="4703763"/>
            <a:r>
              <a:rPr lang="en-US" sz="3600" b="1" dirty="0" smtClean="0">
                <a:solidFill>
                  <a:schemeClr val="bg1"/>
                </a:solidFill>
                <a:effectLst>
                  <a:outerShdw blurRad="50800" dist="38100" dir="2700000" algn="tl" rotWithShape="0">
                    <a:prstClr val="black">
                      <a:alpha val="40000"/>
                    </a:prstClr>
                  </a:outerShdw>
                </a:effectLst>
                <a:latin typeface="Gill Sans" pitchFamily="34" charset="0"/>
              </a:rPr>
              <a:t>State University of New York at Binghamton, NY</a:t>
            </a:r>
            <a:endParaRPr lang="en-US" sz="3600" b="1" dirty="0">
              <a:solidFill>
                <a:schemeClr val="bg1"/>
              </a:solidFill>
              <a:effectLst>
                <a:outerShdw blurRad="50800" dist="38100" dir="2700000" algn="tl" rotWithShape="0">
                  <a:prstClr val="black">
                    <a:alpha val="40000"/>
                  </a:prstClr>
                </a:outerShdw>
              </a:effectLst>
              <a:latin typeface="Gill Sans" pitchFamily="34" charset="0"/>
            </a:endParaRPr>
          </a:p>
        </p:txBody>
      </p:sp>
      <p:sp>
        <p:nvSpPr>
          <p:cNvPr id="2051" name="Rectangle 7"/>
          <p:cNvSpPr>
            <a:spLocks noChangeArrowheads="1"/>
          </p:cNvSpPr>
          <p:nvPr/>
        </p:nvSpPr>
        <p:spPr bwMode="auto">
          <a:xfrm>
            <a:off x="357200" y="5791200"/>
            <a:ext cx="10358438" cy="1028700"/>
          </a:xfrm>
          <a:prstGeom prst="roundRect">
            <a:avLst/>
          </a:prstGeom>
          <a:gradFill flip="none" rotWithShape="1">
            <a:gsLst>
              <a:gs pos="0">
                <a:srgbClr val="014231"/>
              </a:gs>
              <a:gs pos="100000">
                <a:srgbClr val="007E5D"/>
              </a:gs>
            </a:gsLst>
            <a:lin ang="16200000" scaled="1"/>
            <a:tileRect/>
          </a:gradFill>
          <a:ln>
            <a:noFill/>
          </a:ln>
          <a:effectLst/>
        </p:spPr>
        <p:txBody>
          <a:bodyPr wrap="none" lIns="137160" tIns="68580" rIns="137160" bIns="68580" anchor="ctr"/>
          <a:lstStyle/>
          <a:p>
            <a:pPr algn="ctr" defTabSz="4703763"/>
            <a:r>
              <a:rPr lang="en-US" sz="5700" b="1" dirty="0" smtClean="0">
                <a:solidFill>
                  <a:schemeClr val="bg1"/>
                </a:solidFill>
                <a:latin typeface="Gill Sans" pitchFamily="34" charset="0"/>
              </a:rPr>
              <a:t>Abstract</a:t>
            </a:r>
            <a:endParaRPr lang="en-US" sz="5700" b="1" dirty="0">
              <a:solidFill>
                <a:schemeClr val="bg1"/>
              </a:solidFill>
              <a:latin typeface="Gill Sans" pitchFamily="34" charset="0"/>
            </a:endParaRPr>
          </a:p>
        </p:txBody>
      </p:sp>
      <p:sp>
        <p:nvSpPr>
          <p:cNvPr id="2052" name="Rectangle 14"/>
          <p:cNvSpPr>
            <a:spLocks noChangeArrowheads="1"/>
          </p:cNvSpPr>
          <p:nvPr/>
        </p:nvSpPr>
        <p:spPr bwMode="auto">
          <a:xfrm>
            <a:off x="381000" y="19278600"/>
            <a:ext cx="10358438" cy="1028700"/>
          </a:xfrm>
          <a:prstGeom prst="roundRect">
            <a:avLst/>
          </a:prstGeom>
          <a:gradFill flip="none" rotWithShape="1">
            <a:gsLst>
              <a:gs pos="0">
                <a:srgbClr val="014231"/>
              </a:gs>
              <a:gs pos="100000">
                <a:srgbClr val="007E5D"/>
              </a:gs>
            </a:gsLst>
            <a:lin ang="16200000" scaled="1"/>
            <a:tileRect/>
          </a:gradFill>
          <a:ln>
            <a:noFill/>
          </a:ln>
          <a:effectLst/>
        </p:spPr>
        <p:txBody>
          <a:bodyPr wrap="none" lIns="137160" tIns="68580" rIns="137160" bIns="68580" anchor="ctr"/>
          <a:lstStyle/>
          <a:p>
            <a:pPr algn="ctr" defTabSz="4703763"/>
            <a:r>
              <a:rPr lang="en-US" sz="5700" b="1" dirty="0">
                <a:solidFill>
                  <a:schemeClr val="bg1"/>
                </a:solidFill>
                <a:latin typeface="Gill Sans" pitchFamily="34" charset="0"/>
              </a:rPr>
              <a:t>Objectives</a:t>
            </a:r>
          </a:p>
        </p:txBody>
      </p:sp>
      <p:sp>
        <p:nvSpPr>
          <p:cNvPr id="2053" name="Rectangle 8"/>
          <p:cNvSpPr>
            <a:spLocks noChangeArrowheads="1"/>
          </p:cNvSpPr>
          <p:nvPr/>
        </p:nvSpPr>
        <p:spPr bwMode="auto">
          <a:xfrm>
            <a:off x="11201400" y="5810250"/>
            <a:ext cx="10358437" cy="1028700"/>
          </a:xfrm>
          <a:prstGeom prst="roundRect">
            <a:avLst/>
          </a:prstGeom>
          <a:gradFill flip="none" rotWithShape="1">
            <a:gsLst>
              <a:gs pos="0">
                <a:srgbClr val="014231"/>
              </a:gs>
              <a:gs pos="100000">
                <a:srgbClr val="007E5D"/>
              </a:gs>
            </a:gsLst>
            <a:lin ang="16200000" scaled="1"/>
            <a:tileRect/>
          </a:gradFill>
          <a:ln>
            <a:noFill/>
          </a:ln>
          <a:effectLst/>
        </p:spPr>
        <p:txBody>
          <a:bodyPr wrap="none" lIns="137160" tIns="68580" rIns="137160" bIns="68580" anchor="ctr"/>
          <a:lstStyle/>
          <a:p>
            <a:pPr algn="ctr" defTabSz="4703763"/>
            <a:r>
              <a:rPr lang="en-US" sz="5700" b="1" dirty="0">
                <a:solidFill>
                  <a:schemeClr val="bg1"/>
                </a:solidFill>
                <a:latin typeface="Gill Sans" pitchFamily="34" charset="0"/>
              </a:rPr>
              <a:t>Methods</a:t>
            </a:r>
          </a:p>
        </p:txBody>
      </p:sp>
      <p:sp>
        <p:nvSpPr>
          <p:cNvPr id="2054" name="Rectangle 9"/>
          <p:cNvSpPr>
            <a:spLocks noChangeArrowheads="1"/>
          </p:cNvSpPr>
          <p:nvPr/>
        </p:nvSpPr>
        <p:spPr bwMode="auto">
          <a:xfrm>
            <a:off x="33070800" y="5791200"/>
            <a:ext cx="10358438" cy="1028700"/>
          </a:xfrm>
          <a:prstGeom prst="roundRect">
            <a:avLst/>
          </a:prstGeom>
          <a:gradFill flip="none" rotWithShape="1">
            <a:gsLst>
              <a:gs pos="0">
                <a:srgbClr val="014231"/>
              </a:gs>
              <a:gs pos="100000">
                <a:srgbClr val="007E5D"/>
              </a:gs>
            </a:gsLst>
            <a:lin ang="16200000" scaled="1"/>
            <a:tileRect/>
          </a:gradFill>
          <a:ln>
            <a:noFill/>
          </a:ln>
          <a:effectLst/>
        </p:spPr>
        <p:txBody>
          <a:bodyPr wrap="none" lIns="137160" tIns="68580" rIns="137160" bIns="68580" anchor="ctr"/>
          <a:lstStyle/>
          <a:p>
            <a:pPr algn="ctr" defTabSz="4703763"/>
            <a:r>
              <a:rPr lang="en-US" sz="5700" b="1" dirty="0">
                <a:solidFill>
                  <a:schemeClr val="bg1"/>
                </a:solidFill>
                <a:latin typeface="Gill Sans" pitchFamily="34" charset="0"/>
              </a:rPr>
              <a:t>Results</a:t>
            </a:r>
          </a:p>
        </p:txBody>
      </p:sp>
      <p:sp>
        <p:nvSpPr>
          <p:cNvPr id="2056" name="Rectangle 10"/>
          <p:cNvSpPr>
            <a:spLocks noChangeArrowheads="1"/>
          </p:cNvSpPr>
          <p:nvPr/>
        </p:nvSpPr>
        <p:spPr bwMode="auto">
          <a:xfrm>
            <a:off x="33070801" y="17527369"/>
            <a:ext cx="10358437" cy="1028700"/>
          </a:xfrm>
          <a:prstGeom prst="roundRect">
            <a:avLst/>
          </a:prstGeom>
          <a:gradFill flip="none" rotWithShape="1">
            <a:gsLst>
              <a:gs pos="0">
                <a:srgbClr val="014231"/>
              </a:gs>
              <a:gs pos="100000">
                <a:srgbClr val="007E5D"/>
              </a:gs>
            </a:gsLst>
            <a:lin ang="16200000" scaled="1"/>
            <a:tileRect/>
          </a:gradFill>
          <a:ln>
            <a:noFill/>
          </a:ln>
          <a:effectLst/>
        </p:spPr>
        <p:txBody>
          <a:bodyPr wrap="none" lIns="137160" tIns="68580" rIns="137160" bIns="68580" anchor="ctr"/>
          <a:lstStyle/>
          <a:p>
            <a:pPr algn="ctr" defTabSz="4703763"/>
            <a:r>
              <a:rPr lang="en-US" sz="5700" b="1" dirty="0">
                <a:solidFill>
                  <a:schemeClr val="bg1"/>
                </a:solidFill>
                <a:latin typeface="Gill Sans" pitchFamily="34" charset="0"/>
              </a:rPr>
              <a:t>Conclusion</a:t>
            </a:r>
          </a:p>
        </p:txBody>
      </p:sp>
      <p:sp>
        <p:nvSpPr>
          <p:cNvPr id="2057" name="Rectangle 18"/>
          <p:cNvSpPr>
            <a:spLocks noChangeArrowheads="1"/>
          </p:cNvSpPr>
          <p:nvPr/>
        </p:nvSpPr>
        <p:spPr bwMode="auto">
          <a:xfrm>
            <a:off x="33070801" y="25965150"/>
            <a:ext cx="10358437" cy="1028700"/>
          </a:xfrm>
          <a:prstGeom prst="roundRect">
            <a:avLst/>
          </a:prstGeom>
          <a:gradFill flip="none" rotWithShape="1">
            <a:gsLst>
              <a:gs pos="0">
                <a:srgbClr val="014231"/>
              </a:gs>
              <a:gs pos="100000">
                <a:srgbClr val="007E5D"/>
              </a:gs>
            </a:gsLst>
            <a:lin ang="16200000" scaled="1"/>
            <a:tileRect/>
          </a:gradFill>
          <a:ln>
            <a:noFill/>
          </a:ln>
          <a:effectLst/>
        </p:spPr>
        <p:txBody>
          <a:bodyPr wrap="none" lIns="137160" tIns="68580" rIns="137160" bIns="68580" anchor="ctr"/>
          <a:lstStyle/>
          <a:p>
            <a:pPr algn="ctr" defTabSz="4703763"/>
            <a:r>
              <a:rPr lang="en-US" sz="5700" b="1">
                <a:solidFill>
                  <a:schemeClr val="bg1"/>
                </a:solidFill>
                <a:latin typeface="Gill Sans" pitchFamily="34" charset="0"/>
              </a:rPr>
              <a:t>References</a:t>
            </a:r>
          </a:p>
        </p:txBody>
      </p:sp>
      <p:sp>
        <p:nvSpPr>
          <p:cNvPr id="2062" name="Text Box 402"/>
          <p:cNvSpPr txBox="1">
            <a:spLocks noChangeArrowheads="1"/>
          </p:cNvSpPr>
          <p:nvPr/>
        </p:nvSpPr>
        <p:spPr bwMode="auto">
          <a:xfrm>
            <a:off x="658824" y="7219950"/>
            <a:ext cx="9932975" cy="10972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lvl1pPr defTabSz="4703763" eaLnBrk="0" hangingPunct="0">
              <a:defRPr sz="3000">
                <a:solidFill>
                  <a:schemeClr val="tx1"/>
                </a:solidFill>
                <a:latin typeface="Arial" charset="0"/>
              </a:defRPr>
            </a:lvl1pPr>
            <a:lvl2pPr marL="742950" indent="-285750" defTabSz="4703763" eaLnBrk="0" hangingPunct="0">
              <a:defRPr sz="3000">
                <a:solidFill>
                  <a:schemeClr val="tx1"/>
                </a:solidFill>
                <a:latin typeface="Arial" charset="0"/>
              </a:defRPr>
            </a:lvl2pPr>
            <a:lvl3pPr marL="1143000" indent="-228600" defTabSz="4703763" eaLnBrk="0" hangingPunct="0">
              <a:defRPr sz="3000">
                <a:solidFill>
                  <a:schemeClr val="tx1"/>
                </a:solidFill>
                <a:latin typeface="Arial" charset="0"/>
              </a:defRPr>
            </a:lvl3pPr>
            <a:lvl4pPr marL="1600200" indent="-228600" defTabSz="4703763" eaLnBrk="0" hangingPunct="0">
              <a:defRPr sz="3000">
                <a:solidFill>
                  <a:schemeClr val="tx1"/>
                </a:solidFill>
                <a:latin typeface="Arial" charset="0"/>
              </a:defRPr>
            </a:lvl4pPr>
            <a:lvl5pPr marL="2057400" indent="-228600" defTabSz="4703763" eaLnBrk="0" hangingPunct="0">
              <a:defRPr sz="3000">
                <a:solidFill>
                  <a:schemeClr val="tx1"/>
                </a:solidFill>
                <a:latin typeface="Arial" charset="0"/>
              </a:defRPr>
            </a:lvl5pPr>
            <a:lvl6pPr marL="2514600" indent="-228600" defTabSz="4703763" eaLnBrk="0" fontAlgn="base" hangingPunct="0">
              <a:spcBef>
                <a:spcPct val="0"/>
              </a:spcBef>
              <a:spcAft>
                <a:spcPct val="0"/>
              </a:spcAft>
              <a:defRPr sz="3000">
                <a:solidFill>
                  <a:schemeClr val="tx1"/>
                </a:solidFill>
                <a:latin typeface="Arial" charset="0"/>
              </a:defRPr>
            </a:lvl6pPr>
            <a:lvl7pPr marL="2971800" indent="-228600" defTabSz="4703763" eaLnBrk="0" fontAlgn="base" hangingPunct="0">
              <a:spcBef>
                <a:spcPct val="0"/>
              </a:spcBef>
              <a:spcAft>
                <a:spcPct val="0"/>
              </a:spcAft>
              <a:defRPr sz="3000">
                <a:solidFill>
                  <a:schemeClr val="tx1"/>
                </a:solidFill>
                <a:latin typeface="Arial" charset="0"/>
              </a:defRPr>
            </a:lvl7pPr>
            <a:lvl8pPr marL="3429000" indent="-228600" defTabSz="4703763" eaLnBrk="0" fontAlgn="base" hangingPunct="0">
              <a:spcBef>
                <a:spcPct val="0"/>
              </a:spcBef>
              <a:spcAft>
                <a:spcPct val="0"/>
              </a:spcAft>
              <a:defRPr sz="3000">
                <a:solidFill>
                  <a:schemeClr val="tx1"/>
                </a:solidFill>
                <a:latin typeface="Arial" charset="0"/>
              </a:defRPr>
            </a:lvl8pPr>
            <a:lvl9pPr marL="3886200" indent="-228600" defTabSz="4703763" eaLnBrk="0" fontAlgn="base" hangingPunct="0">
              <a:spcBef>
                <a:spcPct val="0"/>
              </a:spcBef>
              <a:spcAft>
                <a:spcPct val="0"/>
              </a:spcAft>
              <a:defRPr sz="3000">
                <a:solidFill>
                  <a:schemeClr val="tx1"/>
                </a:solidFill>
                <a:latin typeface="Arial" charset="0"/>
              </a:defRPr>
            </a:lvl9pPr>
          </a:lstStyle>
          <a:p>
            <a:pPr algn="just"/>
            <a:r>
              <a:rPr lang="en-US" sz="4400" dirty="0">
                <a:latin typeface="Gill Sans"/>
                <a:cs typeface="Gill Sans"/>
              </a:rPr>
              <a:t>The goal of this project is to fuse camera and depth sensor data into a robust interface for a projector-based display table.  Our primary goal is identifying the focus of a user’s gesture amid a group of people, by triangulating face and gesture data.  We employ </a:t>
            </a:r>
            <a:r>
              <a:rPr lang="en-US" sz="4400" dirty="0" err="1">
                <a:latin typeface="Gill Sans"/>
                <a:cs typeface="Gill Sans"/>
              </a:rPr>
              <a:t>Haar</a:t>
            </a:r>
            <a:r>
              <a:rPr lang="en-US" sz="4400" dirty="0">
                <a:latin typeface="Gill Sans"/>
                <a:cs typeface="Gill Sans"/>
              </a:rPr>
              <a:t> Cascades to detect faces and other objects, but this method alone is unreliable and computationally intensive.  The depth sensor from an Xbox 360 </a:t>
            </a:r>
            <a:r>
              <a:rPr lang="en-US" sz="4400" dirty="0" err="1">
                <a:latin typeface="Gill Sans"/>
                <a:cs typeface="Gill Sans"/>
              </a:rPr>
              <a:t>Kinect</a:t>
            </a:r>
            <a:r>
              <a:rPr lang="en-US" sz="4400" dirty="0">
                <a:latin typeface="Gill Sans"/>
                <a:cs typeface="Gill Sans"/>
              </a:rPr>
              <a:t> is used to filter and </a:t>
            </a:r>
            <a:r>
              <a:rPr lang="en-US" sz="4400" dirty="0" smtClean="0">
                <a:latin typeface="Gill Sans"/>
                <a:cs typeface="Gill Sans"/>
              </a:rPr>
              <a:t>reduce possible </a:t>
            </a:r>
            <a:r>
              <a:rPr lang="en-US" sz="4400" dirty="0">
                <a:latin typeface="Gill Sans"/>
                <a:cs typeface="Gill Sans"/>
              </a:rPr>
              <a:t>facial feature locations. By reducing candidate features with depth information and fusing that information in detection, we improve detection and speed.</a:t>
            </a:r>
          </a:p>
        </p:txBody>
      </p:sp>
      <p:sp>
        <p:nvSpPr>
          <p:cNvPr id="2063" name="Text Box 403"/>
          <p:cNvSpPr txBox="1">
            <a:spLocks noChangeArrowheads="1"/>
          </p:cNvSpPr>
          <p:nvPr/>
        </p:nvSpPr>
        <p:spPr bwMode="auto">
          <a:xfrm>
            <a:off x="11225225" y="7219950"/>
            <a:ext cx="10058400" cy="5309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lvl1pPr defTabSz="4703763" eaLnBrk="0" hangingPunct="0">
              <a:defRPr sz="3000">
                <a:solidFill>
                  <a:schemeClr val="tx1"/>
                </a:solidFill>
                <a:latin typeface="Arial" charset="0"/>
              </a:defRPr>
            </a:lvl1pPr>
            <a:lvl2pPr marL="742950" indent="-285750" defTabSz="4703763" eaLnBrk="0" hangingPunct="0">
              <a:defRPr sz="3000">
                <a:solidFill>
                  <a:schemeClr val="tx1"/>
                </a:solidFill>
                <a:latin typeface="Arial" charset="0"/>
              </a:defRPr>
            </a:lvl2pPr>
            <a:lvl3pPr marL="1143000" indent="-228600" defTabSz="4703763" eaLnBrk="0" hangingPunct="0">
              <a:defRPr sz="3000">
                <a:solidFill>
                  <a:schemeClr val="tx1"/>
                </a:solidFill>
                <a:latin typeface="Arial" charset="0"/>
              </a:defRPr>
            </a:lvl3pPr>
            <a:lvl4pPr marL="1600200" indent="-228600" defTabSz="4703763" eaLnBrk="0" hangingPunct="0">
              <a:defRPr sz="3000">
                <a:solidFill>
                  <a:schemeClr val="tx1"/>
                </a:solidFill>
                <a:latin typeface="Arial" charset="0"/>
              </a:defRPr>
            </a:lvl4pPr>
            <a:lvl5pPr marL="2057400" indent="-228600" defTabSz="4703763" eaLnBrk="0" hangingPunct="0">
              <a:defRPr sz="3000">
                <a:solidFill>
                  <a:schemeClr val="tx1"/>
                </a:solidFill>
                <a:latin typeface="Arial" charset="0"/>
              </a:defRPr>
            </a:lvl5pPr>
            <a:lvl6pPr marL="2514600" indent="-228600" defTabSz="4703763" eaLnBrk="0" fontAlgn="base" hangingPunct="0">
              <a:spcBef>
                <a:spcPct val="0"/>
              </a:spcBef>
              <a:spcAft>
                <a:spcPct val="0"/>
              </a:spcAft>
              <a:defRPr sz="3000">
                <a:solidFill>
                  <a:schemeClr val="tx1"/>
                </a:solidFill>
                <a:latin typeface="Arial" charset="0"/>
              </a:defRPr>
            </a:lvl6pPr>
            <a:lvl7pPr marL="2971800" indent="-228600" defTabSz="4703763" eaLnBrk="0" fontAlgn="base" hangingPunct="0">
              <a:spcBef>
                <a:spcPct val="0"/>
              </a:spcBef>
              <a:spcAft>
                <a:spcPct val="0"/>
              </a:spcAft>
              <a:defRPr sz="3000">
                <a:solidFill>
                  <a:schemeClr val="tx1"/>
                </a:solidFill>
                <a:latin typeface="Arial" charset="0"/>
              </a:defRPr>
            </a:lvl7pPr>
            <a:lvl8pPr marL="3429000" indent="-228600" defTabSz="4703763" eaLnBrk="0" fontAlgn="base" hangingPunct="0">
              <a:spcBef>
                <a:spcPct val="0"/>
              </a:spcBef>
              <a:spcAft>
                <a:spcPct val="0"/>
              </a:spcAft>
              <a:defRPr sz="3000">
                <a:solidFill>
                  <a:schemeClr val="tx1"/>
                </a:solidFill>
                <a:latin typeface="Arial" charset="0"/>
              </a:defRPr>
            </a:lvl8pPr>
            <a:lvl9pPr marL="3886200" indent="-228600" defTabSz="4703763" eaLnBrk="0" fontAlgn="base" hangingPunct="0">
              <a:spcBef>
                <a:spcPct val="0"/>
              </a:spcBef>
              <a:spcAft>
                <a:spcPct val="0"/>
              </a:spcAft>
              <a:defRPr sz="3000">
                <a:solidFill>
                  <a:schemeClr val="tx1"/>
                </a:solidFill>
                <a:latin typeface="Arial" charset="0"/>
              </a:defRPr>
            </a:lvl9pPr>
          </a:lstStyle>
          <a:p>
            <a:pPr algn="just" eaLnBrk="1" hangingPunct="1">
              <a:spcBef>
                <a:spcPct val="50000"/>
              </a:spcBef>
            </a:pPr>
            <a:r>
              <a:rPr lang="en-US" sz="4200" dirty="0" smtClean="0">
                <a:latin typeface="Gill Sans" pitchFamily="34" charset="0"/>
              </a:rPr>
              <a:t>The </a:t>
            </a:r>
            <a:r>
              <a:rPr lang="en-US" sz="4200" dirty="0" err="1" smtClean="0">
                <a:latin typeface="Gill Sans" pitchFamily="34" charset="0"/>
              </a:rPr>
              <a:t>Haar</a:t>
            </a:r>
            <a:r>
              <a:rPr lang="en-US" sz="4200" dirty="0" smtClean="0">
                <a:latin typeface="Gill Sans" pitchFamily="34" charset="0"/>
              </a:rPr>
              <a:t> Cascade algorithm can efficiently and accurately detect the faces </a:t>
            </a:r>
            <a:r>
              <a:rPr lang="en-US" sz="4200" dirty="0">
                <a:latin typeface="Gill Sans" pitchFamily="34" charset="0"/>
              </a:rPr>
              <a:t>on a single </a:t>
            </a:r>
            <a:r>
              <a:rPr lang="en-US" sz="4200" dirty="0" smtClean="0">
                <a:latin typeface="Gill Sans" pitchFamily="34" charset="0"/>
              </a:rPr>
              <a:t>image by computing a single integral image per frame, and sliding a window over the image at multiple scales[1].  The integral image is used to quickly compute </a:t>
            </a:r>
            <a:r>
              <a:rPr lang="en-US" sz="4200" dirty="0" err="1" smtClean="0">
                <a:latin typeface="Gill Sans" pitchFamily="34" charset="0"/>
              </a:rPr>
              <a:t>Haar</a:t>
            </a:r>
            <a:r>
              <a:rPr lang="en-US" sz="4200" dirty="0" smtClean="0">
                <a:latin typeface="Gill Sans" pitchFamily="34" charset="0"/>
              </a:rPr>
              <a:t> features (rectangles) that are matched to patterns in a decision tree.</a:t>
            </a:r>
            <a:endParaRPr lang="en-US" sz="4200" dirty="0">
              <a:latin typeface="Gill Sans" pitchFamily="34" charset="0"/>
            </a:endParaRPr>
          </a:p>
        </p:txBody>
      </p:sp>
      <p:sp>
        <p:nvSpPr>
          <p:cNvPr id="2064" name="Text Box 404"/>
          <p:cNvSpPr txBox="1">
            <a:spLocks noChangeArrowheads="1"/>
          </p:cNvSpPr>
          <p:nvPr/>
        </p:nvSpPr>
        <p:spPr bwMode="auto">
          <a:xfrm>
            <a:off x="15888" y="19909117"/>
            <a:ext cx="9956800" cy="11483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1450" tIns="85725" rIns="171450" bIns="85725">
            <a:spAutoFit/>
          </a:bodyPr>
          <a:lstStyle>
            <a:lvl1pPr defTabSz="4703763" eaLnBrk="0" hangingPunct="0">
              <a:defRPr sz="3000">
                <a:solidFill>
                  <a:schemeClr val="tx1"/>
                </a:solidFill>
                <a:latin typeface="Arial" charset="0"/>
              </a:defRPr>
            </a:lvl1pPr>
            <a:lvl2pPr marL="1271588" indent="-414338" defTabSz="4703763" eaLnBrk="0" hangingPunct="0">
              <a:defRPr sz="3000">
                <a:solidFill>
                  <a:schemeClr val="tx1"/>
                </a:solidFill>
                <a:latin typeface="Arial" charset="0"/>
              </a:defRPr>
            </a:lvl2pPr>
            <a:lvl3pPr marL="1143000" indent="-228600" defTabSz="4703763" eaLnBrk="0" hangingPunct="0">
              <a:defRPr sz="3000">
                <a:solidFill>
                  <a:schemeClr val="tx1"/>
                </a:solidFill>
                <a:latin typeface="Arial" charset="0"/>
              </a:defRPr>
            </a:lvl3pPr>
            <a:lvl4pPr marL="1600200" indent="-228600" defTabSz="4703763" eaLnBrk="0" hangingPunct="0">
              <a:defRPr sz="3000">
                <a:solidFill>
                  <a:schemeClr val="tx1"/>
                </a:solidFill>
                <a:latin typeface="Arial" charset="0"/>
              </a:defRPr>
            </a:lvl4pPr>
            <a:lvl5pPr marL="2057400" indent="-228600" defTabSz="4703763" eaLnBrk="0" hangingPunct="0">
              <a:defRPr sz="3000">
                <a:solidFill>
                  <a:schemeClr val="tx1"/>
                </a:solidFill>
                <a:latin typeface="Arial" charset="0"/>
              </a:defRPr>
            </a:lvl5pPr>
            <a:lvl6pPr marL="2514600" indent="-228600" defTabSz="4703763" eaLnBrk="0" fontAlgn="base" hangingPunct="0">
              <a:spcBef>
                <a:spcPct val="0"/>
              </a:spcBef>
              <a:spcAft>
                <a:spcPct val="0"/>
              </a:spcAft>
              <a:defRPr sz="3000">
                <a:solidFill>
                  <a:schemeClr val="tx1"/>
                </a:solidFill>
                <a:latin typeface="Arial" charset="0"/>
              </a:defRPr>
            </a:lvl6pPr>
            <a:lvl7pPr marL="2971800" indent="-228600" defTabSz="4703763" eaLnBrk="0" fontAlgn="base" hangingPunct="0">
              <a:spcBef>
                <a:spcPct val="0"/>
              </a:spcBef>
              <a:spcAft>
                <a:spcPct val="0"/>
              </a:spcAft>
              <a:defRPr sz="3000">
                <a:solidFill>
                  <a:schemeClr val="tx1"/>
                </a:solidFill>
                <a:latin typeface="Arial" charset="0"/>
              </a:defRPr>
            </a:lvl7pPr>
            <a:lvl8pPr marL="3429000" indent="-228600" defTabSz="4703763" eaLnBrk="0" fontAlgn="base" hangingPunct="0">
              <a:spcBef>
                <a:spcPct val="0"/>
              </a:spcBef>
              <a:spcAft>
                <a:spcPct val="0"/>
              </a:spcAft>
              <a:defRPr sz="3000">
                <a:solidFill>
                  <a:schemeClr val="tx1"/>
                </a:solidFill>
                <a:latin typeface="Arial" charset="0"/>
              </a:defRPr>
            </a:lvl8pPr>
            <a:lvl9pPr marL="3886200" indent="-228600" defTabSz="4703763" eaLnBrk="0" fontAlgn="base" hangingPunct="0">
              <a:spcBef>
                <a:spcPct val="0"/>
              </a:spcBef>
              <a:spcAft>
                <a:spcPct val="0"/>
              </a:spcAft>
              <a:defRPr sz="3000">
                <a:solidFill>
                  <a:schemeClr val="tx1"/>
                </a:solidFill>
                <a:latin typeface="Arial" charset="0"/>
              </a:defRPr>
            </a:lvl9pPr>
          </a:lstStyle>
          <a:p>
            <a:pPr eaLnBrk="1" hangingPunct="1">
              <a:spcBef>
                <a:spcPct val="50000"/>
              </a:spcBef>
            </a:pPr>
            <a:endParaRPr lang="en-US" sz="4200" i="1" dirty="0">
              <a:latin typeface="Gill Sans" pitchFamily="34" charset="0"/>
            </a:endParaRPr>
          </a:p>
          <a:p>
            <a:pPr lvl="1" eaLnBrk="1" hangingPunct="1">
              <a:spcBef>
                <a:spcPct val="50000"/>
              </a:spcBef>
              <a:buFontTx/>
              <a:buChar char="•"/>
            </a:pPr>
            <a:r>
              <a:rPr lang="en-US" sz="4200" i="1" dirty="0" smtClean="0">
                <a:latin typeface="Gill Sans" pitchFamily="34" charset="0"/>
              </a:rPr>
              <a:t>Integrate </a:t>
            </a:r>
            <a:r>
              <a:rPr lang="en-US" sz="4200" i="1" dirty="0" err="1" smtClean="0">
                <a:latin typeface="Gill Sans" pitchFamily="34" charset="0"/>
              </a:rPr>
              <a:t>Haar</a:t>
            </a:r>
            <a:r>
              <a:rPr lang="en-US" sz="4200" i="1" dirty="0" smtClean="0">
                <a:latin typeface="Gill Sans" pitchFamily="34" charset="0"/>
              </a:rPr>
              <a:t> Cascades method with </a:t>
            </a:r>
            <a:r>
              <a:rPr lang="en-US" sz="4200" i="1" dirty="0" err="1" smtClean="0">
                <a:latin typeface="Gill Sans" pitchFamily="34" charset="0"/>
              </a:rPr>
              <a:t>libfreenect</a:t>
            </a:r>
            <a:r>
              <a:rPr lang="en-US" sz="4200" i="1" dirty="0" smtClean="0">
                <a:latin typeface="Gill Sans" pitchFamily="34" charset="0"/>
              </a:rPr>
              <a:t> for real-time person detection on Xbox 360 </a:t>
            </a:r>
            <a:r>
              <a:rPr lang="en-US" sz="4200" i="1" dirty="0" err="1" smtClean="0">
                <a:latin typeface="Gill Sans" pitchFamily="34" charset="0"/>
              </a:rPr>
              <a:t>Kinect</a:t>
            </a:r>
            <a:r>
              <a:rPr lang="en-US" sz="4200" i="1" dirty="0" smtClean="0">
                <a:latin typeface="Gill Sans" pitchFamily="34" charset="0"/>
              </a:rPr>
              <a:t>. </a:t>
            </a:r>
          </a:p>
          <a:p>
            <a:pPr lvl="1" eaLnBrk="1" hangingPunct="1">
              <a:spcBef>
                <a:spcPct val="50000"/>
              </a:spcBef>
              <a:buFontTx/>
              <a:buChar char="•"/>
            </a:pPr>
            <a:r>
              <a:rPr lang="en-US" sz="4200" i="1" dirty="0" smtClean="0">
                <a:latin typeface="Gill Sans" pitchFamily="34" charset="0"/>
              </a:rPr>
              <a:t>Reduce </a:t>
            </a:r>
            <a:r>
              <a:rPr lang="en-US" sz="4200" i="1" dirty="0" err="1" smtClean="0">
                <a:latin typeface="Gill Sans" pitchFamily="34" charset="0"/>
              </a:rPr>
              <a:t>Haar</a:t>
            </a:r>
            <a:r>
              <a:rPr lang="en-US" sz="4200" i="1" dirty="0" smtClean="0">
                <a:latin typeface="Gill Sans" pitchFamily="34" charset="0"/>
              </a:rPr>
              <a:t> </a:t>
            </a:r>
            <a:r>
              <a:rPr lang="en-US" sz="4200" i="1" dirty="0" smtClean="0">
                <a:latin typeface="Gill Sans" pitchFamily="34" charset="0"/>
              </a:rPr>
              <a:t>Cascade computational burden while </a:t>
            </a:r>
            <a:r>
              <a:rPr lang="en-US" sz="4200" i="1" dirty="0" smtClean="0">
                <a:latin typeface="Gill Sans" pitchFamily="34" charset="0"/>
              </a:rPr>
              <a:t>maintaining system speed and accuracy.</a:t>
            </a:r>
          </a:p>
          <a:p>
            <a:pPr lvl="1" eaLnBrk="1" hangingPunct="1">
              <a:spcBef>
                <a:spcPct val="50000"/>
              </a:spcBef>
              <a:buFontTx/>
              <a:buChar char="•"/>
            </a:pPr>
            <a:r>
              <a:rPr lang="en-US" sz="4200" i="1" dirty="0" smtClean="0">
                <a:latin typeface="Gill Sans" pitchFamily="34" charset="0"/>
              </a:rPr>
              <a:t>Utilize depth sensor information to </a:t>
            </a:r>
            <a:r>
              <a:rPr lang="en-US" sz="4200" i="1" dirty="0" smtClean="0">
                <a:latin typeface="Gill Sans" pitchFamily="34" charset="0"/>
              </a:rPr>
              <a:t>identify</a:t>
            </a:r>
            <a:r>
              <a:rPr lang="en-US" sz="4200" i="1" dirty="0" smtClean="0">
                <a:latin typeface="Gill Sans" pitchFamily="34" charset="0"/>
              </a:rPr>
              <a:t> </a:t>
            </a:r>
            <a:r>
              <a:rPr lang="en-US" sz="4200" i="1" dirty="0" smtClean="0">
                <a:latin typeface="Gill Sans" pitchFamily="34" charset="0"/>
              </a:rPr>
              <a:t>possible facial feature </a:t>
            </a:r>
            <a:r>
              <a:rPr lang="en-US" sz="4200" i="1" dirty="0" smtClean="0">
                <a:latin typeface="Gill Sans" pitchFamily="34" charset="0"/>
              </a:rPr>
              <a:t>locations and discard regions unlikely to contain a face.</a:t>
            </a:r>
            <a:endParaRPr lang="en-US" sz="4200" i="1" dirty="0" smtClean="0">
              <a:latin typeface="Gill Sans" pitchFamily="34" charset="0"/>
            </a:endParaRPr>
          </a:p>
          <a:p>
            <a:pPr lvl="1" eaLnBrk="1" hangingPunct="1">
              <a:spcBef>
                <a:spcPct val="50000"/>
              </a:spcBef>
              <a:buFontTx/>
              <a:buChar char="•"/>
            </a:pPr>
            <a:r>
              <a:rPr lang="en-US" sz="4200" i="1" dirty="0" smtClean="0">
                <a:latin typeface="Gill Sans" pitchFamily="34" charset="0"/>
              </a:rPr>
              <a:t>Reliably </a:t>
            </a:r>
            <a:r>
              <a:rPr lang="en-US" sz="4200" i="1" dirty="0" smtClean="0">
                <a:latin typeface="Gill Sans" pitchFamily="34" charset="0"/>
              </a:rPr>
              <a:t>locate users as part of a larger gesture recognition user interface for an interactive display.</a:t>
            </a:r>
            <a:endParaRPr lang="en-US" sz="4200" i="1" dirty="0" smtClean="0">
              <a:latin typeface="Gill Sans" pitchFamily="34" charset="0"/>
            </a:endParaRPr>
          </a:p>
          <a:p>
            <a:pPr lvl="1" eaLnBrk="1" hangingPunct="1">
              <a:spcBef>
                <a:spcPct val="50000"/>
              </a:spcBef>
              <a:buFontTx/>
              <a:buChar char="•"/>
            </a:pPr>
            <a:r>
              <a:rPr lang="en-US" sz="4200" i="1" dirty="0" smtClean="0">
                <a:latin typeface="Gill Sans" pitchFamily="34" charset="0"/>
              </a:rPr>
              <a:t>Optimize the system for speed.</a:t>
            </a:r>
            <a:endParaRPr lang="en-US" sz="4200" i="1" dirty="0">
              <a:latin typeface="Gill Sans" pitchFamily="34" charset="0"/>
            </a:endParaRPr>
          </a:p>
        </p:txBody>
      </p:sp>
      <p:sp>
        <p:nvSpPr>
          <p:cNvPr id="2073" name="Text Box 464"/>
          <p:cNvSpPr txBox="1">
            <a:spLocks noChangeArrowheads="1"/>
          </p:cNvSpPr>
          <p:nvPr/>
        </p:nvSpPr>
        <p:spPr bwMode="auto">
          <a:xfrm>
            <a:off x="11353800" y="21145143"/>
            <a:ext cx="533400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703763" eaLnBrk="0" hangingPunct="0">
              <a:defRPr sz="3000">
                <a:solidFill>
                  <a:schemeClr val="tx1"/>
                </a:solidFill>
                <a:latin typeface="Arial" charset="0"/>
              </a:defRPr>
            </a:lvl1pPr>
            <a:lvl2pPr marL="742950" indent="-285750" defTabSz="4703763" eaLnBrk="0" hangingPunct="0">
              <a:defRPr sz="3000">
                <a:solidFill>
                  <a:schemeClr val="tx1"/>
                </a:solidFill>
                <a:latin typeface="Arial" charset="0"/>
              </a:defRPr>
            </a:lvl2pPr>
            <a:lvl3pPr marL="1143000" indent="-228600" defTabSz="4703763" eaLnBrk="0" hangingPunct="0">
              <a:defRPr sz="3000">
                <a:solidFill>
                  <a:schemeClr val="tx1"/>
                </a:solidFill>
                <a:latin typeface="Arial" charset="0"/>
              </a:defRPr>
            </a:lvl3pPr>
            <a:lvl4pPr marL="1600200" indent="-228600" defTabSz="4703763" eaLnBrk="0" hangingPunct="0">
              <a:defRPr sz="3000">
                <a:solidFill>
                  <a:schemeClr val="tx1"/>
                </a:solidFill>
                <a:latin typeface="Arial" charset="0"/>
              </a:defRPr>
            </a:lvl4pPr>
            <a:lvl5pPr marL="2057400" indent="-228600" defTabSz="4703763" eaLnBrk="0" hangingPunct="0">
              <a:defRPr sz="3000">
                <a:solidFill>
                  <a:schemeClr val="tx1"/>
                </a:solidFill>
                <a:latin typeface="Arial" charset="0"/>
              </a:defRPr>
            </a:lvl5pPr>
            <a:lvl6pPr marL="2514600" indent="-228600" defTabSz="4703763" eaLnBrk="0" fontAlgn="base" hangingPunct="0">
              <a:spcBef>
                <a:spcPct val="0"/>
              </a:spcBef>
              <a:spcAft>
                <a:spcPct val="0"/>
              </a:spcAft>
              <a:defRPr sz="3000">
                <a:solidFill>
                  <a:schemeClr val="tx1"/>
                </a:solidFill>
                <a:latin typeface="Arial" charset="0"/>
              </a:defRPr>
            </a:lvl6pPr>
            <a:lvl7pPr marL="2971800" indent="-228600" defTabSz="4703763" eaLnBrk="0" fontAlgn="base" hangingPunct="0">
              <a:spcBef>
                <a:spcPct val="0"/>
              </a:spcBef>
              <a:spcAft>
                <a:spcPct val="0"/>
              </a:spcAft>
              <a:defRPr sz="3000">
                <a:solidFill>
                  <a:schemeClr val="tx1"/>
                </a:solidFill>
                <a:latin typeface="Arial" charset="0"/>
              </a:defRPr>
            </a:lvl7pPr>
            <a:lvl8pPr marL="3429000" indent="-228600" defTabSz="4703763" eaLnBrk="0" fontAlgn="base" hangingPunct="0">
              <a:spcBef>
                <a:spcPct val="0"/>
              </a:spcBef>
              <a:spcAft>
                <a:spcPct val="0"/>
              </a:spcAft>
              <a:defRPr sz="3000">
                <a:solidFill>
                  <a:schemeClr val="tx1"/>
                </a:solidFill>
                <a:latin typeface="Arial" charset="0"/>
              </a:defRPr>
            </a:lvl8pPr>
            <a:lvl9pPr marL="3886200" indent="-228600" defTabSz="4703763" eaLnBrk="0" fontAlgn="base" hangingPunct="0">
              <a:spcBef>
                <a:spcPct val="0"/>
              </a:spcBef>
              <a:spcAft>
                <a:spcPct val="0"/>
              </a:spcAft>
              <a:defRPr sz="3000">
                <a:solidFill>
                  <a:schemeClr val="tx1"/>
                </a:solidFill>
                <a:latin typeface="Arial" charset="0"/>
              </a:defRPr>
            </a:lvl9pPr>
          </a:lstStyle>
          <a:p>
            <a:pPr eaLnBrk="1" hangingPunct="1"/>
            <a:r>
              <a:rPr lang="en-US" dirty="0">
                <a:latin typeface="Gill Sans" pitchFamily="34" charset="0"/>
              </a:rPr>
              <a:t>Figure </a:t>
            </a:r>
            <a:r>
              <a:rPr lang="en-US" dirty="0" smtClean="0">
                <a:latin typeface="Gill Sans" pitchFamily="34" charset="0"/>
              </a:rPr>
              <a:t>2. </a:t>
            </a:r>
            <a:r>
              <a:rPr lang="en-US" dirty="0" err="1" smtClean="0">
                <a:latin typeface="Gill Sans" pitchFamily="34" charset="0"/>
              </a:rPr>
              <a:t>Haar</a:t>
            </a:r>
            <a:r>
              <a:rPr lang="en-US" dirty="0" smtClean="0">
                <a:latin typeface="Gill Sans" pitchFamily="34" charset="0"/>
              </a:rPr>
              <a:t> Cascade example:  a window is correlated against</a:t>
            </a:r>
            <a:br>
              <a:rPr lang="en-US" dirty="0" smtClean="0">
                <a:latin typeface="Gill Sans" pitchFamily="34" charset="0"/>
              </a:rPr>
            </a:br>
            <a:r>
              <a:rPr lang="en-US" dirty="0" smtClean="0">
                <a:latin typeface="Gill Sans" pitchFamily="34" charset="0"/>
              </a:rPr>
              <a:t>patterns of light and dark rectangles, by computing the pixel sum in these regions[1].</a:t>
            </a:r>
            <a:endParaRPr lang="en-US" dirty="0">
              <a:latin typeface="Gill Sans" pitchFamily="34" charset="0"/>
            </a:endParaRPr>
          </a:p>
        </p:txBody>
      </p:sp>
      <p:sp>
        <p:nvSpPr>
          <p:cNvPr id="2075" name="AutoShape 466"/>
          <p:cNvSpPr>
            <a:spLocks noChangeAspect="1" noChangeArrowheads="1" noTextEdit="1"/>
          </p:cNvSpPr>
          <p:nvPr/>
        </p:nvSpPr>
        <p:spPr bwMode="auto">
          <a:xfrm>
            <a:off x="17188991" y="15016163"/>
            <a:ext cx="3530600" cy="329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77" name="Text Box 509"/>
          <p:cNvSpPr txBox="1">
            <a:spLocks noChangeArrowheads="1"/>
          </p:cNvSpPr>
          <p:nvPr/>
        </p:nvSpPr>
        <p:spPr bwMode="auto">
          <a:xfrm>
            <a:off x="16764000" y="22707600"/>
            <a:ext cx="4724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703763" eaLnBrk="0" hangingPunct="0">
              <a:defRPr sz="3000">
                <a:solidFill>
                  <a:schemeClr val="tx1"/>
                </a:solidFill>
                <a:latin typeface="Arial" charset="0"/>
              </a:defRPr>
            </a:lvl1pPr>
            <a:lvl2pPr marL="742950" indent="-285750" defTabSz="4703763" eaLnBrk="0" hangingPunct="0">
              <a:defRPr sz="3000">
                <a:solidFill>
                  <a:schemeClr val="tx1"/>
                </a:solidFill>
                <a:latin typeface="Arial" charset="0"/>
              </a:defRPr>
            </a:lvl2pPr>
            <a:lvl3pPr marL="1143000" indent="-228600" defTabSz="4703763" eaLnBrk="0" hangingPunct="0">
              <a:defRPr sz="3000">
                <a:solidFill>
                  <a:schemeClr val="tx1"/>
                </a:solidFill>
                <a:latin typeface="Arial" charset="0"/>
              </a:defRPr>
            </a:lvl3pPr>
            <a:lvl4pPr marL="1600200" indent="-228600" defTabSz="4703763" eaLnBrk="0" hangingPunct="0">
              <a:defRPr sz="3000">
                <a:solidFill>
                  <a:schemeClr val="tx1"/>
                </a:solidFill>
                <a:latin typeface="Arial" charset="0"/>
              </a:defRPr>
            </a:lvl4pPr>
            <a:lvl5pPr marL="2057400" indent="-228600" defTabSz="4703763" eaLnBrk="0" hangingPunct="0">
              <a:defRPr sz="3000">
                <a:solidFill>
                  <a:schemeClr val="tx1"/>
                </a:solidFill>
                <a:latin typeface="Arial" charset="0"/>
              </a:defRPr>
            </a:lvl5pPr>
            <a:lvl6pPr marL="2514600" indent="-228600" defTabSz="4703763" eaLnBrk="0" fontAlgn="base" hangingPunct="0">
              <a:spcBef>
                <a:spcPct val="0"/>
              </a:spcBef>
              <a:spcAft>
                <a:spcPct val="0"/>
              </a:spcAft>
              <a:defRPr sz="3000">
                <a:solidFill>
                  <a:schemeClr val="tx1"/>
                </a:solidFill>
                <a:latin typeface="Arial" charset="0"/>
              </a:defRPr>
            </a:lvl6pPr>
            <a:lvl7pPr marL="2971800" indent="-228600" defTabSz="4703763" eaLnBrk="0" fontAlgn="base" hangingPunct="0">
              <a:spcBef>
                <a:spcPct val="0"/>
              </a:spcBef>
              <a:spcAft>
                <a:spcPct val="0"/>
              </a:spcAft>
              <a:defRPr sz="3000">
                <a:solidFill>
                  <a:schemeClr val="tx1"/>
                </a:solidFill>
                <a:latin typeface="Arial" charset="0"/>
              </a:defRPr>
            </a:lvl7pPr>
            <a:lvl8pPr marL="3429000" indent="-228600" defTabSz="4703763" eaLnBrk="0" fontAlgn="base" hangingPunct="0">
              <a:spcBef>
                <a:spcPct val="0"/>
              </a:spcBef>
              <a:spcAft>
                <a:spcPct val="0"/>
              </a:spcAft>
              <a:defRPr sz="3000">
                <a:solidFill>
                  <a:schemeClr val="tx1"/>
                </a:solidFill>
                <a:latin typeface="Arial" charset="0"/>
              </a:defRPr>
            </a:lvl8pPr>
            <a:lvl9pPr marL="3886200" indent="-228600" defTabSz="4703763" eaLnBrk="0" fontAlgn="base" hangingPunct="0">
              <a:spcBef>
                <a:spcPct val="0"/>
              </a:spcBef>
              <a:spcAft>
                <a:spcPct val="0"/>
              </a:spcAft>
              <a:defRPr sz="3000">
                <a:solidFill>
                  <a:schemeClr val="tx1"/>
                </a:solidFill>
                <a:latin typeface="Arial" charset="0"/>
              </a:defRPr>
            </a:lvl9pPr>
          </a:lstStyle>
          <a:p>
            <a:pPr eaLnBrk="1" hangingPunct="1"/>
            <a:r>
              <a:rPr lang="en-US" dirty="0">
                <a:latin typeface="Gill Sans" pitchFamily="34" charset="0"/>
              </a:rPr>
              <a:t>Figure </a:t>
            </a:r>
            <a:r>
              <a:rPr lang="en-US" dirty="0" smtClean="0">
                <a:latin typeface="Gill Sans" pitchFamily="34" charset="0"/>
              </a:rPr>
              <a:t>3. </a:t>
            </a:r>
            <a:r>
              <a:rPr lang="en-US" dirty="0" err="1" smtClean="0">
                <a:latin typeface="Gill Sans" pitchFamily="34" charset="0"/>
              </a:rPr>
              <a:t>overlayed</a:t>
            </a:r>
            <a:r>
              <a:rPr lang="en-US" dirty="0" smtClean="0">
                <a:latin typeface="Gill Sans" pitchFamily="34" charset="0"/>
              </a:rPr>
              <a:t> camera and depth data from </a:t>
            </a:r>
            <a:r>
              <a:rPr lang="en-US" dirty="0" err="1" smtClean="0">
                <a:latin typeface="Gill Sans" pitchFamily="34" charset="0"/>
              </a:rPr>
              <a:t>Kinect</a:t>
            </a:r>
            <a:endParaRPr lang="en-US" dirty="0">
              <a:latin typeface="Gill Sans" pitchFamily="34" charset="0"/>
            </a:endParaRPr>
          </a:p>
        </p:txBody>
      </p:sp>
      <p:sp>
        <p:nvSpPr>
          <p:cNvPr id="2078" name="Text Box 510"/>
          <p:cNvSpPr txBox="1">
            <a:spLocks noChangeArrowheads="1"/>
          </p:cNvSpPr>
          <p:nvPr/>
        </p:nvSpPr>
        <p:spPr bwMode="auto">
          <a:xfrm>
            <a:off x="11049000" y="24384000"/>
            <a:ext cx="10093325" cy="7201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703763" eaLnBrk="0" hangingPunct="0">
              <a:defRPr sz="3000">
                <a:solidFill>
                  <a:schemeClr val="tx1"/>
                </a:solidFill>
                <a:latin typeface="Arial" charset="0"/>
              </a:defRPr>
            </a:lvl1pPr>
            <a:lvl2pPr marL="742950" indent="-285750" defTabSz="4703763" eaLnBrk="0" hangingPunct="0">
              <a:defRPr sz="3000">
                <a:solidFill>
                  <a:schemeClr val="tx1"/>
                </a:solidFill>
                <a:latin typeface="Arial" charset="0"/>
              </a:defRPr>
            </a:lvl2pPr>
            <a:lvl3pPr marL="1143000" indent="-228600" defTabSz="4703763" eaLnBrk="0" hangingPunct="0">
              <a:defRPr sz="3000">
                <a:solidFill>
                  <a:schemeClr val="tx1"/>
                </a:solidFill>
                <a:latin typeface="Arial" charset="0"/>
              </a:defRPr>
            </a:lvl3pPr>
            <a:lvl4pPr marL="1600200" indent="-228600" defTabSz="4703763" eaLnBrk="0" hangingPunct="0">
              <a:defRPr sz="3000">
                <a:solidFill>
                  <a:schemeClr val="tx1"/>
                </a:solidFill>
                <a:latin typeface="Arial" charset="0"/>
              </a:defRPr>
            </a:lvl4pPr>
            <a:lvl5pPr marL="2057400" indent="-228600" defTabSz="4703763" eaLnBrk="0" hangingPunct="0">
              <a:defRPr sz="3000">
                <a:solidFill>
                  <a:schemeClr val="tx1"/>
                </a:solidFill>
                <a:latin typeface="Arial" charset="0"/>
              </a:defRPr>
            </a:lvl5pPr>
            <a:lvl6pPr marL="2514600" indent="-228600" defTabSz="4703763" eaLnBrk="0" fontAlgn="base" hangingPunct="0">
              <a:spcBef>
                <a:spcPct val="0"/>
              </a:spcBef>
              <a:spcAft>
                <a:spcPct val="0"/>
              </a:spcAft>
              <a:defRPr sz="3000">
                <a:solidFill>
                  <a:schemeClr val="tx1"/>
                </a:solidFill>
                <a:latin typeface="Arial" charset="0"/>
              </a:defRPr>
            </a:lvl6pPr>
            <a:lvl7pPr marL="2971800" indent="-228600" defTabSz="4703763" eaLnBrk="0" fontAlgn="base" hangingPunct="0">
              <a:spcBef>
                <a:spcPct val="0"/>
              </a:spcBef>
              <a:spcAft>
                <a:spcPct val="0"/>
              </a:spcAft>
              <a:defRPr sz="3000">
                <a:solidFill>
                  <a:schemeClr val="tx1"/>
                </a:solidFill>
                <a:latin typeface="Arial" charset="0"/>
              </a:defRPr>
            </a:lvl7pPr>
            <a:lvl8pPr marL="3429000" indent="-228600" defTabSz="4703763" eaLnBrk="0" fontAlgn="base" hangingPunct="0">
              <a:spcBef>
                <a:spcPct val="0"/>
              </a:spcBef>
              <a:spcAft>
                <a:spcPct val="0"/>
              </a:spcAft>
              <a:defRPr sz="3000">
                <a:solidFill>
                  <a:schemeClr val="tx1"/>
                </a:solidFill>
                <a:latin typeface="Arial" charset="0"/>
              </a:defRPr>
            </a:lvl8pPr>
            <a:lvl9pPr marL="3886200" indent="-228600" defTabSz="4703763" eaLnBrk="0" fontAlgn="base" hangingPunct="0">
              <a:spcBef>
                <a:spcPct val="0"/>
              </a:spcBef>
              <a:spcAft>
                <a:spcPct val="0"/>
              </a:spcAft>
              <a:defRPr sz="3000">
                <a:solidFill>
                  <a:schemeClr val="tx1"/>
                </a:solidFill>
                <a:latin typeface="Arial" charset="0"/>
              </a:defRPr>
            </a:lvl9pPr>
          </a:lstStyle>
          <a:p>
            <a:pPr algn="just" eaLnBrk="1" hangingPunct="1"/>
            <a:r>
              <a:rPr lang="en-US" sz="4200" dirty="0" smtClean="0">
                <a:latin typeface="Gill Sans" pitchFamily="34" charset="0"/>
              </a:rPr>
              <a:t>The algorithm was modified and adapted for real-time facial detection with an Xbox 360 </a:t>
            </a:r>
            <a:r>
              <a:rPr lang="en-US" sz="4200" dirty="0" err="1" smtClean="0">
                <a:latin typeface="Gill Sans" pitchFamily="34" charset="0"/>
              </a:rPr>
              <a:t>Kinect</a:t>
            </a:r>
            <a:r>
              <a:rPr lang="en-US" sz="4200" dirty="0" smtClean="0">
                <a:latin typeface="Gill Sans" pitchFamily="34" charset="0"/>
              </a:rPr>
              <a:t> driven by </a:t>
            </a:r>
            <a:r>
              <a:rPr lang="en-US" sz="4200" dirty="0" err="1" smtClean="0">
                <a:latin typeface="Gill Sans" pitchFamily="34" charset="0"/>
              </a:rPr>
              <a:t>Libfreenect</a:t>
            </a:r>
            <a:r>
              <a:rPr lang="en-US" sz="4200" dirty="0" smtClean="0">
                <a:latin typeface="Gill Sans" pitchFamily="34" charset="0"/>
              </a:rPr>
              <a:t> software.  We compute an integral image of both image and depth data, and only subject a window to a </a:t>
            </a:r>
            <a:r>
              <a:rPr lang="en-US" sz="4200" dirty="0" err="1" smtClean="0">
                <a:latin typeface="Gill Sans" pitchFamily="34" charset="0"/>
              </a:rPr>
              <a:t>Haar</a:t>
            </a:r>
            <a:r>
              <a:rPr lang="en-US" sz="4200" dirty="0" smtClean="0">
                <a:latin typeface="Gill Sans" pitchFamily="34" charset="0"/>
              </a:rPr>
              <a:t> cascade face test if the average depth in the window is close to the value expected for a face of that size.</a:t>
            </a:r>
          </a:p>
          <a:p>
            <a:pPr algn="just" eaLnBrk="1" hangingPunct="1"/>
            <a:r>
              <a:rPr lang="en-US" sz="4200" dirty="0">
                <a:latin typeface="Gill Sans" pitchFamily="34" charset="0"/>
              </a:rPr>
              <a:t> </a:t>
            </a:r>
            <a:r>
              <a:rPr lang="en-US" sz="4200" dirty="0" smtClean="0">
                <a:latin typeface="Gill Sans" pitchFamily="34" charset="0"/>
              </a:rPr>
              <a:t>  The </a:t>
            </a:r>
            <a:r>
              <a:rPr lang="en-US" sz="4200" dirty="0" err="1" smtClean="0">
                <a:latin typeface="Gill Sans" pitchFamily="34" charset="0"/>
              </a:rPr>
              <a:t>Haar</a:t>
            </a:r>
            <a:r>
              <a:rPr lang="en-US" sz="4200" dirty="0" smtClean="0">
                <a:latin typeface="Gill Sans" pitchFamily="34" charset="0"/>
              </a:rPr>
              <a:t> cascade algorithm was run at varying scales to measure average depth for found faces, shown in figure 5.</a:t>
            </a:r>
            <a:endParaRPr lang="en-US" sz="4200" dirty="0">
              <a:latin typeface="Gill Sans" pitchFamily="34" charset="0"/>
            </a:endParaRPr>
          </a:p>
        </p:txBody>
      </p:sp>
      <p:sp>
        <p:nvSpPr>
          <p:cNvPr id="2080" name="Text Box 764"/>
          <p:cNvSpPr txBox="1">
            <a:spLocks noChangeArrowheads="1"/>
          </p:cNvSpPr>
          <p:nvPr/>
        </p:nvSpPr>
        <p:spPr bwMode="auto">
          <a:xfrm>
            <a:off x="33528000" y="27251464"/>
            <a:ext cx="9753600" cy="4982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1450" tIns="85725" rIns="171450" bIns="85725">
            <a:spAutoFit/>
          </a:bodyPr>
          <a:lstStyle>
            <a:lvl1pPr marL="342900" indent="-342900" defTabSz="4703763" eaLnBrk="0" hangingPunct="0">
              <a:defRPr sz="3000">
                <a:solidFill>
                  <a:schemeClr val="tx1"/>
                </a:solidFill>
                <a:latin typeface="Arial" charset="0"/>
              </a:defRPr>
            </a:lvl1pPr>
            <a:lvl2pPr marL="742950" indent="-285750" defTabSz="4703763" eaLnBrk="0" hangingPunct="0">
              <a:defRPr sz="3000">
                <a:solidFill>
                  <a:schemeClr val="tx1"/>
                </a:solidFill>
                <a:latin typeface="Arial" charset="0"/>
              </a:defRPr>
            </a:lvl2pPr>
            <a:lvl3pPr marL="1143000" indent="-228600" defTabSz="4703763" eaLnBrk="0" hangingPunct="0">
              <a:defRPr sz="3000">
                <a:solidFill>
                  <a:schemeClr val="tx1"/>
                </a:solidFill>
                <a:latin typeface="Arial" charset="0"/>
              </a:defRPr>
            </a:lvl3pPr>
            <a:lvl4pPr marL="1600200" indent="-228600" defTabSz="4703763" eaLnBrk="0" hangingPunct="0">
              <a:defRPr sz="3000">
                <a:solidFill>
                  <a:schemeClr val="tx1"/>
                </a:solidFill>
                <a:latin typeface="Arial" charset="0"/>
              </a:defRPr>
            </a:lvl4pPr>
            <a:lvl5pPr marL="2057400" indent="-228600" defTabSz="4703763" eaLnBrk="0" hangingPunct="0">
              <a:defRPr sz="3000">
                <a:solidFill>
                  <a:schemeClr val="tx1"/>
                </a:solidFill>
                <a:latin typeface="Arial" charset="0"/>
              </a:defRPr>
            </a:lvl5pPr>
            <a:lvl6pPr marL="2514600" indent="-228600" defTabSz="4703763" eaLnBrk="0" fontAlgn="base" hangingPunct="0">
              <a:spcBef>
                <a:spcPct val="0"/>
              </a:spcBef>
              <a:spcAft>
                <a:spcPct val="0"/>
              </a:spcAft>
              <a:defRPr sz="3000">
                <a:solidFill>
                  <a:schemeClr val="tx1"/>
                </a:solidFill>
                <a:latin typeface="Arial" charset="0"/>
              </a:defRPr>
            </a:lvl6pPr>
            <a:lvl7pPr marL="2971800" indent="-228600" defTabSz="4703763" eaLnBrk="0" fontAlgn="base" hangingPunct="0">
              <a:spcBef>
                <a:spcPct val="0"/>
              </a:spcBef>
              <a:spcAft>
                <a:spcPct val="0"/>
              </a:spcAft>
              <a:defRPr sz="3000">
                <a:solidFill>
                  <a:schemeClr val="tx1"/>
                </a:solidFill>
                <a:latin typeface="Arial" charset="0"/>
              </a:defRPr>
            </a:lvl7pPr>
            <a:lvl8pPr marL="3429000" indent="-228600" defTabSz="4703763" eaLnBrk="0" fontAlgn="base" hangingPunct="0">
              <a:spcBef>
                <a:spcPct val="0"/>
              </a:spcBef>
              <a:spcAft>
                <a:spcPct val="0"/>
              </a:spcAft>
              <a:defRPr sz="3000">
                <a:solidFill>
                  <a:schemeClr val="tx1"/>
                </a:solidFill>
                <a:latin typeface="Arial" charset="0"/>
              </a:defRPr>
            </a:lvl8pPr>
            <a:lvl9pPr marL="3886200" indent="-228600" defTabSz="4703763" eaLnBrk="0" fontAlgn="base" hangingPunct="0">
              <a:spcBef>
                <a:spcPct val="0"/>
              </a:spcBef>
              <a:spcAft>
                <a:spcPct val="0"/>
              </a:spcAft>
              <a:defRPr sz="3000">
                <a:solidFill>
                  <a:schemeClr val="tx1"/>
                </a:solidFill>
                <a:latin typeface="Arial" charset="0"/>
              </a:defRPr>
            </a:lvl9pPr>
          </a:lstStyle>
          <a:p>
            <a:pPr eaLnBrk="1" hangingPunct="1">
              <a:spcBef>
                <a:spcPct val="50000"/>
              </a:spcBef>
              <a:buFontTx/>
              <a:buAutoNum type="arabicPeriod"/>
            </a:pPr>
            <a:r>
              <a:rPr lang="en-US" sz="2500" dirty="0">
                <a:latin typeface="Gill Sans" pitchFamily="34" charset="0"/>
              </a:rPr>
              <a:t> </a:t>
            </a:r>
            <a:r>
              <a:rPr lang="en-US" sz="2500" dirty="0" smtClean="0">
                <a:latin typeface="Gill Sans" pitchFamily="34" charset="0"/>
              </a:rPr>
              <a:t>Paul Viola and Michael Jones. “Rapid Object Detection using a Boosted Cascade of Simple Features</a:t>
            </a:r>
            <a:r>
              <a:rPr lang="en-US" sz="2500" i="1" dirty="0" smtClean="0">
                <a:latin typeface="Gill Sans" pitchFamily="34" charset="0"/>
              </a:rPr>
              <a:t>”</a:t>
            </a:r>
            <a:r>
              <a:rPr lang="en-US" sz="2500" dirty="0" smtClean="0">
                <a:latin typeface="Gill Sans" pitchFamily="34" charset="0"/>
              </a:rPr>
              <a:t>. 2001</a:t>
            </a:r>
          </a:p>
          <a:p>
            <a:pPr eaLnBrk="1" hangingPunct="1">
              <a:spcBef>
                <a:spcPct val="50000"/>
              </a:spcBef>
              <a:buFontTx/>
              <a:buAutoNum type="arabicPeriod"/>
            </a:pPr>
            <a:r>
              <a:rPr lang="en-US" sz="2500" dirty="0">
                <a:latin typeface="Gill Sans" pitchFamily="34" charset="0"/>
              </a:rPr>
              <a:t> </a:t>
            </a:r>
            <a:r>
              <a:rPr lang="en-US" sz="2500" dirty="0" err="1" smtClean="0">
                <a:latin typeface="Gill Sans" pitchFamily="34" charset="0"/>
              </a:rPr>
              <a:t>Tripathy</a:t>
            </a:r>
            <a:r>
              <a:rPr lang="en-US" sz="2500" dirty="0" smtClean="0">
                <a:latin typeface="Gill Sans" pitchFamily="34" charset="0"/>
              </a:rPr>
              <a:t>, </a:t>
            </a:r>
            <a:r>
              <a:rPr lang="en-US" sz="2500" dirty="0" err="1" smtClean="0">
                <a:latin typeface="Gill Sans" pitchFamily="34" charset="0"/>
              </a:rPr>
              <a:t>Rajashree</a:t>
            </a:r>
            <a:r>
              <a:rPr lang="en-US" sz="2500" dirty="0" smtClean="0">
                <a:latin typeface="Gill Sans" pitchFamily="34" charset="0"/>
              </a:rPr>
              <a:t> and </a:t>
            </a:r>
            <a:r>
              <a:rPr lang="en-US" sz="2500" dirty="0" err="1" smtClean="0">
                <a:latin typeface="Gill Sans" pitchFamily="34" charset="0"/>
              </a:rPr>
              <a:t>Daschoudhury</a:t>
            </a:r>
            <a:r>
              <a:rPr lang="en-US" sz="2500" dirty="0" smtClean="0">
                <a:latin typeface="Gill Sans" pitchFamily="34" charset="0"/>
              </a:rPr>
              <a:t>, R N. </a:t>
            </a:r>
            <a:r>
              <a:rPr lang="en-US" sz="2500" dirty="0">
                <a:latin typeface="Gill Sans" pitchFamily="34" charset="0"/>
              </a:rPr>
              <a:t> </a:t>
            </a:r>
            <a:r>
              <a:rPr lang="en-US" sz="2500" dirty="0" smtClean="0">
                <a:latin typeface="Gill Sans" pitchFamily="34" charset="0"/>
              </a:rPr>
              <a:t>“Real-time Face Detection and Tracking Using </a:t>
            </a:r>
            <a:r>
              <a:rPr lang="en-US" sz="2500" dirty="0" err="1" smtClean="0">
                <a:latin typeface="Gill Sans" pitchFamily="34" charset="0"/>
              </a:rPr>
              <a:t>Haar</a:t>
            </a:r>
            <a:r>
              <a:rPr lang="en-US" sz="2500" dirty="0" smtClean="0">
                <a:latin typeface="Gill Sans" pitchFamily="34" charset="0"/>
              </a:rPr>
              <a:t> Classifier on </a:t>
            </a:r>
            <a:r>
              <a:rPr lang="en-US" sz="2500" dirty="0" err="1" smtClean="0">
                <a:latin typeface="Gill Sans" pitchFamily="34" charset="0"/>
              </a:rPr>
              <a:t>SoC</a:t>
            </a:r>
            <a:r>
              <a:rPr lang="en-US" sz="2500" dirty="0" smtClean="0">
                <a:latin typeface="Gill Sans" pitchFamily="34" charset="0"/>
              </a:rPr>
              <a:t>”. </a:t>
            </a:r>
            <a:r>
              <a:rPr lang="en-US" sz="2500" i="1" dirty="0" smtClean="0">
                <a:latin typeface="Gill Sans" pitchFamily="34" charset="0"/>
              </a:rPr>
              <a:t>International Journal of Electronics and Computer Science Engineering </a:t>
            </a:r>
            <a:r>
              <a:rPr lang="en-US" sz="2500" dirty="0" smtClean="0">
                <a:latin typeface="Gill Sans" pitchFamily="34" charset="0"/>
              </a:rPr>
              <a:t>P175 </a:t>
            </a:r>
          </a:p>
          <a:p>
            <a:pPr eaLnBrk="1" hangingPunct="1">
              <a:spcBef>
                <a:spcPct val="50000"/>
              </a:spcBef>
              <a:buFontTx/>
              <a:buAutoNum type="arabicPeriod"/>
            </a:pPr>
            <a:r>
              <a:rPr lang="en-US" sz="2500" dirty="0" err="1" smtClean="0">
                <a:latin typeface="Gill Sans" pitchFamily="34" charset="0"/>
              </a:rPr>
              <a:t>Hossny</a:t>
            </a:r>
            <a:r>
              <a:rPr lang="en-US" sz="2500" dirty="0" smtClean="0">
                <a:latin typeface="Gill Sans" pitchFamily="34" charset="0"/>
              </a:rPr>
              <a:t>, M and </a:t>
            </a:r>
            <a:r>
              <a:rPr lang="en-US" sz="2500" dirty="0" err="1" smtClean="0">
                <a:latin typeface="Gill Sans" pitchFamily="34" charset="0"/>
              </a:rPr>
              <a:t>Nahavandi</a:t>
            </a:r>
            <a:r>
              <a:rPr lang="en-US" sz="2500" dirty="0" smtClean="0">
                <a:latin typeface="Gill Sans" pitchFamily="34" charset="0"/>
              </a:rPr>
              <a:t>, S. “Low Cost Multimodal Facial Recognition via </a:t>
            </a:r>
            <a:r>
              <a:rPr lang="en-US" sz="2500" dirty="0" err="1" smtClean="0">
                <a:latin typeface="Gill Sans" pitchFamily="34" charset="0"/>
              </a:rPr>
              <a:t>Kinect</a:t>
            </a:r>
            <a:r>
              <a:rPr lang="en-US" sz="2500" dirty="0" smtClean="0">
                <a:latin typeface="Gill Sans" pitchFamily="34" charset="0"/>
              </a:rPr>
              <a:t> Sensors” </a:t>
            </a:r>
          </a:p>
          <a:p>
            <a:pPr eaLnBrk="1" hangingPunct="1">
              <a:spcBef>
                <a:spcPct val="50000"/>
              </a:spcBef>
              <a:buFontTx/>
              <a:buAutoNum type="arabicPeriod"/>
            </a:pPr>
            <a:r>
              <a:rPr lang="en-US" sz="2500" dirty="0" smtClean="0">
                <a:latin typeface="Gill Sans" pitchFamily="34" charset="0"/>
              </a:rPr>
              <a:t>Yan, Chao and Zhang, </a:t>
            </a:r>
            <a:r>
              <a:rPr lang="en-US" sz="2500" dirty="0" err="1" smtClean="0">
                <a:latin typeface="Gill Sans" pitchFamily="34" charset="0"/>
              </a:rPr>
              <a:t>Zhaoyang</a:t>
            </a:r>
            <a:r>
              <a:rPr lang="en-US" sz="2500" dirty="0" smtClean="0">
                <a:latin typeface="Gill Sans" pitchFamily="34" charset="0"/>
              </a:rPr>
              <a:t>. “Robust real-time Multi-user Pupil Detection and Tracking Under Various Illumination and Large-scale Head Motion” </a:t>
            </a:r>
            <a:r>
              <a:rPr lang="en-US" sz="2500" i="1" dirty="0" smtClean="0">
                <a:latin typeface="Gill Sans" pitchFamily="34" charset="0"/>
              </a:rPr>
              <a:t>Computer </a:t>
            </a:r>
            <a:r>
              <a:rPr lang="en-US" sz="2500" i="1" dirty="0" err="1" smtClean="0">
                <a:latin typeface="Gill Sans" pitchFamily="34" charset="0"/>
              </a:rPr>
              <a:t>Vison</a:t>
            </a:r>
            <a:r>
              <a:rPr lang="en-US" sz="2500" i="1" dirty="0" smtClean="0">
                <a:latin typeface="Gill Sans" pitchFamily="34" charset="0"/>
              </a:rPr>
              <a:t> and Image Understanding</a:t>
            </a:r>
            <a:r>
              <a:rPr lang="en-US" sz="2500" dirty="0" smtClean="0">
                <a:latin typeface="Gill Sans" pitchFamily="34" charset="0"/>
              </a:rPr>
              <a:t> P1223-1238, 2011</a:t>
            </a:r>
          </a:p>
        </p:txBody>
      </p:sp>
      <p:pic>
        <p:nvPicPr>
          <p:cNvPr id="375" name="Picture 374" descr="Updated_McNair_Logo_2014.png"/>
          <p:cNvPicPr/>
          <p:nvPr/>
        </p:nvPicPr>
        <p:blipFill>
          <a:blip r:embed="rId3">
            <a:extLst>
              <a:ext uri="{28A0092B-C50C-407E-A947-70E740481C1C}">
                <a14:useLocalDpi xmlns:a14="http://schemas.microsoft.com/office/drawing/2010/main" val="0"/>
              </a:ext>
            </a:extLst>
          </a:blip>
          <a:srcRect/>
          <a:stretch>
            <a:fillRect/>
          </a:stretch>
        </p:blipFill>
        <p:spPr bwMode="auto">
          <a:xfrm>
            <a:off x="381000" y="-457200"/>
            <a:ext cx="55626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descr="Screen Shot 2015-07-11 at 4.41.24 PM.png"/>
          <p:cNvPicPr>
            <a:picLocks noChangeAspect="1"/>
          </p:cNvPicPr>
          <p:nvPr/>
        </p:nvPicPr>
        <p:blipFill rotWithShape="1">
          <a:blip r:embed="rId4">
            <a:extLst>
              <a:ext uri="{28A0092B-C50C-407E-A947-70E740481C1C}">
                <a14:useLocalDpi xmlns:a14="http://schemas.microsoft.com/office/drawing/2010/main" val="0"/>
              </a:ext>
            </a:extLst>
          </a:blip>
          <a:srcRect l="34256" t="27267" r="17366"/>
          <a:stretch/>
        </p:blipFill>
        <p:spPr>
          <a:xfrm>
            <a:off x="16992600" y="17983200"/>
            <a:ext cx="4015851" cy="4692405"/>
          </a:xfrm>
          <a:prstGeom prst="rect">
            <a:avLst/>
          </a:prstGeom>
          <a:ln>
            <a:solidFill>
              <a:srgbClr val="000000"/>
            </a:solidFill>
          </a:ln>
        </p:spPr>
      </p:pic>
      <p:graphicFrame>
        <p:nvGraphicFramePr>
          <p:cNvPr id="377" name="Chart 376"/>
          <p:cNvGraphicFramePr>
            <a:graphicFrameLocks/>
          </p:cNvGraphicFramePr>
          <p:nvPr>
            <p:extLst>
              <p:ext uri="{D42A27DB-BD31-4B8C-83A1-F6EECF244321}">
                <p14:modId xmlns:p14="http://schemas.microsoft.com/office/powerpoint/2010/main" val="750031966"/>
              </p:ext>
            </p:extLst>
          </p:nvPr>
        </p:nvGraphicFramePr>
        <p:xfrm>
          <a:off x="21717000" y="24307800"/>
          <a:ext cx="10820400" cy="6477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488155986"/>
              </p:ext>
            </p:extLst>
          </p:nvPr>
        </p:nvGraphicFramePr>
        <p:xfrm>
          <a:off x="33070800" y="13760450"/>
          <a:ext cx="10287000" cy="2851150"/>
        </p:xfrm>
        <a:graphic>
          <a:graphicData uri="http://schemas.openxmlformats.org/drawingml/2006/table">
            <a:tbl>
              <a:tblPr>
                <a:effectLst/>
              </a:tblPr>
              <a:tblGrid>
                <a:gridCol w="1905000"/>
                <a:gridCol w="1572376"/>
                <a:gridCol w="2618624"/>
                <a:gridCol w="1828800"/>
                <a:gridCol w="2362200"/>
              </a:tblGrid>
              <a:tr h="708025">
                <a:tc>
                  <a:txBody>
                    <a:bodyPr/>
                    <a:lstStyle/>
                    <a:p>
                      <a:pPr algn="l" fontAlgn="b"/>
                      <a:r>
                        <a:rPr lang="en-US" sz="2500" b="1" i="0" u="none" strike="noStrike" dirty="0">
                          <a:solidFill>
                            <a:schemeClr val="tx1"/>
                          </a:solidFill>
                          <a:effectLst/>
                          <a:latin typeface="Times"/>
                          <a:cs typeface="Times"/>
                        </a:rPr>
                        <a:t>Scale 3 to 9, += 1.0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l" fontAlgn="b"/>
                      <a:r>
                        <a:rPr lang="en-US" sz="2500" b="1" i="0" u="none" strike="noStrike">
                          <a:solidFill>
                            <a:schemeClr val="tx1"/>
                          </a:solidFill>
                          <a:effectLst/>
                          <a:latin typeface="Times"/>
                          <a:cs typeface="Times"/>
                        </a:rPr>
                        <a:t>xy_incre += 1</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l" fontAlgn="b"/>
                      <a:r>
                        <a:rPr lang="en-US" sz="2500" b="1" i="0" u="none" strike="noStrike" dirty="0" smtClean="0">
                          <a:solidFill>
                            <a:schemeClr val="tx1"/>
                          </a:solidFill>
                          <a:effectLst/>
                          <a:latin typeface="Times"/>
                          <a:cs typeface="Times"/>
                        </a:rPr>
                        <a:t>Depth threshold </a:t>
                      </a:r>
                      <a:r>
                        <a:rPr lang="en-US" sz="2500" b="1" i="0" u="none" strike="noStrike" dirty="0" err="1">
                          <a:solidFill>
                            <a:schemeClr val="tx1"/>
                          </a:solidFill>
                          <a:effectLst/>
                          <a:latin typeface="Times"/>
                          <a:cs typeface="Times"/>
                        </a:rPr>
                        <a:t>xy_incre</a:t>
                      </a:r>
                      <a:r>
                        <a:rPr lang="en-US" sz="2500" b="1" i="0" u="none" strike="noStrike" dirty="0">
                          <a:solidFill>
                            <a:schemeClr val="tx1"/>
                          </a:solidFill>
                          <a:effectLst/>
                          <a:latin typeface="Times"/>
                          <a:cs typeface="Times"/>
                        </a:rPr>
                        <a:t> += 1</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l" fontAlgn="b"/>
                      <a:r>
                        <a:rPr lang="en-US" sz="2500" b="1" i="0" u="none" strike="noStrike" dirty="0" err="1">
                          <a:solidFill>
                            <a:schemeClr val="tx1"/>
                          </a:solidFill>
                          <a:effectLst/>
                          <a:latin typeface="Times"/>
                          <a:cs typeface="Times"/>
                        </a:rPr>
                        <a:t>xy_incre</a:t>
                      </a:r>
                      <a:r>
                        <a:rPr lang="en-US" sz="2500" b="1" i="0" u="none" strike="noStrike" dirty="0">
                          <a:solidFill>
                            <a:schemeClr val="tx1"/>
                          </a:solidFill>
                          <a:effectLst/>
                          <a:latin typeface="Times"/>
                          <a:cs typeface="Times"/>
                        </a:rPr>
                        <a:t> += width/30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l" fontAlgn="b"/>
                      <a:r>
                        <a:rPr lang="en-US" sz="2500" b="1" i="0" u="none" strike="noStrike" dirty="0" smtClean="0">
                          <a:solidFill>
                            <a:schemeClr val="tx1"/>
                          </a:solidFill>
                          <a:effectLst/>
                          <a:latin typeface="Times"/>
                          <a:cs typeface="Times"/>
                        </a:rPr>
                        <a:t>Depth</a:t>
                      </a:r>
                      <a:r>
                        <a:rPr lang="en-US" sz="2500" b="1" i="0" u="none" strike="noStrike" baseline="0" dirty="0" smtClean="0">
                          <a:solidFill>
                            <a:schemeClr val="tx1"/>
                          </a:solidFill>
                          <a:effectLst/>
                          <a:latin typeface="Times"/>
                          <a:cs typeface="Times"/>
                        </a:rPr>
                        <a:t> </a:t>
                      </a:r>
                      <a:r>
                        <a:rPr lang="en-US" sz="2500" b="1" i="0" u="none" strike="noStrike" dirty="0" smtClean="0">
                          <a:solidFill>
                            <a:schemeClr val="tx1"/>
                          </a:solidFill>
                          <a:effectLst/>
                          <a:latin typeface="Times"/>
                          <a:cs typeface="Times"/>
                        </a:rPr>
                        <a:t>threshold </a:t>
                      </a:r>
                      <a:r>
                        <a:rPr lang="en-US" sz="2500" b="1" i="0" u="none" strike="noStrike" dirty="0" err="1">
                          <a:solidFill>
                            <a:schemeClr val="tx1"/>
                          </a:solidFill>
                          <a:effectLst/>
                          <a:latin typeface="Times"/>
                          <a:cs typeface="Times"/>
                        </a:rPr>
                        <a:t>xy_incre</a:t>
                      </a:r>
                      <a:r>
                        <a:rPr lang="en-US" sz="2500" b="1" i="0" u="none" strike="noStrike" dirty="0">
                          <a:solidFill>
                            <a:schemeClr val="tx1"/>
                          </a:solidFill>
                          <a:effectLst/>
                          <a:latin typeface="Times"/>
                          <a:cs typeface="Times"/>
                        </a:rPr>
                        <a:t> += width/30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920750">
                <a:tc>
                  <a:txBody>
                    <a:bodyPr/>
                    <a:lstStyle/>
                    <a:p>
                      <a:pPr algn="l" fontAlgn="b"/>
                      <a:r>
                        <a:rPr lang="en-US" sz="2500" b="1" i="0" u="none" strike="noStrike">
                          <a:solidFill>
                            <a:schemeClr val="tx1"/>
                          </a:solidFill>
                          <a:effectLst/>
                          <a:latin typeface="Times"/>
                          <a:cs typeface="Times"/>
                        </a:rPr>
                        <a:t>Funcation Call</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l" fontAlgn="b"/>
                      <a:r>
                        <a:rPr lang="en-US" sz="2500" b="0" i="0" u="none" strike="noStrike" dirty="0">
                          <a:solidFill>
                            <a:schemeClr val="tx1"/>
                          </a:solidFill>
                          <a:effectLst/>
                          <a:latin typeface="Times"/>
                          <a:cs typeface="Times"/>
                        </a:rPr>
                        <a:t>1070784</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l" fontAlgn="b"/>
                      <a:r>
                        <a:rPr lang="en-US" sz="2500" b="0" i="0" u="none" strike="noStrike" dirty="0">
                          <a:solidFill>
                            <a:schemeClr val="tx1"/>
                          </a:solidFill>
                          <a:effectLst/>
                          <a:latin typeface="Times"/>
                          <a:cs typeface="Times"/>
                        </a:rPr>
                        <a:t>3434</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l" fontAlgn="b"/>
                      <a:r>
                        <a:rPr lang="en-US" sz="2500" b="0" i="0" u="none" strike="noStrike" dirty="0">
                          <a:solidFill>
                            <a:schemeClr val="tx1"/>
                          </a:solidFill>
                          <a:effectLst/>
                          <a:latin typeface="Times"/>
                          <a:cs typeface="Times"/>
                        </a:rPr>
                        <a:t>112933</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l" fontAlgn="b"/>
                      <a:r>
                        <a:rPr lang="en-US" sz="2500" b="0" i="0" u="none" strike="noStrike" dirty="0">
                          <a:solidFill>
                            <a:schemeClr val="tx1"/>
                          </a:solidFill>
                          <a:effectLst/>
                          <a:latin typeface="Times"/>
                          <a:cs typeface="Times"/>
                        </a:rPr>
                        <a:t>305</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708025">
                <a:tc>
                  <a:txBody>
                    <a:bodyPr/>
                    <a:lstStyle/>
                    <a:p>
                      <a:pPr algn="l" fontAlgn="b"/>
                      <a:r>
                        <a:rPr lang="en-US" sz="2500" b="1" i="0" u="none" strike="noStrike">
                          <a:solidFill>
                            <a:schemeClr val="tx1"/>
                          </a:solidFill>
                          <a:effectLst/>
                          <a:latin typeface="Times"/>
                          <a:cs typeface="Times"/>
                        </a:rPr>
                        <a:t>Computation Time</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l" fontAlgn="b"/>
                      <a:r>
                        <a:rPr lang="en-US" sz="2500" b="0" i="0" u="none" strike="noStrike">
                          <a:solidFill>
                            <a:schemeClr val="tx1"/>
                          </a:solidFill>
                          <a:effectLst/>
                          <a:latin typeface="Times"/>
                          <a:cs typeface="Times"/>
                        </a:rPr>
                        <a:t>475 ms</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l" fontAlgn="b"/>
                      <a:r>
                        <a:rPr lang="en-US" sz="2500" b="0" i="0" u="none" strike="noStrike" dirty="0">
                          <a:solidFill>
                            <a:schemeClr val="tx1"/>
                          </a:solidFill>
                          <a:effectLst/>
                          <a:latin typeface="Times"/>
                          <a:cs typeface="Times"/>
                        </a:rPr>
                        <a:t>12.5 </a:t>
                      </a:r>
                      <a:r>
                        <a:rPr lang="en-US" sz="2500" b="0" i="0" u="none" strike="noStrike" dirty="0" err="1">
                          <a:solidFill>
                            <a:schemeClr val="tx1"/>
                          </a:solidFill>
                          <a:effectLst/>
                          <a:latin typeface="Times"/>
                          <a:cs typeface="Times"/>
                        </a:rPr>
                        <a:t>ms</a:t>
                      </a:r>
                      <a:endParaRPr lang="en-US" sz="2500" b="0" i="0" u="none" strike="noStrike" dirty="0">
                        <a:solidFill>
                          <a:schemeClr val="tx1"/>
                        </a:solidFill>
                        <a:effectLst/>
                        <a:latin typeface="Times"/>
                        <a:cs typeface="Times"/>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l" fontAlgn="b"/>
                      <a:r>
                        <a:rPr lang="en-US" sz="2500" b="0" i="0" u="none" strike="noStrike" dirty="0">
                          <a:solidFill>
                            <a:schemeClr val="tx1"/>
                          </a:solidFill>
                          <a:effectLst/>
                          <a:latin typeface="Times"/>
                          <a:cs typeface="Times"/>
                        </a:rPr>
                        <a:t>54 </a:t>
                      </a:r>
                      <a:r>
                        <a:rPr lang="en-US" sz="2500" b="0" i="0" u="none" strike="noStrike" dirty="0" err="1">
                          <a:solidFill>
                            <a:schemeClr val="tx1"/>
                          </a:solidFill>
                          <a:effectLst/>
                          <a:latin typeface="Times"/>
                          <a:cs typeface="Times"/>
                        </a:rPr>
                        <a:t>ms</a:t>
                      </a:r>
                      <a:endParaRPr lang="en-US" sz="2500" b="0" i="0" u="none" strike="noStrike" dirty="0">
                        <a:solidFill>
                          <a:schemeClr val="tx1"/>
                        </a:solidFill>
                        <a:effectLst/>
                        <a:latin typeface="Times"/>
                        <a:cs typeface="Times"/>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l" fontAlgn="b"/>
                      <a:r>
                        <a:rPr lang="en-US" sz="2500" b="0" i="0" u="none" strike="noStrike" dirty="0">
                          <a:solidFill>
                            <a:schemeClr val="tx1"/>
                          </a:solidFill>
                          <a:effectLst/>
                          <a:latin typeface="Times"/>
                          <a:cs typeface="Times"/>
                        </a:rPr>
                        <a:t>1.5 </a:t>
                      </a:r>
                      <a:r>
                        <a:rPr lang="en-US" sz="2500" b="0" i="0" u="none" strike="noStrike" dirty="0" err="1">
                          <a:solidFill>
                            <a:schemeClr val="tx1"/>
                          </a:solidFill>
                          <a:effectLst/>
                          <a:latin typeface="Times"/>
                          <a:cs typeface="Times"/>
                        </a:rPr>
                        <a:t>ms</a:t>
                      </a:r>
                      <a:endParaRPr lang="en-US" sz="2500" b="0" i="0" u="none" strike="noStrike" dirty="0">
                        <a:solidFill>
                          <a:schemeClr val="tx1"/>
                        </a:solidFill>
                        <a:effectLst/>
                        <a:latin typeface="Times"/>
                        <a:cs typeface="Times"/>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bl>
          </a:graphicData>
        </a:graphic>
      </p:graphicFrame>
      <p:pic>
        <p:nvPicPr>
          <p:cNvPr id="12" name="Picture 11" descr="haar.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07800" y="18325743"/>
            <a:ext cx="4241800" cy="2578100"/>
          </a:xfrm>
          <a:prstGeom prst="rect">
            <a:avLst/>
          </a:prstGeom>
          <a:ln>
            <a:solidFill>
              <a:srgbClr val="000000"/>
            </a:solidFill>
          </a:ln>
        </p:spPr>
      </p:pic>
      <p:sp>
        <p:nvSpPr>
          <p:cNvPr id="395" name="Text Box 510"/>
          <p:cNvSpPr txBox="1">
            <a:spLocks noChangeArrowheads="1"/>
          </p:cNvSpPr>
          <p:nvPr/>
        </p:nvSpPr>
        <p:spPr bwMode="auto">
          <a:xfrm>
            <a:off x="32994600" y="7010400"/>
            <a:ext cx="10093325" cy="6555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703763" eaLnBrk="0" hangingPunct="0">
              <a:defRPr sz="3000">
                <a:solidFill>
                  <a:schemeClr val="tx1"/>
                </a:solidFill>
                <a:latin typeface="Arial" charset="0"/>
              </a:defRPr>
            </a:lvl1pPr>
            <a:lvl2pPr marL="742950" indent="-285750" defTabSz="4703763" eaLnBrk="0" hangingPunct="0">
              <a:defRPr sz="3000">
                <a:solidFill>
                  <a:schemeClr val="tx1"/>
                </a:solidFill>
                <a:latin typeface="Arial" charset="0"/>
              </a:defRPr>
            </a:lvl2pPr>
            <a:lvl3pPr marL="1143000" indent="-228600" defTabSz="4703763" eaLnBrk="0" hangingPunct="0">
              <a:defRPr sz="3000">
                <a:solidFill>
                  <a:schemeClr val="tx1"/>
                </a:solidFill>
                <a:latin typeface="Arial" charset="0"/>
              </a:defRPr>
            </a:lvl3pPr>
            <a:lvl4pPr marL="1600200" indent="-228600" defTabSz="4703763" eaLnBrk="0" hangingPunct="0">
              <a:defRPr sz="3000">
                <a:solidFill>
                  <a:schemeClr val="tx1"/>
                </a:solidFill>
                <a:latin typeface="Arial" charset="0"/>
              </a:defRPr>
            </a:lvl4pPr>
            <a:lvl5pPr marL="2057400" indent="-228600" defTabSz="4703763" eaLnBrk="0" hangingPunct="0">
              <a:defRPr sz="3000">
                <a:solidFill>
                  <a:schemeClr val="tx1"/>
                </a:solidFill>
                <a:latin typeface="Arial" charset="0"/>
              </a:defRPr>
            </a:lvl5pPr>
            <a:lvl6pPr marL="2514600" indent="-228600" defTabSz="4703763" eaLnBrk="0" fontAlgn="base" hangingPunct="0">
              <a:spcBef>
                <a:spcPct val="0"/>
              </a:spcBef>
              <a:spcAft>
                <a:spcPct val="0"/>
              </a:spcAft>
              <a:defRPr sz="3000">
                <a:solidFill>
                  <a:schemeClr val="tx1"/>
                </a:solidFill>
                <a:latin typeface="Arial" charset="0"/>
              </a:defRPr>
            </a:lvl6pPr>
            <a:lvl7pPr marL="2971800" indent="-228600" defTabSz="4703763" eaLnBrk="0" fontAlgn="base" hangingPunct="0">
              <a:spcBef>
                <a:spcPct val="0"/>
              </a:spcBef>
              <a:spcAft>
                <a:spcPct val="0"/>
              </a:spcAft>
              <a:defRPr sz="3000">
                <a:solidFill>
                  <a:schemeClr val="tx1"/>
                </a:solidFill>
                <a:latin typeface="Arial" charset="0"/>
              </a:defRPr>
            </a:lvl7pPr>
            <a:lvl8pPr marL="3429000" indent="-228600" defTabSz="4703763" eaLnBrk="0" fontAlgn="base" hangingPunct="0">
              <a:spcBef>
                <a:spcPct val="0"/>
              </a:spcBef>
              <a:spcAft>
                <a:spcPct val="0"/>
              </a:spcAft>
              <a:defRPr sz="3000">
                <a:solidFill>
                  <a:schemeClr val="tx1"/>
                </a:solidFill>
                <a:latin typeface="Arial" charset="0"/>
              </a:defRPr>
            </a:lvl8pPr>
            <a:lvl9pPr marL="3886200" indent="-228600" defTabSz="4703763" eaLnBrk="0" fontAlgn="base" hangingPunct="0">
              <a:spcBef>
                <a:spcPct val="0"/>
              </a:spcBef>
              <a:spcAft>
                <a:spcPct val="0"/>
              </a:spcAft>
              <a:defRPr sz="3000">
                <a:solidFill>
                  <a:schemeClr val="tx1"/>
                </a:solidFill>
                <a:latin typeface="Arial" charset="0"/>
              </a:defRPr>
            </a:lvl9pPr>
          </a:lstStyle>
          <a:p>
            <a:pPr algn="just" eaLnBrk="1" hangingPunct="1"/>
            <a:r>
              <a:rPr lang="en-US" sz="4200" dirty="0" smtClean="0">
                <a:latin typeface="Gill Sans" pitchFamily="34" charset="0"/>
              </a:rPr>
              <a:t>By incorporating depth information, most windows can be excluded from a </a:t>
            </a:r>
            <a:r>
              <a:rPr lang="en-US" sz="4200" dirty="0" err="1" smtClean="0">
                <a:latin typeface="Gill Sans" pitchFamily="34" charset="0"/>
              </a:rPr>
              <a:t>Haar</a:t>
            </a:r>
            <a:r>
              <a:rPr lang="en-US" sz="4200" dirty="0" smtClean="0">
                <a:latin typeface="Gill Sans" pitchFamily="34" charset="0"/>
              </a:rPr>
              <a:t> cascade search.  We observe greater than 300-fold reduction in the number of </a:t>
            </a:r>
            <a:r>
              <a:rPr lang="en-US" sz="4200" dirty="0" err="1" smtClean="0">
                <a:latin typeface="Gill Sans" pitchFamily="34" charset="0"/>
              </a:rPr>
              <a:t>Haar</a:t>
            </a:r>
            <a:r>
              <a:rPr lang="en-US" sz="4200" dirty="0" smtClean="0">
                <a:latin typeface="Gill Sans" pitchFamily="34" charset="0"/>
              </a:rPr>
              <a:t> cascade tests, resulting in an approximate 40-fold reduction in computation time.</a:t>
            </a:r>
            <a:endParaRPr lang="en-US" sz="4200" dirty="0">
              <a:latin typeface="Gill Sans" pitchFamily="34" charset="0"/>
            </a:endParaRPr>
          </a:p>
          <a:p>
            <a:pPr algn="just" eaLnBrk="1" hangingPunct="1"/>
            <a:r>
              <a:rPr lang="en-US" sz="4200" dirty="0" smtClean="0">
                <a:latin typeface="Gill Sans" pitchFamily="34" charset="0"/>
              </a:rPr>
              <a:t>    The disparity between test reduction and time reduction is possibly due to the </a:t>
            </a:r>
            <a:r>
              <a:rPr lang="en-US" sz="4200" dirty="0" err="1" smtClean="0">
                <a:latin typeface="Gill Sans" pitchFamily="34" charset="0"/>
              </a:rPr>
              <a:t>Haar</a:t>
            </a:r>
            <a:r>
              <a:rPr lang="en-US" sz="4200" dirty="0" smtClean="0">
                <a:latin typeface="Gill Sans" pitchFamily="34" charset="0"/>
              </a:rPr>
              <a:t> cascade spending more time on likely faces than on unlikely ones that are now excluded.</a:t>
            </a:r>
          </a:p>
        </p:txBody>
      </p:sp>
      <p:sp>
        <p:nvSpPr>
          <p:cNvPr id="396" name="Text Box 509"/>
          <p:cNvSpPr txBox="1">
            <a:spLocks noChangeArrowheads="1"/>
          </p:cNvSpPr>
          <p:nvPr/>
        </p:nvSpPr>
        <p:spPr bwMode="auto">
          <a:xfrm>
            <a:off x="22123179" y="19126200"/>
            <a:ext cx="1000804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703763" eaLnBrk="0" hangingPunct="0">
              <a:defRPr sz="3000">
                <a:solidFill>
                  <a:schemeClr val="tx1"/>
                </a:solidFill>
                <a:latin typeface="Arial" charset="0"/>
              </a:defRPr>
            </a:lvl1pPr>
            <a:lvl2pPr marL="742950" indent="-285750" defTabSz="4703763" eaLnBrk="0" hangingPunct="0">
              <a:defRPr sz="3000">
                <a:solidFill>
                  <a:schemeClr val="tx1"/>
                </a:solidFill>
                <a:latin typeface="Arial" charset="0"/>
              </a:defRPr>
            </a:lvl2pPr>
            <a:lvl3pPr marL="1143000" indent="-228600" defTabSz="4703763" eaLnBrk="0" hangingPunct="0">
              <a:defRPr sz="3000">
                <a:solidFill>
                  <a:schemeClr val="tx1"/>
                </a:solidFill>
                <a:latin typeface="Arial" charset="0"/>
              </a:defRPr>
            </a:lvl3pPr>
            <a:lvl4pPr marL="1600200" indent="-228600" defTabSz="4703763" eaLnBrk="0" hangingPunct="0">
              <a:defRPr sz="3000">
                <a:solidFill>
                  <a:schemeClr val="tx1"/>
                </a:solidFill>
                <a:latin typeface="Arial" charset="0"/>
              </a:defRPr>
            </a:lvl4pPr>
            <a:lvl5pPr marL="2057400" indent="-228600" defTabSz="4703763" eaLnBrk="0" hangingPunct="0">
              <a:defRPr sz="3000">
                <a:solidFill>
                  <a:schemeClr val="tx1"/>
                </a:solidFill>
                <a:latin typeface="Arial" charset="0"/>
              </a:defRPr>
            </a:lvl5pPr>
            <a:lvl6pPr marL="2514600" indent="-228600" defTabSz="4703763" eaLnBrk="0" fontAlgn="base" hangingPunct="0">
              <a:spcBef>
                <a:spcPct val="0"/>
              </a:spcBef>
              <a:spcAft>
                <a:spcPct val="0"/>
              </a:spcAft>
              <a:defRPr sz="3000">
                <a:solidFill>
                  <a:schemeClr val="tx1"/>
                </a:solidFill>
                <a:latin typeface="Arial" charset="0"/>
              </a:defRPr>
            </a:lvl6pPr>
            <a:lvl7pPr marL="2971800" indent="-228600" defTabSz="4703763" eaLnBrk="0" fontAlgn="base" hangingPunct="0">
              <a:spcBef>
                <a:spcPct val="0"/>
              </a:spcBef>
              <a:spcAft>
                <a:spcPct val="0"/>
              </a:spcAft>
              <a:defRPr sz="3000">
                <a:solidFill>
                  <a:schemeClr val="tx1"/>
                </a:solidFill>
                <a:latin typeface="Arial" charset="0"/>
              </a:defRPr>
            </a:lvl7pPr>
            <a:lvl8pPr marL="3429000" indent="-228600" defTabSz="4703763" eaLnBrk="0" fontAlgn="base" hangingPunct="0">
              <a:spcBef>
                <a:spcPct val="0"/>
              </a:spcBef>
              <a:spcAft>
                <a:spcPct val="0"/>
              </a:spcAft>
              <a:defRPr sz="3000">
                <a:solidFill>
                  <a:schemeClr val="tx1"/>
                </a:solidFill>
                <a:latin typeface="Arial" charset="0"/>
              </a:defRPr>
            </a:lvl8pPr>
            <a:lvl9pPr marL="3886200" indent="-228600" defTabSz="4703763" eaLnBrk="0" fontAlgn="base" hangingPunct="0">
              <a:spcBef>
                <a:spcPct val="0"/>
              </a:spcBef>
              <a:spcAft>
                <a:spcPct val="0"/>
              </a:spcAft>
              <a:defRPr sz="3000">
                <a:solidFill>
                  <a:schemeClr val="tx1"/>
                </a:solidFill>
                <a:latin typeface="Arial" charset="0"/>
              </a:defRPr>
            </a:lvl9pPr>
          </a:lstStyle>
          <a:p>
            <a:pPr eaLnBrk="1" hangingPunct="1"/>
            <a:r>
              <a:rPr lang="en-US" dirty="0">
                <a:latin typeface="Gill Sans" pitchFamily="34" charset="0"/>
              </a:rPr>
              <a:t>Figure </a:t>
            </a:r>
            <a:r>
              <a:rPr lang="en-US" dirty="0" smtClean="0">
                <a:latin typeface="Gill Sans" pitchFamily="34" charset="0"/>
              </a:rPr>
              <a:t>5. Observed face depth at varying window scales.  For a scale of N, window size is 24N pixels in a 640x480 frame.</a:t>
            </a:r>
            <a:endParaRPr lang="en-US" dirty="0">
              <a:latin typeface="Gill Sans" pitchFamily="34" charset="0"/>
            </a:endParaRPr>
          </a:p>
        </p:txBody>
      </p:sp>
      <p:sp>
        <p:nvSpPr>
          <p:cNvPr id="397" name="Text Box 509"/>
          <p:cNvSpPr txBox="1">
            <a:spLocks noChangeArrowheads="1"/>
          </p:cNvSpPr>
          <p:nvPr/>
        </p:nvSpPr>
        <p:spPr bwMode="auto">
          <a:xfrm>
            <a:off x="22365245" y="31297602"/>
            <a:ext cx="952391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703763" eaLnBrk="0" hangingPunct="0">
              <a:defRPr sz="3000">
                <a:solidFill>
                  <a:schemeClr val="tx1"/>
                </a:solidFill>
                <a:latin typeface="Arial" charset="0"/>
              </a:defRPr>
            </a:lvl1pPr>
            <a:lvl2pPr marL="742950" indent="-285750" defTabSz="4703763" eaLnBrk="0" hangingPunct="0">
              <a:defRPr sz="3000">
                <a:solidFill>
                  <a:schemeClr val="tx1"/>
                </a:solidFill>
                <a:latin typeface="Arial" charset="0"/>
              </a:defRPr>
            </a:lvl2pPr>
            <a:lvl3pPr marL="1143000" indent="-228600" defTabSz="4703763" eaLnBrk="0" hangingPunct="0">
              <a:defRPr sz="3000">
                <a:solidFill>
                  <a:schemeClr val="tx1"/>
                </a:solidFill>
                <a:latin typeface="Arial" charset="0"/>
              </a:defRPr>
            </a:lvl3pPr>
            <a:lvl4pPr marL="1600200" indent="-228600" defTabSz="4703763" eaLnBrk="0" hangingPunct="0">
              <a:defRPr sz="3000">
                <a:solidFill>
                  <a:schemeClr val="tx1"/>
                </a:solidFill>
                <a:latin typeface="Arial" charset="0"/>
              </a:defRPr>
            </a:lvl4pPr>
            <a:lvl5pPr marL="2057400" indent="-228600" defTabSz="4703763" eaLnBrk="0" hangingPunct="0">
              <a:defRPr sz="3000">
                <a:solidFill>
                  <a:schemeClr val="tx1"/>
                </a:solidFill>
                <a:latin typeface="Arial" charset="0"/>
              </a:defRPr>
            </a:lvl5pPr>
            <a:lvl6pPr marL="2514600" indent="-228600" defTabSz="4703763" eaLnBrk="0" fontAlgn="base" hangingPunct="0">
              <a:spcBef>
                <a:spcPct val="0"/>
              </a:spcBef>
              <a:spcAft>
                <a:spcPct val="0"/>
              </a:spcAft>
              <a:defRPr sz="3000">
                <a:solidFill>
                  <a:schemeClr val="tx1"/>
                </a:solidFill>
                <a:latin typeface="Arial" charset="0"/>
              </a:defRPr>
            </a:lvl6pPr>
            <a:lvl7pPr marL="2971800" indent="-228600" defTabSz="4703763" eaLnBrk="0" fontAlgn="base" hangingPunct="0">
              <a:spcBef>
                <a:spcPct val="0"/>
              </a:spcBef>
              <a:spcAft>
                <a:spcPct val="0"/>
              </a:spcAft>
              <a:defRPr sz="3000">
                <a:solidFill>
                  <a:schemeClr val="tx1"/>
                </a:solidFill>
                <a:latin typeface="Arial" charset="0"/>
              </a:defRPr>
            </a:lvl7pPr>
            <a:lvl8pPr marL="3429000" indent="-228600" defTabSz="4703763" eaLnBrk="0" fontAlgn="base" hangingPunct="0">
              <a:spcBef>
                <a:spcPct val="0"/>
              </a:spcBef>
              <a:spcAft>
                <a:spcPct val="0"/>
              </a:spcAft>
              <a:defRPr sz="3000">
                <a:solidFill>
                  <a:schemeClr val="tx1"/>
                </a:solidFill>
                <a:latin typeface="Arial" charset="0"/>
              </a:defRPr>
            </a:lvl8pPr>
            <a:lvl9pPr marL="3886200" indent="-228600" defTabSz="4703763" eaLnBrk="0" fontAlgn="base" hangingPunct="0">
              <a:spcBef>
                <a:spcPct val="0"/>
              </a:spcBef>
              <a:spcAft>
                <a:spcPct val="0"/>
              </a:spcAft>
              <a:defRPr sz="3000">
                <a:solidFill>
                  <a:schemeClr val="tx1"/>
                </a:solidFill>
                <a:latin typeface="Arial" charset="0"/>
              </a:defRPr>
            </a:lvl9pPr>
          </a:lstStyle>
          <a:p>
            <a:pPr eaLnBrk="1" hangingPunct="1"/>
            <a:r>
              <a:rPr lang="en-US" dirty="0">
                <a:latin typeface="Gill Sans" pitchFamily="34" charset="0"/>
              </a:rPr>
              <a:t>Figure </a:t>
            </a:r>
            <a:r>
              <a:rPr lang="en-US" dirty="0" smtClean="0">
                <a:latin typeface="Gill Sans" pitchFamily="34" charset="0"/>
              </a:rPr>
              <a:t>6. The Inverse of Average Value of Depth Sensor Data</a:t>
            </a:r>
            <a:endParaRPr lang="en-US" dirty="0">
              <a:latin typeface="Gill Sans" pitchFamily="34" charset="0"/>
            </a:endParaRPr>
          </a:p>
        </p:txBody>
      </p:sp>
      <p:sp>
        <p:nvSpPr>
          <p:cNvPr id="398" name="Text Box 509"/>
          <p:cNvSpPr txBox="1">
            <a:spLocks noChangeArrowheads="1"/>
          </p:cNvSpPr>
          <p:nvPr/>
        </p:nvSpPr>
        <p:spPr bwMode="auto">
          <a:xfrm>
            <a:off x="34366200" y="16743402"/>
            <a:ext cx="699749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703763" eaLnBrk="0" hangingPunct="0">
              <a:defRPr sz="3000">
                <a:solidFill>
                  <a:schemeClr val="tx1"/>
                </a:solidFill>
                <a:latin typeface="Arial" charset="0"/>
              </a:defRPr>
            </a:lvl1pPr>
            <a:lvl2pPr marL="742950" indent="-285750" defTabSz="4703763" eaLnBrk="0" hangingPunct="0">
              <a:defRPr sz="3000">
                <a:solidFill>
                  <a:schemeClr val="tx1"/>
                </a:solidFill>
                <a:latin typeface="Arial" charset="0"/>
              </a:defRPr>
            </a:lvl2pPr>
            <a:lvl3pPr marL="1143000" indent="-228600" defTabSz="4703763" eaLnBrk="0" hangingPunct="0">
              <a:defRPr sz="3000">
                <a:solidFill>
                  <a:schemeClr val="tx1"/>
                </a:solidFill>
                <a:latin typeface="Arial" charset="0"/>
              </a:defRPr>
            </a:lvl3pPr>
            <a:lvl4pPr marL="1600200" indent="-228600" defTabSz="4703763" eaLnBrk="0" hangingPunct="0">
              <a:defRPr sz="3000">
                <a:solidFill>
                  <a:schemeClr val="tx1"/>
                </a:solidFill>
                <a:latin typeface="Arial" charset="0"/>
              </a:defRPr>
            </a:lvl4pPr>
            <a:lvl5pPr marL="2057400" indent="-228600" defTabSz="4703763" eaLnBrk="0" hangingPunct="0">
              <a:defRPr sz="3000">
                <a:solidFill>
                  <a:schemeClr val="tx1"/>
                </a:solidFill>
                <a:latin typeface="Arial" charset="0"/>
              </a:defRPr>
            </a:lvl5pPr>
            <a:lvl6pPr marL="2514600" indent="-228600" defTabSz="4703763" eaLnBrk="0" fontAlgn="base" hangingPunct="0">
              <a:spcBef>
                <a:spcPct val="0"/>
              </a:spcBef>
              <a:spcAft>
                <a:spcPct val="0"/>
              </a:spcAft>
              <a:defRPr sz="3000">
                <a:solidFill>
                  <a:schemeClr val="tx1"/>
                </a:solidFill>
                <a:latin typeface="Arial" charset="0"/>
              </a:defRPr>
            </a:lvl6pPr>
            <a:lvl7pPr marL="2971800" indent="-228600" defTabSz="4703763" eaLnBrk="0" fontAlgn="base" hangingPunct="0">
              <a:spcBef>
                <a:spcPct val="0"/>
              </a:spcBef>
              <a:spcAft>
                <a:spcPct val="0"/>
              </a:spcAft>
              <a:defRPr sz="3000">
                <a:solidFill>
                  <a:schemeClr val="tx1"/>
                </a:solidFill>
                <a:latin typeface="Arial" charset="0"/>
              </a:defRPr>
            </a:lvl7pPr>
            <a:lvl8pPr marL="3429000" indent="-228600" defTabSz="4703763" eaLnBrk="0" fontAlgn="base" hangingPunct="0">
              <a:spcBef>
                <a:spcPct val="0"/>
              </a:spcBef>
              <a:spcAft>
                <a:spcPct val="0"/>
              </a:spcAft>
              <a:defRPr sz="3000">
                <a:solidFill>
                  <a:schemeClr val="tx1"/>
                </a:solidFill>
                <a:latin typeface="Arial" charset="0"/>
              </a:defRPr>
            </a:lvl8pPr>
            <a:lvl9pPr marL="3886200" indent="-228600" defTabSz="4703763" eaLnBrk="0" fontAlgn="base" hangingPunct="0">
              <a:spcBef>
                <a:spcPct val="0"/>
              </a:spcBef>
              <a:spcAft>
                <a:spcPct val="0"/>
              </a:spcAft>
              <a:defRPr sz="3000">
                <a:solidFill>
                  <a:schemeClr val="tx1"/>
                </a:solidFill>
                <a:latin typeface="Arial" charset="0"/>
              </a:defRPr>
            </a:lvl9pPr>
          </a:lstStyle>
          <a:p>
            <a:pPr eaLnBrk="1" hangingPunct="1"/>
            <a:r>
              <a:rPr lang="en-US" dirty="0" smtClean="0">
                <a:latin typeface="Gill Sans" pitchFamily="34" charset="0"/>
              </a:rPr>
              <a:t>Table 1. The Performance of Face Detection</a:t>
            </a:r>
            <a:endParaRPr lang="en-US" dirty="0">
              <a:latin typeface="Gill Sans" pitchFamily="34" charset="0"/>
            </a:endParaRPr>
          </a:p>
        </p:txBody>
      </p:sp>
      <p:sp>
        <p:nvSpPr>
          <p:cNvPr id="403" name="Text Box 510"/>
          <p:cNvSpPr txBox="1">
            <a:spLocks noChangeArrowheads="1"/>
          </p:cNvSpPr>
          <p:nvPr/>
        </p:nvSpPr>
        <p:spPr bwMode="auto">
          <a:xfrm>
            <a:off x="21717000" y="20715744"/>
            <a:ext cx="11049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703763" eaLnBrk="0" hangingPunct="0">
              <a:defRPr sz="3000">
                <a:solidFill>
                  <a:schemeClr val="tx1"/>
                </a:solidFill>
                <a:latin typeface="Arial" charset="0"/>
              </a:defRPr>
            </a:lvl1pPr>
            <a:lvl2pPr marL="742950" indent="-285750" defTabSz="4703763" eaLnBrk="0" hangingPunct="0">
              <a:defRPr sz="3000">
                <a:solidFill>
                  <a:schemeClr val="tx1"/>
                </a:solidFill>
                <a:latin typeface="Arial" charset="0"/>
              </a:defRPr>
            </a:lvl2pPr>
            <a:lvl3pPr marL="1143000" indent="-228600" defTabSz="4703763" eaLnBrk="0" hangingPunct="0">
              <a:defRPr sz="3000">
                <a:solidFill>
                  <a:schemeClr val="tx1"/>
                </a:solidFill>
                <a:latin typeface="Arial" charset="0"/>
              </a:defRPr>
            </a:lvl3pPr>
            <a:lvl4pPr marL="1600200" indent="-228600" defTabSz="4703763" eaLnBrk="0" hangingPunct="0">
              <a:defRPr sz="3000">
                <a:solidFill>
                  <a:schemeClr val="tx1"/>
                </a:solidFill>
                <a:latin typeface="Arial" charset="0"/>
              </a:defRPr>
            </a:lvl4pPr>
            <a:lvl5pPr marL="2057400" indent="-228600" defTabSz="4703763" eaLnBrk="0" hangingPunct="0">
              <a:defRPr sz="3000">
                <a:solidFill>
                  <a:schemeClr val="tx1"/>
                </a:solidFill>
                <a:latin typeface="Arial" charset="0"/>
              </a:defRPr>
            </a:lvl5pPr>
            <a:lvl6pPr marL="2514600" indent="-228600" defTabSz="4703763" eaLnBrk="0" fontAlgn="base" hangingPunct="0">
              <a:spcBef>
                <a:spcPct val="0"/>
              </a:spcBef>
              <a:spcAft>
                <a:spcPct val="0"/>
              </a:spcAft>
              <a:defRPr sz="3000">
                <a:solidFill>
                  <a:schemeClr val="tx1"/>
                </a:solidFill>
                <a:latin typeface="Arial" charset="0"/>
              </a:defRPr>
            </a:lvl6pPr>
            <a:lvl7pPr marL="2971800" indent="-228600" defTabSz="4703763" eaLnBrk="0" fontAlgn="base" hangingPunct="0">
              <a:spcBef>
                <a:spcPct val="0"/>
              </a:spcBef>
              <a:spcAft>
                <a:spcPct val="0"/>
              </a:spcAft>
              <a:defRPr sz="3000">
                <a:solidFill>
                  <a:schemeClr val="tx1"/>
                </a:solidFill>
                <a:latin typeface="Arial" charset="0"/>
              </a:defRPr>
            </a:lvl7pPr>
            <a:lvl8pPr marL="3429000" indent="-228600" defTabSz="4703763" eaLnBrk="0" fontAlgn="base" hangingPunct="0">
              <a:spcBef>
                <a:spcPct val="0"/>
              </a:spcBef>
              <a:spcAft>
                <a:spcPct val="0"/>
              </a:spcAft>
              <a:defRPr sz="3000">
                <a:solidFill>
                  <a:schemeClr val="tx1"/>
                </a:solidFill>
                <a:latin typeface="Arial" charset="0"/>
              </a:defRPr>
            </a:lvl8pPr>
            <a:lvl9pPr marL="3886200" indent="-228600" defTabSz="4703763" eaLnBrk="0" fontAlgn="base" hangingPunct="0">
              <a:spcBef>
                <a:spcPct val="0"/>
              </a:spcBef>
              <a:spcAft>
                <a:spcPct val="0"/>
              </a:spcAft>
              <a:defRPr sz="3000">
                <a:solidFill>
                  <a:schemeClr val="tx1"/>
                </a:solidFill>
                <a:latin typeface="Arial" charset="0"/>
              </a:defRPr>
            </a:lvl9pPr>
          </a:lstStyle>
          <a:p>
            <a:pPr algn="just" eaLnBrk="1" hangingPunct="1"/>
            <a:r>
              <a:rPr lang="en-US" sz="4200" dirty="0" smtClean="0">
                <a:latin typeface="Gill Sans" pitchFamily="34" charset="0"/>
              </a:rPr>
              <a:t>A linear relationship was observed between window scale and inverse of average depth as in figure 6.  This is used to compute an upper and lower depth threshold for sliding windows. </a:t>
            </a:r>
          </a:p>
        </p:txBody>
      </p:sp>
      <p:sp>
        <p:nvSpPr>
          <p:cNvPr id="404" name="Text Box 510"/>
          <p:cNvSpPr txBox="1">
            <a:spLocks noChangeArrowheads="1"/>
          </p:cNvSpPr>
          <p:nvPr/>
        </p:nvSpPr>
        <p:spPr bwMode="auto">
          <a:xfrm>
            <a:off x="33075563" y="18818960"/>
            <a:ext cx="10093325" cy="6555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703763" eaLnBrk="0" hangingPunct="0">
              <a:defRPr sz="3000">
                <a:solidFill>
                  <a:schemeClr val="tx1"/>
                </a:solidFill>
                <a:latin typeface="Arial" charset="0"/>
              </a:defRPr>
            </a:lvl1pPr>
            <a:lvl2pPr marL="742950" indent="-285750" defTabSz="4703763" eaLnBrk="0" hangingPunct="0">
              <a:defRPr sz="3000">
                <a:solidFill>
                  <a:schemeClr val="tx1"/>
                </a:solidFill>
                <a:latin typeface="Arial" charset="0"/>
              </a:defRPr>
            </a:lvl2pPr>
            <a:lvl3pPr marL="1143000" indent="-228600" defTabSz="4703763" eaLnBrk="0" hangingPunct="0">
              <a:defRPr sz="3000">
                <a:solidFill>
                  <a:schemeClr val="tx1"/>
                </a:solidFill>
                <a:latin typeface="Arial" charset="0"/>
              </a:defRPr>
            </a:lvl3pPr>
            <a:lvl4pPr marL="1600200" indent="-228600" defTabSz="4703763" eaLnBrk="0" hangingPunct="0">
              <a:defRPr sz="3000">
                <a:solidFill>
                  <a:schemeClr val="tx1"/>
                </a:solidFill>
                <a:latin typeface="Arial" charset="0"/>
              </a:defRPr>
            </a:lvl4pPr>
            <a:lvl5pPr marL="2057400" indent="-228600" defTabSz="4703763" eaLnBrk="0" hangingPunct="0">
              <a:defRPr sz="3000">
                <a:solidFill>
                  <a:schemeClr val="tx1"/>
                </a:solidFill>
                <a:latin typeface="Arial" charset="0"/>
              </a:defRPr>
            </a:lvl5pPr>
            <a:lvl6pPr marL="2514600" indent="-228600" defTabSz="4703763" eaLnBrk="0" fontAlgn="base" hangingPunct="0">
              <a:spcBef>
                <a:spcPct val="0"/>
              </a:spcBef>
              <a:spcAft>
                <a:spcPct val="0"/>
              </a:spcAft>
              <a:defRPr sz="3000">
                <a:solidFill>
                  <a:schemeClr val="tx1"/>
                </a:solidFill>
                <a:latin typeface="Arial" charset="0"/>
              </a:defRPr>
            </a:lvl6pPr>
            <a:lvl7pPr marL="2971800" indent="-228600" defTabSz="4703763" eaLnBrk="0" fontAlgn="base" hangingPunct="0">
              <a:spcBef>
                <a:spcPct val="0"/>
              </a:spcBef>
              <a:spcAft>
                <a:spcPct val="0"/>
              </a:spcAft>
              <a:defRPr sz="3000">
                <a:solidFill>
                  <a:schemeClr val="tx1"/>
                </a:solidFill>
                <a:latin typeface="Arial" charset="0"/>
              </a:defRPr>
            </a:lvl7pPr>
            <a:lvl8pPr marL="3429000" indent="-228600" defTabSz="4703763" eaLnBrk="0" fontAlgn="base" hangingPunct="0">
              <a:spcBef>
                <a:spcPct val="0"/>
              </a:spcBef>
              <a:spcAft>
                <a:spcPct val="0"/>
              </a:spcAft>
              <a:defRPr sz="3000">
                <a:solidFill>
                  <a:schemeClr val="tx1"/>
                </a:solidFill>
                <a:latin typeface="Arial" charset="0"/>
              </a:defRPr>
            </a:lvl8pPr>
            <a:lvl9pPr marL="3886200" indent="-228600" defTabSz="4703763" eaLnBrk="0" fontAlgn="base" hangingPunct="0">
              <a:spcBef>
                <a:spcPct val="0"/>
              </a:spcBef>
              <a:spcAft>
                <a:spcPct val="0"/>
              </a:spcAft>
              <a:defRPr sz="3000">
                <a:solidFill>
                  <a:schemeClr val="tx1"/>
                </a:solidFill>
                <a:latin typeface="Arial" charset="0"/>
              </a:defRPr>
            </a:lvl9pPr>
          </a:lstStyle>
          <a:p>
            <a:pPr algn="just" eaLnBrk="1" hangingPunct="1"/>
            <a:r>
              <a:rPr lang="en-US" sz="4200" dirty="0" smtClean="0">
                <a:latin typeface="Gill Sans" pitchFamily="34" charset="0"/>
              </a:rPr>
              <a:t>The face detection performance was significantly improved with the fuse of depth sensor from Xbox </a:t>
            </a:r>
            <a:r>
              <a:rPr lang="en-US" sz="4200" dirty="0" err="1" smtClean="0">
                <a:latin typeface="Gill Sans" pitchFamily="34" charset="0"/>
              </a:rPr>
              <a:t>Kinect</a:t>
            </a:r>
            <a:r>
              <a:rPr lang="en-US" sz="4200" dirty="0" smtClean="0">
                <a:latin typeface="Gill Sans" pitchFamily="34" charset="0"/>
              </a:rPr>
              <a:t> 360. The program was able to run roughly 40 times faster without sacrificing detection accuracy.</a:t>
            </a:r>
          </a:p>
          <a:p>
            <a:pPr algn="just" eaLnBrk="1" hangingPunct="1"/>
            <a:endParaRPr lang="en-US" sz="4200" dirty="0">
              <a:latin typeface="Gill Sans" pitchFamily="34" charset="0"/>
            </a:endParaRPr>
          </a:p>
          <a:p>
            <a:pPr algn="just" eaLnBrk="1" hangingPunct="1"/>
            <a:r>
              <a:rPr lang="en-US" sz="4200" dirty="0" smtClean="0">
                <a:latin typeface="Gill Sans" pitchFamily="34" charset="0"/>
              </a:rPr>
              <a:t>High-speed face tracking is critical both for real-time face tracking, and its application as a user-interface in a machine with other computational obligations.</a:t>
            </a:r>
            <a:endParaRPr lang="en-US" sz="4200" dirty="0">
              <a:latin typeface="Gill Sans" pitchFamily="34" charset="0"/>
            </a:endParaRPr>
          </a:p>
        </p:txBody>
      </p:sp>
      <p:sp>
        <p:nvSpPr>
          <p:cNvPr id="4" name="Rectangle 3"/>
          <p:cNvSpPr/>
          <p:nvPr/>
        </p:nvSpPr>
        <p:spPr bwMode="auto">
          <a:xfrm>
            <a:off x="35661600" y="1371600"/>
            <a:ext cx="7620000" cy="2895600"/>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pic>
        <p:nvPicPr>
          <p:cNvPr id="35" name="Picture 34" descr="BU_logo_342s.ep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423600" y="1828800"/>
            <a:ext cx="6172200" cy="2034540"/>
          </a:xfrm>
          <a:prstGeom prst="rect">
            <a:avLst/>
          </a:prstGeom>
        </p:spPr>
      </p:pic>
      <p:sp>
        <p:nvSpPr>
          <p:cNvPr id="80" name="Text Box 464"/>
          <p:cNvSpPr txBox="1">
            <a:spLocks noChangeArrowheads="1"/>
          </p:cNvSpPr>
          <p:nvPr/>
        </p:nvSpPr>
        <p:spPr bwMode="auto">
          <a:xfrm>
            <a:off x="11353800" y="15815608"/>
            <a:ext cx="9753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703763" eaLnBrk="0" hangingPunct="0">
              <a:defRPr sz="3000">
                <a:solidFill>
                  <a:schemeClr val="tx1"/>
                </a:solidFill>
                <a:latin typeface="Arial" charset="0"/>
              </a:defRPr>
            </a:lvl1pPr>
            <a:lvl2pPr marL="742950" indent="-285750" defTabSz="4703763" eaLnBrk="0" hangingPunct="0">
              <a:defRPr sz="3000">
                <a:solidFill>
                  <a:schemeClr val="tx1"/>
                </a:solidFill>
                <a:latin typeface="Arial" charset="0"/>
              </a:defRPr>
            </a:lvl2pPr>
            <a:lvl3pPr marL="1143000" indent="-228600" defTabSz="4703763" eaLnBrk="0" hangingPunct="0">
              <a:defRPr sz="3000">
                <a:solidFill>
                  <a:schemeClr val="tx1"/>
                </a:solidFill>
                <a:latin typeface="Arial" charset="0"/>
              </a:defRPr>
            </a:lvl3pPr>
            <a:lvl4pPr marL="1600200" indent="-228600" defTabSz="4703763" eaLnBrk="0" hangingPunct="0">
              <a:defRPr sz="3000">
                <a:solidFill>
                  <a:schemeClr val="tx1"/>
                </a:solidFill>
                <a:latin typeface="Arial" charset="0"/>
              </a:defRPr>
            </a:lvl4pPr>
            <a:lvl5pPr marL="2057400" indent="-228600" defTabSz="4703763" eaLnBrk="0" hangingPunct="0">
              <a:defRPr sz="3000">
                <a:solidFill>
                  <a:schemeClr val="tx1"/>
                </a:solidFill>
                <a:latin typeface="Arial" charset="0"/>
              </a:defRPr>
            </a:lvl5pPr>
            <a:lvl6pPr marL="2514600" indent="-228600" defTabSz="4703763" eaLnBrk="0" fontAlgn="base" hangingPunct="0">
              <a:spcBef>
                <a:spcPct val="0"/>
              </a:spcBef>
              <a:spcAft>
                <a:spcPct val="0"/>
              </a:spcAft>
              <a:defRPr sz="3000">
                <a:solidFill>
                  <a:schemeClr val="tx1"/>
                </a:solidFill>
                <a:latin typeface="Arial" charset="0"/>
              </a:defRPr>
            </a:lvl6pPr>
            <a:lvl7pPr marL="2971800" indent="-228600" defTabSz="4703763" eaLnBrk="0" fontAlgn="base" hangingPunct="0">
              <a:spcBef>
                <a:spcPct val="0"/>
              </a:spcBef>
              <a:spcAft>
                <a:spcPct val="0"/>
              </a:spcAft>
              <a:defRPr sz="3000">
                <a:solidFill>
                  <a:schemeClr val="tx1"/>
                </a:solidFill>
                <a:latin typeface="Arial" charset="0"/>
              </a:defRPr>
            </a:lvl7pPr>
            <a:lvl8pPr marL="3429000" indent="-228600" defTabSz="4703763" eaLnBrk="0" fontAlgn="base" hangingPunct="0">
              <a:spcBef>
                <a:spcPct val="0"/>
              </a:spcBef>
              <a:spcAft>
                <a:spcPct val="0"/>
              </a:spcAft>
              <a:defRPr sz="3000">
                <a:solidFill>
                  <a:schemeClr val="tx1"/>
                </a:solidFill>
                <a:latin typeface="Arial" charset="0"/>
              </a:defRPr>
            </a:lvl8pPr>
            <a:lvl9pPr marL="3886200" indent="-228600" defTabSz="4703763" eaLnBrk="0" fontAlgn="base" hangingPunct="0">
              <a:spcBef>
                <a:spcPct val="0"/>
              </a:spcBef>
              <a:spcAft>
                <a:spcPct val="0"/>
              </a:spcAft>
              <a:defRPr sz="3000">
                <a:solidFill>
                  <a:schemeClr val="tx1"/>
                </a:solidFill>
                <a:latin typeface="Arial" charset="0"/>
              </a:defRPr>
            </a:lvl9pPr>
          </a:lstStyle>
          <a:p>
            <a:pPr eaLnBrk="1" hangingPunct="1"/>
            <a:r>
              <a:rPr lang="en-US" dirty="0">
                <a:latin typeface="Gill Sans" pitchFamily="34" charset="0"/>
              </a:rPr>
              <a:t>Figure </a:t>
            </a:r>
            <a:r>
              <a:rPr lang="en-US" dirty="0" smtClean="0">
                <a:latin typeface="Gill Sans" pitchFamily="34" charset="0"/>
              </a:rPr>
              <a:t>1. Each point in an integral image is the luminance sum of all image pixels from the upper left corner to that location.  This allows rapid computation of the pixel sum in any window.</a:t>
            </a:r>
            <a:endParaRPr lang="en-US" dirty="0">
              <a:latin typeface="Gill Sans" pitchFamily="34" charset="0"/>
            </a:endParaRPr>
          </a:p>
        </p:txBody>
      </p:sp>
      <p:grpSp>
        <p:nvGrpSpPr>
          <p:cNvPr id="6" name="Group 5"/>
          <p:cNvGrpSpPr/>
          <p:nvPr/>
        </p:nvGrpSpPr>
        <p:grpSpPr>
          <a:xfrm>
            <a:off x="11811000" y="12877800"/>
            <a:ext cx="8763000" cy="2743200"/>
            <a:chOff x="11582400" y="12920008"/>
            <a:chExt cx="8763000" cy="2743200"/>
          </a:xfrm>
        </p:grpSpPr>
        <p:sp>
          <p:nvSpPr>
            <p:cNvPr id="5" name="Bevel 4"/>
            <p:cNvSpPr/>
            <p:nvPr/>
          </p:nvSpPr>
          <p:spPr bwMode="auto">
            <a:xfrm>
              <a:off x="11582400" y="12920008"/>
              <a:ext cx="2667000" cy="2743200"/>
            </a:xfrm>
            <a:prstGeom prst="bevel">
              <a:avLst>
                <a:gd name="adj" fmla="val 705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pic>
          <p:nvPicPr>
            <p:cNvPr id="8" name="Picture 7"/>
            <p:cNvPicPr>
              <a:picLocks noChangeAspect="1"/>
            </p:cNvPicPr>
            <p:nvPr/>
          </p:nvPicPr>
          <p:blipFill>
            <a:blip r:embed="rId8"/>
            <a:stretch>
              <a:fillRect/>
            </a:stretch>
          </p:blipFill>
          <p:spPr>
            <a:xfrm>
              <a:off x="11819466" y="13148607"/>
              <a:ext cx="2201334" cy="2286001"/>
            </a:xfrm>
            <a:prstGeom prst="rect">
              <a:avLst/>
            </a:prstGeom>
          </p:spPr>
        </p:pic>
        <p:sp>
          <p:nvSpPr>
            <p:cNvPr id="10" name="Rectangle 9"/>
            <p:cNvSpPr/>
            <p:nvPr/>
          </p:nvSpPr>
          <p:spPr bwMode="auto">
            <a:xfrm>
              <a:off x="11811000" y="13148608"/>
              <a:ext cx="838200" cy="609600"/>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sp>
          <p:nvSpPr>
            <p:cNvPr id="41" name="Rectangle 40"/>
            <p:cNvSpPr/>
            <p:nvPr/>
          </p:nvSpPr>
          <p:spPr bwMode="auto">
            <a:xfrm>
              <a:off x="11811000" y="13148608"/>
              <a:ext cx="1295400" cy="609600"/>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sp>
          <p:nvSpPr>
            <p:cNvPr id="42" name="Rectangle 41"/>
            <p:cNvSpPr/>
            <p:nvPr/>
          </p:nvSpPr>
          <p:spPr bwMode="auto">
            <a:xfrm>
              <a:off x="11811000" y="13148608"/>
              <a:ext cx="1295400" cy="1524000"/>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11811000" y="13148608"/>
              <a:ext cx="838200" cy="1524000"/>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14859000" y="13148608"/>
              <a:ext cx="2286000" cy="2362200"/>
            </a:xfrm>
            <a:prstGeom prst="rect">
              <a:avLst/>
            </a:prstGeom>
            <a:solidFill>
              <a:schemeClr val="bg1"/>
            </a:solidFill>
            <a:ln w="158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sp>
          <p:nvSpPr>
            <p:cNvPr id="13" name="Oval 12"/>
            <p:cNvSpPr/>
            <p:nvPr/>
          </p:nvSpPr>
          <p:spPr bwMode="auto">
            <a:xfrm>
              <a:off x="15544800" y="13758208"/>
              <a:ext cx="152400" cy="152400"/>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sp>
          <p:nvSpPr>
            <p:cNvPr id="46" name="Oval 45"/>
            <p:cNvSpPr/>
            <p:nvPr/>
          </p:nvSpPr>
          <p:spPr bwMode="auto">
            <a:xfrm>
              <a:off x="16002000" y="13758208"/>
              <a:ext cx="152400" cy="152400"/>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sp>
          <p:nvSpPr>
            <p:cNvPr id="47" name="Oval 46"/>
            <p:cNvSpPr/>
            <p:nvPr/>
          </p:nvSpPr>
          <p:spPr bwMode="auto">
            <a:xfrm>
              <a:off x="15544800" y="14596408"/>
              <a:ext cx="152400" cy="152400"/>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sp>
          <p:nvSpPr>
            <p:cNvPr id="48" name="Oval 47"/>
            <p:cNvSpPr/>
            <p:nvPr/>
          </p:nvSpPr>
          <p:spPr bwMode="auto">
            <a:xfrm>
              <a:off x="16002000" y="14596408"/>
              <a:ext cx="152400" cy="152400"/>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sp>
          <p:nvSpPr>
            <p:cNvPr id="2067" name="TextBox 2066"/>
            <p:cNvSpPr txBox="1"/>
            <p:nvPr/>
          </p:nvSpPr>
          <p:spPr>
            <a:xfrm>
              <a:off x="15475738" y="13377208"/>
              <a:ext cx="377026" cy="400110"/>
            </a:xfrm>
            <a:prstGeom prst="rect">
              <a:avLst/>
            </a:prstGeom>
            <a:noFill/>
          </p:spPr>
          <p:txBody>
            <a:bodyPr wrap="none" rtlCol="0">
              <a:spAutoFit/>
            </a:bodyPr>
            <a:lstStyle/>
            <a:p>
              <a:r>
                <a:rPr lang="en-US" sz="2000" dirty="0" smtClean="0"/>
                <a:t>A</a:t>
              </a:r>
              <a:endParaRPr lang="en-US" sz="2000" dirty="0"/>
            </a:p>
          </p:txBody>
        </p:sp>
        <p:sp>
          <p:nvSpPr>
            <p:cNvPr id="77" name="TextBox 76"/>
            <p:cNvSpPr txBox="1"/>
            <p:nvPr/>
          </p:nvSpPr>
          <p:spPr>
            <a:xfrm>
              <a:off x="16013112" y="13377208"/>
              <a:ext cx="355736" cy="400110"/>
            </a:xfrm>
            <a:prstGeom prst="rect">
              <a:avLst/>
            </a:prstGeom>
            <a:noFill/>
          </p:spPr>
          <p:txBody>
            <a:bodyPr wrap="none" rtlCol="0">
              <a:spAutoFit/>
            </a:bodyPr>
            <a:lstStyle/>
            <a:p>
              <a:r>
                <a:rPr lang="en-US" sz="2000" dirty="0" smtClean="0"/>
                <a:t>B</a:t>
              </a:r>
              <a:endParaRPr lang="en-US" sz="2000" dirty="0"/>
            </a:p>
          </p:txBody>
        </p:sp>
        <p:sp>
          <p:nvSpPr>
            <p:cNvPr id="78" name="TextBox 77"/>
            <p:cNvSpPr txBox="1"/>
            <p:nvPr/>
          </p:nvSpPr>
          <p:spPr>
            <a:xfrm>
              <a:off x="15475738" y="14196298"/>
              <a:ext cx="377026" cy="400110"/>
            </a:xfrm>
            <a:prstGeom prst="rect">
              <a:avLst/>
            </a:prstGeom>
            <a:noFill/>
          </p:spPr>
          <p:txBody>
            <a:bodyPr wrap="none" rtlCol="0">
              <a:spAutoFit/>
            </a:bodyPr>
            <a:lstStyle/>
            <a:p>
              <a:r>
                <a:rPr lang="en-US" sz="2000" dirty="0" smtClean="0"/>
                <a:t>C</a:t>
              </a:r>
              <a:endParaRPr lang="en-US" sz="2000" dirty="0"/>
            </a:p>
          </p:txBody>
        </p:sp>
        <p:sp>
          <p:nvSpPr>
            <p:cNvPr id="79" name="TextBox 78"/>
            <p:cNvSpPr txBox="1"/>
            <p:nvPr/>
          </p:nvSpPr>
          <p:spPr>
            <a:xfrm>
              <a:off x="16013112" y="14196298"/>
              <a:ext cx="369888" cy="400110"/>
            </a:xfrm>
            <a:prstGeom prst="rect">
              <a:avLst/>
            </a:prstGeom>
            <a:noFill/>
          </p:spPr>
          <p:txBody>
            <a:bodyPr wrap="none" rtlCol="0">
              <a:spAutoFit/>
            </a:bodyPr>
            <a:lstStyle/>
            <a:p>
              <a:r>
                <a:rPr lang="en-US" sz="2000" dirty="0" smtClean="0"/>
                <a:t>D</a:t>
              </a:r>
              <a:endParaRPr lang="en-US" sz="2000" dirty="0"/>
            </a:p>
          </p:txBody>
        </p:sp>
        <p:cxnSp>
          <p:nvCxnSpPr>
            <p:cNvPr id="2069" name="Straight Arrow Connector 2068"/>
            <p:cNvCxnSpPr/>
            <p:nvPr/>
          </p:nvCxnSpPr>
          <p:spPr bwMode="auto">
            <a:xfrm>
              <a:off x="13182600" y="13758208"/>
              <a:ext cx="2841718" cy="2231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Arrow Connector 82"/>
            <p:cNvCxnSpPr/>
            <p:nvPr/>
          </p:nvCxnSpPr>
          <p:spPr bwMode="auto">
            <a:xfrm>
              <a:off x="13160282" y="14650290"/>
              <a:ext cx="2841718" cy="2231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Arrow Connector 83"/>
            <p:cNvCxnSpPr/>
            <p:nvPr/>
          </p:nvCxnSpPr>
          <p:spPr bwMode="auto">
            <a:xfrm>
              <a:off x="12649200" y="14650290"/>
              <a:ext cx="2841718" cy="2231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Arrow Connector 84"/>
            <p:cNvCxnSpPr/>
            <p:nvPr/>
          </p:nvCxnSpPr>
          <p:spPr bwMode="auto">
            <a:xfrm>
              <a:off x="12649200" y="13758208"/>
              <a:ext cx="2841718" cy="2231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70" name="TextBox 2069"/>
            <p:cNvSpPr txBox="1"/>
            <p:nvPr/>
          </p:nvSpPr>
          <p:spPr>
            <a:xfrm>
              <a:off x="16667421" y="14650522"/>
              <a:ext cx="325179" cy="707886"/>
            </a:xfrm>
            <a:prstGeom prst="rect">
              <a:avLst/>
            </a:prstGeom>
            <a:noFill/>
          </p:spPr>
          <p:txBody>
            <a:bodyPr wrap="none" rtlCol="0">
              <a:spAutoFit/>
            </a:bodyPr>
            <a:lstStyle/>
            <a:p>
              <a:r>
                <a:rPr lang="en-US" sz="4000" dirty="0" smtClean="0"/>
                <a:t>∫</a:t>
              </a:r>
              <a:endParaRPr lang="en-US" sz="4000" dirty="0"/>
            </a:p>
          </p:txBody>
        </p:sp>
        <p:sp>
          <p:nvSpPr>
            <p:cNvPr id="87" name="Rectangle 86"/>
            <p:cNvSpPr/>
            <p:nvPr/>
          </p:nvSpPr>
          <p:spPr bwMode="auto">
            <a:xfrm>
              <a:off x="18059400" y="13148608"/>
              <a:ext cx="2286000" cy="2362200"/>
            </a:xfrm>
            <a:prstGeom prst="rect">
              <a:avLst/>
            </a:prstGeom>
            <a:solidFill>
              <a:schemeClr val="bg1"/>
            </a:solidFill>
            <a:ln w="158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sp>
          <p:nvSpPr>
            <p:cNvPr id="88" name="Oval 87"/>
            <p:cNvSpPr/>
            <p:nvPr/>
          </p:nvSpPr>
          <p:spPr bwMode="auto">
            <a:xfrm>
              <a:off x="18745200" y="13758208"/>
              <a:ext cx="152400" cy="152400"/>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sp>
          <p:nvSpPr>
            <p:cNvPr id="89" name="Oval 88"/>
            <p:cNvSpPr/>
            <p:nvPr/>
          </p:nvSpPr>
          <p:spPr bwMode="auto">
            <a:xfrm>
              <a:off x="19202400" y="13758208"/>
              <a:ext cx="152400" cy="152400"/>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sp>
          <p:nvSpPr>
            <p:cNvPr id="90" name="Oval 89"/>
            <p:cNvSpPr/>
            <p:nvPr/>
          </p:nvSpPr>
          <p:spPr bwMode="auto">
            <a:xfrm>
              <a:off x="18745200" y="14520208"/>
              <a:ext cx="152400" cy="152400"/>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sp>
          <p:nvSpPr>
            <p:cNvPr id="91" name="Oval 90"/>
            <p:cNvSpPr/>
            <p:nvPr/>
          </p:nvSpPr>
          <p:spPr bwMode="auto">
            <a:xfrm>
              <a:off x="19202400" y="14520208"/>
              <a:ext cx="152400" cy="152400"/>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sp>
          <p:nvSpPr>
            <p:cNvPr id="92" name="TextBox 91"/>
            <p:cNvSpPr txBox="1"/>
            <p:nvPr/>
          </p:nvSpPr>
          <p:spPr>
            <a:xfrm>
              <a:off x="18676138" y="13377208"/>
              <a:ext cx="377026" cy="400110"/>
            </a:xfrm>
            <a:prstGeom prst="rect">
              <a:avLst/>
            </a:prstGeom>
            <a:noFill/>
          </p:spPr>
          <p:txBody>
            <a:bodyPr wrap="none" rtlCol="0">
              <a:spAutoFit/>
            </a:bodyPr>
            <a:lstStyle/>
            <a:p>
              <a:r>
                <a:rPr lang="en-US" sz="2000" dirty="0" smtClean="0"/>
                <a:t>A</a:t>
              </a:r>
              <a:endParaRPr lang="en-US" sz="2000" dirty="0"/>
            </a:p>
          </p:txBody>
        </p:sp>
        <p:sp>
          <p:nvSpPr>
            <p:cNvPr id="93" name="TextBox 92"/>
            <p:cNvSpPr txBox="1"/>
            <p:nvPr/>
          </p:nvSpPr>
          <p:spPr>
            <a:xfrm>
              <a:off x="19213512" y="13377208"/>
              <a:ext cx="355736" cy="400110"/>
            </a:xfrm>
            <a:prstGeom prst="rect">
              <a:avLst/>
            </a:prstGeom>
            <a:noFill/>
          </p:spPr>
          <p:txBody>
            <a:bodyPr wrap="none" rtlCol="0">
              <a:spAutoFit/>
            </a:bodyPr>
            <a:lstStyle/>
            <a:p>
              <a:r>
                <a:rPr lang="en-US" sz="2000" dirty="0" smtClean="0"/>
                <a:t>B</a:t>
              </a:r>
              <a:endParaRPr lang="en-US" sz="2000" dirty="0"/>
            </a:p>
          </p:txBody>
        </p:sp>
        <p:sp>
          <p:nvSpPr>
            <p:cNvPr id="94" name="TextBox 93"/>
            <p:cNvSpPr txBox="1"/>
            <p:nvPr/>
          </p:nvSpPr>
          <p:spPr>
            <a:xfrm>
              <a:off x="18676138" y="14120098"/>
              <a:ext cx="377026" cy="400110"/>
            </a:xfrm>
            <a:prstGeom prst="rect">
              <a:avLst/>
            </a:prstGeom>
            <a:noFill/>
          </p:spPr>
          <p:txBody>
            <a:bodyPr wrap="none" rtlCol="0">
              <a:spAutoFit/>
            </a:bodyPr>
            <a:lstStyle/>
            <a:p>
              <a:r>
                <a:rPr lang="en-US" sz="2000" dirty="0" smtClean="0"/>
                <a:t>C</a:t>
              </a:r>
              <a:endParaRPr lang="en-US" sz="2000" dirty="0"/>
            </a:p>
          </p:txBody>
        </p:sp>
        <p:sp>
          <p:nvSpPr>
            <p:cNvPr id="95" name="TextBox 94"/>
            <p:cNvSpPr txBox="1"/>
            <p:nvPr/>
          </p:nvSpPr>
          <p:spPr>
            <a:xfrm>
              <a:off x="19213512" y="14120098"/>
              <a:ext cx="369888" cy="400110"/>
            </a:xfrm>
            <a:prstGeom prst="rect">
              <a:avLst/>
            </a:prstGeom>
            <a:noFill/>
          </p:spPr>
          <p:txBody>
            <a:bodyPr wrap="none" rtlCol="0">
              <a:spAutoFit/>
            </a:bodyPr>
            <a:lstStyle/>
            <a:p>
              <a:r>
                <a:rPr lang="en-US" sz="2000" dirty="0" smtClean="0"/>
                <a:t>D</a:t>
              </a:r>
              <a:endParaRPr lang="en-US" sz="2000" dirty="0"/>
            </a:p>
          </p:txBody>
        </p:sp>
        <p:sp>
          <p:nvSpPr>
            <p:cNvPr id="96" name="TextBox 95"/>
            <p:cNvSpPr txBox="1"/>
            <p:nvPr/>
          </p:nvSpPr>
          <p:spPr>
            <a:xfrm>
              <a:off x="19867821" y="14650522"/>
              <a:ext cx="325179" cy="707886"/>
            </a:xfrm>
            <a:prstGeom prst="rect">
              <a:avLst/>
            </a:prstGeom>
            <a:noFill/>
          </p:spPr>
          <p:txBody>
            <a:bodyPr wrap="none" rtlCol="0">
              <a:spAutoFit/>
            </a:bodyPr>
            <a:lstStyle/>
            <a:p>
              <a:r>
                <a:rPr lang="en-US" sz="4000" dirty="0" smtClean="0"/>
                <a:t>∫</a:t>
              </a:r>
              <a:endParaRPr lang="en-US" sz="4000" dirty="0"/>
            </a:p>
          </p:txBody>
        </p:sp>
        <p:sp>
          <p:nvSpPr>
            <p:cNvPr id="97" name="Rectangle 96"/>
            <p:cNvSpPr/>
            <p:nvPr/>
          </p:nvSpPr>
          <p:spPr bwMode="auto">
            <a:xfrm>
              <a:off x="18821400" y="13834408"/>
              <a:ext cx="457200" cy="762000"/>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sp>
          <p:nvSpPr>
            <p:cNvPr id="99" name="TextBox 98"/>
            <p:cNvSpPr txBox="1"/>
            <p:nvPr/>
          </p:nvSpPr>
          <p:spPr>
            <a:xfrm>
              <a:off x="18347129" y="15034498"/>
              <a:ext cx="1388671" cy="400110"/>
            </a:xfrm>
            <a:prstGeom prst="rect">
              <a:avLst/>
            </a:prstGeom>
            <a:noFill/>
          </p:spPr>
          <p:txBody>
            <a:bodyPr wrap="none" rtlCol="0">
              <a:spAutoFit/>
            </a:bodyPr>
            <a:lstStyle/>
            <a:p>
              <a:r>
                <a:rPr lang="en-US" sz="2000" dirty="0" smtClean="0"/>
                <a:t>(D+A-B-C)</a:t>
              </a:r>
              <a:endParaRPr lang="en-US" sz="2000" dirty="0"/>
            </a:p>
          </p:txBody>
        </p:sp>
        <p:cxnSp>
          <p:nvCxnSpPr>
            <p:cNvPr id="2072" name="Elbow Connector 2071"/>
            <p:cNvCxnSpPr>
              <a:stCxn id="99" idx="1"/>
              <a:endCxn id="94" idx="1"/>
            </p:cNvCxnSpPr>
            <p:nvPr/>
          </p:nvCxnSpPr>
          <p:spPr bwMode="auto">
            <a:xfrm rot="10800000" flipH="1">
              <a:off x="18347128" y="14320153"/>
              <a:ext cx="329009" cy="914400"/>
            </a:xfrm>
            <a:prstGeom prst="bentConnector3">
              <a:avLst>
                <a:gd name="adj1" fmla="val -48037"/>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0" name="Group 49"/>
          <p:cNvGrpSpPr/>
          <p:nvPr/>
        </p:nvGrpSpPr>
        <p:grpSpPr>
          <a:xfrm>
            <a:off x="22747114" y="6172200"/>
            <a:ext cx="8760173" cy="3541931"/>
            <a:chOff x="22707600" y="6781800"/>
            <a:chExt cx="8760173" cy="3541931"/>
          </a:xfrm>
        </p:grpSpPr>
        <p:sp>
          <p:nvSpPr>
            <p:cNvPr id="32" name="Smiley Face 31"/>
            <p:cNvSpPr/>
            <p:nvPr/>
          </p:nvSpPr>
          <p:spPr bwMode="auto">
            <a:xfrm>
              <a:off x="22707600" y="6781800"/>
              <a:ext cx="1905000" cy="2667000"/>
            </a:xfrm>
            <a:prstGeom prst="smileyF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sp>
          <p:nvSpPr>
            <p:cNvPr id="33" name="TextBox 32"/>
            <p:cNvSpPr txBox="1"/>
            <p:nvPr/>
          </p:nvSpPr>
          <p:spPr>
            <a:xfrm>
              <a:off x="23012400" y="9677400"/>
              <a:ext cx="1211239" cy="646331"/>
            </a:xfrm>
            <a:prstGeom prst="rect">
              <a:avLst/>
            </a:prstGeom>
            <a:noFill/>
          </p:spPr>
          <p:txBody>
            <a:bodyPr wrap="none" rtlCol="0">
              <a:spAutoFit/>
            </a:bodyPr>
            <a:lstStyle/>
            <a:p>
              <a:r>
                <a:rPr lang="en-US" sz="3600" b="1" dirty="0" smtClean="0"/>
                <a:t>User</a:t>
              </a:r>
              <a:endParaRPr lang="en-US" sz="3600" b="1" dirty="0"/>
            </a:p>
          </p:txBody>
        </p:sp>
        <p:sp>
          <p:nvSpPr>
            <p:cNvPr id="34" name="Trapezoid 33"/>
            <p:cNvSpPr/>
            <p:nvPr/>
          </p:nvSpPr>
          <p:spPr bwMode="auto">
            <a:xfrm rot="5400000" flipV="1">
              <a:off x="26620137" y="7722537"/>
              <a:ext cx="2157126" cy="1143000"/>
            </a:xfrm>
            <a:prstGeom prst="trapezoi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sp>
          <p:nvSpPr>
            <p:cNvPr id="108" name="Trapezoid 107"/>
            <p:cNvSpPr/>
            <p:nvPr/>
          </p:nvSpPr>
          <p:spPr bwMode="auto">
            <a:xfrm rot="5400000" flipV="1">
              <a:off x="27051000" y="7977474"/>
              <a:ext cx="1219200" cy="609600"/>
            </a:xfrm>
            <a:prstGeom prst="trapezoid">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sp>
          <p:nvSpPr>
            <p:cNvPr id="36" name="Donut 35"/>
            <p:cNvSpPr/>
            <p:nvPr/>
          </p:nvSpPr>
          <p:spPr bwMode="auto">
            <a:xfrm>
              <a:off x="30251400" y="8077200"/>
              <a:ext cx="533400" cy="533400"/>
            </a:xfrm>
            <a:prstGeom prst="donu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sp>
          <p:nvSpPr>
            <p:cNvPr id="110" name="TextBox 109"/>
            <p:cNvSpPr txBox="1"/>
            <p:nvPr/>
          </p:nvSpPr>
          <p:spPr>
            <a:xfrm>
              <a:off x="26136600" y="9677400"/>
              <a:ext cx="2724499" cy="646331"/>
            </a:xfrm>
            <a:prstGeom prst="rect">
              <a:avLst/>
            </a:prstGeom>
            <a:noFill/>
          </p:spPr>
          <p:txBody>
            <a:bodyPr wrap="none" rtlCol="0">
              <a:spAutoFit/>
            </a:bodyPr>
            <a:lstStyle/>
            <a:p>
              <a:r>
                <a:rPr lang="en-US" sz="3600" b="1" dirty="0" smtClean="0"/>
                <a:t>Focal plane</a:t>
              </a:r>
              <a:endParaRPr lang="en-US" sz="3600" b="1" dirty="0"/>
            </a:p>
          </p:txBody>
        </p:sp>
        <p:sp>
          <p:nvSpPr>
            <p:cNvPr id="111" name="TextBox 110"/>
            <p:cNvSpPr txBox="1"/>
            <p:nvPr/>
          </p:nvSpPr>
          <p:spPr>
            <a:xfrm>
              <a:off x="29718000" y="9677400"/>
              <a:ext cx="1749773" cy="646331"/>
            </a:xfrm>
            <a:prstGeom prst="rect">
              <a:avLst/>
            </a:prstGeom>
            <a:noFill/>
          </p:spPr>
          <p:txBody>
            <a:bodyPr wrap="none" rtlCol="0">
              <a:spAutoFit/>
            </a:bodyPr>
            <a:lstStyle/>
            <a:p>
              <a:r>
                <a:rPr lang="en-US" sz="3600" b="1" dirty="0" smtClean="0"/>
                <a:t>Sensor</a:t>
              </a:r>
              <a:endParaRPr lang="en-US" sz="3600" b="1" dirty="0"/>
            </a:p>
          </p:txBody>
        </p:sp>
        <p:cxnSp>
          <p:nvCxnSpPr>
            <p:cNvPr id="38" name="Straight Arrow Connector 37"/>
            <p:cNvCxnSpPr>
              <a:stCxn id="32" idx="6"/>
            </p:cNvCxnSpPr>
            <p:nvPr/>
          </p:nvCxnSpPr>
          <p:spPr bwMode="auto">
            <a:xfrm>
              <a:off x="24612600" y="8115300"/>
              <a:ext cx="5486400" cy="190500"/>
            </a:xfrm>
            <a:prstGeom prst="straightConnector1">
              <a:avLst/>
            </a:prstGeom>
            <a:solidFill>
              <a:schemeClr val="accent1"/>
            </a:solidFill>
            <a:ln w="508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p:cNvCxnSpPr>
              <a:stCxn id="32" idx="0"/>
              <a:endCxn id="36" idx="1"/>
            </p:cNvCxnSpPr>
            <p:nvPr/>
          </p:nvCxnSpPr>
          <p:spPr bwMode="auto">
            <a:xfrm>
              <a:off x="23660100" y="6781800"/>
              <a:ext cx="6669415" cy="1373515"/>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p:cNvCxnSpPr>
              <a:stCxn id="32" idx="4"/>
              <a:endCxn id="36" idx="3"/>
            </p:cNvCxnSpPr>
            <p:nvPr/>
          </p:nvCxnSpPr>
          <p:spPr bwMode="auto">
            <a:xfrm flipV="1">
              <a:off x="23660100" y="8532485"/>
              <a:ext cx="6669415" cy="916315"/>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9" name="Text Box 509"/>
          <p:cNvSpPr txBox="1">
            <a:spLocks noChangeArrowheads="1"/>
          </p:cNvSpPr>
          <p:nvPr/>
        </p:nvSpPr>
        <p:spPr bwMode="auto">
          <a:xfrm>
            <a:off x="22364700" y="10058400"/>
            <a:ext cx="95250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703763" eaLnBrk="0" hangingPunct="0">
              <a:defRPr sz="3000">
                <a:solidFill>
                  <a:schemeClr val="tx1"/>
                </a:solidFill>
                <a:latin typeface="Arial" charset="0"/>
              </a:defRPr>
            </a:lvl1pPr>
            <a:lvl2pPr marL="742950" indent="-285750" defTabSz="4703763" eaLnBrk="0" hangingPunct="0">
              <a:defRPr sz="3000">
                <a:solidFill>
                  <a:schemeClr val="tx1"/>
                </a:solidFill>
                <a:latin typeface="Arial" charset="0"/>
              </a:defRPr>
            </a:lvl2pPr>
            <a:lvl3pPr marL="1143000" indent="-228600" defTabSz="4703763" eaLnBrk="0" hangingPunct="0">
              <a:defRPr sz="3000">
                <a:solidFill>
                  <a:schemeClr val="tx1"/>
                </a:solidFill>
                <a:latin typeface="Arial" charset="0"/>
              </a:defRPr>
            </a:lvl3pPr>
            <a:lvl4pPr marL="1600200" indent="-228600" defTabSz="4703763" eaLnBrk="0" hangingPunct="0">
              <a:defRPr sz="3000">
                <a:solidFill>
                  <a:schemeClr val="tx1"/>
                </a:solidFill>
                <a:latin typeface="Arial" charset="0"/>
              </a:defRPr>
            </a:lvl4pPr>
            <a:lvl5pPr marL="2057400" indent="-228600" defTabSz="4703763" eaLnBrk="0" hangingPunct="0">
              <a:defRPr sz="3000">
                <a:solidFill>
                  <a:schemeClr val="tx1"/>
                </a:solidFill>
                <a:latin typeface="Arial" charset="0"/>
              </a:defRPr>
            </a:lvl5pPr>
            <a:lvl6pPr marL="2514600" indent="-228600" defTabSz="4703763" eaLnBrk="0" fontAlgn="base" hangingPunct="0">
              <a:spcBef>
                <a:spcPct val="0"/>
              </a:spcBef>
              <a:spcAft>
                <a:spcPct val="0"/>
              </a:spcAft>
              <a:defRPr sz="3000">
                <a:solidFill>
                  <a:schemeClr val="tx1"/>
                </a:solidFill>
                <a:latin typeface="Arial" charset="0"/>
              </a:defRPr>
            </a:lvl6pPr>
            <a:lvl7pPr marL="2971800" indent="-228600" defTabSz="4703763" eaLnBrk="0" fontAlgn="base" hangingPunct="0">
              <a:spcBef>
                <a:spcPct val="0"/>
              </a:spcBef>
              <a:spcAft>
                <a:spcPct val="0"/>
              </a:spcAft>
              <a:defRPr sz="3000">
                <a:solidFill>
                  <a:schemeClr val="tx1"/>
                </a:solidFill>
                <a:latin typeface="Arial" charset="0"/>
              </a:defRPr>
            </a:lvl7pPr>
            <a:lvl8pPr marL="3429000" indent="-228600" defTabSz="4703763" eaLnBrk="0" fontAlgn="base" hangingPunct="0">
              <a:spcBef>
                <a:spcPct val="0"/>
              </a:spcBef>
              <a:spcAft>
                <a:spcPct val="0"/>
              </a:spcAft>
              <a:defRPr sz="3000">
                <a:solidFill>
                  <a:schemeClr val="tx1"/>
                </a:solidFill>
                <a:latin typeface="Arial" charset="0"/>
              </a:defRPr>
            </a:lvl8pPr>
            <a:lvl9pPr marL="3886200" indent="-228600" defTabSz="4703763" eaLnBrk="0" fontAlgn="base" hangingPunct="0">
              <a:spcBef>
                <a:spcPct val="0"/>
              </a:spcBef>
              <a:spcAft>
                <a:spcPct val="0"/>
              </a:spcAft>
              <a:defRPr sz="3000">
                <a:solidFill>
                  <a:schemeClr val="tx1"/>
                </a:solidFill>
                <a:latin typeface="Arial" charset="0"/>
              </a:defRPr>
            </a:lvl9pPr>
          </a:lstStyle>
          <a:p>
            <a:pPr eaLnBrk="1" hangingPunct="1"/>
            <a:r>
              <a:rPr lang="en-US" dirty="0">
                <a:latin typeface="Gill Sans" pitchFamily="34" charset="0"/>
              </a:rPr>
              <a:t>Figure 4</a:t>
            </a:r>
            <a:r>
              <a:rPr lang="en-US" dirty="0" smtClean="0">
                <a:latin typeface="Gill Sans" pitchFamily="34" charset="0"/>
              </a:rPr>
              <a:t>. For a fixed head size, observed face depth (distance to sensor) is expected to be inversely proportional to window size in the camera frame.</a:t>
            </a:r>
            <a:endParaRPr lang="en-US" dirty="0">
              <a:latin typeface="Gill Sans" pitchFamily="34" charset="0"/>
            </a:endParaRPr>
          </a:p>
        </p:txBody>
      </p:sp>
      <p:pic>
        <p:nvPicPr>
          <p:cNvPr id="14" name="Picture 13" descr="bhest.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907500" y="12177395"/>
            <a:ext cx="10439400" cy="6872605"/>
          </a:xfrm>
          <a:prstGeom prst="rect">
            <a:avLst/>
          </a:prstGeom>
          <a:ln>
            <a:solidFill>
              <a:schemeClr val="tx1"/>
            </a:solidFill>
          </a:ln>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1017</TotalTime>
  <Words>867</Words>
  <Application>Microsoft Macintosh PowerPoint</Application>
  <PresentationFormat>Custom</PresentationFormat>
  <Paragraphs>70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Example Of A Sample Research Poster</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Xcott Craver</cp:lastModifiedBy>
  <cp:revision>93</cp:revision>
  <dcterms:created xsi:type="dcterms:W3CDTF">2004-07-27T19:46:06Z</dcterms:created>
  <dcterms:modified xsi:type="dcterms:W3CDTF">2015-07-12T23:48:30Z</dcterms:modified>
  <cp:category>science research poster</cp:category>
</cp:coreProperties>
</file>