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73"/>
    <p:restoredTop sz="94664"/>
  </p:normalViewPr>
  <p:slideViewPr>
    <p:cSldViewPr snapToGrid="0" snapToObjects="1">
      <p:cViewPr varScale="1">
        <p:scale>
          <a:sx n="184" d="100"/>
          <a:sy n="184" d="100"/>
        </p:scale>
        <p:origin x="13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 name="Google Shape;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 name="Google Shape;4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ubTitle" idx="1"/>
          </p:nvPr>
        </p:nvSpPr>
        <p:spPr>
          <a:xfrm>
            <a:off x="685800" y="2840053"/>
            <a:ext cx="7772400" cy="7848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Clr>
                <a:schemeClr val="dk2"/>
              </a:buClr>
              <a:buSzPts val="3000"/>
              <a:buNone/>
              <a:defRPr>
                <a:solidFill>
                  <a:schemeClr val="dk2"/>
                </a:solidFill>
              </a:defRPr>
            </a:lvl1pPr>
            <a:lvl2pPr lvl="1" algn="ctr">
              <a:lnSpc>
                <a:spcPct val="100000"/>
              </a:lnSpc>
              <a:spcBef>
                <a:spcPts val="0"/>
              </a:spcBef>
              <a:spcAft>
                <a:spcPts val="0"/>
              </a:spcAft>
              <a:buClr>
                <a:schemeClr val="dk2"/>
              </a:buClr>
              <a:buSzPts val="3000"/>
              <a:buNone/>
              <a:defRPr sz="3000">
                <a:solidFill>
                  <a:schemeClr val="dk2"/>
                </a:solidFill>
              </a:defRPr>
            </a:lvl2pPr>
            <a:lvl3pPr lvl="2" algn="ctr">
              <a:lnSpc>
                <a:spcPct val="100000"/>
              </a:lnSpc>
              <a:spcBef>
                <a:spcPts val="0"/>
              </a:spcBef>
              <a:spcAft>
                <a:spcPts val="0"/>
              </a:spcAft>
              <a:buClr>
                <a:schemeClr val="dk2"/>
              </a:buClr>
              <a:buSzPts val="3000"/>
              <a:buNone/>
              <a:defRPr sz="3000">
                <a:solidFill>
                  <a:schemeClr val="dk2"/>
                </a:solidFill>
              </a:defRPr>
            </a:lvl3pPr>
            <a:lvl4pPr lvl="3" algn="ctr">
              <a:lnSpc>
                <a:spcPct val="100000"/>
              </a:lnSpc>
              <a:spcBef>
                <a:spcPts val="0"/>
              </a:spcBef>
              <a:spcAft>
                <a:spcPts val="0"/>
              </a:spcAft>
              <a:buClr>
                <a:schemeClr val="dk2"/>
              </a:buClr>
              <a:buSzPts val="3000"/>
              <a:buNone/>
              <a:defRPr sz="3000">
                <a:solidFill>
                  <a:schemeClr val="dk2"/>
                </a:solidFill>
              </a:defRPr>
            </a:lvl4pPr>
            <a:lvl5pPr lvl="4" algn="ctr">
              <a:lnSpc>
                <a:spcPct val="100000"/>
              </a:lnSpc>
              <a:spcBef>
                <a:spcPts val="0"/>
              </a:spcBef>
              <a:spcAft>
                <a:spcPts val="0"/>
              </a:spcAft>
              <a:buClr>
                <a:schemeClr val="dk2"/>
              </a:buClr>
              <a:buSzPts val="3000"/>
              <a:buNone/>
              <a:defRPr sz="3000">
                <a:solidFill>
                  <a:schemeClr val="dk2"/>
                </a:solidFill>
              </a:defRPr>
            </a:lvl5pPr>
            <a:lvl6pPr lvl="5" algn="ctr">
              <a:lnSpc>
                <a:spcPct val="100000"/>
              </a:lnSpc>
              <a:spcBef>
                <a:spcPts val="0"/>
              </a:spcBef>
              <a:spcAft>
                <a:spcPts val="0"/>
              </a:spcAft>
              <a:buClr>
                <a:schemeClr val="dk2"/>
              </a:buClr>
              <a:buSzPts val="3000"/>
              <a:buNone/>
              <a:defRPr sz="3000">
                <a:solidFill>
                  <a:schemeClr val="dk2"/>
                </a:solidFill>
              </a:defRPr>
            </a:lvl6pPr>
            <a:lvl7pPr lvl="6" algn="ctr">
              <a:lnSpc>
                <a:spcPct val="100000"/>
              </a:lnSpc>
              <a:spcBef>
                <a:spcPts val="0"/>
              </a:spcBef>
              <a:spcAft>
                <a:spcPts val="0"/>
              </a:spcAft>
              <a:buClr>
                <a:schemeClr val="dk2"/>
              </a:buClr>
              <a:buSzPts val="3000"/>
              <a:buNone/>
              <a:defRPr sz="3000">
                <a:solidFill>
                  <a:schemeClr val="dk2"/>
                </a:solidFill>
              </a:defRPr>
            </a:lvl7pPr>
            <a:lvl8pPr lvl="7" algn="ctr">
              <a:lnSpc>
                <a:spcPct val="100000"/>
              </a:lnSpc>
              <a:spcBef>
                <a:spcPts val="0"/>
              </a:spcBef>
              <a:spcAft>
                <a:spcPts val="0"/>
              </a:spcAft>
              <a:buClr>
                <a:schemeClr val="dk2"/>
              </a:buClr>
              <a:buSzPts val="3000"/>
              <a:buNone/>
              <a:defRPr sz="3000">
                <a:solidFill>
                  <a:schemeClr val="dk2"/>
                </a:solidFill>
              </a:defRPr>
            </a:lvl8pPr>
            <a:lvl9pPr lvl="8" algn="ctr">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11" name="Google Shape;11;p2"/>
          <p:cNvSpPr txBox="1">
            <a:spLocks noGrp="1"/>
          </p:cNvSpPr>
          <p:nvPr>
            <p:ph type="ctrTitle"/>
          </p:nvPr>
        </p:nvSpPr>
        <p:spPr>
          <a:xfrm>
            <a:off x="685800" y="1583342"/>
            <a:ext cx="7772400" cy="11598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p2"/>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419100" algn="l">
              <a:lnSpc>
                <a:spcPct val="100000"/>
              </a:lnSpc>
              <a:spcBef>
                <a:spcPts val="600"/>
              </a:spcBef>
              <a:spcAft>
                <a:spcPts val="0"/>
              </a:spcAft>
              <a:buSzPts val="30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t" anchorCtr="0"/>
          <a:lstStyle>
            <a:lvl1pPr marL="457200" lvl="0" indent="-419100" algn="l">
              <a:lnSpc>
                <a:spcPct val="100000"/>
              </a:lnSpc>
              <a:spcBef>
                <a:spcPts val="600"/>
              </a:spcBef>
              <a:spcAft>
                <a:spcPts val="0"/>
              </a:spcAft>
              <a:buSzPts val="30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00" cy="3725700"/>
          </a:xfrm>
          <a:prstGeom prst="rect">
            <a:avLst/>
          </a:prstGeom>
          <a:noFill/>
          <a:ln>
            <a:noFill/>
          </a:ln>
        </p:spPr>
        <p:txBody>
          <a:bodyPr spcFirstLastPara="1" wrap="square" lIns="91425" tIns="91425" rIns="91425" bIns="91425" anchor="t" anchorCtr="0"/>
          <a:lstStyle>
            <a:lvl1pPr marL="457200" lvl="0" indent="-419100" algn="l">
              <a:lnSpc>
                <a:spcPct val="100000"/>
              </a:lnSpc>
              <a:spcBef>
                <a:spcPts val="600"/>
              </a:spcBef>
              <a:spcAft>
                <a:spcPts val="0"/>
              </a:spcAft>
              <a:buSzPts val="30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lstStyle>
            <a:lvl1pPr marL="457200" lvl="0" indent="-228600" algn="ctr">
              <a:lnSpc>
                <a:spcPct val="100000"/>
              </a:lnSpc>
              <a:spcBef>
                <a:spcPts val="0"/>
              </a:spcBef>
              <a:spcAft>
                <a:spcPts val="0"/>
              </a:spcAft>
              <a:buClr>
                <a:schemeClr val="dk1"/>
              </a:buClr>
              <a:buSzPts val="1800"/>
              <a:buNone/>
              <a:defRPr sz="1800">
                <a:solidFill>
                  <a:schemeClr val="dk1"/>
                </a:solidFill>
              </a:defRPr>
            </a:lvl1pPr>
          </a:lstStyle>
          <a:p>
            <a:endParaRPr/>
          </a:p>
        </p:txBody>
      </p:sp>
      <p:sp>
        <p:nvSpPr>
          <p:cNvPr id="27" name="Google Shape;27;p6"/>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ight-gradient">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600"/>
              </a:spcBef>
              <a:spcAft>
                <a:spcPts val="0"/>
              </a:spcAft>
              <a:buClr>
                <a:srgbClr val="000000"/>
              </a:buClr>
              <a:buSzPts val="3000"/>
              <a:buFont typeface="Arial"/>
              <a:buChar char="●"/>
              <a:defRPr sz="3000" b="0" i="0" u="none" strike="noStrike" cap="none">
                <a:solidFill>
                  <a:srgbClr val="000000"/>
                </a:solidFill>
                <a:latin typeface="Arial"/>
                <a:ea typeface="Arial"/>
                <a:cs typeface="Arial"/>
                <a:sym typeface="Arial"/>
              </a:defRPr>
            </a:lvl1pPr>
            <a:lvl2pPr marL="914400" marR="0" lvl="1"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685800" y="265900"/>
            <a:ext cx="7772400" cy="2477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sz="3600"/>
              <a:t>Computer Vision </a:t>
            </a:r>
            <a:endParaRPr sz="3600"/>
          </a:p>
          <a:p>
            <a:pPr marL="0" lvl="0" indent="0" algn="ctr" rtl="0">
              <a:lnSpc>
                <a:spcPct val="100000"/>
              </a:lnSpc>
              <a:spcBef>
                <a:spcPts val="0"/>
              </a:spcBef>
              <a:spcAft>
                <a:spcPts val="0"/>
              </a:spcAft>
              <a:buClr>
                <a:schemeClr val="dk1"/>
              </a:buClr>
              <a:buSzPts val="1100"/>
              <a:buFont typeface="Arial"/>
              <a:buNone/>
            </a:pPr>
            <a:r>
              <a:rPr lang="en" sz="3600"/>
              <a:t>Fall 2018</a:t>
            </a:r>
            <a:endParaRPr sz="3600"/>
          </a:p>
          <a:p>
            <a:pPr marL="0" lvl="0" indent="0" algn="ctr" rtl="0">
              <a:lnSpc>
                <a:spcPct val="100000"/>
              </a:lnSpc>
              <a:spcBef>
                <a:spcPts val="0"/>
              </a:spcBef>
              <a:spcAft>
                <a:spcPts val="0"/>
              </a:spcAft>
              <a:buSzPts val="4800"/>
              <a:buNone/>
            </a:pPr>
            <a:r>
              <a:rPr lang="en" sz="3600"/>
              <a:t>Problem Set #6</a:t>
            </a:r>
            <a:endParaRPr sz="3600"/>
          </a:p>
        </p:txBody>
      </p:sp>
      <p:sp>
        <p:nvSpPr>
          <p:cNvPr id="35" name="Google Shape;35;p8"/>
          <p:cNvSpPr txBox="1">
            <a:spLocks noGrp="1"/>
          </p:cNvSpPr>
          <p:nvPr>
            <p:ph type="subTitle" idx="1"/>
          </p:nvPr>
        </p:nvSpPr>
        <p:spPr>
          <a:xfrm>
            <a:off x="685800" y="3042499"/>
            <a:ext cx="7772400" cy="112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1800"/>
              <a:t>Junle  Lu</a:t>
            </a:r>
            <a:endParaRPr sz="1800"/>
          </a:p>
          <a:p>
            <a:pPr marL="0" lvl="0" indent="0" algn="ctr" rtl="0">
              <a:lnSpc>
                <a:spcPct val="100000"/>
              </a:lnSpc>
              <a:spcBef>
                <a:spcPts val="0"/>
              </a:spcBef>
              <a:spcAft>
                <a:spcPts val="0"/>
              </a:spcAft>
              <a:buSzPts val="3000"/>
              <a:buNone/>
            </a:pPr>
            <a:r>
              <a:rPr lang="en" sz="1800"/>
              <a:t>junle.lu@gatech.edu</a:t>
            </a:r>
            <a:endParaRPr sz="1800"/>
          </a:p>
          <a:p>
            <a:pPr marL="0" lvl="0" indent="0" algn="ctr" rtl="0">
              <a:lnSpc>
                <a:spcPct val="100000"/>
              </a:lnSpc>
              <a:spcBef>
                <a:spcPts val="0"/>
              </a:spcBef>
              <a:spcAft>
                <a:spcPts val="0"/>
              </a:spcAft>
              <a:buSzPts val="3000"/>
              <a:buNone/>
            </a:pPr>
            <a:endParaRPr/>
          </a:p>
        </p:txBody>
      </p:sp>
      <p:sp>
        <p:nvSpPr>
          <p:cNvPr id="36" name="Google Shape;36;p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999999"/>
                </a:solidFill>
                <a:latin typeface="Arial"/>
                <a:ea typeface="Arial"/>
                <a:cs typeface="Arial"/>
                <a:sym typeface="Arial"/>
              </a:rPr>
              <a:t>Computer Vision @ GT</a:t>
            </a:r>
            <a:endParaRPr sz="1000" b="0" i="0" u="none" strike="noStrike" cap="none">
              <a:solidFill>
                <a:srgbClr val="99999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3a: Haar Features</a:t>
            </a:r>
            <a:endParaRPr/>
          </a:p>
        </p:txBody>
      </p:sp>
      <p:sp>
        <p:nvSpPr>
          <p:cNvPr id="103" name="Google Shape;103;p17"/>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999999"/>
                </a:solidFill>
                <a:latin typeface="Arial"/>
                <a:ea typeface="Arial"/>
                <a:cs typeface="Arial"/>
                <a:sym typeface="Arial"/>
              </a:rPr>
              <a:t>Computer Vision @ GT</a:t>
            </a:r>
            <a:endParaRPr sz="1000" b="0" i="0" u="none" strike="noStrike" cap="none">
              <a:solidFill>
                <a:srgbClr val="999999"/>
              </a:solidFill>
              <a:latin typeface="Arial"/>
              <a:ea typeface="Arial"/>
              <a:cs typeface="Arial"/>
              <a:sym typeface="Arial"/>
            </a:endParaRPr>
          </a:p>
        </p:txBody>
      </p:sp>
      <p:sp>
        <p:nvSpPr>
          <p:cNvPr id="104" name="Google Shape;104;p17"/>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ps6-3-a-4.png</a:t>
            </a:r>
            <a:endParaRPr sz="1400" b="1" i="0" u="none" strike="noStrike" cap="none">
              <a:solidFill>
                <a:srgbClr val="000000"/>
              </a:solidFill>
              <a:latin typeface="Calibri"/>
              <a:ea typeface="Calibri"/>
              <a:cs typeface="Calibri"/>
              <a:sym typeface="Calibri"/>
            </a:endParaRPr>
          </a:p>
        </p:txBody>
      </p:sp>
      <p:pic>
        <p:nvPicPr>
          <p:cNvPr id="105" name="Google Shape;105;p17"/>
          <p:cNvPicPr preferRelativeResize="0"/>
          <p:nvPr/>
        </p:nvPicPr>
        <p:blipFill>
          <a:blip r:embed="rId3">
            <a:alphaModFix/>
          </a:blip>
          <a:stretch>
            <a:fillRect/>
          </a:stretch>
        </p:blipFill>
        <p:spPr>
          <a:xfrm>
            <a:off x="2614150" y="1153978"/>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3a: Haar Features</a:t>
            </a:r>
            <a:endParaRPr/>
          </a:p>
        </p:txBody>
      </p:sp>
      <p:sp>
        <p:nvSpPr>
          <p:cNvPr id="111" name="Google Shape;111;p1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999999"/>
                </a:solidFill>
                <a:latin typeface="Arial"/>
                <a:ea typeface="Arial"/>
                <a:cs typeface="Arial"/>
                <a:sym typeface="Arial"/>
              </a:rPr>
              <a:t>Computer Vision @ GT</a:t>
            </a:r>
            <a:endParaRPr sz="1000" b="0" i="0" u="none" strike="noStrike" cap="none">
              <a:solidFill>
                <a:srgbClr val="999999"/>
              </a:solidFill>
              <a:latin typeface="Arial"/>
              <a:ea typeface="Arial"/>
              <a:cs typeface="Arial"/>
              <a:sym typeface="Arial"/>
            </a:endParaRPr>
          </a:p>
        </p:txBody>
      </p:sp>
      <p:sp>
        <p:nvSpPr>
          <p:cNvPr id="112" name="Google Shape;112;p18"/>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ps6-3-a-5.png</a:t>
            </a:r>
            <a:endParaRPr sz="1400" b="1" i="0" u="none" strike="noStrike" cap="none">
              <a:solidFill>
                <a:srgbClr val="000000"/>
              </a:solidFill>
              <a:latin typeface="Calibri"/>
              <a:ea typeface="Calibri"/>
              <a:cs typeface="Calibri"/>
              <a:sym typeface="Calibri"/>
            </a:endParaRPr>
          </a:p>
        </p:txBody>
      </p:sp>
      <p:pic>
        <p:nvPicPr>
          <p:cNvPr id="113" name="Google Shape;113;p18"/>
          <p:cNvPicPr preferRelativeResize="0"/>
          <p:nvPr/>
        </p:nvPicPr>
        <p:blipFill>
          <a:blip r:embed="rId3">
            <a:alphaModFix/>
          </a:blip>
          <a:stretch>
            <a:fillRect/>
          </a:stretch>
        </p:blipFill>
        <p:spPr>
          <a:xfrm>
            <a:off x="2614150" y="1153978"/>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457200" y="205975"/>
            <a:ext cx="8589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3c: Analysis</a:t>
            </a:r>
            <a:endParaRPr/>
          </a:p>
        </p:txBody>
      </p:sp>
      <p:sp>
        <p:nvSpPr>
          <p:cNvPr id="119" name="Google Shape;119;p1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999999"/>
                </a:solidFill>
                <a:latin typeface="Arial"/>
                <a:ea typeface="Arial"/>
                <a:cs typeface="Arial"/>
                <a:sym typeface="Arial"/>
              </a:rPr>
              <a:t>Computer Vision @ GT</a:t>
            </a:r>
            <a:endParaRPr sz="1000" b="0" i="0" u="none" strike="noStrike" cap="none">
              <a:solidFill>
                <a:srgbClr val="999999"/>
              </a:solidFill>
              <a:latin typeface="Arial"/>
              <a:ea typeface="Arial"/>
              <a:cs typeface="Arial"/>
              <a:sym typeface="Arial"/>
            </a:endParaRPr>
          </a:p>
        </p:txBody>
      </p:sp>
      <p:sp>
        <p:nvSpPr>
          <p:cNvPr id="120" name="Google Shape;120;p19"/>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3000"/>
              <a:buNone/>
            </a:pPr>
            <a:r>
              <a:rPr lang="en" sz="2000" dirty="0">
                <a:solidFill>
                  <a:schemeClr val="dk1"/>
                </a:solidFill>
                <a:latin typeface="Calibri"/>
                <a:ea typeface="Calibri"/>
                <a:cs typeface="Calibri"/>
                <a:sym typeface="Calibri"/>
              </a:rPr>
              <a:t>With integral images, the computation time is dramatically reduced. </a:t>
            </a:r>
            <a:r>
              <a:rPr lang="en-US" sz="2000" dirty="0">
                <a:solidFill>
                  <a:schemeClr val="dk1"/>
                </a:solidFill>
                <a:latin typeface="Calibri"/>
                <a:ea typeface="Calibri"/>
                <a:cs typeface="Calibri"/>
                <a:sym typeface="Calibri"/>
              </a:rPr>
              <a:t>W</a:t>
            </a:r>
            <a:r>
              <a:rPr lang="en" sz="2000" dirty="0" err="1">
                <a:solidFill>
                  <a:schemeClr val="dk1"/>
                </a:solidFill>
                <a:latin typeface="Calibri"/>
                <a:ea typeface="Calibri"/>
                <a:cs typeface="Calibri"/>
                <a:sym typeface="Calibri"/>
              </a:rPr>
              <a:t>ith</a:t>
            </a:r>
            <a:r>
              <a:rPr lang="en" sz="2000" dirty="0">
                <a:solidFill>
                  <a:schemeClr val="dk1"/>
                </a:solidFill>
                <a:latin typeface="Calibri"/>
                <a:ea typeface="Calibri"/>
                <a:cs typeface="Calibri"/>
                <a:sym typeface="Calibri"/>
              </a:rPr>
              <a:t> </a:t>
            </a:r>
            <a:r>
              <a:rPr lang="en" sz="2000" dirty="0" err="1">
                <a:solidFill>
                  <a:schemeClr val="dk1"/>
                </a:solidFill>
                <a:latin typeface="Calibri"/>
                <a:ea typeface="Calibri"/>
                <a:cs typeface="Calibri"/>
                <a:sym typeface="Calibri"/>
              </a:rPr>
              <a:t>np.sum</a:t>
            </a:r>
            <a:r>
              <a:rPr lang="en" sz="2000" dirty="0">
                <a:solidFill>
                  <a:schemeClr val="dk1"/>
                </a:solidFill>
                <a:latin typeface="Calibri"/>
                <a:ea typeface="Calibri"/>
                <a:cs typeface="Calibri"/>
                <a:sym typeface="Calibri"/>
              </a:rPr>
              <a:t>, t</a:t>
            </a:r>
            <a:r>
              <a:rPr lang="en-US" sz="2000" dirty="0">
                <a:solidFill>
                  <a:schemeClr val="dk1"/>
                </a:solidFill>
                <a:latin typeface="Calibri"/>
                <a:ea typeface="Calibri"/>
                <a:cs typeface="Calibri"/>
                <a:sym typeface="Calibri"/>
              </a:rPr>
              <a:t>he</a:t>
            </a:r>
            <a:r>
              <a:rPr lang="en" sz="2000" dirty="0">
                <a:solidFill>
                  <a:schemeClr val="dk1"/>
                </a:solidFill>
                <a:latin typeface="Calibri"/>
                <a:ea typeface="Calibri"/>
                <a:cs typeface="Calibri"/>
                <a:sym typeface="Calibri"/>
              </a:rPr>
              <a:t> value of each pixel is added each window. The integral image approach allows us to use the previously computed sum to find the sum for the new region of the image. It is much more efficient this way, </a:t>
            </a:r>
            <a:r>
              <a:rPr lang="en-US" sz="2000" dirty="0">
                <a:solidFill>
                  <a:schemeClr val="dk1"/>
                </a:solidFill>
                <a:latin typeface="Calibri"/>
                <a:ea typeface="Calibri"/>
                <a:cs typeface="Calibri"/>
                <a:sym typeface="Calibri"/>
              </a:rPr>
              <a:t>especially</a:t>
            </a:r>
            <a:r>
              <a:rPr lang="en" sz="2000" dirty="0">
                <a:solidFill>
                  <a:schemeClr val="dk1"/>
                </a:solidFill>
                <a:latin typeface="Calibri"/>
                <a:ea typeface="Calibri"/>
                <a:cs typeface="Calibri"/>
                <a:sym typeface="Calibri"/>
              </a:rPr>
              <a:t> with large of pixels. </a:t>
            </a:r>
            <a:endParaRPr sz="2000"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4b: Viola Jones Features</a:t>
            </a:r>
            <a:endParaRPr/>
          </a:p>
        </p:txBody>
      </p:sp>
      <p:sp>
        <p:nvSpPr>
          <p:cNvPr id="126" name="Google Shape;126;p2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999999"/>
                </a:solidFill>
                <a:latin typeface="Arial"/>
                <a:ea typeface="Arial"/>
                <a:cs typeface="Arial"/>
                <a:sym typeface="Arial"/>
              </a:rPr>
              <a:t>Computer Vision @ GT</a:t>
            </a:r>
            <a:endParaRPr sz="1000" b="0" i="0" u="none" strike="noStrike" cap="none">
              <a:solidFill>
                <a:srgbClr val="999999"/>
              </a:solidFill>
              <a:latin typeface="Arial"/>
              <a:ea typeface="Arial"/>
              <a:cs typeface="Arial"/>
              <a:sym typeface="Arial"/>
            </a:endParaRPr>
          </a:p>
        </p:txBody>
      </p:sp>
      <p:sp>
        <p:nvSpPr>
          <p:cNvPr id="127" name="Google Shape;127;p20"/>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ps6-4-b-1.png</a:t>
            </a:r>
            <a:endParaRPr sz="1400" b="1" i="0" u="none" strike="noStrike" cap="none">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91405FD2-93B7-B148-AA8F-5029A2E7ECC1}"/>
              </a:ext>
            </a:extLst>
          </p:cNvPr>
          <p:cNvSpPr/>
          <p:nvPr/>
        </p:nvSpPr>
        <p:spPr>
          <a:xfrm>
            <a:off x="4734732" y="1798696"/>
            <a:ext cx="4572000" cy="461665"/>
          </a:xfrm>
          <a:prstGeom prst="rect">
            <a:avLst/>
          </a:prstGeom>
        </p:spPr>
        <p:txBody>
          <a:bodyPr>
            <a:spAutoFit/>
          </a:bodyPr>
          <a:lstStyle/>
          <a:p>
            <a:r>
              <a:rPr lang="en-US" sz="1200" dirty="0">
                <a:latin typeface="Menlo" panose="020B0609030804020204" pitchFamily="49" charset="0"/>
              </a:rPr>
              <a:t>Prediction accuracy on training: 95.71%</a:t>
            </a:r>
          </a:p>
          <a:p>
            <a:r>
              <a:rPr lang="en-US" sz="1200" dirty="0">
                <a:latin typeface="Menlo" panose="020B0609030804020204" pitchFamily="49" charset="0"/>
              </a:rPr>
              <a:t>Prediction accuracy on testing: 85.71%</a:t>
            </a:r>
          </a:p>
        </p:txBody>
      </p:sp>
      <p:pic>
        <p:nvPicPr>
          <p:cNvPr id="4" name="Picture 3">
            <a:extLst>
              <a:ext uri="{FF2B5EF4-FFF2-40B4-BE49-F238E27FC236}">
                <a16:creationId xmlns:a16="http://schemas.microsoft.com/office/drawing/2014/main" id="{F8488C7A-D940-914C-A905-FE68630A960D}"/>
              </a:ext>
            </a:extLst>
          </p:cNvPr>
          <p:cNvPicPr>
            <a:picLocks noChangeAspect="1"/>
          </p:cNvPicPr>
          <p:nvPr/>
        </p:nvPicPr>
        <p:blipFill>
          <a:blip r:embed="rId3"/>
          <a:stretch>
            <a:fillRect/>
          </a:stretch>
        </p:blipFill>
        <p:spPr>
          <a:xfrm>
            <a:off x="328150" y="1181299"/>
            <a:ext cx="3287885" cy="32878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4b: Viola Jones Features</a:t>
            </a:r>
            <a:endParaRPr/>
          </a:p>
        </p:txBody>
      </p:sp>
      <p:sp>
        <p:nvSpPr>
          <p:cNvPr id="134" name="Google Shape;134;p2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999999"/>
                </a:solidFill>
                <a:latin typeface="Arial"/>
                <a:ea typeface="Arial"/>
                <a:cs typeface="Arial"/>
                <a:sym typeface="Arial"/>
              </a:rPr>
              <a:t>Computer Vision @ GT</a:t>
            </a:r>
            <a:endParaRPr sz="1000" b="0" i="0" u="none" strike="noStrike" cap="none">
              <a:solidFill>
                <a:srgbClr val="999999"/>
              </a:solidFill>
              <a:latin typeface="Arial"/>
              <a:ea typeface="Arial"/>
              <a:cs typeface="Arial"/>
              <a:sym typeface="Arial"/>
            </a:endParaRPr>
          </a:p>
        </p:txBody>
      </p:sp>
      <p:sp>
        <p:nvSpPr>
          <p:cNvPr id="135" name="Google Shape;135;p21"/>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ps6-4-b-2.png</a:t>
            </a:r>
            <a:endParaRPr sz="1400" b="1" i="0" u="none" strike="noStrike" cap="none">
              <a:solidFill>
                <a:srgbClr val="000000"/>
              </a:solidFill>
              <a:latin typeface="Calibri"/>
              <a:ea typeface="Calibri"/>
              <a:cs typeface="Calibri"/>
              <a:sym typeface="Calibri"/>
            </a:endParaRPr>
          </a:p>
        </p:txBody>
      </p:sp>
      <p:sp>
        <p:nvSpPr>
          <p:cNvPr id="6" name="Rectangle 5">
            <a:extLst>
              <a:ext uri="{FF2B5EF4-FFF2-40B4-BE49-F238E27FC236}">
                <a16:creationId xmlns:a16="http://schemas.microsoft.com/office/drawing/2014/main" id="{70FD513B-8954-A64E-A933-AC6DCCC5BBDE}"/>
              </a:ext>
            </a:extLst>
          </p:cNvPr>
          <p:cNvSpPr/>
          <p:nvPr/>
        </p:nvSpPr>
        <p:spPr>
          <a:xfrm>
            <a:off x="4734732" y="1798696"/>
            <a:ext cx="3952068" cy="461665"/>
          </a:xfrm>
          <a:prstGeom prst="rect">
            <a:avLst/>
          </a:prstGeom>
        </p:spPr>
        <p:txBody>
          <a:bodyPr wrap="square">
            <a:spAutoFit/>
          </a:bodyPr>
          <a:lstStyle/>
          <a:p>
            <a:r>
              <a:rPr lang="en-US" sz="1200" dirty="0">
                <a:latin typeface="Menlo" panose="020B0609030804020204" pitchFamily="49" charset="0"/>
              </a:rPr>
              <a:t>Prediction accuracy on training: 95.71%</a:t>
            </a:r>
          </a:p>
          <a:p>
            <a:r>
              <a:rPr lang="en-US" sz="1200" dirty="0">
                <a:latin typeface="Menlo" panose="020B0609030804020204" pitchFamily="49" charset="0"/>
              </a:rPr>
              <a:t>Prediction accuracy on testing: 85.71%</a:t>
            </a:r>
          </a:p>
        </p:txBody>
      </p:sp>
      <p:pic>
        <p:nvPicPr>
          <p:cNvPr id="3" name="Picture 2">
            <a:extLst>
              <a:ext uri="{FF2B5EF4-FFF2-40B4-BE49-F238E27FC236}">
                <a16:creationId xmlns:a16="http://schemas.microsoft.com/office/drawing/2014/main" id="{E987575D-2AD6-5D46-8B7A-C3950ACEB846}"/>
              </a:ext>
            </a:extLst>
          </p:cNvPr>
          <p:cNvPicPr>
            <a:picLocks noChangeAspect="1"/>
          </p:cNvPicPr>
          <p:nvPr/>
        </p:nvPicPr>
        <p:blipFill>
          <a:blip r:embed="rId3"/>
          <a:stretch>
            <a:fillRect/>
          </a:stretch>
        </p:blipFill>
        <p:spPr>
          <a:xfrm>
            <a:off x="457200" y="1089477"/>
            <a:ext cx="3352800" cy="3352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57200" y="205975"/>
            <a:ext cx="8589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4b: Analysis</a:t>
            </a:r>
            <a:endParaRPr/>
          </a:p>
        </p:txBody>
      </p:sp>
      <p:sp>
        <p:nvSpPr>
          <p:cNvPr id="142" name="Google Shape;142;p2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999999"/>
                </a:solidFill>
                <a:latin typeface="Arial"/>
                <a:ea typeface="Arial"/>
                <a:cs typeface="Arial"/>
                <a:sym typeface="Arial"/>
              </a:rPr>
              <a:t>Computer Vision @ GT</a:t>
            </a:r>
            <a:endParaRPr sz="1000" b="0" i="0" u="none" strike="noStrike" cap="none">
              <a:solidFill>
                <a:srgbClr val="999999"/>
              </a:solidFill>
              <a:latin typeface="Arial"/>
              <a:ea typeface="Arial"/>
              <a:cs typeface="Arial"/>
              <a:sym typeface="Arial"/>
            </a:endParaRPr>
          </a:p>
        </p:txBody>
      </p:sp>
      <p:sp>
        <p:nvSpPr>
          <p:cNvPr id="143" name="Google Shape;143;p22"/>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3000"/>
              <a:buNone/>
            </a:pPr>
            <a:r>
              <a:rPr lang="en" sz="2400" dirty="0">
                <a:solidFill>
                  <a:schemeClr val="dk1"/>
                </a:solidFill>
                <a:latin typeface="Calibri"/>
                <a:ea typeface="Calibri"/>
                <a:cs typeface="Calibri"/>
                <a:sym typeface="Calibri"/>
              </a:rPr>
              <a:t>The feature ps6-4-b-1 is good for matching eyes and nose. For example, our eyes with dark skin region in between. The second feature is hard to explain how it is used on our facial. It may be due to the training images we used that somehow it thinks that it is a significant feature. Normally, I would expect feature that aligns with our forehead, nose, and eye to be the top features.</a:t>
            </a:r>
            <a:endParaRPr sz="2400"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4c: Viola Jones Face Recognition</a:t>
            </a:r>
            <a:endParaRPr/>
          </a:p>
        </p:txBody>
      </p:sp>
      <p:sp>
        <p:nvSpPr>
          <p:cNvPr id="149" name="Google Shape;149;p2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999999"/>
                </a:solidFill>
                <a:latin typeface="Arial"/>
                <a:ea typeface="Arial"/>
                <a:cs typeface="Arial"/>
                <a:sym typeface="Arial"/>
              </a:rPr>
              <a:t>Computer Vision @ GT</a:t>
            </a:r>
            <a:endParaRPr sz="1000" b="0" i="0" u="none" strike="noStrike" cap="none">
              <a:solidFill>
                <a:srgbClr val="999999"/>
              </a:solidFill>
              <a:latin typeface="Arial"/>
              <a:ea typeface="Arial"/>
              <a:cs typeface="Arial"/>
              <a:sym typeface="Arial"/>
            </a:endParaRPr>
          </a:p>
        </p:txBody>
      </p:sp>
      <p:sp>
        <p:nvSpPr>
          <p:cNvPr id="150" name="Google Shape;150;p23"/>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ps6-4-c-1.png</a:t>
            </a:r>
            <a:endParaRPr sz="1400" b="1" i="0" u="none" strike="noStrike" cap="none">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28252638-79E7-C145-AD1B-84B5B884C28A}"/>
              </a:ext>
            </a:extLst>
          </p:cNvPr>
          <p:cNvPicPr>
            <a:picLocks noChangeAspect="1"/>
          </p:cNvPicPr>
          <p:nvPr/>
        </p:nvPicPr>
        <p:blipFill>
          <a:blip r:embed="rId3"/>
          <a:stretch>
            <a:fillRect/>
          </a:stretch>
        </p:blipFill>
        <p:spPr>
          <a:xfrm>
            <a:off x="1645269" y="1063378"/>
            <a:ext cx="5853462" cy="29267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1a: Average face</a:t>
            </a:r>
            <a:endParaRPr/>
          </a:p>
        </p:txBody>
      </p:sp>
      <p:sp>
        <p:nvSpPr>
          <p:cNvPr id="42" name="Google Shape;42;p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999999"/>
                </a:solidFill>
                <a:latin typeface="Arial"/>
                <a:ea typeface="Arial"/>
                <a:cs typeface="Arial"/>
                <a:sym typeface="Arial"/>
              </a:rPr>
              <a:t>Computer Vision @ GT</a:t>
            </a:r>
            <a:endParaRPr sz="1000" b="0" i="0" u="none" strike="noStrike" cap="none">
              <a:solidFill>
                <a:srgbClr val="999999"/>
              </a:solidFill>
              <a:latin typeface="Arial"/>
              <a:ea typeface="Arial"/>
              <a:cs typeface="Arial"/>
              <a:sym typeface="Arial"/>
            </a:endParaRPr>
          </a:p>
        </p:txBody>
      </p:sp>
      <p:sp>
        <p:nvSpPr>
          <p:cNvPr id="43" name="Google Shape;43;p9"/>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ps6-1-a-1.png</a:t>
            </a:r>
            <a:endParaRPr sz="1400" b="1" i="0" u="none" strike="noStrike" cap="none">
              <a:solidFill>
                <a:srgbClr val="000000"/>
              </a:solidFill>
              <a:latin typeface="Calibri"/>
              <a:ea typeface="Calibri"/>
              <a:cs typeface="Calibri"/>
              <a:sym typeface="Calibri"/>
            </a:endParaRPr>
          </a:p>
        </p:txBody>
      </p:sp>
      <p:pic>
        <p:nvPicPr>
          <p:cNvPr id="44" name="Google Shape;44;p9"/>
          <p:cNvPicPr preferRelativeResize="0"/>
          <p:nvPr/>
        </p:nvPicPr>
        <p:blipFill>
          <a:blip r:embed="rId3">
            <a:alphaModFix/>
          </a:blip>
          <a:stretch>
            <a:fillRect/>
          </a:stretch>
        </p:blipFill>
        <p:spPr>
          <a:xfrm>
            <a:off x="3762975" y="1650328"/>
            <a:ext cx="1828800" cy="2200275"/>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1b: Eigenvectors</a:t>
            </a:r>
            <a:endParaRPr/>
          </a:p>
        </p:txBody>
      </p:sp>
      <p:sp>
        <p:nvSpPr>
          <p:cNvPr id="50" name="Google Shape;50;p1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999999"/>
                </a:solidFill>
                <a:latin typeface="Arial"/>
                <a:ea typeface="Arial"/>
                <a:cs typeface="Arial"/>
                <a:sym typeface="Arial"/>
              </a:rPr>
              <a:t>Computer Vision @ GT</a:t>
            </a:r>
            <a:endParaRPr sz="1000" b="0" i="0" u="none" strike="noStrike" cap="none">
              <a:solidFill>
                <a:srgbClr val="999999"/>
              </a:solidFill>
              <a:latin typeface="Arial"/>
              <a:ea typeface="Arial"/>
              <a:cs typeface="Arial"/>
              <a:sym typeface="Arial"/>
            </a:endParaRPr>
          </a:p>
        </p:txBody>
      </p:sp>
      <p:sp>
        <p:nvSpPr>
          <p:cNvPr id="51" name="Google Shape;51;p10"/>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ps6-1-b-1.png</a:t>
            </a:r>
            <a:endParaRPr sz="1400" b="1" i="0" u="none" strike="noStrike" cap="none">
              <a:solidFill>
                <a:srgbClr val="000000"/>
              </a:solidFill>
              <a:latin typeface="Calibri"/>
              <a:ea typeface="Calibri"/>
              <a:cs typeface="Calibri"/>
              <a:sym typeface="Calibri"/>
            </a:endParaRPr>
          </a:p>
        </p:txBody>
      </p:sp>
      <p:pic>
        <p:nvPicPr>
          <p:cNvPr id="52" name="Google Shape;52;p10"/>
          <p:cNvPicPr preferRelativeResize="0"/>
          <p:nvPr/>
        </p:nvPicPr>
        <p:blipFill>
          <a:blip r:embed="rId3">
            <a:alphaModFix/>
          </a:blip>
          <a:stretch>
            <a:fillRect/>
          </a:stretch>
        </p:blipFill>
        <p:spPr>
          <a:xfrm>
            <a:off x="2614151" y="1153973"/>
            <a:ext cx="3915700" cy="29367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1"/>
          <p:cNvSpPr txBox="1">
            <a:spLocks noGrp="1"/>
          </p:cNvSpPr>
          <p:nvPr>
            <p:ph type="title"/>
          </p:nvPr>
        </p:nvSpPr>
        <p:spPr>
          <a:xfrm>
            <a:off x="457200" y="205975"/>
            <a:ext cx="8589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1c: Analysis</a:t>
            </a:r>
            <a:endParaRPr/>
          </a:p>
        </p:txBody>
      </p:sp>
      <p:sp>
        <p:nvSpPr>
          <p:cNvPr id="58" name="Google Shape;58;p1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999999"/>
                </a:solidFill>
                <a:latin typeface="Arial"/>
                <a:ea typeface="Arial"/>
                <a:cs typeface="Arial"/>
                <a:sym typeface="Arial"/>
              </a:rPr>
              <a:t>Computer Vision @ GT</a:t>
            </a:r>
            <a:endParaRPr sz="1000" b="0" i="0" u="none" strike="noStrike" cap="none">
              <a:solidFill>
                <a:srgbClr val="999999"/>
              </a:solidFill>
              <a:latin typeface="Arial"/>
              <a:ea typeface="Arial"/>
              <a:cs typeface="Arial"/>
              <a:sym typeface="Arial"/>
            </a:endParaRPr>
          </a:p>
        </p:txBody>
      </p:sp>
      <p:sp>
        <p:nvSpPr>
          <p:cNvPr id="59" name="Google Shape;59;p11"/>
          <p:cNvSpPr txBox="1">
            <a:spLocks noGrp="1"/>
          </p:cNvSpPr>
          <p:nvPr>
            <p:ph type="body" idx="1"/>
          </p:nvPr>
        </p:nvSpPr>
        <p:spPr>
          <a:xfrm>
            <a:off x="457200" y="944428"/>
            <a:ext cx="8229600" cy="372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3000"/>
              <a:buNone/>
            </a:pPr>
            <a:r>
              <a:rPr lang="en" sz="1200" b="1" dirty="0">
                <a:solidFill>
                  <a:schemeClr val="dk1"/>
                </a:solidFill>
                <a:latin typeface="Calibri"/>
                <a:ea typeface="Calibri"/>
                <a:cs typeface="Calibri"/>
                <a:sym typeface="Calibri"/>
              </a:rPr>
              <a:t>I observed the  ‘predictions’ are better than randomly selecting a </a:t>
            </a:r>
            <a:r>
              <a:rPr lang="en-US" sz="1200" b="1" dirty="0">
                <a:solidFill>
                  <a:schemeClr val="dk1"/>
                </a:solidFill>
                <a:latin typeface="Calibri"/>
                <a:ea typeface="Calibri"/>
                <a:cs typeface="Calibri"/>
                <a:sym typeface="Calibri"/>
              </a:rPr>
              <a:t>label</a:t>
            </a:r>
            <a:r>
              <a:rPr lang="en" sz="1200" b="1" dirty="0">
                <a:solidFill>
                  <a:schemeClr val="dk1"/>
                </a:solidFill>
                <a:latin typeface="Calibri"/>
                <a:ea typeface="Calibri"/>
                <a:cs typeface="Calibri"/>
                <a:sym typeface="Calibri"/>
              </a:rPr>
              <a:t> between 1 and 15</a:t>
            </a:r>
          </a:p>
          <a:p>
            <a:pPr marL="0" lvl="0" indent="0" algn="l" rtl="0">
              <a:lnSpc>
                <a:spcPct val="115000"/>
              </a:lnSpc>
              <a:spcBef>
                <a:spcPts val="0"/>
              </a:spcBef>
              <a:spcAft>
                <a:spcPts val="0"/>
              </a:spcAft>
              <a:buSzPts val="3000"/>
              <a:buNone/>
            </a:pPr>
            <a:r>
              <a:rPr lang="en" sz="1200" b="1" dirty="0">
                <a:solidFill>
                  <a:schemeClr val="dk1"/>
                </a:solidFill>
                <a:latin typeface="Calibri"/>
                <a:ea typeface="Calibri"/>
                <a:cs typeface="Calibri"/>
                <a:sym typeface="Calibri"/>
              </a:rPr>
              <a:t>K value: </a:t>
            </a:r>
            <a:r>
              <a:rPr lang="en-US" sz="1200" dirty="0">
                <a:solidFill>
                  <a:schemeClr val="dk1"/>
                </a:solidFill>
                <a:latin typeface="Calibri"/>
                <a:ea typeface="Calibri"/>
                <a:cs typeface="Calibri"/>
                <a:sym typeface="Calibri"/>
              </a:rPr>
              <a:t>I</a:t>
            </a:r>
            <a:r>
              <a:rPr lang="en" sz="1200" dirty="0">
                <a:solidFill>
                  <a:schemeClr val="dk1"/>
                </a:solidFill>
                <a:latin typeface="Calibri"/>
                <a:ea typeface="Calibri"/>
                <a:cs typeface="Calibri"/>
                <a:sym typeface="Calibri"/>
              </a:rPr>
              <a:t> ran the </a:t>
            </a:r>
            <a:r>
              <a:rPr lang="en-US" sz="1200" dirty="0">
                <a:solidFill>
                  <a:schemeClr val="dk1"/>
                </a:solidFill>
                <a:latin typeface="Calibri"/>
                <a:ea typeface="Calibri"/>
                <a:cs typeface="Calibri"/>
                <a:sym typeface="Calibri"/>
              </a:rPr>
              <a:t>experiment</a:t>
            </a:r>
            <a:r>
              <a:rPr lang="en" sz="1200" dirty="0">
                <a:solidFill>
                  <a:schemeClr val="dk1"/>
                </a:solidFill>
                <a:latin typeface="Calibri"/>
                <a:ea typeface="Calibri"/>
                <a:cs typeface="Calibri"/>
                <a:sym typeface="Calibri"/>
              </a:rPr>
              <a:t> for k values from 1-30 and p = 50. From the figure below, it generated the expected curve for the prediction accuracy vs the number of PCs (k values). The first 10 PCs has the most significant contribution to the accuracy. By increasing the PCs furthermore, it won’t improve the accuracy much. Therefore, the </a:t>
            </a:r>
            <a:r>
              <a:rPr lang="en-US" sz="1200" dirty="0">
                <a:solidFill>
                  <a:schemeClr val="dk1"/>
                </a:solidFill>
                <a:latin typeface="Calibri"/>
                <a:ea typeface="Calibri"/>
                <a:cs typeface="Calibri"/>
                <a:sym typeface="Calibri"/>
              </a:rPr>
              <a:t>dimensionality</a:t>
            </a:r>
            <a:r>
              <a:rPr lang="en" sz="1200" dirty="0">
                <a:solidFill>
                  <a:schemeClr val="dk1"/>
                </a:solidFill>
                <a:latin typeface="Calibri"/>
                <a:ea typeface="Calibri"/>
                <a:cs typeface="Calibri"/>
                <a:sym typeface="Calibri"/>
              </a:rPr>
              <a:t> can be reduced to 10 PCs.</a:t>
            </a:r>
          </a:p>
          <a:p>
            <a:pPr marL="0" lvl="0" indent="0" algn="l" rtl="0">
              <a:lnSpc>
                <a:spcPct val="115000"/>
              </a:lnSpc>
              <a:spcBef>
                <a:spcPts val="0"/>
              </a:spcBef>
              <a:spcAft>
                <a:spcPts val="0"/>
              </a:spcAft>
              <a:buSzPts val="3000"/>
              <a:buNone/>
            </a:pPr>
            <a:endParaRPr lang="en"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3000"/>
              <a:buNone/>
            </a:pPr>
            <a:r>
              <a:rPr lang="en" sz="1200" b="1" dirty="0">
                <a:solidFill>
                  <a:schemeClr val="dk1"/>
                </a:solidFill>
                <a:latin typeface="Calibri"/>
                <a:ea typeface="Calibri"/>
                <a:cs typeface="Calibri"/>
                <a:sym typeface="Calibri"/>
              </a:rPr>
              <a:t>Data split percentage</a:t>
            </a:r>
            <a:r>
              <a:rPr lang="en" sz="1200" dirty="0">
                <a:solidFill>
                  <a:schemeClr val="dk1"/>
                </a:solidFill>
                <a:latin typeface="Calibri"/>
                <a:ea typeface="Calibri"/>
                <a:cs typeface="Calibri"/>
                <a:sym typeface="Calibri"/>
              </a:rPr>
              <a:t>: I ran the experiment with fixed k value (10), and  iterates through p from 0.2 to 0.9. The result is expected as the 0.7-0.8 yields the best accuracy. This aligns with common Machine Learning practice when splits</a:t>
            </a:r>
            <a:r>
              <a:rPr lang="en-US" sz="1200" dirty="0">
                <a:solidFill>
                  <a:schemeClr val="dk1"/>
                </a:solidFill>
                <a:latin typeface="Calibri"/>
                <a:ea typeface="Calibri"/>
                <a:cs typeface="Calibri"/>
                <a:sym typeface="Calibri"/>
              </a:rPr>
              <a:t> </a:t>
            </a:r>
            <a:r>
              <a:rPr lang="en" sz="1200" dirty="0">
                <a:solidFill>
                  <a:schemeClr val="dk1"/>
                </a:solidFill>
                <a:latin typeface="Calibri"/>
                <a:ea typeface="Calibri"/>
                <a:cs typeface="Calibri"/>
                <a:sym typeface="Calibri"/>
              </a:rPr>
              <a:t>the data into training and testing sets.</a:t>
            </a:r>
          </a:p>
          <a:p>
            <a:pPr marL="0" lvl="0" indent="0" algn="l" rtl="0">
              <a:lnSpc>
                <a:spcPct val="115000"/>
              </a:lnSpc>
              <a:spcBef>
                <a:spcPts val="0"/>
              </a:spcBef>
              <a:spcAft>
                <a:spcPts val="0"/>
              </a:spcAft>
              <a:buSzPts val="3000"/>
              <a:buNone/>
            </a:pPr>
            <a:endParaRPr sz="2400" dirty="0">
              <a:solidFill>
                <a:schemeClr val="dk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E95B0827-6609-9F4D-BFA1-4B3D9BF69F96}"/>
              </a:ext>
            </a:extLst>
          </p:cNvPr>
          <p:cNvPicPr>
            <a:picLocks noChangeAspect="1"/>
          </p:cNvPicPr>
          <p:nvPr/>
        </p:nvPicPr>
        <p:blipFill>
          <a:blip r:embed="rId3"/>
          <a:stretch>
            <a:fillRect/>
          </a:stretch>
        </p:blipFill>
        <p:spPr>
          <a:xfrm>
            <a:off x="1492607" y="2637286"/>
            <a:ext cx="2870165" cy="2300239"/>
          </a:xfrm>
          <a:prstGeom prst="rect">
            <a:avLst/>
          </a:prstGeom>
        </p:spPr>
      </p:pic>
      <p:pic>
        <p:nvPicPr>
          <p:cNvPr id="7" name="Picture 6">
            <a:extLst>
              <a:ext uri="{FF2B5EF4-FFF2-40B4-BE49-F238E27FC236}">
                <a16:creationId xmlns:a16="http://schemas.microsoft.com/office/drawing/2014/main" id="{8043434E-0BD2-EA42-B631-D1263AEA1979}"/>
              </a:ext>
            </a:extLst>
          </p:cNvPr>
          <p:cNvPicPr>
            <a:picLocks noChangeAspect="1"/>
          </p:cNvPicPr>
          <p:nvPr/>
        </p:nvPicPr>
        <p:blipFill>
          <a:blip r:embed="rId4"/>
          <a:stretch>
            <a:fillRect/>
          </a:stretch>
        </p:blipFill>
        <p:spPr>
          <a:xfrm>
            <a:off x="4572000" y="2637286"/>
            <a:ext cx="2870164" cy="23297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2"/>
          <p:cNvSpPr txBox="1">
            <a:spLocks noGrp="1"/>
          </p:cNvSpPr>
          <p:nvPr>
            <p:ph type="title"/>
          </p:nvPr>
        </p:nvSpPr>
        <p:spPr>
          <a:xfrm>
            <a:off x="457200" y="205975"/>
            <a:ext cx="8589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2a: Average accuracy</a:t>
            </a:r>
            <a:endParaRPr dirty="0"/>
          </a:p>
        </p:txBody>
      </p:sp>
      <p:sp>
        <p:nvSpPr>
          <p:cNvPr id="65" name="Google Shape;65;p1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999999"/>
                </a:solidFill>
                <a:latin typeface="Arial"/>
                <a:ea typeface="Arial"/>
                <a:cs typeface="Arial"/>
                <a:sym typeface="Arial"/>
              </a:rPr>
              <a:t>Computer Vision @ GT</a:t>
            </a:r>
            <a:endParaRPr sz="1000" b="0" i="0" u="none" strike="noStrike" cap="none">
              <a:solidFill>
                <a:srgbClr val="999999"/>
              </a:solidFill>
              <a:latin typeface="Arial"/>
              <a:ea typeface="Arial"/>
              <a:cs typeface="Arial"/>
              <a:sym typeface="Arial"/>
            </a:endParaRPr>
          </a:p>
        </p:txBody>
      </p:sp>
      <p:sp>
        <p:nvSpPr>
          <p:cNvPr id="66" name="Google Shape;66;p12"/>
          <p:cNvSpPr txBox="1">
            <a:spLocks noGrp="1"/>
          </p:cNvSpPr>
          <p:nvPr>
            <p:ph type="body" idx="1"/>
          </p:nvPr>
        </p:nvSpPr>
        <p:spPr>
          <a:xfrm>
            <a:off x="170481" y="2293564"/>
            <a:ext cx="3711844" cy="203132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3000"/>
              <a:buNone/>
            </a:pPr>
            <a:r>
              <a:rPr lang="en-US" sz="1200" dirty="0">
                <a:sym typeface="Calibri"/>
              </a:rPr>
              <a:t>20 iterations, data split = 0.8:</a:t>
            </a:r>
          </a:p>
          <a:p>
            <a:pPr marL="38100" indent="0">
              <a:buNone/>
            </a:pPr>
            <a:r>
              <a:rPr lang="en-US" sz="1200" dirty="0"/>
              <a:t>('(Random) Training accuracy', '48.97 %')</a:t>
            </a:r>
          </a:p>
          <a:p>
            <a:pPr marL="38100" indent="0">
              <a:buNone/>
            </a:pPr>
            <a:r>
              <a:rPr lang="en-US" sz="1200" dirty="0"/>
              <a:t>('(Weak) Training accuracy', '87.61 %')</a:t>
            </a:r>
          </a:p>
          <a:p>
            <a:pPr marL="38100" indent="0">
              <a:buNone/>
            </a:pPr>
            <a:r>
              <a:rPr lang="en-US" sz="1200" dirty="0"/>
              <a:t>('(Boosting) Training accuracy', '91.49 %')</a:t>
            </a:r>
          </a:p>
          <a:p>
            <a:pPr marL="38100" indent="0">
              <a:buNone/>
            </a:pPr>
            <a:r>
              <a:rPr lang="en-US" sz="1200" dirty="0"/>
              <a:t>('(Random) Testing accuracy:', '47.13 %')</a:t>
            </a:r>
          </a:p>
          <a:p>
            <a:pPr marL="38100" indent="0">
              <a:buNone/>
            </a:pPr>
            <a:r>
              <a:rPr lang="en-US" sz="1200" dirty="0"/>
              <a:t>('(Weak) Testing accuracy', '86.35 %')</a:t>
            </a:r>
          </a:p>
          <a:p>
            <a:pPr marL="38100" indent="0">
              <a:buNone/>
            </a:pPr>
            <a:r>
              <a:rPr lang="en-US" sz="1200" dirty="0"/>
              <a:t>('(Boosting) Testing accuracy', '91.11 %')</a:t>
            </a:r>
          </a:p>
          <a:p>
            <a:pPr marL="0" lvl="0" indent="0" algn="l" rtl="0">
              <a:lnSpc>
                <a:spcPct val="115000"/>
              </a:lnSpc>
              <a:spcBef>
                <a:spcPts val="0"/>
              </a:spcBef>
              <a:spcAft>
                <a:spcPts val="0"/>
              </a:spcAft>
              <a:buSzPts val="3000"/>
              <a:buNone/>
            </a:pPr>
            <a:endParaRPr sz="1400"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260ACE6-1F99-0C49-AD0E-65951988B54E}"/>
              </a:ext>
            </a:extLst>
          </p:cNvPr>
          <p:cNvSpPr txBox="1"/>
          <p:nvPr/>
        </p:nvSpPr>
        <p:spPr>
          <a:xfrm>
            <a:off x="6187063" y="2355742"/>
            <a:ext cx="3142917" cy="1773552"/>
          </a:xfrm>
          <a:prstGeom prst="rect">
            <a:avLst/>
          </a:prstGeom>
          <a:noFill/>
        </p:spPr>
        <p:txBody>
          <a:bodyPr wrap="square" rtlCol="0">
            <a:spAutoFit/>
          </a:bodyPr>
          <a:lstStyle/>
          <a:p>
            <a:pPr marL="38100" indent="0">
              <a:buNone/>
            </a:pPr>
            <a:r>
              <a:rPr lang="en-US" sz="1200" dirty="0"/>
              <a:t>5 iterations, data split = 0.8:</a:t>
            </a:r>
          </a:p>
          <a:p>
            <a:pPr marL="38100" indent="0">
              <a:buNone/>
            </a:pPr>
            <a:endParaRPr lang="en-US" sz="1200" dirty="0"/>
          </a:p>
          <a:p>
            <a:pPr marL="38100" indent="0">
              <a:buNone/>
            </a:pPr>
            <a:r>
              <a:rPr lang="en-US" sz="1200" dirty="0"/>
              <a:t>('(Random) Training accuracy', '47.15 %')</a:t>
            </a:r>
          </a:p>
          <a:p>
            <a:pPr marL="38100" indent="0">
              <a:buNone/>
            </a:pPr>
            <a:r>
              <a:rPr lang="en-US" sz="1200" dirty="0"/>
              <a:t>('(Weak) Training accuracy', '82.38 %')</a:t>
            </a:r>
          </a:p>
          <a:p>
            <a:pPr marL="38100" indent="0">
              <a:buNone/>
            </a:pPr>
            <a:r>
              <a:rPr lang="en-US" sz="1200" dirty="0"/>
              <a:t>('(Boosting) Training accuracy', '86.83 %')</a:t>
            </a:r>
          </a:p>
          <a:p>
            <a:pPr marL="38100" indent="0">
              <a:buNone/>
            </a:pPr>
            <a:r>
              <a:rPr lang="en-US" sz="1200" dirty="0"/>
              <a:t>('(Random) Testing accuracy:', '47.42 %')</a:t>
            </a:r>
          </a:p>
          <a:p>
            <a:pPr marL="38100" indent="0">
              <a:buNone/>
            </a:pPr>
            <a:r>
              <a:rPr lang="en-US" sz="1200" dirty="0"/>
              <a:t>('(Weak) Testing accuracy', '79.96 %')</a:t>
            </a:r>
          </a:p>
          <a:p>
            <a:pPr marL="38100" indent="0">
              <a:buNone/>
            </a:pPr>
            <a:r>
              <a:rPr lang="en-US" sz="1200" dirty="0"/>
              <a:t>('(Boosting) Testing accuracy', '81.99 %')</a:t>
            </a:r>
          </a:p>
          <a:p>
            <a:endParaRPr lang="en-US" dirty="0"/>
          </a:p>
        </p:txBody>
      </p:sp>
      <p:sp>
        <p:nvSpPr>
          <p:cNvPr id="7" name="Google Shape;66;p12">
            <a:extLst>
              <a:ext uri="{FF2B5EF4-FFF2-40B4-BE49-F238E27FC236}">
                <a16:creationId xmlns:a16="http://schemas.microsoft.com/office/drawing/2014/main" id="{E4693FAD-E0BE-364B-9DF4-431B48E564C1}"/>
              </a:ext>
            </a:extLst>
          </p:cNvPr>
          <p:cNvSpPr txBox="1">
            <a:spLocks/>
          </p:cNvSpPr>
          <p:nvPr/>
        </p:nvSpPr>
        <p:spPr>
          <a:xfrm>
            <a:off x="3186272" y="2324653"/>
            <a:ext cx="4150809" cy="21582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000000"/>
              </a:buClr>
              <a:buSzPts val="3000"/>
              <a:buFont typeface="Arial"/>
              <a:buChar char="●"/>
              <a:defRPr sz="3000" b="0" i="0" u="none" strike="noStrike" cap="none">
                <a:solidFill>
                  <a:srgbClr val="000000"/>
                </a:solidFill>
                <a:latin typeface="Arial"/>
                <a:ea typeface="Arial"/>
                <a:cs typeface="Arial"/>
                <a:sym typeface="Arial"/>
              </a:defRPr>
            </a:lvl1pPr>
            <a:lvl2pPr marL="914400" marR="0" lvl="1"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9pPr>
          </a:lstStyle>
          <a:p>
            <a:pPr marL="0" indent="0">
              <a:lnSpc>
                <a:spcPct val="115000"/>
              </a:lnSpc>
              <a:spcBef>
                <a:spcPts val="0"/>
              </a:spcBef>
              <a:buFont typeface="Arial"/>
              <a:buNone/>
            </a:pPr>
            <a:r>
              <a:rPr lang="en-US" sz="1200" dirty="0">
                <a:sym typeface="Calibri"/>
              </a:rPr>
              <a:t>20 iterations, data split = 0.5:</a:t>
            </a:r>
          </a:p>
          <a:p>
            <a:pPr marL="38100" indent="0">
              <a:buNone/>
            </a:pPr>
            <a:r>
              <a:rPr lang="en-US" sz="1200" dirty="0"/>
              <a:t>('(Random) Training accuracy', '48.81 %')</a:t>
            </a:r>
          </a:p>
          <a:p>
            <a:pPr marL="38100" indent="0">
              <a:buNone/>
            </a:pPr>
            <a:r>
              <a:rPr lang="en-US" sz="1200" dirty="0"/>
              <a:t>('(Weak) Training accuracy', '88.04 %')</a:t>
            </a:r>
          </a:p>
          <a:p>
            <a:pPr marL="38100" indent="0">
              <a:buNone/>
            </a:pPr>
            <a:r>
              <a:rPr lang="en-US" sz="1200" dirty="0"/>
              <a:t>('(Boosting) Training accuracy', '94.21 %')</a:t>
            </a:r>
          </a:p>
          <a:p>
            <a:pPr marL="38100" indent="0">
              <a:buNone/>
            </a:pPr>
            <a:r>
              <a:rPr lang="en-US" sz="1200" dirty="0"/>
              <a:t>('(Random) Testing accuracy:', '52.11 %')</a:t>
            </a:r>
          </a:p>
          <a:p>
            <a:pPr marL="38100" indent="0">
              <a:buNone/>
            </a:pPr>
            <a:r>
              <a:rPr lang="en-US" sz="1200" dirty="0"/>
              <a:t>('(Weak) Testing accuracy', '86.32 %')</a:t>
            </a:r>
          </a:p>
          <a:p>
            <a:pPr marL="38100" indent="0">
              <a:buNone/>
            </a:pPr>
            <a:r>
              <a:rPr lang="en-US" sz="1200" dirty="0"/>
              <a:t>('(Boosting) Testing accuracy', '89.22 %')</a:t>
            </a:r>
          </a:p>
          <a:p>
            <a:pPr marL="0" indent="0">
              <a:lnSpc>
                <a:spcPct val="115000"/>
              </a:lnSpc>
              <a:spcBef>
                <a:spcPts val="0"/>
              </a:spcBef>
              <a:buFont typeface="Arial"/>
              <a:buNone/>
            </a:pPr>
            <a:endParaRPr lang="en-US" sz="14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457200" y="205975"/>
            <a:ext cx="8589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2a: Analysis</a:t>
            </a:r>
            <a:endParaRPr/>
          </a:p>
        </p:txBody>
      </p:sp>
      <p:sp>
        <p:nvSpPr>
          <p:cNvPr id="72" name="Google Shape;72;p1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999999"/>
                </a:solidFill>
                <a:latin typeface="Arial"/>
                <a:ea typeface="Arial"/>
                <a:cs typeface="Arial"/>
                <a:sym typeface="Arial"/>
              </a:rPr>
              <a:t>Computer Vision @ GT</a:t>
            </a:r>
            <a:endParaRPr sz="1000" b="0" i="0" u="none" strike="noStrike" cap="none">
              <a:solidFill>
                <a:srgbClr val="999999"/>
              </a:solidFill>
              <a:latin typeface="Arial"/>
              <a:ea typeface="Arial"/>
              <a:cs typeface="Arial"/>
              <a:sym typeface="Arial"/>
            </a:endParaRPr>
          </a:p>
        </p:txBody>
      </p:sp>
      <p:sp>
        <p:nvSpPr>
          <p:cNvPr id="7" name="Google Shape;66;p12">
            <a:extLst>
              <a:ext uri="{FF2B5EF4-FFF2-40B4-BE49-F238E27FC236}">
                <a16:creationId xmlns:a16="http://schemas.microsoft.com/office/drawing/2014/main" id="{8242D9A3-BC1A-354F-BC4A-35A9F9766298}"/>
              </a:ext>
            </a:extLst>
          </p:cNvPr>
          <p:cNvSpPr txBox="1">
            <a:spLocks/>
          </p:cNvSpPr>
          <p:nvPr/>
        </p:nvSpPr>
        <p:spPr>
          <a:xfrm>
            <a:off x="457200" y="1063375"/>
            <a:ext cx="8051369" cy="13236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000000"/>
              </a:buClr>
              <a:buSzPts val="3000"/>
              <a:buFont typeface="Arial"/>
              <a:buChar char="●"/>
              <a:defRPr sz="3000" b="0" i="0" u="none" strike="noStrike" cap="none">
                <a:solidFill>
                  <a:srgbClr val="000000"/>
                </a:solidFill>
                <a:latin typeface="Arial"/>
                <a:ea typeface="Arial"/>
                <a:cs typeface="Arial"/>
                <a:sym typeface="Arial"/>
              </a:defRPr>
            </a:lvl1pPr>
            <a:lvl2pPr marL="914400" marR="0" lvl="1"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8100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9pPr>
          </a:lstStyle>
          <a:p>
            <a:pPr marL="0" indent="0">
              <a:lnSpc>
                <a:spcPct val="115000"/>
              </a:lnSpc>
              <a:spcBef>
                <a:spcPts val="0"/>
              </a:spcBef>
              <a:buFont typeface="Arial"/>
              <a:buNone/>
            </a:pPr>
            <a:r>
              <a:rPr lang="en-US" sz="1400" dirty="0">
                <a:solidFill>
                  <a:schemeClr val="dk1"/>
                </a:solidFill>
                <a:latin typeface="Calibri"/>
                <a:ea typeface="Calibri"/>
                <a:cs typeface="Calibri"/>
                <a:sym typeface="Calibri"/>
              </a:rPr>
              <a:t>As expected, the random classifier has the worst accuracy. Weak classifier is better than random, and the Boosting classifier has slightly better accuracy than Weak classifier. The change in data split percentage does not seem to affect much in this case. Random classifier produces consistent result regardless the number of iteration and data split percentage. For the other two classifier, the accuracy improves with increasing number of iterations. </a:t>
            </a:r>
          </a:p>
          <a:p>
            <a:pPr marL="0" indent="0">
              <a:lnSpc>
                <a:spcPct val="115000"/>
              </a:lnSpc>
              <a:spcBef>
                <a:spcPts val="0"/>
              </a:spcBef>
              <a:buFont typeface="Arial"/>
              <a:buNone/>
            </a:pPr>
            <a:endParaRPr lang="en-US" sz="1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3a: Haar Features</a:t>
            </a:r>
            <a:endParaRPr/>
          </a:p>
        </p:txBody>
      </p:sp>
      <p:sp>
        <p:nvSpPr>
          <p:cNvPr id="79" name="Google Shape;79;p14"/>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999999"/>
                </a:solidFill>
                <a:latin typeface="Arial"/>
                <a:ea typeface="Arial"/>
                <a:cs typeface="Arial"/>
                <a:sym typeface="Arial"/>
              </a:rPr>
              <a:t>Computer Vision @ GT</a:t>
            </a:r>
            <a:endParaRPr sz="1000" b="0" i="0" u="none" strike="noStrike" cap="none">
              <a:solidFill>
                <a:srgbClr val="999999"/>
              </a:solidFill>
              <a:latin typeface="Arial"/>
              <a:ea typeface="Arial"/>
              <a:cs typeface="Arial"/>
              <a:sym typeface="Arial"/>
            </a:endParaRPr>
          </a:p>
        </p:txBody>
      </p:sp>
      <p:sp>
        <p:nvSpPr>
          <p:cNvPr id="80" name="Google Shape;80;p14"/>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ps6-3-a-1.png</a:t>
            </a:r>
            <a:endParaRPr sz="1400" b="1" i="0" u="none" strike="noStrike" cap="none">
              <a:solidFill>
                <a:srgbClr val="000000"/>
              </a:solidFill>
              <a:latin typeface="Calibri"/>
              <a:ea typeface="Calibri"/>
              <a:cs typeface="Calibri"/>
              <a:sym typeface="Calibri"/>
            </a:endParaRPr>
          </a:p>
        </p:txBody>
      </p:sp>
      <p:pic>
        <p:nvPicPr>
          <p:cNvPr id="81" name="Google Shape;81;p14"/>
          <p:cNvPicPr preferRelativeResize="0"/>
          <p:nvPr/>
        </p:nvPicPr>
        <p:blipFill>
          <a:blip r:embed="rId3">
            <a:alphaModFix/>
          </a:blip>
          <a:stretch>
            <a:fillRect/>
          </a:stretch>
        </p:blipFill>
        <p:spPr>
          <a:xfrm>
            <a:off x="2614150" y="1153978"/>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3a: Haar Features</a:t>
            </a:r>
            <a:endParaRPr/>
          </a:p>
        </p:txBody>
      </p:sp>
      <p:sp>
        <p:nvSpPr>
          <p:cNvPr id="87" name="Google Shape;87;p15"/>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999999"/>
                </a:solidFill>
                <a:latin typeface="Arial"/>
                <a:ea typeface="Arial"/>
                <a:cs typeface="Arial"/>
                <a:sym typeface="Arial"/>
              </a:rPr>
              <a:t>Computer Vision @ GT</a:t>
            </a:r>
            <a:endParaRPr sz="1000" b="0" i="0" u="none" strike="noStrike" cap="none">
              <a:solidFill>
                <a:srgbClr val="999999"/>
              </a:solidFill>
              <a:latin typeface="Arial"/>
              <a:ea typeface="Arial"/>
              <a:cs typeface="Arial"/>
              <a:sym typeface="Arial"/>
            </a:endParaRPr>
          </a:p>
        </p:txBody>
      </p:sp>
      <p:sp>
        <p:nvSpPr>
          <p:cNvPr id="88" name="Google Shape;88;p15"/>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ps6-3-a-2.png</a:t>
            </a:r>
            <a:endParaRPr sz="1400" b="1" i="0" u="none" strike="noStrike" cap="none">
              <a:solidFill>
                <a:srgbClr val="000000"/>
              </a:solidFill>
              <a:latin typeface="Calibri"/>
              <a:ea typeface="Calibri"/>
              <a:cs typeface="Calibri"/>
              <a:sym typeface="Calibri"/>
            </a:endParaRPr>
          </a:p>
        </p:txBody>
      </p:sp>
      <p:pic>
        <p:nvPicPr>
          <p:cNvPr id="89" name="Google Shape;89;p15"/>
          <p:cNvPicPr preferRelativeResize="0"/>
          <p:nvPr/>
        </p:nvPicPr>
        <p:blipFill>
          <a:blip r:embed="rId3">
            <a:alphaModFix/>
          </a:blip>
          <a:stretch>
            <a:fillRect/>
          </a:stretch>
        </p:blipFill>
        <p:spPr>
          <a:xfrm>
            <a:off x="2614150" y="1153978"/>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3a: Haar Features</a:t>
            </a:r>
            <a:endParaRPr/>
          </a:p>
        </p:txBody>
      </p:sp>
      <p:sp>
        <p:nvSpPr>
          <p:cNvPr id="95" name="Google Shape;95;p16"/>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999999"/>
                </a:solidFill>
                <a:latin typeface="Arial"/>
                <a:ea typeface="Arial"/>
                <a:cs typeface="Arial"/>
                <a:sym typeface="Arial"/>
              </a:rPr>
              <a:t>Computer Vision @ GT</a:t>
            </a:r>
            <a:endParaRPr sz="1000" b="0" i="0" u="none" strike="noStrike" cap="none">
              <a:solidFill>
                <a:srgbClr val="999999"/>
              </a:solidFill>
              <a:latin typeface="Arial"/>
              <a:ea typeface="Arial"/>
              <a:cs typeface="Arial"/>
              <a:sym typeface="Arial"/>
            </a:endParaRPr>
          </a:p>
        </p:txBody>
      </p:sp>
      <p:sp>
        <p:nvSpPr>
          <p:cNvPr id="96" name="Google Shape;96;p16"/>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ps6-3-a-3.png</a:t>
            </a:r>
            <a:endParaRPr sz="1400" b="1" i="0" u="none" strike="noStrike" cap="none">
              <a:solidFill>
                <a:srgbClr val="000000"/>
              </a:solidFill>
              <a:latin typeface="Calibri"/>
              <a:ea typeface="Calibri"/>
              <a:cs typeface="Calibri"/>
              <a:sym typeface="Calibri"/>
            </a:endParaRPr>
          </a:p>
        </p:txBody>
      </p:sp>
      <p:pic>
        <p:nvPicPr>
          <p:cNvPr id="97" name="Google Shape;97;p16"/>
          <p:cNvPicPr preferRelativeResize="0"/>
          <p:nvPr/>
        </p:nvPicPr>
        <p:blipFill>
          <a:blip r:embed="rId3">
            <a:alphaModFix/>
          </a:blip>
          <a:stretch>
            <a:fillRect/>
          </a:stretch>
        </p:blipFill>
        <p:spPr>
          <a:xfrm>
            <a:off x="2614150" y="1153978"/>
            <a:ext cx="1905000" cy="1905000"/>
          </a:xfrm>
          <a:prstGeom prst="rect">
            <a:avLst/>
          </a:prstGeom>
          <a:noFill/>
          <a:ln>
            <a:noFill/>
          </a:ln>
        </p:spPr>
      </p:pic>
    </p:spTree>
  </p:cSld>
  <p:clrMapOvr>
    <a:masterClrMapping/>
  </p:clrMapOvr>
</p:sld>
</file>

<file path=ppt/theme/theme1.xml><?xml version="1.0" encoding="utf-8"?>
<a:theme xmlns:a="http://schemas.openxmlformats.org/drawingml/2006/main"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736</Words>
  <Application>Microsoft Macintosh PowerPoint</Application>
  <PresentationFormat>On-screen Show (16:9)</PresentationFormat>
  <Paragraphs>79</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Menlo</vt:lpstr>
      <vt:lpstr>Light Gradient</vt:lpstr>
      <vt:lpstr>Computer Vision  Fall 2018 Problem Set #6</vt:lpstr>
      <vt:lpstr>1a: Average face</vt:lpstr>
      <vt:lpstr>1b: Eigenvectors</vt:lpstr>
      <vt:lpstr>1c: Analysis</vt:lpstr>
      <vt:lpstr>2a: Average accuracy</vt:lpstr>
      <vt:lpstr>2a: Analysis</vt:lpstr>
      <vt:lpstr>3a: Haar Features</vt:lpstr>
      <vt:lpstr>3a: Haar Features</vt:lpstr>
      <vt:lpstr>3a: Haar Features</vt:lpstr>
      <vt:lpstr>3a: Haar Features</vt:lpstr>
      <vt:lpstr>3a: Haar Features</vt:lpstr>
      <vt:lpstr>3c: Analysis</vt:lpstr>
      <vt:lpstr>4b: Viola Jones Features</vt:lpstr>
      <vt:lpstr>4b: Viola Jones Features</vt:lpstr>
      <vt:lpstr>4b: Analysis</vt:lpstr>
      <vt:lpstr>4c: Viola Jones Face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Fall 2018 Problem Set #6</dc:title>
  <cp:lastModifiedBy>Lu, Junle</cp:lastModifiedBy>
  <cp:revision>8</cp:revision>
  <dcterms:modified xsi:type="dcterms:W3CDTF">2018-11-12T23:46:05Z</dcterms:modified>
</cp:coreProperties>
</file>