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95"/>
  </p:normalViewPr>
  <p:slideViewPr>
    <p:cSldViewPr snapToGrid="0" snapToObjects="1">
      <p:cViewPr varScale="1">
        <p:scale>
          <a:sx n="150" d="100"/>
          <a:sy n="150" d="100"/>
        </p:scale>
        <p:origin x="17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4b68fc3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4b68fc3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4b68fc3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4b68fc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4b68fc3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4b68fc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4b68fc3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4b68fc3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8e0c7f72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8e0c7f72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04b68fc3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04b68fc3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4b68fc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4b68fc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b68fc3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b68fc3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4b68fc3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4b68fc3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64a7369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64a7369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4b68fc3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4b68fc3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4b68fc3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4b68fc3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tannerhelland.com/3643/grayscale-image-algorithm-vb6/" TargetMode="External"/><Relationship Id="rId3" Type="http://schemas.openxmlformats.org/officeDocument/2006/relationships/image" Target="../media/image15.png"/><Relationship Id="rId7" Type="http://schemas.openxmlformats.org/officeDocument/2006/relationships/hyperlink" Target="https://en.wikipedia.org/wiki/Retina"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hyperlink" Target="https://en.wikipedia.org/wiki/Bayer_filter" TargetMode="External"/><Relationship Id="rId4" Type="http://schemas.openxmlformats.org/officeDocument/2006/relationships/image" Target="../media/image16.png"/><Relationship Id="rId9" Type="http://schemas.openxmlformats.org/officeDocument/2006/relationships/hyperlink" Target="https://hypertextbook.com/facts/2007/SusanZhao.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dirty="0"/>
              <a:t>Computer Vision </a:t>
            </a:r>
            <a:endParaRPr sz="3600" dirty="0"/>
          </a:p>
          <a:p>
            <a:pPr marL="0" lvl="0" indent="0" rtl="0">
              <a:spcBef>
                <a:spcPts val="0"/>
              </a:spcBef>
              <a:spcAft>
                <a:spcPts val="0"/>
              </a:spcAft>
              <a:buNone/>
            </a:pPr>
            <a:r>
              <a:rPr lang="en" sz="3600" dirty="0"/>
              <a:t>Fall 2018</a:t>
            </a:r>
            <a:endParaRPr sz="3600" dirty="0"/>
          </a:p>
          <a:p>
            <a:pPr marL="0" lvl="0" indent="0">
              <a:spcBef>
                <a:spcPts val="0"/>
              </a:spcBef>
              <a:spcAft>
                <a:spcPts val="0"/>
              </a:spcAft>
              <a:buNone/>
            </a:pPr>
            <a:r>
              <a:rPr lang="en" sz="3600" dirty="0"/>
              <a:t>Problem Set #1</a:t>
            </a:r>
            <a:endParaRPr sz="3600" dirty="0"/>
          </a:p>
        </p:txBody>
      </p:sp>
      <p:sp>
        <p:nvSpPr>
          <p:cNvPr id="35" name="Google Shape;35;p8"/>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Junle  Lu</a:t>
            </a:r>
            <a:endParaRPr sz="1800" dirty="0"/>
          </a:p>
          <a:p>
            <a:pPr marL="0" lvl="0" indent="0" rtl="0">
              <a:spcBef>
                <a:spcPts val="0"/>
              </a:spcBef>
              <a:spcAft>
                <a:spcPts val="0"/>
              </a:spcAft>
              <a:buNone/>
            </a:pPr>
            <a:r>
              <a:rPr lang="en-US" sz="1800" dirty="0"/>
              <a:t>j</a:t>
            </a:r>
            <a:r>
              <a:rPr lang="en" sz="1800" dirty="0" err="1"/>
              <a:t>unle.lu@gatech.edu</a:t>
            </a:r>
            <a:endParaRPr sz="1800" dirty="0"/>
          </a:p>
          <a:p>
            <a:pPr marL="0" lvl="0" indent="0">
              <a:spcBef>
                <a:spcPts val="0"/>
              </a:spcBef>
              <a:spcAft>
                <a:spcPts val="0"/>
              </a:spcAft>
              <a:buNone/>
            </a:pPr>
            <a:endParaRPr dirty="0"/>
          </a:p>
        </p:txBody>
      </p:sp>
      <p:sp>
        <p:nvSpPr>
          <p:cNvPr id="36" name="Google Shape;36;p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4d: Difference Image</a:t>
            </a:r>
            <a:endParaRPr/>
          </a:p>
        </p:txBody>
      </p:sp>
      <p:sp>
        <p:nvSpPr>
          <p:cNvPr id="107" name="Google Shape;107;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9" name="Google Shape;109;p17"/>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ps1-4-d-1.png</a:t>
            </a:r>
            <a:endParaRPr/>
          </a:p>
        </p:txBody>
      </p:sp>
      <p:pic>
        <p:nvPicPr>
          <p:cNvPr id="3" name="Picture 2">
            <a:extLst>
              <a:ext uri="{FF2B5EF4-FFF2-40B4-BE49-F238E27FC236}">
                <a16:creationId xmlns:a16="http://schemas.microsoft.com/office/drawing/2014/main" id="{DF70F389-4BB7-3845-896D-5D3E514076D4}"/>
              </a:ext>
            </a:extLst>
          </p:cNvPr>
          <p:cNvPicPr>
            <a:picLocks noChangeAspect="1"/>
          </p:cNvPicPr>
          <p:nvPr/>
        </p:nvPicPr>
        <p:blipFill>
          <a:blip r:embed="rId3"/>
          <a:stretch>
            <a:fillRect/>
          </a:stretch>
        </p:blipFill>
        <p:spPr>
          <a:xfrm>
            <a:off x="951149" y="1063374"/>
            <a:ext cx="4107897" cy="2834449"/>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5a: Noisy Green Channel</a:t>
            </a:r>
            <a:endParaRPr/>
          </a:p>
        </p:txBody>
      </p:sp>
      <p:sp>
        <p:nvSpPr>
          <p:cNvPr id="115" name="Google Shape;115;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7" name="Google Shape;117;p18"/>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ps1-5-a-1.png</a:t>
            </a:r>
            <a:endParaRPr/>
          </a:p>
        </p:txBody>
      </p:sp>
      <p:pic>
        <p:nvPicPr>
          <p:cNvPr id="3" name="Picture 2">
            <a:extLst>
              <a:ext uri="{FF2B5EF4-FFF2-40B4-BE49-F238E27FC236}">
                <a16:creationId xmlns:a16="http://schemas.microsoft.com/office/drawing/2014/main" id="{A1C1EB04-13BE-8F49-9578-11B8F361D179}"/>
              </a:ext>
            </a:extLst>
          </p:cNvPr>
          <p:cNvPicPr>
            <a:picLocks noChangeAspect="1"/>
          </p:cNvPicPr>
          <p:nvPr/>
        </p:nvPicPr>
        <p:blipFill>
          <a:blip r:embed="rId3"/>
          <a:stretch>
            <a:fillRect/>
          </a:stretch>
        </p:blipFill>
        <p:spPr>
          <a:xfrm>
            <a:off x="951149" y="1063374"/>
            <a:ext cx="4136923" cy="2854477"/>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5b: Noisy Blue Channel</a:t>
            </a:r>
            <a:endParaRPr/>
          </a:p>
        </p:txBody>
      </p:sp>
      <p:sp>
        <p:nvSpPr>
          <p:cNvPr id="123" name="Google Shape;123;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5" name="Google Shape;125;p19"/>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ps1-5-b-1.png</a:t>
            </a:r>
            <a:endParaRPr/>
          </a:p>
        </p:txBody>
      </p:sp>
      <p:pic>
        <p:nvPicPr>
          <p:cNvPr id="3" name="Picture 2">
            <a:extLst>
              <a:ext uri="{FF2B5EF4-FFF2-40B4-BE49-F238E27FC236}">
                <a16:creationId xmlns:a16="http://schemas.microsoft.com/office/drawing/2014/main" id="{748DF64F-2FB4-0B43-B17E-118475D957C0}"/>
              </a:ext>
            </a:extLst>
          </p:cNvPr>
          <p:cNvPicPr>
            <a:picLocks noChangeAspect="1"/>
          </p:cNvPicPr>
          <p:nvPr/>
        </p:nvPicPr>
        <p:blipFill>
          <a:blip r:embed="rId3"/>
          <a:stretch>
            <a:fillRect/>
          </a:stretch>
        </p:blipFill>
        <p:spPr>
          <a:xfrm>
            <a:off x="951149" y="1063374"/>
            <a:ext cx="4136923" cy="2854477"/>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6a: Discussion (3 slides)</a:t>
            </a:r>
            <a:endParaRPr dirty="0"/>
          </a:p>
        </p:txBody>
      </p:sp>
      <p:sp>
        <p:nvSpPr>
          <p:cNvPr id="131" name="Google Shape;131;p20"/>
          <p:cNvSpPr txBox="1">
            <a:spLocks noGrp="1"/>
          </p:cNvSpPr>
          <p:nvPr>
            <p:ph type="body" idx="1"/>
          </p:nvPr>
        </p:nvSpPr>
        <p:spPr>
          <a:xfrm>
            <a:off x="105508" y="1200150"/>
            <a:ext cx="8581292" cy="3725700"/>
          </a:xfrm>
          <a:prstGeom prst="rect">
            <a:avLst/>
          </a:prstGeom>
        </p:spPr>
        <p:txBody>
          <a:bodyPr spcFirstLastPara="1" wrap="square" lIns="91425" tIns="91425" rIns="91425" bIns="91425" anchor="t" anchorCtr="0">
            <a:noAutofit/>
          </a:bodyPr>
          <a:lstStyle/>
          <a:p>
            <a:pPr marL="355600" lvl="1" indent="0">
              <a:lnSpc>
                <a:spcPct val="115000"/>
              </a:lnSpc>
              <a:buClr>
                <a:schemeClr val="dk1"/>
              </a:buClr>
              <a:buSzPts val="1600"/>
              <a:buNone/>
            </a:pPr>
            <a:r>
              <a:rPr lang="en-US" sz="1200" dirty="0"/>
              <a:t>Q: Use the image </a:t>
            </a:r>
            <a:r>
              <a:rPr lang="en-US" sz="1200" b="1" dirty="0" err="1"/>
              <a:t>southafricaflagface.png</a:t>
            </a:r>
            <a:r>
              <a:rPr lang="en-US" sz="1200" dirty="0"/>
              <a:t> and look at all three channels individually as monochrome. Between all color channels, which channel most resembles a grayscale conversion of the original?  Why is this? Does it matter if you use other images? (For this problem, you will have to read a bit on how the eye works/cameras to discover which channel is more prevalent and widely used)</a:t>
            </a:r>
          </a:p>
          <a:p>
            <a:pPr marL="355600" lvl="1" indent="0">
              <a:lnSpc>
                <a:spcPct val="115000"/>
              </a:lnSpc>
              <a:buClr>
                <a:schemeClr val="dk1"/>
              </a:buClr>
              <a:buSzPts val="1600"/>
              <a:buNone/>
            </a:pPr>
            <a:endParaRPr lang="en-US" sz="1200" dirty="0">
              <a:solidFill>
                <a:schemeClr val="dk1"/>
              </a:solidFill>
            </a:endParaRPr>
          </a:p>
          <a:p>
            <a:pPr marL="355600" lvl="1" indent="0">
              <a:lnSpc>
                <a:spcPct val="115000"/>
              </a:lnSpc>
              <a:buClr>
                <a:schemeClr val="dk1"/>
              </a:buClr>
              <a:buSzPts val="1600"/>
              <a:buNone/>
            </a:pPr>
            <a:r>
              <a:rPr lang="en-US" sz="1200" dirty="0">
                <a:solidFill>
                  <a:schemeClr val="dk1"/>
                </a:solidFill>
              </a:rPr>
              <a:t>Ans: From testing and generating different monochrome images (see last slide), it is clear that green channel monochrome image most resembles a grayscale conversion of the original. It is because that human eyes (retina) are twice as sensitive to green color than red and blue colors [1][3]. Due to this biological structure, the camera is also designed to filter in twice as many green color than other two colors, which is known as Bayer filter[4]. Therefore, green color has more weight on the luminance of the image. A grayscale image represents the luminance of a image (the shades from black to white). A typical equation to generate grayscale is “</a:t>
            </a:r>
            <a:r>
              <a:rPr lang="en-US" sz="1200" dirty="0"/>
              <a:t>Gray = (Red * 0.299 + Green * 0.587 + Blue * 0.114)” [3]. Green color has much larger coefficient than the other two. It does matter if I use the other image. For an extreme case, if the original image has zero value for the green channel, then green channel has no weight on the grayscale equation. In this case, I would think that red channel monochrome will be closer to the grayscale image.</a:t>
            </a:r>
            <a:endParaRPr lang="en" sz="1200" dirty="0">
              <a:solidFill>
                <a:schemeClr val="dk1"/>
              </a:solidFill>
            </a:endParaRPr>
          </a:p>
          <a:p>
            <a:pPr marL="355600" lvl="1" indent="0" rtl="0">
              <a:lnSpc>
                <a:spcPct val="115000"/>
              </a:lnSpc>
              <a:spcBef>
                <a:spcPts val="0"/>
              </a:spcBef>
              <a:spcAft>
                <a:spcPts val="0"/>
              </a:spcAft>
              <a:buClr>
                <a:schemeClr val="dk1"/>
              </a:buClr>
              <a:buSzPts val="1600"/>
              <a:buNone/>
            </a:pPr>
            <a:endParaRPr lang="en" sz="1200" dirty="0">
              <a:solidFill>
                <a:schemeClr val="dk1"/>
              </a:solidFill>
            </a:endParaRPr>
          </a:p>
          <a:p>
            <a:pPr marL="38100" indent="0">
              <a:buNone/>
            </a:pPr>
            <a:endParaRPr lang="en" sz="1200" dirty="0">
              <a:solidFill>
                <a:schemeClr val="dk1"/>
              </a:solidFill>
            </a:endParaRPr>
          </a:p>
          <a:p>
            <a:pPr marL="355600" lvl="1" indent="0">
              <a:lnSpc>
                <a:spcPct val="115000"/>
              </a:lnSpc>
              <a:buClr>
                <a:schemeClr val="dk1"/>
              </a:buClr>
              <a:buSzPts val="1600"/>
              <a:buNone/>
            </a:pPr>
            <a:endParaRPr lang="en" sz="1400" dirty="0">
              <a:solidFill>
                <a:schemeClr val="dk1"/>
              </a:solidFill>
            </a:endParaRPr>
          </a:p>
          <a:p>
            <a:pPr marL="355600" lvl="1" indent="0" rtl="0">
              <a:lnSpc>
                <a:spcPct val="115000"/>
              </a:lnSpc>
              <a:spcBef>
                <a:spcPts val="0"/>
              </a:spcBef>
              <a:spcAft>
                <a:spcPts val="0"/>
              </a:spcAft>
              <a:buClr>
                <a:schemeClr val="dk1"/>
              </a:buClr>
              <a:buSzPts val="1600"/>
              <a:buNone/>
            </a:pPr>
            <a:endParaRPr lang="en" sz="1200" dirty="0">
              <a:solidFill>
                <a:schemeClr val="dk1"/>
              </a:solidFill>
            </a:endParaRPr>
          </a:p>
          <a:p>
            <a:pPr marL="355600" lvl="1" indent="0" rtl="0">
              <a:lnSpc>
                <a:spcPct val="115000"/>
              </a:lnSpc>
              <a:spcBef>
                <a:spcPts val="0"/>
              </a:spcBef>
              <a:spcAft>
                <a:spcPts val="0"/>
              </a:spcAft>
              <a:buClr>
                <a:schemeClr val="dk1"/>
              </a:buClr>
              <a:buSzPts val="1600"/>
              <a:buNone/>
            </a:pPr>
            <a:endParaRPr lang="en" sz="1200" dirty="0">
              <a:solidFill>
                <a:schemeClr val="dk1"/>
              </a:solidFill>
            </a:endParaRPr>
          </a:p>
          <a:p>
            <a:pPr marL="355600" lvl="1" indent="0" rtl="0">
              <a:lnSpc>
                <a:spcPct val="115000"/>
              </a:lnSpc>
              <a:spcBef>
                <a:spcPts val="0"/>
              </a:spcBef>
              <a:spcAft>
                <a:spcPts val="0"/>
              </a:spcAft>
              <a:buClr>
                <a:schemeClr val="dk1"/>
              </a:buClr>
              <a:buSzPts val="1600"/>
              <a:buNone/>
            </a:pPr>
            <a:endParaRPr lang="en" sz="1200" dirty="0">
              <a:solidFill>
                <a:schemeClr val="dk1"/>
              </a:solidFill>
            </a:endParaRPr>
          </a:p>
          <a:p>
            <a:pPr marL="355600" lvl="1" indent="0" rtl="0">
              <a:lnSpc>
                <a:spcPct val="115000"/>
              </a:lnSpc>
              <a:spcBef>
                <a:spcPts val="0"/>
              </a:spcBef>
              <a:spcAft>
                <a:spcPts val="0"/>
              </a:spcAft>
              <a:buClr>
                <a:schemeClr val="dk1"/>
              </a:buClr>
              <a:buSzPts val="1600"/>
              <a:buNone/>
            </a:pPr>
            <a:endParaRPr lang="en" sz="1200" dirty="0">
              <a:solidFill>
                <a:schemeClr val="dk1"/>
              </a:solidFill>
            </a:endParaRPr>
          </a:p>
          <a:p>
            <a:pPr marL="355600" lvl="1" indent="0" rtl="0">
              <a:lnSpc>
                <a:spcPct val="115000"/>
              </a:lnSpc>
              <a:spcBef>
                <a:spcPts val="0"/>
              </a:spcBef>
              <a:spcAft>
                <a:spcPts val="0"/>
              </a:spcAft>
              <a:buClr>
                <a:schemeClr val="dk1"/>
              </a:buClr>
              <a:buSzPts val="1600"/>
              <a:buNone/>
            </a:pPr>
            <a:endParaRPr lang="en" sz="1200" dirty="0">
              <a:solidFill>
                <a:schemeClr val="dk1"/>
              </a:solidFill>
            </a:endParaRPr>
          </a:p>
          <a:p>
            <a:pPr marL="355600" lvl="1" indent="0" rtl="0">
              <a:lnSpc>
                <a:spcPct val="115000"/>
              </a:lnSpc>
              <a:spcBef>
                <a:spcPts val="0"/>
              </a:spcBef>
              <a:spcAft>
                <a:spcPts val="0"/>
              </a:spcAft>
              <a:buClr>
                <a:schemeClr val="dk1"/>
              </a:buClr>
              <a:buSzPts val="1600"/>
              <a:buNone/>
            </a:pPr>
            <a:endParaRPr sz="1400" dirty="0">
              <a:solidFill>
                <a:schemeClr val="dk1"/>
              </a:solidFill>
            </a:endParaRPr>
          </a:p>
        </p:txBody>
      </p:sp>
      <p:sp>
        <p:nvSpPr>
          <p:cNvPr id="132" name="Google Shape;132;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7277-672B-4244-89BD-047110E849BD}"/>
              </a:ext>
            </a:extLst>
          </p:cNvPr>
          <p:cNvSpPr>
            <a:spLocks noGrp="1"/>
          </p:cNvSpPr>
          <p:nvPr>
            <p:ph type="title"/>
          </p:nvPr>
        </p:nvSpPr>
        <p:spPr/>
        <p:txBody>
          <a:bodyPr/>
          <a:lstStyle/>
          <a:p>
            <a:r>
              <a:rPr lang="en-US" dirty="0"/>
              <a:t>6b&amp;c:</a:t>
            </a:r>
          </a:p>
        </p:txBody>
      </p:sp>
      <p:sp>
        <p:nvSpPr>
          <p:cNvPr id="3" name="Text Placeholder 2">
            <a:extLst>
              <a:ext uri="{FF2B5EF4-FFF2-40B4-BE49-F238E27FC236}">
                <a16:creationId xmlns:a16="http://schemas.microsoft.com/office/drawing/2014/main" id="{0B85495D-6639-BC48-8423-F2D94B5B4393}"/>
              </a:ext>
            </a:extLst>
          </p:cNvPr>
          <p:cNvSpPr>
            <a:spLocks noGrp="1"/>
          </p:cNvSpPr>
          <p:nvPr>
            <p:ph type="body" idx="1"/>
          </p:nvPr>
        </p:nvSpPr>
        <p:spPr/>
        <p:txBody>
          <a:bodyPr/>
          <a:lstStyle/>
          <a:p>
            <a:pPr marL="38100" indent="0">
              <a:buNone/>
            </a:pPr>
            <a:r>
              <a:rPr lang="en-US" sz="1200" dirty="0">
                <a:solidFill>
                  <a:schemeClr val="dk1"/>
                </a:solidFill>
              </a:rPr>
              <a:t>Q: What does it mean when an image has negative pixel values stored?  Why is it important to maintain negative pixel values?  </a:t>
            </a:r>
          </a:p>
          <a:p>
            <a:pPr marL="38100" indent="0">
              <a:buNone/>
            </a:pPr>
            <a:endParaRPr lang="en-US" sz="1200" dirty="0">
              <a:solidFill>
                <a:schemeClr val="dk1"/>
              </a:solidFill>
            </a:endParaRPr>
          </a:p>
          <a:p>
            <a:pPr marL="38100" indent="0">
              <a:buNone/>
            </a:pPr>
            <a:r>
              <a:rPr lang="en-US" sz="1200" dirty="0">
                <a:solidFill>
                  <a:schemeClr val="dk1"/>
                </a:solidFill>
              </a:rPr>
              <a:t>Ans: The important concept is the pixel values are relative to each other. For example, green channel value of -5 means that it is less ”green” than a green channel value of 0. The negative pixel values allow us to perform computation on the images or between images. The final pixel values can always be normalize to have only positive values. Conceptually, a negative pixel can potentially defined to represent a invisible light.</a:t>
            </a:r>
          </a:p>
          <a:p>
            <a:pPr marL="38100" indent="0">
              <a:buNone/>
            </a:pPr>
            <a:endParaRPr lang="en-US" sz="1200" dirty="0">
              <a:solidFill>
                <a:schemeClr val="dk1"/>
              </a:solidFill>
            </a:endParaRPr>
          </a:p>
          <a:p>
            <a:pPr marL="38100" indent="0">
              <a:buNone/>
            </a:pPr>
            <a:r>
              <a:rPr lang="en-US" sz="1200" dirty="0">
                <a:solidFill>
                  <a:schemeClr val="dk1"/>
                </a:solidFill>
              </a:rPr>
              <a:t>Q: In question 5, noise was added to the green channel and also to the blue channel.  Which looks better to you? Why?  What sigma was used to detect any discernable difference?</a:t>
            </a:r>
          </a:p>
          <a:p>
            <a:pPr marL="38100" indent="0">
              <a:buNone/>
            </a:pPr>
            <a:endParaRPr lang="en-US" sz="1200" dirty="0">
              <a:solidFill>
                <a:schemeClr val="dk1"/>
              </a:solidFill>
            </a:endParaRPr>
          </a:p>
          <a:p>
            <a:pPr marL="38100" indent="0">
              <a:buNone/>
            </a:pPr>
            <a:r>
              <a:rPr lang="en-US" sz="1200" dirty="0">
                <a:solidFill>
                  <a:schemeClr val="dk1"/>
                </a:solidFill>
              </a:rPr>
              <a:t>Ans: The blue channel looks better to me as it has less visible noise with the same sigma value (5). It is because that human eyes are more sensitive to green color due to our biology structure. There are much more light receptors can be stimulated by green color in the eyes[3]. For the posted images in this slide, the sigma value of 5 was used. But I can see the difference with lower sigma value (</a:t>
            </a:r>
            <a:r>
              <a:rPr lang="en-US" sz="1200" dirty="0" err="1">
                <a:solidFill>
                  <a:schemeClr val="dk1"/>
                </a:solidFill>
              </a:rPr>
              <a:t>e.g</a:t>
            </a:r>
            <a:r>
              <a:rPr lang="en-US" sz="1200" dirty="0">
                <a:solidFill>
                  <a:schemeClr val="dk1"/>
                </a:solidFill>
              </a:rPr>
              <a:t> 2) if I inspect the images carefully. </a:t>
            </a:r>
          </a:p>
          <a:p>
            <a:pPr marL="38100" indent="0">
              <a:buNone/>
            </a:pPr>
            <a:endParaRPr lang="en-US" sz="1200" dirty="0">
              <a:solidFill>
                <a:schemeClr val="dk1"/>
              </a:solidFill>
            </a:endParaRPr>
          </a:p>
          <a:p>
            <a:endParaRPr lang="en-US" dirty="0"/>
          </a:p>
        </p:txBody>
      </p:sp>
    </p:spTree>
    <p:extLst>
      <p:ext uri="{BB962C8B-B14F-4D97-AF65-F5344CB8AC3E}">
        <p14:creationId xmlns:p14="http://schemas.microsoft.com/office/powerpoint/2010/main" val="53511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21E40-14A6-F549-A34C-E328495127F2}"/>
              </a:ext>
            </a:extLst>
          </p:cNvPr>
          <p:cNvPicPr>
            <a:picLocks noChangeAspect="1"/>
          </p:cNvPicPr>
          <p:nvPr/>
        </p:nvPicPr>
        <p:blipFill>
          <a:blip r:embed="rId2"/>
          <a:stretch>
            <a:fillRect/>
          </a:stretch>
        </p:blipFill>
        <p:spPr>
          <a:xfrm>
            <a:off x="2391507" y="274903"/>
            <a:ext cx="3213100" cy="1854200"/>
          </a:xfrm>
          <a:prstGeom prst="rect">
            <a:avLst/>
          </a:prstGeom>
        </p:spPr>
      </p:pic>
      <p:sp>
        <p:nvSpPr>
          <p:cNvPr id="6" name="TextBox 5">
            <a:extLst>
              <a:ext uri="{FF2B5EF4-FFF2-40B4-BE49-F238E27FC236}">
                <a16:creationId xmlns:a16="http://schemas.microsoft.com/office/drawing/2014/main" id="{30350A55-70CC-9148-8039-8AC71F67250B}"/>
              </a:ext>
            </a:extLst>
          </p:cNvPr>
          <p:cNvSpPr txBox="1"/>
          <p:nvPr/>
        </p:nvSpPr>
        <p:spPr>
          <a:xfrm>
            <a:off x="2739682" y="2237620"/>
            <a:ext cx="2693963" cy="307777"/>
          </a:xfrm>
          <a:prstGeom prst="rect">
            <a:avLst/>
          </a:prstGeom>
          <a:noFill/>
        </p:spPr>
        <p:txBody>
          <a:bodyPr wrap="square" rtlCol="0">
            <a:spAutoFit/>
          </a:bodyPr>
          <a:lstStyle/>
          <a:p>
            <a:r>
              <a:rPr lang="en-US" dirty="0"/>
              <a:t>Monochrome blue channel</a:t>
            </a:r>
          </a:p>
        </p:txBody>
      </p:sp>
      <p:pic>
        <p:nvPicPr>
          <p:cNvPr id="8" name="Picture 7">
            <a:extLst>
              <a:ext uri="{FF2B5EF4-FFF2-40B4-BE49-F238E27FC236}">
                <a16:creationId xmlns:a16="http://schemas.microsoft.com/office/drawing/2014/main" id="{B3F3630B-1AF9-F949-AED7-5BCD256A014D}"/>
              </a:ext>
            </a:extLst>
          </p:cNvPr>
          <p:cNvPicPr>
            <a:picLocks noChangeAspect="1"/>
          </p:cNvPicPr>
          <p:nvPr/>
        </p:nvPicPr>
        <p:blipFill>
          <a:blip r:embed="rId3"/>
          <a:stretch>
            <a:fillRect/>
          </a:stretch>
        </p:blipFill>
        <p:spPr>
          <a:xfrm>
            <a:off x="5821192" y="274903"/>
            <a:ext cx="3213100" cy="1854200"/>
          </a:xfrm>
          <a:prstGeom prst="rect">
            <a:avLst/>
          </a:prstGeom>
        </p:spPr>
      </p:pic>
      <p:sp>
        <p:nvSpPr>
          <p:cNvPr id="9" name="TextBox 8">
            <a:extLst>
              <a:ext uri="{FF2B5EF4-FFF2-40B4-BE49-F238E27FC236}">
                <a16:creationId xmlns:a16="http://schemas.microsoft.com/office/drawing/2014/main" id="{091DF62F-2DAE-1647-9C9E-DA2F2FFA4F06}"/>
              </a:ext>
            </a:extLst>
          </p:cNvPr>
          <p:cNvSpPr txBox="1"/>
          <p:nvPr/>
        </p:nvSpPr>
        <p:spPr>
          <a:xfrm>
            <a:off x="6556914" y="2192120"/>
            <a:ext cx="2693963" cy="307777"/>
          </a:xfrm>
          <a:prstGeom prst="rect">
            <a:avLst/>
          </a:prstGeom>
          <a:noFill/>
        </p:spPr>
        <p:txBody>
          <a:bodyPr wrap="square" rtlCol="0">
            <a:spAutoFit/>
          </a:bodyPr>
          <a:lstStyle/>
          <a:p>
            <a:r>
              <a:rPr lang="en-US" dirty="0"/>
              <a:t>Monochrome green channel</a:t>
            </a:r>
          </a:p>
        </p:txBody>
      </p:sp>
      <p:pic>
        <p:nvPicPr>
          <p:cNvPr id="11" name="Picture 10">
            <a:extLst>
              <a:ext uri="{FF2B5EF4-FFF2-40B4-BE49-F238E27FC236}">
                <a16:creationId xmlns:a16="http://schemas.microsoft.com/office/drawing/2014/main" id="{A24202D5-A4CD-1548-B8B3-D3E88DD76123}"/>
              </a:ext>
            </a:extLst>
          </p:cNvPr>
          <p:cNvPicPr>
            <a:picLocks noChangeAspect="1"/>
          </p:cNvPicPr>
          <p:nvPr/>
        </p:nvPicPr>
        <p:blipFill>
          <a:blip r:embed="rId4"/>
          <a:stretch>
            <a:fillRect/>
          </a:stretch>
        </p:blipFill>
        <p:spPr>
          <a:xfrm>
            <a:off x="2391507" y="2870693"/>
            <a:ext cx="3213100" cy="1854200"/>
          </a:xfrm>
          <a:prstGeom prst="rect">
            <a:avLst/>
          </a:prstGeom>
        </p:spPr>
      </p:pic>
      <p:sp>
        <p:nvSpPr>
          <p:cNvPr id="12" name="TextBox 11">
            <a:extLst>
              <a:ext uri="{FF2B5EF4-FFF2-40B4-BE49-F238E27FC236}">
                <a16:creationId xmlns:a16="http://schemas.microsoft.com/office/drawing/2014/main" id="{E3F8DE45-CAC4-4544-91DC-02296C669308}"/>
              </a:ext>
            </a:extLst>
          </p:cNvPr>
          <p:cNvSpPr txBox="1"/>
          <p:nvPr/>
        </p:nvSpPr>
        <p:spPr>
          <a:xfrm>
            <a:off x="2704513" y="4724893"/>
            <a:ext cx="2693963" cy="307777"/>
          </a:xfrm>
          <a:prstGeom prst="rect">
            <a:avLst/>
          </a:prstGeom>
          <a:noFill/>
        </p:spPr>
        <p:txBody>
          <a:bodyPr wrap="square" rtlCol="0">
            <a:spAutoFit/>
          </a:bodyPr>
          <a:lstStyle/>
          <a:p>
            <a:r>
              <a:rPr lang="en-US" dirty="0"/>
              <a:t>Monochrome red channel</a:t>
            </a:r>
          </a:p>
        </p:txBody>
      </p:sp>
      <p:pic>
        <p:nvPicPr>
          <p:cNvPr id="14" name="Picture 13">
            <a:extLst>
              <a:ext uri="{FF2B5EF4-FFF2-40B4-BE49-F238E27FC236}">
                <a16:creationId xmlns:a16="http://schemas.microsoft.com/office/drawing/2014/main" id="{0918A988-011F-F444-9B39-9CD6B26935C0}"/>
              </a:ext>
            </a:extLst>
          </p:cNvPr>
          <p:cNvPicPr>
            <a:picLocks noChangeAspect="1"/>
          </p:cNvPicPr>
          <p:nvPr/>
        </p:nvPicPr>
        <p:blipFill>
          <a:blip r:embed="rId5"/>
          <a:stretch>
            <a:fillRect/>
          </a:stretch>
        </p:blipFill>
        <p:spPr>
          <a:xfrm>
            <a:off x="5821192" y="2870693"/>
            <a:ext cx="3213100" cy="1854200"/>
          </a:xfrm>
          <a:prstGeom prst="rect">
            <a:avLst/>
          </a:prstGeom>
        </p:spPr>
      </p:pic>
      <p:sp>
        <p:nvSpPr>
          <p:cNvPr id="15" name="TextBox 14">
            <a:extLst>
              <a:ext uri="{FF2B5EF4-FFF2-40B4-BE49-F238E27FC236}">
                <a16:creationId xmlns:a16="http://schemas.microsoft.com/office/drawing/2014/main" id="{E432B696-9622-5C4D-94B7-DDA6FD169200}"/>
              </a:ext>
            </a:extLst>
          </p:cNvPr>
          <p:cNvSpPr txBox="1"/>
          <p:nvPr/>
        </p:nvSpPr>
        <p:spPr>
          <a:xfrm>
            <a:off x="6556914" y="4737088"/>
            <a:ext cx="2693963" cy="307777"/>
          </a:xfrm>
          <a:prstGeom prst="rect">
            <a:avLst/>
          </a:prstGeom>
          <a:noFill/>
        </p:spPr>
        <p:txBody>
          <a:bodyPr wrap="square" rtlCol="0">
            <a:spAutoFit/>
          </a:bodyPr>
          <a:lstStyle/>
          <a:p>
            <a:r>
              <a:rPr lang="en-US" dirty="0"/>
              <a:t>OpenCV Grayscale</a:t>
            </a:r>
          </a:p>
        </p:txBody>
      </p:sp>
      <p:pic>
        <p:nvPicPr>
          <p:cNvPr id="16" name="Picture 15">
            <a:extLst>
              <a:ext uri="{FF2B5EF4-FFF2-40B4-BE49-F238E27FC236}">
                <a16:creationId xmlns:a16="http://schemas.microsoft.com/office/drawing/2014/main" id="{674739B2-F39E-5348-992D-1B400F890455}"/>
              </a:ext>
            </a:extLst>
          </p:cNvPr>
          <p:cNvPicPr>
            <a:picLocks noChangeAspect="1"/>
          </p:cNvPicPr>
          <p:nvPr/>
        </p:nvPicPr>
        <p:blipFill>
          <a:blip r:embed="rId6"/>
          <a:stretch>
            <a:fillRect/>
          </a:stretch>
        </p:blipFill>
        <p:spPr>
          <a:xfrm>
            <a:off x="147711" y="274903"/>
            <a:ext cx="1962394" cy="1132449"/>
          </a:xfrm>
          <a:prstGeom prst="rect">
            <a:avLst/>
          </a:prstGeom>
        </p:spPr>
      </p:pic>
      <p:sp>
        <p:nvSpPr>
          <p:cNvPr id="17" name="TextBox 16">
            <a:extLst>
              <a:ext uri="{FF2B5EF4-FFF2-40B4-BE49-F238E27FC236}">
                <a16:creationId xmlns:a16="http://schemas.microsoft.com/office/drawing/2014/main" id="{94747728-238D-6C42-884D-715887F9C7FC}"/>
              </a:ext>
            </a:extLst>
          </p:cNvPr>
          <p:cNvSpPr txBox="1"/>
          <p:nvPr/>
        </p:nvSpPr>
        <p:spPr>
          <a:xfrm>
            <a:off x="214530" y="1455649"/>
            <a:ext cx="2176977" cy="276999"/>
          </a:xfrm>
          <a:prstGeom prst="rect">
            <a:avLst/>
          </a:prstGeom>
          <a:noFill/>
        </p:spPr>
        <p:txBody>
          <a:bodyPr wrap="square" rtlCol="0">
            <a:spAutoFit/>
          </a:bodyPr>
          <a:lstStyle/>
          <a:p>
            <a:r>
              <a:rPr lang="en-US" sz="1200" b="1" dirty="0" err="1"/>
              <a:t>southafricaflagface.png</a:t>
            </a:r>
            <a:endParaRPr lang="en-US" sz="1200" dirty="0"/>
          </a:p>
        </p:txBody>
      </p:sp>
      <p:sp>
        <p:nvSpPr>
          <p:cNvPr id="18" name="Rectangle 17">
            <a:extLst>
              <a:ext uri="{FF2B5EF4-FFF2-40B4-BE49-F238E27FC236}">
                <a16:creationId xmlns:a16="http://schemas.microsoft.com/office/drawing/2014/main" id="{AB3E4A35-FA42-E641-8E2C-FA5F6E9C268C}"/>
              </a:ext>
            </a:extLst>
          </p:cNvPr>
          <p:cNvSpPr/>
          <p:nvPr/>
        </p:nvSpPr>
        <p:spPr>
          <a:xfrm>
            <a:off x="-414610" y="3933714"/>
            <a:ext cx="2696407" cy="791179"/>
          </a:xfrm>
          <a:prstGeom prst="rect">
            <a:avLst/>
          </a:prstGeom>
        </p:spPr>
        <p:txBody>
          <a:bodyPr wrap="square">
            <a:spAutoFit/>
          </a:bodyPr>
          <a:lstStyle/>
          <a:p>
            <a:pPr marL="355600" lvl="1" indent="0">
              <a:lnSpc>
                <a:spcPct val="115000"/>
              </a:lnSpc>
              <a:buClr>
                <a:schemeClr val="dk1"/>
              </a:buClr>
              <a:buSzPts val="1600"/>
              <a:buNone/>
            </a:pPr>
            <a:r>
              <a:rPr lang="en-US" sz="1000" dirty="0">
                <a:solidFill>
                  <a:schemeClr val="dk1"/>
                </a:solidFill>
              </a:rPr>
              <a:t>References</a:t>
            </a:r>
            <a:r>
              <a:rPr lang="en" sz="1000" dirty="0">
                <a:solidFill>
                  <a:schemeClr val="dk1"/>
                </a:solidFill>
              </a:rPr>
              <a:t>:</a:t>
            </a:r>
          </a:p>
          <a:p>
            <a:pPr marL="355600" lvl="1" indent="0">
              <a:lnSpc>
                <a:spcPct val="115000"/>
              </a:lnSpc>
              <a:buClr>
                <a:schemeClr val="dk1"/>
              </a:buClr>
              <a:buSzPts val="1600"/>
              <a:buNone/>
            </a:pPr>
            <a:r>
              <a:rPr lang="en-US" sz="600" u="sng" dirty="0">
                <a:hlinkClick r:id="rId7"/>
              </a:rPr>
              <a:t>[1] https://en.wikipedia.org/wiki/Retina</a:t>
            </a:r>
            <a:endParaRPr lang="en-US" sz="600" dirty="0"/>
          </a:p>
          <a:p>
            <a:pPr marL="355600" lvl="1" indent="0">
              <a:lnSpc>
                <a:spcPct val="115000"/>
              </a:lnSpc>
              <a:buClr>
                <a:schemeClr val="dk1"/>
              </a:buClr>
              <a:buSzPts val="1600"/>
              <a:buNone/>
            </a:pPr>
            <a:r>
              <a:rPr lang="en-US" sz="600" u="sng" dirty="0">
                <a:hlinkClick r:id="rId8"/>
              </a:rPr>
              <a:t>[2] http://www.tannerhelland.com/3643/grayscale-image-algorithm-vb6/</a:t>
            </a:r>
            <a:endParaRPr lang="en-US" sz="600" dirty="0"/>
          </a:p>
          <a:p>
            <a:pPr marL="355600" lvl="1" indent="0">
              <a:lnSpc>
                <a:spcPct val="115000"/>
              </a:lnSpc>
              <a:buClr>
                <a:schemeClr val="dk1"/>
              </a:buClr>
              <a:buSzPts val="1600"/>
              <a:buNone/>
            </a:pPr>
            <a:r>
              <a:rPr lang="en-US" sz="600" u="sng" dirty="0">
                <a:hlinkClick r:id="rId9"/>
              </a:rPr>
              <a:t>[3] https://hypertextbook.com/facts/2007/SusanZhao.shtml</a:t>
            </a:r>
            <a:endParaRPr lang="en-US" sz="600" dirty="0"/>
          </a:p>
          <a:p>
            <a:pPr marL="355600" lvl="1" indent="0">
              <a:lnSpc>
                <a:spcPct val="115000"/>
              </a:lnSpc>
              <a:buClr>
                <a:schemeClr val="dk1"/>
              </a:buClr>
              <a:buSzPts val="1600"/>
              <a:buNone/>
            </a:pPr>
            <a:r>
              <a:rPr lang="en-US" sz="600" u="sng" dirty="0">
                <a:hlinkClick r:id="rId10"/>
              </a:rPr>
              <a:t>[4] https://en.wikipedia.org/wiki/Bayer_filter</a:t>
            </a:r>
            <a:endParaRPr lang="en-US" sz="600" dirty="0"/>
          </a:p>
        </p:txBody>
      </p:sp>
    </p:spTree>
    <p:extLst>
      <p:ext uri="{BB962C8B-B14F-4D97-AF65-F5344CB8AC3E}">
        <p14:creationId xmlns:p14="http://schemas.microsoft.com/office/powerpoint/2010/main" val="414169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1a: Interesting Images</a:t>
            </a: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45" name="Google Shape;45;p9"/>
          <p:cNvSpPr txBox="1"/>
          <p:nvPr/>
        </p:nvSpPr>
        <p:spPr>
          <a:xfrm>
            <a:off x="314925" y="4440075"/>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Image 1 - ps1-1-a-1.png</a:t>
            </a:r>
            <a:endParaRPr/>
          </a:p>
        </p:txBody>
      </p:sp>
      <p:sp>
        <p:nvSpPr>
          <p:cNvPr id="46" name="Google Shape;46;p9"/>
          <p:cNvSpPr txBox="1"/>
          <p:nvPr/>
        </p:nvSpPr>
        <p:spPr>
          <a:xfrm>
            <a:off x="4852550" y="4440075"/>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Image 2 - ps1-1-a-2.png</a:t>
            </a:r>
            <a:endParaRPr/>
          </a:p>
        </p:txBody>
      </p:sp>
      <p:pic>
        <p:nvPicPr>
          <p:cNvPr id="5" name="Picture 4">
            <a:extLst>
              <a:ext uri="{FF2B5EF4-FFF2-40B4-BE49-F238E27FC236}">
                <a16:creationId xmlns:a16="http://schemas.microsoft.com/office/drawing/2014/main" id="{F45A3489-5BB6-8C4D-94AD-C5C5C90EAF24}"/>
              </a:ext>
            </a:extLst>
          </p:cNvPr>
          <p:cNvPicPr>
            <a:picLocks noChangeAspect="1"/>
          </p:cNvPicPr>
          <p:nvPr/>
        </p:nvPicPr>
        <p:blipFill>
          <a:blip r:embed="rId3"/>
          <a:stretch>
            <a:fillRect/>
          </a:stretch>
        </p:blipFill>
        <p:spPr>
          <a:xfrm>
            <a:off x="246349" y="1320499"/>
            <a:ext cx="4148483" cy="2862453"/>
          </a:xfrm>
          <a:prstGeom prst="rect">
            <a:avLst/>
          </a:prstGeom>
          <a:ln>
            <a:solidFill>
              <a:schemeClr val="tx1"/>
            </a:solidFill>
          </a:ln>
        </p:spPr>
      </p:pic>
      <p:pic>
        <p:nvPicPr>
          <p:cNvPr id="7" name="Picture 6">
            <a:extLst>
              <a:ext uri="{FF2B5EF4-FFF2-40B4-BE49-F238E27FC236}">
                <a16:creationId xmlns:a16="http://schemas.microsoft.com/office/drawing/2014/main" id="{09FFDD1E-6A9A-0947-8935-FE2F28AA8B33}"/>
              </a:ext>
            </a:extLst>
          </p:cNvPr>
          <p:cNvPicPr>
            <a:picLocks noChangeAspect="1"/>
          </p:cNvPicPr>
          <p:nvPr/>
        </p:nvPicPr>
        <p:blipFill>
          <a:blip r:embed="rId4"/>
          <a:stretch>
            <a:fillRect/>
          </a:stretch>
        </p:blipFill>
        <p:spPr>
          <a:xfrm>
            <a:off x="4852549" y="1320498"/>
            <a:ext cx="2121687" cy="3216751"/>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2a: Swapped Green and Blue</a:t>
            </a:r>
            <a:endParaRPr/>
          </a:p>
        </p:txBody>
      </p:sp>
      <p:sp>
        <p:nvSpPr>
          <p:cNvPr id="52" name="Google Shape;52;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4" name="Google Shape;54;p10"/>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ps1-2-a-1.png</a:t>
            </a:r>
            <a:endParaRPr/>
          </a:p>
        </p:txBody>
      </p:sp>
      <p:pic>
        <p:nvPicPr>
          <p:cNvPr id="3" name="Picture 2">
            <a:extLst>
              <a:ext uri="{FF2B5EF4-FFF2-40B4-BE49-F238E27FC236}">
                <a16:creationId xmlns:a16="http://schemas.microsoft.com/office/drawing/2014/main" id="{4F06B958-85F5-8D44-822C-772F9000803A}"/>
              </a:ext>
            </a:extLst>
          </p:cNvPr>
          <p:cNvPicPr>
            <a:picLocks noChangeAspect="1"/>
          </p:cNvPicPr>
          <p:nvPr/>
        </p:nvPicPr>
        <p:blipFill>
          <a:blip r:embed="rId3"/>
          <a:stretch>
            <a:fillRect/>
          </a:stretch>
        </p:blipFill>
        <p:spPr>
          <a:xfrm>
            <a:off x="951149" y="1063375"/>
            <a:ext cx="4096667" cy="2826700"/>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2b: Monochrome Green</a:t>
            </a:r>
            <a:endParaRPr dirty="0"/>
          </a:p>
        </p:txBody>
      </p:sp>
      <p:sp>
        <p:nvSpPr>
          <p:cNvPr id="60" name="Google Shape;60;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2" name="Google Shape;62;p11"/>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Img1_green - ps1-2-b-1.png</a:t>
            </a:r>
            <a:endParaRPr/>
          </a:p>
        </p:txBody>
      </p:sp>
      <p:pic>
        <p:nvPicPr>
          <p:cNvPr id="3" name="Picture 2">
            <a:extLst>
              <a:ext uri="{FF2B5EF4-FFF2-40B4-BE49-F238E27FC236}">
                <a16:creationId xmlns:a16="http://schemas.microsoft.com/office/drawing/2014/main" id="{33689913-2D2C-5940-B2F5-FE5C249552AC}"/>
              </a:ext>
            </a:extLst>
          </p:cNvPr>
          <p:cNvPicPr>
            <a:picLocks noChangeAspect="1"/>
          </p:cNvPicPr>
          <p:nvPr/>
        </p:nvPicPr>
        <p:blipFill>
          <a:blip r:embed="rId3"/>
          <a:stretch>
            <a:fillRect/>
          </a:stretch>
        </p:blipFill>
        <p:spPr>
          <a:xfrm>
            <a:off x="951150" y="1063375"/>
            <a:ext cx="4097150" cy="2827034"/>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2c: Monochrome Red</a:t>
            </a:r>
            <a:endParaRPr/>
          </a:p>
        </p:txBody>
      </p:sp>
      <p:sp>
        <p:nvSpPr>
          <p:cNvPr id="68" name="Google Shape;68;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0" name="Google Shape;70;p12"/>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Img1_red - ps1-2-c-1.png</a:t>
            </a:r>
            <a:endParaRPr/>
          </a:p>
        </p:txBody>
      </p:sp>
      <p:pic>
        <p:nvPicPr>
          <p:cNvPr id="3" name="Picture 2">
            <a:extLst>
              <a:ext uri="{FF2B5EF4-FFF2-40B4-BE49-F238E27FC236}">
                <a16:creationId xmlns:a16="http://schemas.microsoft.com/office/drawing/2014/main" id="{9C28C47B-C8A2-CB4B-A2A2-29D7A7413137}"/>
              </a:ext>
            </a:extLst>
          </p:cNvPr>
          <p:cNvPicPr>
            <a:picLocks noChangeAspect="1"/>
          </p:cNvPicPr>
          <p:nvPr/>
        </p:nvPicPr>
        <p:blipFill>
          <a:blip r:embed="rId3"/>
          <a:stretch>
            <a:fillRect/>
          </a:stretch>
        </p:blipFill>
        <p:spPr>
          <a:xfrm>
            <a:off x="951150" y="1063375"/>
            <a:ext cx="4097150" cy="2827034"/>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3a: Replacement of Pixels</a:t>
            </a:r>
            <a:endParaRPr/>
          </a:p>
        </p:txBody>
      </p:sp>
      <p:sp>
        <p:nvSpPr>
          <p:cNvPr id="76" name="Google Shape;76;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8" name="Google Shape;78;p13"/>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ps1-3-a-1.png</a:t>
            </a:r>
            <a:endParaRPr/>
          </a:p>
        </p:txBody>
      </p:sp>
      <p:pic>
        <p:nvPicPr>
          <p:cNvPr id="3" name="Picture 2">
            <a:extLst>
              <a:ext uri="{FF2B5EF4-FFF2-40B4-BE49-F238E27FC236}">
                <a16:creationId xmlns:a16="http://schemas.microsoft.com/office/drawing/2014/main" id="{5DE201D1-2781-EF42-9B5D-38A5A375F5B2}"/>
              </a:ext>
            </a:extLst>
          </p:cNvPr>
          <p:cNvPicPr>
            <a:picLocks noChangeAspect="1"/>
          </p:cNvPicPr>
          <p:nvPr/>
        </p:nvPicPr>
        <p:blipFill>
          <a:blip r:embed="rId3"/>
          <a:stretch>
            <a:fillRect/>
          </a:stretch>
        </p:blipFill>
        <p:spPr>
          <a:xfrm>
            <a:off x="951149" y="1063375"/>
            <a:ext cx="2109765" cy="3198676"/>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4a: Image Stats</a:t>
            </a:r>
            <a:endParaRPr/>
          </a:p>
        </p:txBody>
      </p:sp>
      <p:sp>
        <p:nvSpPr>
          <p:cNvPr id="84" name="Google Shape;84;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30200" rtl="0">
              <a:lnSpc>
                <a:spcPct val="115000"/>
              </a:lnSpc>
              <a:spcBef>
                <a:spcPts val="0"/>
              </a:spcBef>
              <a:spcAft>
                <a:spcPts val="0"/>
              </a:spcAft>
              <a:buClr>
                <a:schemeClr val="dk1"/>
              </a:buClr>
              <a:buSzPts val="1600"/>
              <a:buChar char="●"/>
            </a:pPr>
            <a:r>
              <a:rPr lang="en" sz="1600" dirty="0">
                <a:solidFill>
                  <a:schemeClr val="dk1"/>
                </a:solidFill>
              </a:rPr>
              <a:t>Min, max, mean, and standard deviation</a:t>
            </a:r>
            <a:endParaRPr sz="1600" dirty="0">
              <a:solidFill>
                <a:schemeClr val="dk1"/>
              </a:solidFill>
            </a:endParaRPr>
          </a:p>
        </p:txBody>
      </p:sp>
      <p:sp>
        <p:nvSpPr>
          <p:cNvPr id="85" name="Google Shape;85;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pic>
        <p:nvPicPr>
          <p:cNvPr id="3" name="Picture 2">
            <a:extLst>
              <a:ext uri="{FF2B5EF4-FFF2-40B4-BE49-F238E27FC236}">
                <a16:creationId xmlns:a16="http://schemas.microsoft.com/office/drawing/2014/main" id="{73331551-916F-8C44-9797-526DA3412B70}"/>
              </a:ext>
            </a:extLst>
          </p:cNvPr>
          <p:cNvPicPr>
            <a:picLocks noChangeAspect="1"/>
          </p:cNvPicPr>
          <p:nvPr/>
        </p:nvPicPr>
        <p:blipFill>
          <a:blip r:embed="rId3"/>
          <a:stretch>
            <a:fillRect/>
          </a:stretch>
        </p:blipFill>
        <p:spPr>
          <a:xfrm>
            <a:off x="701406" y="1772295"/>
            <a:ext cx="5803900" cy="76200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4b: Arithmetic Operation</a:t>
            </a:r>
            <a:endParaRPr/>
          </a:p>
        </p:txBody>
      </p:sp>
      <p:sp>
        <p:nvSpPr>
          <p:cNvPr id="91" name="Google Shape;91;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3" name="Google Shape;93;p15"/>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lvl="0">
              <a:lnSpc>
                <a:spcPct val="115000"/>
              </a:lnSpc>
            </a:pPr>
            <a:r>
              <a:rPr lang="en-US" b="1" dirty="0">
                <a:solidFill>
                  <a:schemeClr val="dk1"/>
                </a:solidFill>
                <a:latin typeface="Calibri"/>
                <a:ea typeface="Calibri"/>
                <a:cs typeface="Calibri"/>
                <a:sym typeface="Calibri"/>
              </a:rPr>
              <a:t>ps1-4-b-1.png (numpy.uint8 data type)</a:t>
            </a:r>
            <a:endParaRPr lang="en-US" dirty="0"/>
          </a:p>
        </p:txBody>
      </p:sp>
      <p:pic>
        <p:nvPicPr>
          <p:cNvPr id="4" name="Picture 3">
            <a:extLst>
              <a:ext uri="{FF2B5EF4-FFF2-40B4-BE49-F238E27FC236}">
                <a16:creationId xmlns:a16="http://schemas.microsoft.com/office/drawing/2014/main" id="{D020CEC6-1301-3E44-A729-F9583F1A3A5D}"/>
              </a:ext>
            </a:extLst>
          </p:cNvPr>
          <p:cNvPicPr>
            <a:picLocks noChangeAspect="1"/>
          </p:cNvPicPr>
          <p:nvPr/>
        </p:nvPicPr>
        <p:blipFill>
          <a:blip r:embed="rId3"/>
          <a:stretch>
            <a:fillRect/>
          </a:stretch>
        </p:blipFill>
        <p:spPr>
          <a:xfrm>
            <a:off x="951149" y="1063375"/>
            <a:ext cx="4085435" cy="2818950"/>
          </a:xfrm>
          <a:prstGeom prst="rect">
            <a:avLst/>
          </a:prstGeom>
          <a:ln>
            <a:solidFill>
              <a:schemeClr val="tx1"/>
            </a:solidFill>
          </a:ln>
        </p:spPr>
      </p:pic>
      <p:sp>
        <p:nvSpPr>
          <p:cNvPr id="9" name="Google Shape;93;p15">
            <a:extLst>
              <a:ext uri="{FF2B5EF4-FFF2-40B4-BE49-F238E27FC236}">
                <a16:creationId xmlns:a16="http://schemas.microsoft.com/office/drawing/2014/main" id="{4CBE3B1F-96B5-A44D-8D93-449BA7DD413B}"/>
              </a:ext>
            </a:extLst>
          </p:cNvPr>
          <p:cNvSpPr txBox="1"/>
          <p:nvPr/>
        </p:nvSpPr>
        <p:spPr>
          <a:xfrm>
            <a:off x="5148608" y="3882325"/>
            <a:ext cx="3995392" cy="1550758"/>
          </a:xfrm>
          <a:prstGeom prst="rect">
            <a:avLst/>
          </a:prstGeom>
          <a:noFill/>
          <a:ln>
            <a:noFill/>
          </a:ln>
        </p:spPr>
        <p:txBody>
          <a:bodyPr spcFirstLastPara="1" wrap="square" lIns="91425" tIns="91425" rIns="91425" bIns="91425" anchor="t" anchorCtr="0">
            <a:noAutofit/>
          </a:bodyPr>
          <a:lstStyle/>
          <a:p>
            <a:pPr lvl="0">
              <a:lnSpc>
                <a:spcPct val="115000"/>
              </a:lnSpc>
            </a:pPr>
            <a:r>
              <a:rPr lang="en" b="1" dirty="0">
                <a:solidFill>
                  <a:schemeClr val="dk1"/>
                </a:solidFill>
                <a:latin typeface="Calibri"/>
                <a:cs typeface="Calibri"/>
                <a:sym typeface="Calibri"/>
              </a:rPr>
              <a:t>Note: </a:t>
            </a:r>
            <a:r>
              <a:rPr lang="en-US" dirty="0" err="1">
                <a:solidFill>
                  <a:schemeClr val="dk1"/>
                </a:solidFill>
                <a:latin typeface="Calibri"/>
                <a:cs typeface="Calibri"/>
                <a:sym typeface="Calibri"/>
              </a:rPr>
              <a:t>center_and_normalize</a:t>
            </a:r>
            <a:r>
              <a:rPr lang="en-US" dirty="0">
                <a:solidFill>
                  <a:schemeClr val="dk1"/>
                </a:solidFill>
                <a:latin typeface="Calibri"/>
                <a:cs typeface="Calibri"/>
                <a:sym typeface="Calibri"/>
              </a:rPr>
              <a:t>(image, scale) function needs to return floating data (image) in order to pass Bonnie auto-grader. I converted it to uint8 when producing this image.</a:t>
            </a:r>
            <a:endParaRPr dirty="0"/>
          </a:p>
        </p:txBody>
      </p:sp>
      <p:pic>
        <p:nvPicPr>
          <p:cNvPr id="6" name="Picture 5">
            <a:extLst>
              <a:ext uri="{FF2B5EF4-FFF2-40B4-BE49-F238E27FC236}">
                <a16:creationId xmlns:a16="http://schemas.microsoft.com/office/drawing/2014/main" id="{9591E2E3-EDF5-9645-AB64-7C7923AB159E}"/>
              </a:ext>
            </a:extLst>
          </p:cNvPr>
          <p:cNvPicPr>
            <a:picLocks noChangeAspect="1"/>
          </p:cNvPicPr>
          <p:nvPr/>
        </p:nvPicPr>
        <p:blipFill>
          <a:blip r:embed="rId4"/>
          <a:stretch>
            <a:fillRect/>
          </a:stretch>
        </p:blipFill>
        <p:spPr>
          <a:xfrm>
            <a:off x="6455116" y="1063374"/>
            <a:ext cx="2231683" cy="1539861"/>
          </a:xfrm>
          <a:prstGeom prst="rect">
            <a:avLst/>
          </a:prstGeom>
        </p:spPr>
      </p:pic>
      <p:sp>
        <p:nvSpPr>
          <p:cNvPr id="12" name="Google Shape;93;p15">
            <a:extLst>
              <a:ext uri="{FF2B5EF4-FFF2-40B4-BE49-F238E27FC236}">
                <a16:creationId xmlns:a16="http://schemas.microsoft.com/office/drawing/2014/main" id="{753A4CB5-A6B2-D641-A3C3-A38C2B34D52E}"/>
              </a:ext>
            </a:extLst>
          </p:cNvPr>
          <p:cNvSpPr txBox="1"/>
          <p:nvPr/>
        </p:nvSpPr>
        <p:spPr>
          <a:xfrm>
            <a:off x="6056141" y="2738780"/>
            <a:ext cx="3270738" cy="504000"/>
          </a:xfrm>
          <a:prstGeom prst="rect">
            <a:avLst/>
          </a:prstGeom>
          <a:noFill/>
          <a:ln>
            <a:noFill/>
          </a:ln>
        </p:spPr>
        <p:txBody>
          <a:bodyPr spcFirstLastPara="1" wrap="square" lIns="91425" tIns="91425" rIns="91425" bIns="91425" anchor="t" anchorCtr="0">
            <a:noAutofit/>
          </a:bodyPr>
          <a:lstStyle/>
          <a:p>
            <a:pPr lvl="0">
              <a:lnSpc>
                <a:spcPct val="115000"/>
              </a:lnSpc>
            </a:pPr>
            <a:r>
              <a:rPr lang="en-US" b="1" dirty="0">
                <a:solidFill>
                  <a:schemeClr val="dk1"/>
                </a:solidFill>
                <a:latin typeface="Calibri"/>
                <a:ea typeface="Calibri"/>
                <a:cs typeface="Calibri"/>
                <a:sym typeface="Calibri"/>
              </a:rPr>
              <a:t>ps1-4-b-1.png (numpy.float64 data type)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4c: Shifted Image</a:t>
            </a:r>
            <a:endParaRPr/>
          </a:p>
        </p:txBody>
      </p:sp>
      <p:sp>
        <p:nvSpPr>
          <p:cNvPr id="99" name="Google Shape;99;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1" name="Google Shape;101;p16"/>
          <p:cNvSpPr txBox="1"/>
          <p:nvPr/>
        </p:nvSpPr>
        <p:spPr>
          <a:xfrm>
            <a:off x="951150" y="4274550"/>
            <a:ext cx="4318800" cy="504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dk1"/>
                </a:solidFill>
                <a:latin typeface="Calibri"/>
                <a:ea typeface="Calibri"/>
                <a:cs typeface="Calibri"/>
                <a:sym typeface="Calibri"/>
              </a:rPr>
              <a:t>ps1-4-c-1.png</a:t>
            </a:r>
            <a:endParaRPr/>
          </a:p>
        </p:txBody>
      </p:sp>
      <p:pic>
        <p:nvPicPr>
          <p:cNvPr id="3" name="Picture 2">
            <a:extLst>
              <a:ext uri="{FF2B5EF4-FFF2-40B4-BE49-F238E27FC236}">
                <a16:creationId xmlns:a16="http://schemas.microsoft.com/office/drawing/2014/main" id="{11E0D784-8B99-EC4D-B7DC-4F4EE2C7B49C}"/>
              </a:ext>
            </a:extLst>
          </p:cNvPr>
          <p:cNvPicPr>
            <a:picLocks noChangeAspect="1"/>
          </p:cNvPicPr>
          <p:nvPr/>
        </p:nvPicPr>
        <p:blipFill>
          <a:blip r:embed="rId3"/>
          <a:stretch>
            <a:fillRect/>
          </a:stretch>
        </p:blipFill>
        <p:spPr>
          <a:xfrm>
            <a:off x="951150" y="1044474"/>
            <a:ext cx="4101596" cy="2830101"/>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597</Words>
  <Application>Microsoft Macintosh PowerPoint</Application>
  <PresentationFormat>On-screen Show (16:9)</PresentationFormat>
  <Paragraphs>72</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Light Gradient</vt:lpstr>
      <vt:lpstr>Computer Vision  Fall 2018 Problem Set #1</vt:lpstr>
      <vt:lpstr>1a: Interesting Images</vt:lpstr>
      <vt:lpstr>2a: Swapped Green and Blue</vt:lpstr>
      <vt:lpstr>2b: Monochrome Green</vt:lpstr>
      <vt:lpstr>2c: Monochrome Red</vt:lpstr>
      <vt:lpstr>3a: Replacement of Pixels</vt:lpstr>
      <vt:lpstr>4a: Image Stats</vt:lpstr>
      <vt:lpstr>4b: Arithmetic Operation</vt:lpstr>
      <vt:lpstr>4c: Shifted Image</vt:lpstr>
      <vt:lpstr>4d: Difference Image</vt:lpstr>
      <vt:lpstr>5a: Noisy Green Channel</vt:lpstr>
      <vt:lpstr>5b: Noisy Blue Channel</vt:lpstr>
      <vt:lpstr>6a: Discussion (3 slides)</vt:lpstr>
      <vt:lpstr>6b&amp;c:</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2018 Problem Set #1</dc:title>
  <cp:lastModifiedBy>Lu, Junle</cp:lastModifiedBy>
  <cp:revision>14</cp:revision>
  <cp:lastPrinted>2018-09-05T23:44:13Z</cp:lastPrinted>
  <dcterms:modified xsi:type="dcterms:W3CDTF">2018-09-06T06:01:36Z</dcterms:modified>
</cp:coreProperties>
</file>