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5" r:id="rId8"/>
    <p:sldId id="276" r:id="rId9"/>
    <p:sldId id="274" r:id="rId10"/>
    <p:sldId id="261" r:id="rId11"/>
    <p:sldId id="272" r:id="rId12"/>
    <p:sldId id="268" r:id="rId13"/>
    <p:sldId id="269" r:id="rId14"/>
    <p:sldId id="270" r:id="rId15"/>
    <p:sldId id="278" r:id="rId16"/>
    <p:sldId id="279" r:id="rId17"/>
    <p:sldId id="271" r:id="rId18"/>
    <p:sldId id="266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Dong Kyu" initials="LDK" lastIdx="1" clrIdx="0">
    <p:extLst>
      <p:ext uri="{19B8F6BF-5375-455C-9EA6-DF929625EA0E}">
        <p15:presenceInfo xmlns:p15="http://schemas.microsoft.com/office/powerpoint/2012/main" userId="0564ed25146160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8C5FC"/>
    <a:srgbClr val="B1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4T16:35:27.96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CF6AD-D354-4944-BA50-11E5B6B5F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73A0AC-60F3-49AD-88BC-0F141A86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8BFED-212D-4BB7-974F-47EFFF2B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A28BA-0E61-412F-A21F-9A22D32B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D25A4-6C19-410A-B1C2-759A657E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5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E67CC-ABC2-4987-B3C7-A8F42DB7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782AD7-7032-43FB-B386-5FDEA6996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1960F-EBD3-4041-8CDE-CDEF4D72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1024F-F6C8-4F43-8B64-AD468AC1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1009F-D27B-452B-88F1-A8EA219A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5D8688-E5E4-4853-853B-A95B703C3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3AE67-D49A-414B-A68D-1F175AE9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B6F91-A628-411C-B614-C8722C57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74AD7-6B56-4583-9891-EA0C9CAD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7AC98-EA68-466A-A2D5-A4E00A4A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C432B-DA22-4AD2-BC43-E1BC8222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FFE75-65DD-4D33-92F0-14D6869B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2F597-79CC-45F2-871E-5A39D969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124E4-96A9-419B-8496-BAF1EACC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7A70F-DF1B-4B72-9589-BC9A14F9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3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918CE-126C-4351-8F2A-0210EB17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9FF1D-13B0-4E79-9A25-8A1B19D9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59972-2509-4263-A22A-7B603B27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0DC2A-A414-4CBE-9029-BCB42C2E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9086E-DF08-4A50-A02B-D0889094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740C9-BEEA-4E3E-BA56-5F30D5CA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DBBB3-1B1B-4C62-B3A2-A0E42B58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4BBC2-B9A5-4299-BE3C-9361EC479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4AC0F-1768-47E1-89BC-75028768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00E37-5099-4C8F-85C5-40F4C128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5E8A6-D47A-4D35-81D1-CA4DE59E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4106A-5306-41E7-8C1D-1E6A48D3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5DAE-A8A1-4A41-98D3-C332891B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C08DD-A942-4DEF-A558-012E5BB2D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3D2943-3FB4-486D-8A74-C4A190018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CC58C-C453-4E70-9381-40909CCBE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97A3B6-BD70-44B3-9893-E5F7CD95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791A8-B695-4198-994C-F2B1C2DF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830444-A250-4B7D-B7A2-E625518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45182-4445-451C-BA4A-3A3904EB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92F3F7-3D1F-40C6-A61B-33D2F3E2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90ED3C-BB53-402D-A3E7-D934E3B4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ED8577-EE52-4EC1-9709-1B207F82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1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56D644-F020-4A2D-9D4A-C84E6EC7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2EC7B8-1133-4BED-8DFB-9B867CCE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DBAE67-F23C-4ADE-A19F-26E2FF89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C2270-F26B-43E7-98A3-193CA4B8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DD766-264B-44DB-B44A-7685E79D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726BD-CC1E-42F5-8658-A0B1E43F1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E7528-3E12-4FDB-B561-E3B42AE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8585D-0FB9-4B30-89E6-C89BC894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B208B-9A7D-4910-813C-6828A1A8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DF784-AFCB-4E7F-BFAF-512C94ED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B2F7CD-CA0D-4202-B7CE-D6F955FCC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D8507C-1879-44CC-A2BB-857F3C0BF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58C4E-675A-4431-AB35-DE1A94E0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430F4-B17D-46C4-A0E9-1B061F02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5F3D5-4C50-42CB-B65A-CA4E7777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9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5A5C8-50CC-4DA4-9D64-73EAF54F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06C87-B76A-4F0E-8787-2C60A4D62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E5BC3-23F0-46C5-B192-D478D0F86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4175-356D-4ED7-A91B-F6C346B0914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BD7C4-E7B8-4D68-94B5-FE3F57201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30CEA-C1E7-4CBD-B870-2EED5D757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2772-3BBB-499B-AE75-7EECCAAF1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itanic_ed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ABE41-4E84-4E3F-AC40-AF28D4D81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타이타닉 승객 정보를 </a:t>
            </a:r>
            <a:br>
              <a:rPr lang="en-US" altLang="ko-KR" dirty="0"/>
            </a:br>
            <a:r>
              <a:rPr lang="ko-KR" altLang="en-US" dirty="0"/>
              <a:t>이용한 생존자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40859-E5F1-4F9B-B019-04D9D111D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867" y="4788975"/>
            <a:ext cx="5724041" cy="119337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  <a:p>
            <a:pPr algn="l"/>
            <a:r>
              <a:rPr lang="ko-KR" altLang="en-US" dirty="0"/>
              <a:t>김동규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김채윤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문희원</a:t>
            </a:r>
            <a:r>
              <a:rPr lang="en-US" altLang="ko-KR" dirty="0"/>
              <a:t>,</a:t>
            </a:r>
            <a:r>
              <a:rPr lang="ko-KR" altLang="en-US" dirty="0"/>
              <a:t> 이주환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이중기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66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B4973-211D-4B8A-9857-4C1DFF9B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주성분 분석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3BA32B6-DC94-4969-A6F6-5A6D33C3D4AE}"/>
              </a:ext>
            </a:extLst>
          </p:cNvPr>
          <p:cNvSpPr txBox="1">
            <a:spLocks/>
          </p:cNvSpPr>
          <p:nvPr/>
        </p:nvSpPr>
        <p:spPr>
          <a:xfrm>
            <a:off x="5094540" y="1825625"/>
            <a:ext cx="66585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주성분 분석은 데이터의 분산을 최대한 보존하면서 서로 직교하는 새 기저를 찾아</a:t>
            </a:r>
            <a:r>
              <a:rPr lang="en-US" altLang="ko-KR" sz="2400"/>
              <a:t>, </a:t>
            </a:r>
            <a:r>
              <a:rPr lang="ko-KR" altLang="en-US" sz="2400"/>
              <a:t>고차원 공간의 표본들을 선형 연관성이 없는 저차원 공간으로 변환하는 기법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690688"/>
            <a:ext cx="4155185" cy="31007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3" y="4624831"/>
            <a:ext cx="4301489" cy="1781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404" y="3493961"/>
            <a:ext cx="2924175" cy="257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540" y="3928999"/>
            <a:ext cx="3017904" cy="83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184" y="4767199"/>
            <a:ext cx="2835366" cy="17582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3334" y="3788759"/>
            <a:ext cx="34861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6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DEBA0-8F8E-48EE-83F6-07D6C102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341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dirty="0"/>
              <a:t>5.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DB61E-FA4C-498B-BA5C-20B17513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315"/>
            <a:ext cx="10515600" cy="448764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35" y="1780905"/>
            <a:ext cx="5962650" cy="4304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" y="7291327"/>
            <a:ext cx="1135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주어진 문제가 생사여부를 확인하는 </a:t>
            </a:r>
            <a:r>
              <a:rPr lang="ko-KR" altLang="en-US" sz="1600" dirty="0" err="1"/>
              <a:t>문제이다보니</a:t>
            </a:r>
            <a:r>
              <a:rPr lang="en-US" altLang="ko-KR" sz="1600" dirty="0"/>
              <a:t>,  classification </a:t>
            </a:r>
            <a:r>
              <a:rPr lang="ko-KR" altLang="en-US" sz="1600" dirty="0"/>
              <a:t>모델이 적합하다고 생각하였습니다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그래서</a:t>
            </a:r>
            <a:r>
              <a:rPr lang="en-US" altLang="ko-KR" sz="1600" dirty="0"/>
              <a:t>, </a:t>
            </a:r>
            <a:r>
              <a:rPr lang="ko-KR" altLang="en-US" sz="1600" dirty="0"/>
              <a:t>수업시간에 배웠던 </a:t>
            </a:r>
            <a:r>
              <a:rPr lang="en-US" altLang="ko-KR" sz="1600" dirty="0"/>
              <a:t>LR, SVM, Decision Tree</a:t>
            </a:r>
            <a:r>
              <a:rPr lang="ko-KR" altLang="en-US" sz="1600" dirty="0"/>
              <a:t>를 사용하였고</a:t>
            </a:r>
            <a:r>
              <a:rPr lang="en-US" altLang="ko-KR" sz="1600" dirty="0"/>
              <a:t> </a:t>
            </a:r>
            <a:r>
              <a:rPr lang="ko-KR" altLang="en-US" sz="1600" dirty="0"/>
              <a:t>추가적으로 </a:t>
            </a:r>
            <a:r>
              <a:rPr lang="en-US" altLang="ko-KR" sz="1600" dirty="0"/>
              <a:t>Random forest</a:t>
            </a:r>
            <a:r>
              <a:rPr lang="ko-KR" altLang="en-US" sz="1600" dirty="0"/>
              <a:t>를 사용하여 진행하였습니다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100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DEBA0-8F8E-48EE-83F6-07D6C102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819"/>
            <a:ext cx="10515600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(Logistic 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DB61E-FA4C-498B-BA5C-20B17513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315"/>
            <a:ext cx="10515600" cy="448764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90" y="4983983"/>
            <a:ext cx="3314757" cy="5737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369" y="2139110"/>
            <a:ext cx="3822151" cy="3664661"/>
          </a:xfrm>
          <a:prstGeom prst="rect">
            <a:avLst/>
          </a:prstGeom>
        </p:spPr>
      </p:pic>
      <p:pic>
        <p:nvPicPr>
          <p:cNvPr id="7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16" y="2173341"/>
            <a:ext cx="4197707" cy="27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69425" y="6858000"/>
            <a:ext cx="9753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첫 번째 </a:t>
            </a:r>
            <a:r>
              <a:rPr lang="en-US" altLang="ko-KR" sz="1600" dirty="0"/>
              <a:t>LR </a:t>
            </a:r>
            <a:r>
              <a:rPr lang="ko-KR" altLang="en-US" sz="1600" dirty="0"/>
              <a:t>모델입니다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Sigmoid function</a:t>
            </a:r>
            <a:r>
              <a:rPr lang="ko-KR" altLang="en-US" sz="1600" dirty="0"/>
              <a:t>을 활용 시 이진 분류 문제를 해결에 용이</a:t>
            </a:r>
            <a:endParaRPr lang="en-US" altLang="ko-KR" sz="1600" dirty="0"/>
          </a:p>
          <a:p>
            <a:r>
              <a:rPr lang="ko-KR" altLang="en-US" sz="1600" dirty="0"/>
              <a:t>생사여부 문제이므로</a:t>
            </a:r>
            <a:r>
              <a:rPr lang="en-US" altLang="ko-KR" sz="1600" dirty="0"/>
              <a:t>, Sigmoid</a:t>
            </a:r>
            <a:r>
              <a:rPr lang="ko-KR" altLang="en-US" sz="1600" dirty="0"/>
              <a:t>를 활용하는 </a:t>
            </a:r>
            <a:r>
              <a:rPr lang="en-US" altLang="ko-KR" sz="1600" dirty="0"/>
              <a:t>LR</a:t>
            </a:r>
            <a:r>
              <a:rPr lang="ko-KR" altLang="en-US" sz="1600" dirty="0"/>
              <a:t> 모델이 적합하다고 생각하여 택함</a:t>
            </a:r>
            <a:endParaRPr lang="en-US" altLang="ko-KR" sz="1600" dirty="0"/>
          </a:p>
          <a:p>
            <a:r>
              <a:rPr lang="ko-KR" altLang="en-US" sz="1600" dirty="0"/>
              <a:t>러닝 결과</a:t>
            </a:r>
            <a:r>
              <a:rPr lang="en-US" altLang="ko-KR" sz="1600" dirty="0"/>
              <a:t>, </a:t>
            </a:r>
            <a:r>
              <a:rPr lang="ko-KR" altLang="en-US" sz="1600" dirty="0"/>
              <a:t>트레이닝의 정확도는 </a:t>
            </a:r>
            <a:r>
              <a:rPr lang="en-US" altLang="ko-KR" sz="1600" dirty="0"/>
              <a:t>79.77%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 정확도의 결과는 </a:t>
            </a:r>
            <a:r>
              <a:rPr lang="en-US" altLang="ko-KR" sz="1600" dirty="0"/>
              <a:t>79.10%</a:t>
            </a:r>
            <a:r>
              <a:rPr lang="ko-KR" altLang="en-US" sz="1600" dirty="0"/>
              <a:t> 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얼마나 많은 데이터를 제대로 파악했는지 확인하기 위해서</a:t>
            </a:r>
            <a:r>
              <a:rPr lang="en-US" altLang="ko-KR" sz="1600" dirty="0"/>
              <a:t>,  ROC </a:t>
            </a:r>
            <a:r>
              <a:rPr lang="ko-KR" altLang="en-US" sz="1600" dirty="0"/>
              <a:t>커브를 확인함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 AUC(</a:t>
            </a:r>
            <a:r>
              <a:rPr lang="ko-KR" altLang="en-US" sz="1600" dirty="0">
                <a:sym typeface="Wingdings" panose="05000000000000000000" pitchFamily="2" charset="2"/>
              </a:rPr>
              <a:t>면적 넓이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sym typeface="Wingdings" panose="05000000000000000000" pitchFamily="2" charset="2"/>
              </a:rPr>
              <a:t>0.85</a:t>
            </a:r>
            <a:r>
              <a:rPr lang="ko-KR" altLang="en-US" sz="1600" dirty="0">
                <a:sym typeface="Wingdings" panose="05000000000000000000" pitchFamily="2" charset="2"/>
              </a:rPr>
              <a:t>이므로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러닝을 제대로 했다는 것을 파악할 수 있었습니다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3B19C-8AB7-4DF9-9334-8A81D20D18A5}"/>
              </a:ext>
            </a:extLst>
          </p:cNvPr>
          <p:cNvSpPr txBox="1"/>
          <p:nvPr/>
        </p:nvSpPr>
        <p:spPr>
          <a:xfrm>
            <a:off x="8071556" y="5994400"/>
            <a:ext cx="16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 0.85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30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DEBA0-8F8E-48EE-83F6-07D6C102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815"/>
            <a:ext cx="10515600" cy="1325563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ko-KR" altLang="en-US" dirty="0" err="1"/>
              <a:t>서포트</a:t>
            </a:r>
            <a:r>
              <a:rPr lang="ko-KR" altLang="en-US" dirty="0"/>
              <a:t> 벡터 머신</a:t>
            </a:r>
            <a:r>
              <a:rPr lang="en-US" altLang="ko-KR" dirty="0"/>
              <a:t>(SVM)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DB61E-FA4C-498B-BA5C-20B17513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315"/>
            <a:ext cx="10515600" cy="448764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0" y="1717209"/>
            <a:ext cx="4169229" cy="44318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65378"/>
            <a:ext cx="4343989" cy="4137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A4B866-4B26-4E0C-B058-BE21D57B8292}"/>
              </a:ext>
            </a:extLst>
          </p:cNvPr>
          <p:cNvSpPr txBox="1"/>
          <p:nvPr/>
        </p:nvSpPr>
        <p:spPr>
          <a:xfrm>
            <a:off x="8681156" y="6230226"/>
            <a:ext cx="16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AUC 0.82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4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DEBA0-8F8E-48EE-83F6-07D6C102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81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의사결정 트리</a:t>
            </a:r>
            <a:r>
              <a:rPr lang="en-US" altLang="ko-KR" dirty="0"/>
              <a:t>(Decision Tree)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ko-KR" altLang="en-US" dirty="0" err="1"/>
              <a:t>에이다부스트</a:t>
            </a:r>
            <a:r>
              <a:rPr lang="en-US" altLang="ko-KR" dirty="0"/>
              <a:t>(</a:t>
            </a:r>
            <a:r>
              <a:rPr lang="en-US" altLang="ko-KR" dirty="0" err="1"/>
              <a:t>AdaBoost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865CE4-27E3-4A9C-B608-C71C3744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96" y="1910969"/>
            <a:ext cx="5291328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에이다부스트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Adaboost</a:t>
            </a:r>
            <a:r>
              <a:rPr lang="en-US" altLang="ko-KR" sz="2400" dirty="0"/>
              <a:t>)</a:t>
            </a:r>
            <a:r>
              <a:rPr lang="ko-KR" altLang="en-US" sz="2400" dirty="0"/>
              <a:t>란 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ko-KR" altLang="en-US" sz="2400" dirty="0"/>
              <a:t>간단한 </a:t>
            </a:r>
            <a:r>
              <a:rPr lang="ko-KR" altLang="en-US" sz="2400" dirty="0" err="1"/>
              <a:t>약분류기들을</a:t>
            </a:r>
            <a:r>
              <a:rPr lang="ko-KR" altLang="en-US" sz="2400" dirty="0"/>
              <a:t> 상호보완 하도록 단계적으로 학습시킨 후</a:t>
            </a:r>
            <a:r>
              <a:rPr lang="en-US" altLang="ko-KR" sz="2400" dirty="0"/>
              <a:t>, </a:t>
            </a:r>
            <a:r>
              <a:rPr lang="ko-KR" altLang="en-US" sz="2400" dirty="0"/>
              <a:t>이들을 조합하여 최종 </a:t>
            </a:r>
            <a:r>
              <a:rPr lang="ko-KR" altLang="en-US" sz="2400" dirty="0" err="1"/>
              <a:t>강분류기의</a:t>
            </a:r>
            <a:r>
              <a:rPr lang="ko-KR" altLang="en-US" sz="2400" dirty="0"/>
              <a:t> 성능을 증폭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443" y="3475292"/>
            <a:ext cx="3829050" cy="2619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133" y="2292096"/>
            <a:ext cx="2724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ko-KR" altLang="en-US" dirty="0"/>
              <a:t> 분류기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GradientBoostingClassifier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769224" y="2124077"/>
            <a:ext cx="3922903" cy="4052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89" y="1786730"/>
            <a:ext cx="3025331" cy="1968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721" y="4058984"/>
            <a:ext cx="2997720" cy="2079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177" y="3957397"/>
            <a:ext cx="3427380" cy="25661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248" y="1825625"/>
            <a:ext cx="2943856" cy="1485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554" y="3423997"/>
            <a:ext cx="24955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1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3E636AD-5407-0E43-911C-62B76339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5. </a:t>
            </a:r>
            <a:r>
              <a:rPr kumimoji="1" lang="ko-KR" altLang="en-US" dirty="0"/>
              <a:t>랜덤 </a:t>
            </a:r>
            <a:r>
              <a:rPr kumimoji="1" lang="ko-KR" altLang="en-US" dirty="0" err="1"/>
              <a:t>포레스트</a:t>
            </a:r>
            <a:endParaRPr kumimoji="1"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246" y="1689100"/>
            <a:ext cx="6557508" cy="44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7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DB61E-FA4C-498B-BA5C-20B17513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315"/>
            <a:ext cx="10515600" cy="448764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3E636AD-5407-0E43-911C-62B76339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dirty="0"/>
              <a:t>5. </a:t>
            </a:r>
            <a:r>
              <a:rPr kumimoji="1" lang="ko-KR" altLang="en-US" dirty="0"/>
              <a:t>랜덤 </a:t>
            </a:r>
            <a:r>
              <a:rPr kumimoji="1" lang="ko-KR" altLang="en-US" dirty="0" err="1"/>
              <a:t>포레스트</a:t>
            </a:r>
            <a:endParaRPr kumimoji="1"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89314"/>
            <a:ext cx="5162550" cy="3505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40" y="1552830"/>
            <a:ext cx="4839567" cy="462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699CE-B80F-4E7F-8356-796814DB7CB8}"/>
              </a:ext>
            </a:extLst>
          </p:cNvPr>
          <p:cNvSpPr txBox="1"/>
          <p:nvPr/>
        </p:nvSpPr>
        <p:spPr>
          <a:xfrm>
            <a:off x="8218311" y="6176962"/>
            <a:ext cx="16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AUC 0.87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2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388A-34C2-4327-BD13-5CCF7CEA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31C0E-BF3D-4724-8D51-A0603080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4" y="1690688"/>
            <a:ext cx="3510879" cy="423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356" y="1690687"/>
            <a:ext cx="3777673" cy="42311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70" y="1690688"/>
            <a:ext cx="3829135" cy="42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5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CB47D-1A7E-468D-8C54-037077CF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C3796-3B3F-4DAC-AEB7-BECC792E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머신 러닝 모델 중에서 다른 모델보다 랜덤 </a:t>
            </a:r>
            <a:r>
              <a:rPr lang="ko-KR" altLang="en-US" dirty="0" err="1"/>
              <a:t>포레스트와</a:t>
            </a:r>
            <a:r>
              <a:rPr lang="ko-KR" altLang="en-US" dirty="0"/>
              <a:t> </a:t>
            </a:r>
            <a:r>
              <a:rPr lang="ko-KR" altLang="en-US" dirty="0" err="1"/>
              <a:t>서포트</a:t>
            </a:r>
            <a:r>
              <a:rPr lang="ko-KR" altLang="en-US" dirty="0"/>
              <a:t> 벡터 </a:t>
            </a:r>
            <a:r>
              <a:rPr lang="ko-KR" altLang="en-US" dirty="0" err="1"/>
              <a:t>머신이</a:t>
            </a:r>
            <a:r>
              <a:rPr lang="ko-KR" altLang="en-US" dirty="0"/>
              <a:t> 점수가 높았고 두 모델 점수는 약 </a:t>
            </a:r>
            <a:r>
              <a:rPr lang="en-US" altLang="ko-KR" dirty="0"/>
              <a:t>0.81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시작할 때 중요하다고 생각했던 열은 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좌석등급이었고 모델에 따라서 중요한 열이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사용하지 않은 데이터 분석에서 성별과 좌석등급이 생존에 큰 영향을 미쳤다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5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35E0-3B52-4945-B3FB-184CCF03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44576-69FE-40E6-8002-ABBF7ED5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프로파일링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주성분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러닝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데이터 분석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</a:t>
            </a:r>
            <a:r>
              <a:rPr lang="ko-KR" altLang="en-US" dirty="0"/>
              <a:t> 결론 및 요약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54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F5910-0FA1-4BCF-AE60-4FB0684A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403BF-68A1-4103-85D8-FE34524B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통해 생존자의 생사여부와 다른 데이터들 간의 연관성을 분석하여 생존에 영향을 미치는 요소를 찾아내는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59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BA29A-31FC-4881-A0C0-23C9FD50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데이터 프로파일링 리포트</a:t>
            </a:r>
          </a:p>
        </p:txBody>
      </p:sp>
      <p:pic>
        <p:nvPicPr>
          <p:cNvPr id="4" name="내용 개체 틀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0811" y="1825625"/>
            <a:ext cx="87703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5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115D-D182-4FDB-80CC-736EACF6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7D333-6F5B-44FE-9BCA-8401785C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8096"/>
            <a:ext cx="7856349" cy="279287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채우기</a:t>
            </a:r>
          </a:p>
          <a:p>
            <a:r>
              <a:rPr lang="ko-KR" altLang="en-US" dirty="0"/>
              <a:t>불필요한 열 제거하기</a:t>
            </a:r>
            <a:endParaRPr lang="en" altLang="ko-KR" dirty="0"/>
          </a:p>
          <a:p>
            <a:r>
              <a:rPr lang="ko-KR" altLang="en-US" dirty="0"/>
              <a:t>텍스트로 되어있는 요소는 숫자로 바꿔주기 </a:t>
            </a:r>
            <a:endParaRPr lang="en-US" altLang="ko-KR" dirty="0"/>
          </a:p>
          <a:p>
            <a:r>
              <a:rPr lang="ko-KR" altLang="en-US" dirty="0"/>
              <a:t>실수 범위를 구간 범위로 바꿔주기</a:t>
            </a:r>
          </a:p>
          <a:p>
            <a:r>
              <a:rPr lang="ko-KR" altLang="en-US" dirty="0"/>
              <a:t>정규화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63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115D-D182-4FDB-80CC-736EACF6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719"/>
            <a:ext cx="2667915" cy="141856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500" dirty="0" err="1"/>
              <a:t>결측치</a:t>
            </a:r>
            <a:r>
              <a:rPr lang="ko-KR" altLang="en-US" sz="3500" dirty="0"/>
              <a:t> 채우기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078E9-FB94-D44A-B8F6-7BBB158D9CEF}"/>
              </a:ext>
            </a:extLst>
          </p:cNvPr>
          <p:cNvSpPr txBox="1"/>
          <p:nvPr/>
        </p:nvSpPr>
        <p:spPr>
          <a:xfrm>
            <a:off x="712922" y="247973"/>
            <a:ext cx="10930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4.</a:t>
            </a:r>
            <a:r>
              <a:rPr lang="ko-KR" altLang="en-US" sz="4000" dirty="0"/>
              <a:t> 데이터 전처리</a:t>
            </a:r>
            <a:endParaRPr kumimoji="1"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304851-FE65-8D4E-A7F2-49329EFE5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44" y="1441928"/>
            <a:ext cx="5353311" cy="9663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853CB7-5CE3-514D-BC78-3D7B9B30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26" y="3119893"/>
            <a:ext cx="9688348" cy="9663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84509C-AA0F-A949-8027-B6C8EB860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15" y="5100489"/>
            <a:ext cx="5179770" cy="1017779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7D00DA3A-AD96-6340-9750-9B19716FFC19}"/>
              </a:ext>
            </a:extLst>
          </p:cNvPr>
          <p:cNvSpPr/>
          <p:nvPr/>
        </p:nvSpPr>
        <p:spPr>
          <a:xfrm>
            <a:off x="5899933" y="2585733"/>
            <a:ext cx="392134" cy="55788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1F0A1619-0CFD-BD49-8ED5-8E04C08D48E9}"/>
              </a:ext>
            </a:extLst>
          </p:cNvPr>
          <p:cNvSpPr/>
          <p:nvPr/>
        </p:nvSpPr>
        <p:spPr>
          <a:xfrm>
            <a:off x="5899933" y="4360149"/>
            <a:ext cx="392134" cy="55788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DD422C-6C59-C848-94CA-0C09A93A7320}"/>
              </a:ext>
            </a:extLst>
          </p:cNvPr>
          <p:cNvGrpSpPr/>
          <p:nvPr/>
        </p:nvGrpSpPr>
        <p:grpSpPr>
          <a:xfrm>
            <a:off x="7206712" y="1933561"/>
            <a:ext cx="3378631" cy="1152472"/>
            <a:chOff x="7206712" y="1933561"/>
            <a:chExt cx="3378631" cy="1152472"/>
          </a:xfrm>
        </p:grpSpPr>
        <p:sp>
          <p:nvSpPr>
            <p:cNvPr id="14" name="구름 13">
              <a:extLst>
                <a:ext uri="{FF2B5EF4-FFF2-40B4-BE49-F238E27FC236}">
                  <a16:creationId xmlns:a16="http://schemas.microsoft.com/office/drawing/2014/main" id="{8ADE1CBB-F602-F24B-A76D-2B656A2C0E63}"/>
                </a:ext>
              </a:extLst>
            </p:cNvPr>
            <p:cNvSpPr/>
            <p:nvPr/>
          </p:nvSpPr>
          <p:spPr>
            <a:xfrm>
              <a:off x="7206712" y="1933561"/>
              <a:ext cx="3378631" cy="1152472"/>
            </a:xfrm>
            <a:prstGeom prst="cloud">
              <a:avLst/>
            </a:prstGeom>
            <a:solidFill>
              <a:srgbClr val="D8C5FC">
                <a:alpha val="8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08FA08-2D70-3341-8465-E76C54BDF481}"/>
                </a:ext>
              </a:extLst>
            </p:cNvPr>
            <p:cNvSpPr txBox="1"/>
            <p:nvPr/>
          </p:nvSpPr>
          <p:spPr>
            <a:xfrm>
              <a:off x="7864844" y="2171127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Age </a:t>
              </a:r>
              <a:r>
                <a:rPr kumimoji="1" lang="ko-KR" altLang="en-US" dirty="0"/>
                <a:t>요소에 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비어 있는 값이 존재</a:t>
              </a:r>
            </a:p>
          </p:txBody>
        </p:sp>
      </p:grp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6DC1A4E-994C-5B41-B71B-7B9C55438002}"/>
              </a:ext>
            </a:extLst>
          </p:cNvPr>
          <p:cNvSpPr/>
          <p:nvPr/>
        </p:nvSpPr>
        <p:spPr>
          <a:xfrm>
            <a:off x="6292067" y="3211122"/>
            <a:ext cx="4184787" cy="353240"/>
          </a:xfrm>
          <a:prstGeom prst="round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F304851-FE65-8D4E-A7F2-49329EFE5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64" y="1513820"/>
            <a:ext cx="5353311" cy="9663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853CB7-5CE3-514D-BC78-3D7B9B30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46" y="3191785"/>
            <a:ext cx="9688348" cy="96635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DD422C-6C59-C848-94CA-0C09A93A7320}"/>
              </a:ext>
            </a:extLst>
          </p:cNvPr>
          <p:cNvGrpSpPr/>
          <p:nvPr/>
        </p:nvGrpSpPr>
        <p:grpSpPr>
          <a:xfrm>
            <a:off x="7252432" y="2005453"/>
            <a:ext cx="3378631" cy="1152472"/>
            <a:chOff x="7206712" y="1933561"/>
            <a:chExt cx="3378631" cy="1152472"/>
          </a:xfrm>
        </p:grpSpPr>
        <p:sp>
          <p:nvSpPr>
            <p:cNvPr id="20" name="구름 19">
              <a:extLst>
                <a:ext uri="{FF2B5EF4-FFF2-40B4-BE49-F238E27FC236}">
                  <a16:creationId xmlns:a16="http://schemas.microsoft.com/office/drawing/2014/main" id="{8ADE1CBB-F602-F24B-A76D-2B656A2C0E63}"/>
                </a:ext>
              </a:extLst>
            </p:cNvPr>
            <p:cNvSpPr/>
            <p:nvPr/>
          </p:nvSpPr>
          <p:spPr>
            <a:xfrm>
              <a:off x="7206712" y="1933561"/>
              <a:ext cx="3378631" cy="1152472"/>
            </a:xfrm>
            <a:prstGeom prst="cloud">
              <a:avLst/>
            </a:prstGeom>
            <a:solidFill>
              <a:srgbClr val="D8C5FC">
                <a:alpha val="8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08FA08-2D70-3341-8465-E76C54BDF481}"/>
                </a:ext>
              </a:extLst>
            </p:cNvPr>
            <p:cNvSpPr txBox="1"/>
            <p:nvPr/>
          </p:nvSpPr>
          <p:spPr>
            <a:xfrm>
              <a:off x="7864844" y="2171127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Age </a:t>
              </a:r>
              <a:r>
                <a:rPr kumimoji="1" lang="ko-KR" altLang="en-US" dirty="0"/>
                <a:t>요소에 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비어 있는 값이 존재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5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115D-D182-4FDB-80CC-736EACF6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3349"/>
            <a:ext cx="10515600" cy="65733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/>
              <a:t>텍스트로 되어있는 요소는 숫자로 바꿔주기 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078E9-FB94-D44A-B8F6-7BBB158D9CEF}"/>
              </a:ext>
            </a:extLst>
          </p:cNvPr>
          <p:cNvSpPr txBox="1"/>
          <p:nvPr/>
        </p:nvSpPr>
        <p:spPr>
          <a:xfrm>
            <a:off x="712922" y="247973"/>
            <a:ext cx="10854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4.</a:t>
            </a:r>
            <a:r>
              <a:rPr lang="ko-KR" altLang="en-US" sz="4000" dirty="0"/>
              <a:t> 데이터 전처리</a:t>
            </a:r>
            <a:endParaRPr kumimoji="1"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74D53E-4AAC-E440-BBAB-4AB40CF4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2" y="1807840"/>
            <a:ext cx="10093755" cy="399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B78D46-CA94-664A-B84C-25E8659B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2324744"/>
            <a:ext cx="11493500" cy="3911600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5649E6B-9AC7-FA48-A8C6-5C49B08E4A97}"/>
              </a:ext>
            </a:extLst>
          </p:cNvPr>
          <p:cNvSpPr/>
          <p:nvPr/>
        </p:nvSpPr>
        <p:spPr>
          <a:xfrm>
            <a:off x="6096000" y="2285082"/>
            <a:ext cx="428786" cy="402875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784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115D-D182-4FDB-80CC-736EACF6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9714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500" dirty="0"/>
              <a:t>실수 범위를 구간 범위로 바꿔주기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078E9-FB94-D44A-B8F6-7BBB158D9CEF}"/>
              </a:ext>
            </a:extLst>
          </p:cNvPr>
          <p:cNvSpPr txBox="1"/>
          <p:nvPr/>
        </p:nvSpPr>
        <p:spPr>
          <a:xfrm>
            <a:off x="712922" y="247973"/>
            <a:ext cx="11143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4.</a:t>
            </a:r>
            <a:r>
              <a:rPr lang="ko-KR" altLang="en-US" sz="4000" dirty="0"/>
              <a:t> 데이터 전처리</a:t>
            </a:r>
            <a:endParaRPr kumimoji="1"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CE801E-6C5F-7D45-8F7F-6AB9AA26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67" y="2515277"/>
            <a:ext cx="10057863" cy="30687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D1BBE3-CF5D-D642-BC34-32382806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298" y="2237788"/>
            <a:ext cx="4089400" cy="3949700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63E806A-BC98-CA42-BABF-A5F5567A0E8D}"/>
              </a:ext>
            </a:extLst>
          </p:cNvPr>
          <p:cNvSpPr/>
          <p:nvPr/>
        </p:nvSpPr>
        <p:spPr>
          <a:xfrm>
            <a:off x="7206711" y="2112687"/>
            <a:ext cx="929895" cy="414727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566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281EAD-C1D5-E842-8D79-0C31D9230338}"/>
              </a:ext>
            </a:extLst>
          </p:cNvPr>
          <p:cNvGrpSpPr/>
          <p:nvPr/>
        </p:nvGrpSpPr>
        <p:grpSpPr>
          <a:xfrm>
            <a:off x="1654875" y="2854404"/>
            <a:ext cx="9357922" cy="1470079"/>
            <a:chOff x="1654875" y="2854404"/>
            <a:chExt cx="9357922" cy="14700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6D52DBE-E8AD-2942-AB67-52FC19209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4875" y="2854404"/>
              <a:ext cx="9357922" cy="1470079"/>
            </a:xfrm>
            <a:prstGeom prst="rect">
              <a:avLst/>
            </a:prstGeom>
          </p:spPr>
        </p:pic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F17B2BCB-F81B-4F4D-AF88-9A05E3C86073}"/>
                </a:ext>
              </a:extLst>
            </p:cNvPr>
            <p:cNvSpPr/>
            <p:nvPr/>
          </p:nvSpPr>
          <p:spPr>
            <a:xfrm>
              <a:off x="2665463" y="3429000"/>
              <a:ext cx="6540530" cy="376519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D4115D-D182-4FDB-80CC-736EACF6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36" y="1080736"/>
            <a:ext cx="10515600" cy="60995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/>
              <a:t>불필요한 열 제거하기</a:t>
            </a:r>
            <a:endParaRPr lang="en" altLang="ko-KR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078E9-FB94-D44A-B8F6-7BBB158D9CEF}"/>
              </a:ext>
            </a:extLst>
          </p:cNvPr>
          <p:cNvSpPr txBox="1"/>
          <p:nvPr/>
        </p:nvSpPr>
        <p:spPr>
          <a:xfrm>
            <a:off x="712922" y="247973"/>
            <a:ext cx="11021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4.</a:t>
            </a:r>
            <a:r>
              <a:rPr lang="ko-KR" altLang="en-US" sz="4400" dirty="0"/>
              <a:t> 데이터 전처리</a:t>
            </a:r>
            <a:endParaRPr kumimoji="1" lang="ko-KR" altLang="en-US" sz="4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B93B40-E23F-954B-B590-EA67B90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6" y="1706642"/>
            <a:ext cx="11480800" cy="4391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A5D226-056A-CF46-90AB-F587FE105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043" y="1678828"/>
            <a:ext cx="3503370" cy="44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401</Words>
  <Application>Microsoft Office PowerPoint</Application>
  <PresentationFormat>와이드스크린</PresentationFormat>
  <Paragraphs>62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타이타닉 승객 정보를  이용한 생존자 예측</vt:lpstr>
      <vt:lpstr>목차</vt:lpstr>
      <vt:lpstr>1. 목적</vt:lpstr>
      <vt:lpstr>2. 데이터 프로파일링 리포트</vt:lpstr>
      <vt:lpstr>3. 데이터 전처리 </vt:lpstr>
      <vt:lpstr>결측치 채우기</vt:lpstr>
      <vt:lpstr>텍스트로 되어있는 요소는 숫자로 바꿔주기 </vt:lpstr>
      <vt:lpstr>실수 범위를 구간 범위로 바꿔주기</vt:lpstr>
      <vt:lpstr>불필요한 열 제거하기</vt:lpstr>
      <vt:lpstr>4. 주성분 분석</vt:lpstr>
      <vt:lpstr>5. 머신러닝 모델</vt:lpstr>
      <vt:lpstr>5. 로지스틱 회귀(Logistic Regression)</vt:lpstr>
      <vt:lpstr>5. 서포트 벡터 머신(SVM)</vt:lpstr>
      <vt:lpstr>5. 의사결정 트리(Decision Tree)와  에이다부스트(AdaBoost)</vt:lpstr>
      <vt:lpstr>5. 그래디언트 부스팅 분류기 (GradientBoostingClassifier)</vt:lpstr>
      <vt:lpstr>5. 랜덤 포레스트</vt:lpstr>
      <vt:lpstr>5. 랜덤 포레스트</vt:lpstr>
      <vt:lpstr>6. 데이터 분석</vt:lpstr>
      <vt:lpstr>7.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 Kyu</dc:creator>
  <cp:lastModifiedBy>Lee Dong Kyu</cp:lastModifiedBy>
  <cp:revision>30</cp:revision>
  <dcterms:created xsi:type="dcterms:W3CDTF">2019-12-24T05:00:35Z</dcterms:created>
  <dcterms:modified xsi:type="dcterms:W3CDTF">2019-12-24T07:36:13Z</dcterms:modified>
</cp:coreProperties>
</file>